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937" r:id="rId9"/>
  </p:sldMasterIdLst>
  <p:notesMasterIdLst>
    <p:notesMasterId r:id="rId27"/>
  </p:notesMasterIdLst>
  <p:handoutMasterIdLst>
    <p:handoutMasterId r:id="rId28"/>
  </p:handoutMasterIdLst>
  <p:sldIdLst>
    <p:sldId id="256" r:id="rId10"/>
    <p:sldId id="328" r:id="rId11"/>
    <p:sldId id="324" r:id="rId12"/>
    <p:sldId id="334" r:id="rId13"/>
    <p:sldId id="322" r:id="rId14"/>
    <p:sldId id="323" r:id="rId15"/>
    <p:sldId id="321" r:id="rId16"/>
    <p:sldId id="326" r:id="rId17"/>
    <p:sldId id="332" r:id="rId18"/>
    <p:sldId id="327" r:id="rId19"/>
    <p:sldId id="325" r:id="rId20"/>
    <p:sldId id="331" r:id="rId21"/>
    <p:sldId id="329" r:id="rId22"/>
    <p:sldId id="333" r:id="rId23"/>
    <p:sldId id="330" r:id="rId24"/>
    <p:sldId id="304"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278B0-D32A-47D7-846C-2F093CEBC6D2}" v="88" dt="2023-04-25T12:58:06.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400" autoAdjust="0"/>
  </p:normalViewPr>
  <p:slideViewPr>
    <p:cSldViewPr snapToGrid="0">
      <p:cViewPr varScale="1">
        <p:scale>
          <a:sx n="110" d="100"/>
          <a:sy n="110" d="100"/>
        </p:scale>
        <p:origin x="516" y="13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25/04/2023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676505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113148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411748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 descr="ou_compact_rgb_36mm">
            <a:extLst>
              <a:ext uri="{FF2B5EF4-FFF2-40B4-BE49-F238E27FC236}">
                <a16:creationId xmlns:a16="http://schemas.microsoft.com/office/drawing/2014/main" id="{7C6F8FE3-7159-CFBD-2DE3-69E4858E0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668" y="392113"/>
            <a:ext cx="275801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Grp="1" noChangeArrowheads="1"/>
          </p:cNvSpPr>
          <p:nvPr>
            <p:ph type="ctrTitle"/>
          </p:nvPr>
        </p:nvSpPr>
        <p:spPr>
          <a:xfrm>
            <a:off x="461434" y="3282951"/>
            <a:ext cx="8068733" cy="625219"/>
          </a:xfrm>
        </p:spPr>
        <p:txBody>
          <a:bodyPr anchor="t"/>
          <a:lstStyle>
            <a:lvl1pPr>
              <a:defRPr sz="3600">
                <a:solidFill>
                  <a:schemeClr val="tx1"/>
                </a:solidFill>
              </a:defRPr>
            </a:lvl1pPr>
          </a:lstStyle>
          <a:p>
            <a:r>
              <a:rPr lang="en-US"/>
              <a:t>Click to edit Master title style</a:t>
            </a:r>
            <a:endParaRPr lang="en-GB"/>
          </a:p>
        </p:txBody>
      </p:sp>
      <p:sp>
        <p:nvSpPr>
          <p:cNvPr id="27653" name="Rectangle 5"/>
          <p:cNvSpPr>
            <a:spLocks noGrp="1" noChangeArrowheads="1"/>
          </p:cNvSpPr>
          <p:nvPr>
            <p:ph type="subTitle" idx="1"/>
          </p:nvPr>
        </p:nvSpPr>
        <p:spPr>
          <a:xfrm>
            <a:off x="461433" y="5192713"/>
            <a:ext cx="9747251" cy="486719"/>
          </a:xfrm>
        </p:spPr>
        <p:txBody>
          <a:bodyPr/>
          <a:lstStyle>
            <a:lvl1pPr marL="0" indent="0">
              <a:buFontTx/>
              <a:buNone/>
              <a:defRPr sz="2700">
                <a:solidFill>
                  <a:schemeClr val="bg2"/>
                </a:solidFill>
              </a:defRPr>
            </a:lvl1pPr>
          </a:lstStyle>
          <a:p>
            <a:r>
              <a:rPr lang="en-US"/>
              <a:t>Click to edit Master subtitle style</a:t>
            </a:r>
            <a:endParaRPr lang="en-GB"/>
          </a:p>
        </p:txBody>
      </p:sp>
      <p:sp>
        <p:nvSpPr>
          <p:cNvPr id="3" name="Footer Placeholder 2">
            <a:extLst>
              <a:ext uri="{FF2B5EF4-FFF2-40B4-BE49-F238E27FC236}">
                <a16:creationId xmlns:a16="http://schemas.microsoft.com/office/drawing/2014/main" id="{D15D5925-83FC-C9FB-606A-F81FE5884CC3}"/>
              </a:ext>
            </a:extLst>
          </p:cNvPr>
          <p:cNvSpPr>
            <a:spLocks noGrp="1" noChangeArrowheads="1"/>
          </p:cNvSpPr>
          <p:nvPr>
            <p:ph type="ftr" sz="quarter" idx="10"/>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6C6FE99-54B6-07B7-4104-DC77CEB9287D}"/>
              </a:ext>
            </a:extLst>
          </p:cNvPr>
          <p:cNvSpPr>
            <a:spLocks noGrp="1" noChangeArrowheads="1"/>
          </p:cNvSpPr>
          <p:nvPr>
            <p:ph type="sldNum" sz="quarter" idx="11"/>
          </p:nvPr>
        </p:nvSpPr>
        <p:spPr/>
        <p:txBody>
          <a:bodyPr/>
          <a:lstStyle>
            <a:lvl1pPr>
              <a:defRPr/>
            </a:lvl1pPr>
          </a:lstStyle>
          <a:p>
            <a:fld id="{76E1420C-4A91-4169-9E7E-79D039A28350}" type="slidenum">
              <a:rPr lang="en-GB" altLang="en-US"/>
              <a:pPr/>
              <a:t>‹#›</a:t>
            </a:fld>
            <a:endParaRPr lang="en-GB" altLang="en-US"/>
          </a:p>
        </p:txBody>
      </p:sp>
    </p:spTree>
    <p:extLst>
      <p:ext uri="{BB962C8B-B14F-4D97-AF65-F5344CB8AC3E}">
        <p14:creationId xmlns:p14="http://schemas.microsoft.com/office/powerpoint/2010/main" val="3863403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44601FA-2658-7C83-368A-79735B9EEC6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BD85C2-2C4E-CB1E-CC11-A7407C63BD8D}"/>
              </a:ext>
            </a:extLst>
          </p:cNvPr>
          <p:cNvSpPr>
            <a:spLocks noGrp="1" noChangeArrowheads="1"/>
          </p:cNvSpPr>
          <p:nvPr>
            <p:ph type="sldNum" sz="quarter" idx="11"/>
          </p:nvPr>
        </p:nvSpPr>
        <p:spPr>
          <a:ln/>
        </p:spPr>
        <p:txBody>
          <a:bodyPr/>
          <a:lstStyle>
            <a:lvl1pPr>
              <a:defRPr/>
            </a:lvl1pPr>
          </a:lstStyle>
          <a:p>
            <a:fld id="{418CDED5-4F64-4BFA-8003-37BB30CAB568}" type="slidenum">
              <a:rPr lang="en-GB" altLang="en-US"/>
              <a:pPr/>
              <a:t>‹#›</a:t>
            </a:fld>
            <a:endParaRPr lang="en-GB" altLang="en-US"/>
          </a:p>
        </p:txBody>
      </p:sp>
    </p:spTree>
    <p:extLst>
      <p:ext uri="{BB962C8B-B14F-4D97-AF65-F5344CB8AC3E}">
        <p14:creationId xmlns:p14="http://schemas.microsoft.com/office/powerpoint/2010/main" val="672590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867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4027903"/>
            <a:ext cx="10363200" cy="37899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607E49-A529-4742-113C-B97525D09ED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30D1F7-408C-F09B-6FD3-CAB052AAB530}"/>
              </a:ext>
            </a:extLst>
          </p:cNvPr>
          <p:cNvSpPr>
            <a:spLocks noGrp="1" noChangeArrowheads="1"/>
          </p:cNvSpPr>
          <p:nvPr>
            <p:ph type="sldNum" sz="quarter" idx="11"/>
          </p:nvPr>
        </p:nvSpPr>
        <p:spPr>
          <a:ln/>
        </p:spPr>
        <p:txBody>
          <a:bodyPr/>
          <a:lstStyle>
            <a:lvl1pPr>
              <a:defRPr/>
            </a:lvl1pPr>
          </a:lstStyle>
          <a:p>
            <a:fld id="{CC960389-258B-4AE0-8367-687E7726879B}" type="slidenum">
              <a:rPr lang="en-GB" altLang="en-US"/>
              <a:pPr/>
              <a:t>‹#›</a:t>
            </a:fld>
            <a:endParaRPr lang="en-GB" altLang="en-US"/>
          </a:p>
        </p:txBody>
      </p:sp>
    </p:spTree>
    <p:extLst>
      <p:ext uri="{BB962C8B-B14F-4D97-AF65-F5344CB8AC3E}">
        <p14:creationId xmlns:p14="http://schemas.microsoft.com/office/powerpoint/2010/main" val="507666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1434" y="2479675"/>
            <a:ext cx="5382684" cy="1979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47317" y="2479675"/>
            <a:ext cx="5382683" cy="1979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FF755C-36DD-076B-8223-4542FB8EE6C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87F43C-015C-C701-8F8D-8B18A22CD676}"/>
              </a:ext>
            </a:extLst>
          </p:cNvPr>
          <p:cNvSpPr>
            <a:spLocks noGrp="1" noChangeArrowheads="1"/>
          </p:cNvSpPr>
          <p:nvPr>
            <p:ph type="sldNum" sz="quarter" idx="11"/>
          </p:nvPr>
        </p:nvSpPr>
        <p:spPr>
          <a:ln/>
        </p:spPr>
        <p:txBody>
          <a:bodyPr/>
          <a:lstStyle>
            <a:lvl1pPr>
              <a:defRPr/>
            </a:lvl1pPr>
          </a:lstStyle>
          <a:p>
            <a:fld id="{795F10AF-FC9B-4919-91F7-5BEBFAAEFE2B}" type="slidenum">
              <a:rPr lang="en-GB" altLang="en-US"/>
              <a:pPr/>
              <a:t>‹#›</a:t>
            </a:fld>
            <a:endParaRPr lang="en-GB" altLang="en-US"/>
          </a:p>
        </p:txBody>
      </p:sp>
    </p:spTree>
    <p:extLst>
      <p:ext uri="{BB962C8B-B14F-4D97-AF65-F5344CB8AC3E}">
        <p14:creationId xmlns:p14="http://schemas.microsoft.com/office/powerpoint/2010/main" val="644345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79668"/>
            <a:ext cx="10972800" cy="7329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734322"/>
            <a:ext cx="5386917" cy="4405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7332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734322"/>
            <a:ext cx="5389033" cy="4405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7332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902E2B9-32B9-295B-838E-53615EFC89E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EF206EF-AF09-E140-3B56-2DDD5CB0BF6F}"/>
              </a:ext>
            </a:extLst>
          </p:cNvPr>
          <p:cNvSpPr>
            <a:spLocks noGrp="1" noChangeArrowheads="1"/>
          </p:cNvSpPr>
          <p:nvPr>
            <p:ph type="sldNum" sz="quarter" idx="11"/>
          </p:nvPr>
        </p:nvSpPr>
        <p:spPr>
          <a:ln/>
        </p:spPr>
        <p:txBody>
          <a:bodyPr/>
          <a:lstStyle>
            <a:lvl1pPr>
              <a:defRPr/>
            </a:lvl1pPr>
          </a:lstStyle>
          <a:p>
            <a:fld id="{D940DD2B-7D0B-4071-972F-668451B15DA8}" type="slidenum">
              <a:rPr lang="en-GB" altLang="en-US"/>
              <a:pPr/>
              <a:t>‹#›</a:t>
            </a:fld>
            <a:endParaRPr lang="en-GB" altLang="en-US"/>
          </a:p>
        </p:txBody>
      </p:sp>
    </p:spTree>
    <p:extLst>
      <p:ext uri="{BB962C8B-B14F-4D97-AF65-F5344CB8AC3E}">
        <p14:creationId xmlns:p14="http://schemas.microsoft.com/office/powerpoint/2010/main" val="4185430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D12CCC3-553B-4895-6D45-67E2AE98B22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3AD57C-032C-1D31-B3E3-F3C613487390}"/>
              </a:ext>
            </a:extLst>
          </p:cNvPr>
          <p:cNvSpPr>
            <a:spLocks noGrp="1" noChangeArrowheads="1"/>
          </p:cNvSpPr>
          <p:nvPr>
            <p:ph type="sldNum" sz="quarter" idx="11"/>
          </p:nvPr>
        </p:nvSpPr>
        <p:spPr>
          <a:ln/>
        </p:spPr>
        <p:txBody>
          <a:bodyPr/>
          <a:lstStyle>
            <a:lvl1pPr>
              <a:defRPr/>
            </a:lvl1pPr>
          </a:lstStyle>
          <a:p>
            <a:fld id="{9596A809-CAF6-41F3-A493-29936D93CA07}" type="slidenum">
              <a:rPr lang="en-GB" altLang="en-US"/>
              <a:pPr/>
              <a:t>‹#›</a:t>
            </a:fld>
            <a:endParaRPr lang="en-GB" altLang="en-US"/>
          </a:p>
        </p:txBody>
      </p:sp>
    </p:spTree>
    <p:extLst>
      <p:ext uri="{BB962C8B-B14F-4D97-AF65-F5344CB8AC3E}">
        <p14:creationId xmlns:p14="http://schemas.microsoft.com/office/powerpoint/2010/main" val="2422409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2400AF-C32D-1272-5654-37F1EE81575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FDC764F-C78C-7CB6-C049-5B372497E9BE}"/>
              </a:ext>
            </a:extLst>
          </p:cNvPr>
          <p:cNvSpPr>
            <a:spLocks noGrp="1" noChangeArrowheads="1"/>
          </p:cNvSpPr>
          <p:nvPr>
            <p:ph type="sldNum" sz="quarter" idx="11"/>
          </p:nvPr>
        </p:nvSpPr>
        <p:spPr>
          <a:ln/>
        </p:spPr>
        <p:txBody>
          <a:bodyPr/>
          <a:lstStyle>
            <a:lvl1pPr>
              <a:defRPr/>
            </a:lvl1pPr>
          </a:lstStyle>
          <a:p>
            <a:fld id="{912865DC-A341-4D74-A9B5-E1729CCAE14F}" type="slidenum">
              <a:rPr lang="en-GB" altLang="en-US"/>
              <a:pPr/>
              <a:t>‹#›</a:t>
            </a:fld>
            <a:endParaRPr lang="en-GB" altLang="en-US"/>
          </a:p>
        </p:txBody>
      </p:sp>
    </p:spTree>
    <p:extLst>
      <p:ext uri="{BB962C8B-B14F-4D97-AF65-F5344CB8AC3E}">
        <p14:creationId xmlns:p14="http://schemas.microsoft.com/office/powerpoint/2010/main" val="140293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56103"/>
            <a:ext cx="4011084" cy="37899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22625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2866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78A1F66-13FC-E80D-E574-41D303F03CF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CB46CB-D58C-E7E2-7AE6-6DB3DDEB7BA3}"/>
              </a:ext>
            </a:extLst>
          </p:cNvPr>
          <p:cNvSpPr>
            <a:spLocks noGrp="1" noChangeArrowheads="1"/>
          </p:cNvSpPr>
          <p:nvPr>
            <p:ph type="sldNum" sz="quarter" idx="11"/>
          </p:nvPr>
        </p:nvSpPr>
        <p:spPr>
          <a:ln/>
        </p:spPr>
        <p:txBody>
          <a:bodyPr/>
          <a:lstStyle>
            <a:lvl1pPr>
              <a:defRPr/>
            </a:lvl1pPr>
          </a:lstStyle>
          <a:p>
            <a:fld id="{187ACDE4-46C6-4320-8A8E-82E4DAE7055D}" type="slidenum">
              <a:rPr lang="en-GB" altLang="en-US"/>
              <a:pPr/>
              <a:t>‹#›</a:t>
            </a:fld>
            <a:endParaRPr lang="en-GB" altLang="en-US"/>
          </a:p>
        </p:txBody>
      </p:sp>
    </p:spTree>
    <p:extLst>
      <p:ext uri="{BB962C8B-B14F-4D97-AF65-F5344CB8AC3E}">
        <p14:creationId xmlns:p14="http://schemas.microsoft.com/office/powerpoint/2010/main" val="3327819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88341"/>
            <a:ext cx="7315200" cy="378997"/>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563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2866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34C81A-3F51-B57E-87CC-EFD6EBA7136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33FDCC-74CD-FC78-E5D9-86EB3BD871C9}"/>
              </a:ext>
            </a:extLst>
          </p:cNvPr>
          <p:cNvSpPr>
            <a:spLocks noGrp="1" noChangeArrowheads="1"/>
          </p:cNvSpPr>
          <p:nvPr>
            <p:ph type="sldNum" sz="quarter" idx="11"/>
          </p:nvPr>
        </p:nvSpPr>
        <p:spPr>
          <a:ln/>
        </p:spPr>
        <p:txBody>
          <a:bodyPr/>
          <a:lstStyle>
            <a:lvl1pPr>
              <a:defRPr/>
            </a:lvl1pPr>
          </a:lstStyle>
          <a:p>
            <a:fld id="{8424B914-16A1-4D9C-8B80-0BCE80F55E83}" type="slidenum">
              <a:rPr lang="en-GB" altLang="en-US"/>
              <a:pPr/>
              <a:t>‹#›</a:t>
            </a:fld>
            <a:endParaRPr lang="en-GB" altLang="en-US"/>
          </a:p>
        </p:txBody>
      </p:sp>
    </p:spTree>
    <p:extLst>
      <p:ext uri="{BB962C8B-B14F-4D97-AF65-F5344CB8AC3E}">
        <p14:creationId xmlns:p14="http://schemas.microsoft.com/office/powerpoint/2010/main" val="2406863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600120" y="2479675"/>
            <a:ext cx="4829881" cy="215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193166D-F32E-7417-985A-AAA91A44129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86BA88-35BC-1838-7609-CEA4BA06DF04}"/>
              </a:ext>
            </a:extLst>
          </p:cNvPr>
          <p:cNvSpPr>
            <a:spLocks noGrp="1" noChangeArrowheads="1"/>
          </p:cNvSpPr>
          <p:nvPr>
            <p:ph type="sldNum" sz="quarter" idx="11"/>
          </p:nvPr>
        </p:nvSpPr>
        <p:spPr>
          <a:ln/>
        </p:spPr>
        <p:txBody>
          <a:bodyPr/>
          <a:lstStyle>
            <a:lvl1pPr>
              <a:defRPr/>
            </a:lvl1pPr>
          </a:lstStyle>
          <a:p>
            <a:fld id="{4E9672F7-FDCD-4AB5-9682-ED8973E7DE28}" type="slidenum">
              <a:rPr lang="en-GB" altLang="en-US"/>
              <a:pPr/>
              <a:t>‹#›</a:t>
            </a:fld>
            <a:endParaRPr lang="en-GB" altLang="en-US"/>
          </a:p>
        </p:txBody>
      </p:sp>
    </p:spTree>
    <p:extLst>
      <p:ext uri="{BB962C8B-B14F-4D97-AF65-F5344CB8AC3E}">
        <p14:creationId xmlns:p14="http://schemas.microsoft.com/office/powerpoint/2010/main" val="3480112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5657" y="1604963"/>
            <a:ext cx="2127602" cy="3027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56440" y="1604963"/>
            <a:ext cx="2629278" cy="3027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62CE029-D7FF-9F6E-A025-AC9EF6A4D37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5E9335-7E6B-CF56-E952-BF4B3B1B4B79}"/>
              </a:ext>
            </a:extLst>
          </p:cNvPr>
          <p:cNvSpPr>
            <a:spLocks noGrp="1" noChangeArrowheads="1"/>
          </p:cNvSpPr>
          <p:nvPr>
            <p:ph type="sldNum" sz="quarter" idx="11"/>
          </p:nvPr>
        </p:nvSpPr>
        <p:spPr>
          <a:ln/>
        </p:spPr>
        <p:txBody>
          <a:bodyPr/>
          <a:lstStyle>
            <a:lvl1pPr>
              <a:defRPr/>
            </a:lvl1pPr>
          </a:lstStyle>
          <a:p>
            <a:fld id="{1F986A24-E9F4-4D56-AF3A-836F3E40E6F5}" type="slidenum">
              <a:rPr lang="en-GB" altLang="en-US"/>
              <a:pPr/>
              <a:t>‹#›</a:t>
            </a:fld>
            <a:endParaRPr lang="en-GB" altLang="en-US"/>
          </a:p>
        </p:txBody>
      </p:sp>
    </p:spTree>
    <p:extLst>
      <p:ext uri="{BB962C8B-B14F-4D97-AF65-F5344CB8AC3E}">
        <p14:creationId xmlns:p14="http://schemas.microsoft.com/office/powerpoint/2010/main" val="74327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8.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4/25/2023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1B94E-4AF9-DAB0-BFB7-8E339ABAFC2B}"/>
              </a:ext>
            </a:extLst>
          </p:cNvPr>
          <p:cNvSpPr>
            <a:spLocks noGrp="1" noChangeArrowheads="1"/>
          </p:cNvSpPr>
          <p:nvPr>
            <p:ph type="title"/>
          </p:nvPr>
        </p:nvSpPr>
        <p:spPr bwMode="auto">
          <a:xfrm>
            <a:off x="461434" y="1601238"/>
            <a:ext cx="10968567" cy="73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533" tIns="35266" rIns="70533" bIns="35266" numCol="1" anchor="ctr" anchorCtr="0" compatLnSpc="1">
            <a:prstTxWarp prst="textNoShape">
              <a:avLst/>
            </a:prstTxWarp>
            <a:spAutoFit/>
          </a:bodyPr>
          <a:lstStyle/>
          <a:p>
            <a:pPr lvl="0"/>
            <a:r>
              <a:rPr lang="en-GB" altLang="en-US"/>
              <a:t>Title in colour - Arial 48pt</a:t>
            </a:r>
          </a:p>
        </p:txBody>
      </p:sp>
      <p:sp>
        <p:nvSpPr>
          <p:cNvPr id="1027" name="Rectangle 3">
            <a:extLst>
              <a:ext uri="{FF2B5EF4-FFF2-40B4-BE49-F238E27FC236}">
                <a16:creationId xmlns:a16="http://schemas.microsoft.com/office/drawing/2014/main" id="{0EA5E48C-D072-FE80-2A34-16014EF391C9}"/>
              </a:ext>
            </a:extLst>
          </p:cNvPr>
          <p:cNvSpPr>
            <a:spLocks noGrp="1" noChangeArrowheads="1"/>
          </p:cNvSpPr>
          <p:nvPr>
            <p:ph type="body" idx="1"/>
          </p:nvPr>
        </p:nvSpPr>
        <p:spPr bwMode="auto">
          <a:xfrm>
            <a:off x="461434" y="2479675"/>
            <a:ext cx="1096856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533" tIns="35266" rIns="70533" bIns="35266" numCol="1" anchor="t" anchorCtr="0" compatLnSpc="1">
            <a:prstTxWarp prst="textNoShape">
              <a:avLst/>
            </a:prstTxWarp>
            <a:spAutoFit/>
          </a:bodyPr>
          <a:lstStyle/>
          <a:p>
            <a:pPr lvl="0"/>
            <a:r>
              <a:rPr lang="en-GB" altLang="en-US"/>
              <a:t>Tabbed text information in black with bullet - Arial 28pt</a:t>
            </a:r>
          </a:p>
          <a:p>
            <a:pPr lvl="1"/>
            <a:r>
              <a:rPr lang="en-GB" altLang="en-US"/>
              <a:t>Bullet point should be in the same colour as heading</a:t>
            </a:r>
          </a:p>
          <a:p>
            <a:pPr lvl="2"/>
            <a:r>
              <a:rPr lang="en-GB" altLang="en-US"/>
              <a:t>Third level</a:t>
            </a:r>
          </a:p>
          <a:p>
            <a:pPr lvl="3"/>
            <a:r>
              <a:rPr lang="en-GB" altLang="en-US"/>
              <a:t>Fourth level</a:t>
            </a:r>
          </a:p>
          <a:p>
            <a:pPr lvl="4"/>
            <a:r>
              <a:rPr lang="en-GB" altLang="en-US"/>
              <a:t>Fifth level</a:t>
            </a:r>
          </a:p>
        </p:txBody>
      </p:sp>
      <p:sp>
        <p:nvSpPr>
          <p:cNvPr id="26628" name="Rectangle 4">
            <a:extLst>
              <a:ext uri="{FF2B5EF4-FFF2-40B4-BE49-F238E27FC236}">
                <a16:creationId xmlns:a16="http://schemas.microsoft.com/office/drawing/2014/main" id="{BEFCBE5E-CE46-7B4A-0D77-DEF7420007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ctr">
              <a:defRPr sz="1000">
                <a:solidFill>
                  <a:schemeClr val="tx1"/>
                </a:solidFill>
                <a:latin typeface="Arial" charset="0"/>
                <a:cs typeface="Arial" charset="0"/>
              </a:defRPr>
            </a:lvl1pPr>
          </a:lstStyle>
          <a:p>
            <a:pPr>
              <a:defRPr/>
            </a:pPr>
            <a:endParaRPr lang="en-US"/>
          </a:p>
        </p:txBody>
      </p:sp>
      <p:sp>
        <p:nvSpPr>
          <p:cNvPr id="26629" name="Rectangle 5">
            <a:extLst>
              <a:ext uri="{FF2B5EF4-FFF2-40B4-BE49-F238E27FC236}">
                <a16:creationId xmlns:a16="http://schemas.microsoft.com/office/drawing/2014/main" id="{24760FFA-FC70-0994-0681-22213B52DDE2}"/>
              </a:ext>
            </a:extLst>
          </p:cNvPr>
          <p:cNvSpPr>
            <a:spLocks noGrp="1" noChangeArrowheads="1"/>
          </p:cNvSpPr>
          <p:nvPr>
            <p:ph type="sldNum" sz="quarter" idx="4"/>
          </p:nvPr>
        </p:nvSpPr>
        <p:spPr bwMode="auto">
          <a:xfrm>
            <a:off x="8735485" y="6245225"/>
            <a:ext cx="2846916"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r">
              <a:defRPr sz="1000">
                <a:solidFill>
                  <a:schemeClr val="tx1"/>
                </a:solidFill>
              </a:defRPr>
            </a:lvl1pPr>
          </a:lstStyle>
          <a:p>
            <a:fld id="{3CEA8612-758E-486D-B261-4DE9AEBBF509}" type="slidenum">
              <a:rPr lang="en-GB" altLang="en-US"/>
              <a:pPr/>
              <a:t>‹#›</a:t>
            </a:fld>
            <a:endParaRPr lang="en-GB" altLang="en-US"/>
          </a:p>
        </p:txBody>
      </p:sp>
      <p:pic>
        <p:nvPicPr>
          <p:cNvPr id="1030" name="Picture 6" descr="OUPowerPoint18mmShield">
            <a:extLst>
              <a:ext uri="{FF2B5EF4-FFF2-40B4-BE49-F238E27FC236}">
                <a16:creationId xmlns:a16="http://schemas.microsoft.com/office/drawing/2014/main" id="{77AB7285-ED38-4236-0F17-6DBCD68F6A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734" y="358776"/>
            <a:ext cx="86783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10659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708025" rtl="0" eaLnBrk="0" fontAlgn="base" hangingPunct="0">
        <a:spcBef>
          <a:spcPct val="0"/>
        </a:spcBef>
        <a:spcAft>
          <a:spcPct val="0"/>
        </a:spcAft>
        <a:defRPr sz="4300">
          <a:solidFill>
            <a:srgbClr val="9FAA00"/>
          </a:solidFill>
          <a:latin typeface="+mj-lt"/>
          <a:ea typeface="+mj-ea"/>
          <a:cs typeface="+mj-cs"/>
        </a:defRPr>
      </a:lvl1pPr>
      <a:lvl2pPr algn="l" defTabSz="708025" rtl="0" eaLnBrk="0" fontAlgn="base" hangingPunct="0">
        <a:spcBef>
          <a:spcPct val="0"/>
        </a:spcBef>
        <a:spcAft>
          <a:spcPct val="0"/>
        </a:spcAft>
        <a:defRPr sz="4300">
          <a:solidFill>
            <a:srgbClr val="9FAA00"/>
          </a:solidFill>
          <a:latin typeface="Arial" charset="0"/>
        </a:defRPr>
      </a:lvl2pPr>
      <a:lvl3pPr algn="l" defTabSz="708025" rtl="0" eaLnBrk="0" fontAlgn="base" hangingPunct="0">
        <a:spcBef>
          <a:spcPct val="0"/>
        </a:spcBef>
        <a:spcAft>
          <a:spcPct val="0"/>
        </a:spcAft>
        <a:defRPr sz="4300">
          <a:solidFill>
            <a:srgbClr val="9FAA00"/>
          </a:solidFill>
          <a:latin typeface="Arial" charset="0"/>
        </a:defRPr>
      </a:lvl3pPr>
      <a:lvl4pPr algn="l" defTabSz="708025" rtl="0" eaLnBrk="0" fontAlgn="base" hangingPunct="0">
        <a:spcBef>
          <a:spcPct val="0"/>
        </a:spcBef>
        <a:spcAft>
          <a:spcPct val="0"/>
        </a:spcAft>
        <a:defRPr sz="4300">
          <a:solidFill>
            <a:srgbClr val="9FAA00"/>
          </a:solidFill>
          <a:latin typeface="Arial" charset="0"/>
        </a:defRPr>
      </a:lvl4pPr>
      <a:lvl5pPr algn="l" defTabSz="708025" rtl="0" eaLnBrk="0" fontAlgn="base" hangingPunct="0">
        <a:spcBef>
          <a:spcPct val="0"/>
        </a:spcBef>
        <a:spcAft>
          <a:spcPct val="0"/>
        </a:spcAft>
        <a:defRPr sz="4300">
          <a:solidFill>
            <a:srgbClr val="9FAA00"/>
          </a:solidFill>
          <a:latin typeface="Arial" charset="0"/>
        </a:defRPr>
      </a:lvl5pPr>
      <a:lvl6pPr marL="457200" algn="l" defTabSz="708025" rtl="0" eaLnBrk="1" fontAlgn="base" hangingPunct="1">
        <a:spcBef>
          <a:spcPct val="0"/>
        </a:spcBef>
        <a:spcAft>
          <a:spcPct val="0"/>
        </a:spcAft>
        <a:defRPr sz="4300">
          <a:solidFill>
            <a:srgbClr val="9FAA00"/>
          </a:solidFill>
          <a:latin typeface="Arial" charset="0"/>
        </a:defRPr>
      </a:lvl6pPr>
      <a:lvl7pPr marL="914400" algn="l" defTabSz="708025" rtl="0" eaLnBrk="1" fontAlgn="base" hangingPunct="1">
        <a:spcBef>
          <a:spcPct val="0"/>
        </a:spcBef>
        <a:spcAft>
          <a:spcPct val="0"/>
        </a:spcAft>
        <a:defRPr sz="4300">
          <a:solidFill>
            <a:srgbClr val="9FAA00"/>
          </a:solidFill>
          <a:latin typeface="Arial" charset="0"/>
        </a:defRPr>
      </a:lvl7pPr>
      <a:lvl8pPr marL="1371600" algn="l" defTabSz="708025" rtl="0" eaLnBrk="1" fontAlgn="base" hangingPunct="1">
        <a:spcBef>
          <a:spcPct val="0"/>
        </a:spcBef>
        <a:spcAft>
          <a:spcPct val="0"/>
        </a:spcAft>
        <a:defRPr sz="4300">
          <a:solidFill>
            <a:srgbClr val="9FAA00"/>
          </a:solidFill>
          <a:latin typeface="Arial" charset="0"/>
        </a:defRPr>
      </a:lvl8pPr>
      <a:lvl9pPr marL="1828800" algn="l" defTabSz="708025" rtl="0" eaLnBrk="1" fontAlgn="base" hangingPunct="1">
        <a:spcBef>
          <a:spcPct val="0"/>
        </a:spcBef>
        <a:spcAft>
          <a:spcPct val="0"/>
        </a:spcAft>
        <a:defRPr sz="4300">
          <a:solidFill>
            <a:srgbClr val="9FAA00"/>
          </a:solidFill>
          <a:latin typeface="Arial" charset="0"/>
        </a:defRPr>
      </a:lvl9pPr>
    </p:titleStyle>
    <p:body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eaLnBrk="1" fontAlgn="base" hangingPunct="1">
        <a:spcBef>
          <a:spcPct val="20000"/>
        </a:spcBef>
        <a:spcAft>
          <a:spcPct val="0"/>
        </a:spcAft>
        <a:buChar char="»"/>
        <a:defRPr>
          <a:solidFill>
            <a:schemeClr val="tx1"/>
          </a:solidFill>
          <a:latin typeface="+mn-lt"/>
        </a:defRPr>
      </a:lvl6pPr>
      <a:lvl7pPr marL="2501900" indent="-176213" algn="l" defTabSz="708025" rtl="0" eaLnBrk="1" fontAlgn="base" hangingPunct="1">
        <a:spcBef>
          <a:spcPct val="20000"/>
        </a:spcBef>
        <a:spcAft>
          <a:spcPct val="0"/>
        </a:spcAft>
        <a:buChar char="»"/>
        <a:defRPr>
          <a:solidFill>
            <a:schemeClr val="tx1"/>
          </a:solidFill>
          <a:latin typeface="+mn-lt"/>
        </a:defRPr>
      </a:lvl7pPr>
      <a:lvl8pPr marL="2959100" indent="-176213" algn="l" defTabSz="708025" rtl="0" eaLnBrk="1" fontAlgn="base" hangingPunct="1">
        <a:spcBef>
          <a:spcPct val="20000"/>
        </a:spcBef>
        <a:spcAft>
          <a:spcPct val="0"/>
        </a:spcAft>
        <a:buChar char="»"/>
        <a:defRPr>
          <a:solidFill>
            <a:schemeClr val="tx1"/>
          </a:solidFill>
          <a:latin typeface="+mn-lt"/>
        </a:defRPr>
      </a:lvl8pPr>
      <a:lvl9pPr marL="3416300" indent="-176213" algn="l" defTabSz="70802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remakelearning.org/opportunity/2019/09/04/future-of-work-collaborative-workgroup-meet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hyperlink" Target="https://creativecommons.org/licenses/by-nc-nd/3.0/" TargetMode="External"/><Relationship Id="rId4" Type="http://schemas.openxmlformats.org/officeDocument/2006/relationships/hyperlink" Target="https://notesplusultra.com/2010/07/22/dreaming-spires-oxford-englan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fire-explosion-big-bang-disease-562851/" TargetMode="External"/><Relationship Id="rId2" Type="http://schemas.openxmlformats.org/officeDocument/2006/relationships/image" Target="../media/image39.jp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hyperlink" Target="https://codlrc.org/hs/surgtech" TargetMode="External"/><Relationship Id="rId7" Type="http://schemas.openxmlformats.org/officeDocument/2006/relationships/hyperlink" Target="https://pxhere.com/ko/photo/1458453" TargetMode="External"/><Relationship Id="rId2" Type="http://schemas.openxmlformats.org/officeDocument/2006/relationships/image" Target="../media/image41.jpg"/><Relationship Id="rId1" Type="http://schemas.openxmlformats.org/officeDocument/2006/relationships/slideLayout" Target="../slideLayouts/slideLayout15.xml"/><Relationship Id="rId6" Type="http://schemas.openxmlformats.org/officeDocument/2006/relationships/image" Target="../media/image43.jpeg"/><Relationship Id="rId5" Type="http://schemas.openxmlformats.org/officeDocument/2006/relationships/hyperlink" Target="https://pxhere.com/en/photo/551219" TargetMode="External"/><Relationship Id="rId4" Type="http://schemas.openxmlformats.org/officeDocument/2006/relationships/image" Target="../media/image42.jpg"/><Relationship Id="rId9" Type="http://schemas.openxmlformats.org/officeDocument/2006/relationships/hyperlink" Target="https://www.tasnimnews.com/en/news/2016/07/20/1135198/boris-johnson-grilled-over-past-outright-lies-at-uneasy-press-conferen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cid:B4EEA8A2-CC38-49A2-BAFD-31441718703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publishingarchaeology.blogspot.com/2016/11/am-i-most-literary-archaeologist-of-all.html" TargetMode="External"/><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4800" dirty="0"/>
              <a:t>Are we nearly there yet?</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Liz Marr</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26</a:t>
            </a:r>
            <a:r>
              <a:rPr lang="en-GB" baseline="30000" dirty="0"/>
              <a:t>th</a:t>
            </a:r>
            <a:r>
              <a:rPr lang="en-GB" dirty="0"/>
              <a:t> April 2023</a:t>
            </a:r>
          </a:p>
        </p:txBody>
      </p:sp>
      <p:pic>
        <p:nvPicPr>
          <p:cNvPr id="4" name="Picture Placeholder 3" descr="A group of people sitting around a table&#10;&#10;Description automatically generated">
            <a:extLst>
              <a:ext uri="{FF2B5EF4-FFF2-40B4-BE49-F238E27FC236}">
                <a16:creationId xmlns:a16="http://schemas.microsoft.com/office/drawing/2014/main" id="{695228FE-81E1-357D-D466-D5D30EB9E83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149" b="3149"/>
          <a:stretch>
            <a:fillRect/>
          </a:stretch>
        </p:blipFill>
        <p:spPr>
          <a:xfrm>
            <a:off x="6667131" y="358033"/>
            <a:ext cx="4820574" cy="2904494"/>
          </a:xfr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D089688-74E0-EDE7-C1D2-B4DB356ABB47}"/>
              </a:ext>
            </a:extLst>
          </p:cNvPr>
          <p:cNvSpPr>
            <a:spLocks noGrp="1"/>
          </p:cNvSpPr>
          <p:nvPr>
            <p:ph type="body" sz="quarter" idx="21"/>
          </p:nvPr>
        </p:nvSpPr>
        <p:spPr/>
        <p:txBody>
          <a:bodyPr/>
          <a:lstStyle/>
          <a:p>
            <a:r>
              <a:rPr lang="en-GB" dirty="0"/>
              <a:t>How it was</a:t>
            </a:r>
          </a:p>
        </p:txBody>
      </p:sp>
      <p:sp>
        <p:nvSpPr>
          <p:cNvPr id="10" name="Content Placeholder 9">
            <a:extLst>
              <a:ext uri="{FF2B5EF4-FFF2-40B4-BE49-F238E27FC236}">
                <a16:creationId xmlns:a16="http://schemas.microsoft.com/office/drawing/2014/main" id="{7A964576-66B6-8BB3-16D9-C9B216AB6D14}"/>
              </a:ext>
            </a:extLst>
          </p:cNvPr>
          <p:cNvSpPr>
            <a:spLocks noGrp="1"/>
          </p:cNvSpPr>
          <p:nvPr>
            <p:ph sz="half" idx="18"/>
          </p:nvPr>
        </p:nvSpPr>
        <p:spPr/>
        <p:txBody>
          <a:bodyPr/>
          <a:lstStyle/>
          <a:p>
            <a:r>
              <a:rPr lang="en-GB" dirty="0"/>
              <a:t>Lectures</a:t>
            </a:r>
          </a:p>
          <a:p>
            <a:r>
              <a:rPr lang="en-GB" dirty="0"/>
              <a:t>Seminars/Tutorials</a:t>
            </a:r>
          </a:p>
          <a:p>
            <a:r>
              <a:rPr lang="en-GB" dirty="0"/>
              <a:t>Essays / assessments</a:t>
            </a:r>
          </a:p>
          <a:p>
            <a:r>
              <a:rPr lang="en-GB" dirty="0"/>
              <a:t>Exams</a:t>
            </a:r>
          </a:p>
          <a:p>
            <a:r>
              <a:rPr lang="en-GB" dirty="0"/>
              <a:t>Reading</a:t>
            </a:r>
          </a:p>
          <a:p>
            <a:r>
              <a:rPr lang="en-GB" dirty="0"/>
              <a:t>Labs</a:t>
            </a:r>
            <a:r>
              <a:rPr lang="en-GB"/>
              <a:t>/studios</a:t>
            </a:r>
            <a:endParaRPr lang="en-GB" dirty="0"/>
          </a:p>
          <a:p>
            <a:endParaRPr lang="en-GB" dirty="0"/>
          </a:p>
        </p:txBody>
      </p:sp>
      <p:pic>
        <p:nvPicPr>
          <p:cNvPr id="21" name="Content Placeholder 20" descr="A picture containing sky, outdoor, building, colonnade&#10;&#10;Description automatically generated">
            <a:extLst>
              <a:ext uri="{FF2B5EF4-FFF2-40B4-BE49-F238E27FC236}">
                <a16:creationId xmlns:a16="http://schemas.microsoft.com/office/drawing/2014/main" id="{1DB8287F-7B4C-7AF1-AD06-7A086402F5CE}"/>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13405" y="2076522"/>
            <a:ext cx="4097866" cy="3073400"/>
          </a:xfrm>
        </p:spPr>
      </p:pic>
      <p:sp>
        <p:nvSpPr>
          <p:cNvPr id="22" name="TextBox 21">
            <a:extLst>
              <a:ext uri="{FF2B5EF4-FFF2-40B4-BE49-F238E27FC236}">
                <a16:creationId xmlns:a16="http://schemas.microsoft.com/office/drawing/2014/main" id="{5A6A0FFC-322F-6FE5-199D-125B0924BED6}"/>
              </a:ext>
            </a:extLst>
          </p:cNvPr>
          <p:cNvSpPr txBox="1"/>
          <p:nvPr/>
        </p:nvSpPr>
        <p:spPr>
          <a:xfrm>
            <a:off x="1536695" y="5304034"/>
            <a:ext cx="4097866" cy="230832"/>
          </a:xfrm>
          <a:prstGeom prst="rect">
            <a:avLst/>
          </a:prstGeom>
          <a:noFill/>
        </p:spPr>
        <p:txBody>
          <a:bodyPr wrap="square" rtlCol="0">
            <a:spAutoFit/>
          </a:bodyPr>
          <a:lstStyle/>
          <a:p>
            <a:r>
              <a:rPr lang="en-GB" sz="900" dirty="0">
                <a:hlinkClick r:id="rId4" tooltip="https://notesplusultra.com/2010/07/22/dreaming-spires-oxford-england/"/>
              </a:rPr>
              <a:t>This Photo</a:t>
            </a:r>
            <a:r>
              <a:rPr lang="en-GB" sz="900" dirty="0"/>
              <a:t> by Unknown Author is licensed under </a:t>
            </a:r>
            <a:r>
              <a:rPr lang="en-GB" sz="900" dirty="0">
                <a:hlinkClick r:id="rId5" tooltip="https://creativecommons.org/licenses/by-nc-nd/3.0/"/>
              </a:rPr>
              <a:t>CC BY-NC-ND</a:t>
            </a:r>
            <a:endParaRPr lang="en-GB" sz="900" dirty="0"/>
          </a:p>
        </p:txBody>
      </p:sp>
    </p:spTree>
    <p:extLst>
      <p:ext uri="{BB962C8B-B14F-4D97-AF65-F5344CB8AC3E}">
        <p14:creationId xmlns:p14="http://schemas.microsoft.com/office/powerpoint/2010/main" val="320743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27CFA689-AFA4-FE16-0942-58487598AF94}"/>
              </a:ext>
            </a:extLst>
          </p:cNvPr>
          <p:cNvSpPr>
            <a:spLocks noGrp="1"/>
          </p:cNvSpPr>
          <p:nvPr>
            <p:ph type="body" sz="quarter" idx="21"/>
          </p:nvPr>
        </p:nvSpPr>
        <p:spPr>
          <a:xfrm>
            <a:off x="413915" y="404664"/>
            <a:ext cx="10797426" cy="497161"/>
          </a:xfrm>
        </p:spPr>
        <p:txBody>
          <a:bodyPr/>
          <a:lstStyle/>
          <a:p>
            <a:r>
              <a:rPr lang="en-US" dirty="0"/>
              <a:t>Creative Destruction? How it is now</a:t>
            </a:r>
          </a:p>
        </p:txBody>
      </p:sp>
      <p:sp>
        <p:nvSpPr>
          <p:cNvPr id="31" name="Content Placeholder 7">
            <a:extLst>
              <a:ext uri="{FF2B5EF4-FFF2-40B4-BE49-F238E27FC236}">
                <a16:creationId xmlns:a16="http://schemas.microsoft.com/office/drawing/2014/main" id="{F896EA04-7195-6014-2F35-502760050BED}"/>
              </a:ext>
            </a:extLst>
          </p:cNvPr>
          <p:cNvSpPr>
            <a:spLocks noGrp="1"/>
          </p:cNvSpPr>
          <p:nvPr>
            <p:ph sz="half" idx="2"/>
          </p:nvPr>
        </p:nvSpPr>
        <p:spPr>
          <a:xfrm>
            <a:off x="1001105" y="1871331"/>
            <a:ext cx="4922617" cy="3843670"/>
          </a:xfrm>
        </p:spPr>
        <p:txBody>
          <a:bodyPr/>
          <a:lstStyle/>
          <a:p>
            <a:r>
              <a:rPr lang="en-US" dirty="0"/>
              <a:t>Access to HE Diplomas</a:t>
            </a:r>
          </a:p>
          <a:p>
            <a:r>
              <a:rPr lang="en-US" dirty="0"/>
              <a:t>Foundation Years/</a:t>
            </a:r>
            <a:r>
              <a:rPr lang="en-US" dirty="0" err="1"/>
              <a:t>Programmes</a:t>
            </a:r>
            <a:endParaRPr lang="en-US" dirty="0"/>
          </a:p>
          <a:p>
            <a:r>
              <a:rPr lang="en-US" dirty="0"/>
              <a:t>Foundation Degrees</a:t>
            </a:r>
          </a:p>
          <a:p>
            <a:r>
              <a:rPr lang="en-US" dirty="0"/>
              <a:t>Distance Learning</a:t>
            </a:r>
          </a:p>
          <a:p>
            <a:r>
              <a:rPr lang="en-US" dirty="0"/>
              <a:t>MOOCs</a:t>
            </a:r>
          </a:p>
          <a:p>
            <a:r>
              <a:rPr lang="en-US" dirty="0" err="1"/>
              <a:t>Microcredentials</a:t>
            </a:r>
            <a:endParaRPr lang="en-US" dirty="0"/>
          </a:p>
          <a:p>
            <a:r>
              <a:rPr lang="en-US" dirty="0"/>
              <a:t>Stackable quals</a:t>
            </a:r>
          </a:p>
          <a:p>
            <a:r>
              <a:rPr lang="en-US" dirty="0"/>
              <a:t>Students as partners</a:t>
            </a:r>
          </a:p>
          <a:p>
            <a:r>
              <a:rPr lang="en-US" dirty="0"/>
              <a:t>Inclusive curriculum</a:t>
            </a:r>
          </a:p>
          <a:p>
            <a:r>
              <a:rPr lang="en-US" dirty="0"/>
              <a:t>Mentoring</a:t>
            </a:r>
          </a:p>
        </p:txBody>
      </p:sp>
      <p:pic>
        <p:nvPicPr>
          <p:cNvPr id="14" name="Picture 13" descr="A firework exploding in the sky&#10;&#10;Description automatically generated with low confidence">
            <a:extLst>
              <a:ext uri="{FF2B5EF4-FFF2-40B4-BE49-F238E27FC236}">
                <a16:creationId xmlns:a16="http://schemas.microsoft.com/office/drawing/2014/main" id="{8D0D0A69-B00A-FE51-08E2-3C53E44E1F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156" r="4" b="1621"/>
          <a:stretch/>
        </p:blipFill>
        <p:spPr>
          <a:xfrm>
            <a:off x="5053582" y="1871330"/>
            <a:ext cx="6157759" cy="3843670"/>
          </a:xfrm>
          <a:prstGeom prst="rect">
            <a:avLst/>
          </a:prstGeom>
          <a:noFill/>
        </p:spPr>
      </p:pic>
    </p:spTree>
    <p:extLst>
      <p:ext uri="{BB962C8B-B14F-4D97-AF65-F5344CB8AC3E}">
        <p14:creationId xmlns:p14="http://schemas.microsoft.com/office/powerpoint/2010/main" val="279212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BCBEE4D-B967-5E27-8806-EFF244B228A3}"/>
              </a:ext>
            </a:extLst>
          </p:cNvPr>
          <p:cNvSpPr>
            <a:spLocks noGrp="1"/>
          </p:cNvSpPr>
          <p:nvPr>
            <p:ph type="body" sz="quarter" idx="24"/>
          </p:nvPr>
        </p:nvSpPr>
        <p:spPr/>
        <p:txBody>
          <a:bodyPr/>
          <a:lstStyle/>
          <a:p>
            <a:r>
              <a:rPr lang="en-GB" dirty="0"/>
              <a:t>The real market in higher education</a:t>
            </a:r>
          </a:p>
        </p:txBody>
      </p:sp>
      <p:sp>
        <p:nvSpPr>
          <p:cNvPr id="16" name="TextBox 15">
            <a:extLst>
              <a:ext uri="{FF2B5EF4-FFF2-40B4-BE49-F238E27FC236}">
                <a16:creationId xmlns:a16="http://schemas.microsoft.com/office/drawing/2014/main" id="{20E40BE5-54FE-09E7-F90C-AFAA5B8BB5B5}"/>
              </a:ext>
            </a:extLst>
          </p:cNvPr>
          <p:cNvSpPr txBox="1"/>
          <p:nvPr/>
        </p:nvSpPr>
        <p:spPr>
          <a:xfrm>
            <a:off x="565079" y="2003462"/>
            <a:ext cx="8581489" cy="3539430"/>
          </a:xfrm>
          <a:prstGeom prst="rect">
            <a:avLst/>
          </a:prstGeom>
          <a:noFill/>
        </p:spPr>
        <p:txBody>
          <a:bodyPr wrap="square">
            <a:spAutoFit/>
          </a:bodyPr>
          <a:lstStyle/>
          <a:p>
            <a:pPr marL="0" indent="0">
              <a:buNone/>
            </a:pPr>
            <a:r>
              <a:rPr lang="en-GB" sz="2800" dirty="0"/>
              <a:t>The cost of entry:</a:t>
            </a:r>
          </a:p>
          <a:p>
            <a:pPr marL="400050" lvl="1" indent="0">
              <a:buNone/>
            </a:pPr>
            <a:r>
              <a:rPr lang="en-GB" sz="2800" dirty="0"/>
              <a:t>	Fees/Funding</a:t>
            </a:r>
          </a:p>
          <a:p>
            <a:pPr marL="400050" lvl="1" indent="0">
              <a:buNone/>
            </a:pPr>
            <a:r>
              <a:rPr lang="en-GB" sz="2800" dirty="0"/>
              <a:t>	Prior qualifications</a:t>
            </a:r>
          </a:p>
          <a:p>
            <a:pPr marL="400050" lvl="1" indent="0">
              <a:buNone/>
            </a:pPr>
            <a:r>
              <a:rPr lang="en-GB" sz="2800" dirty="0"/>
              <a:t>	Social/cultural capital</a:t>
            </a:r>
          </a:p>
          <a:p>
            <a:pPr marL="0" indent="0">
              <a:buNone/>
            </a:pPr>
            <a:endParaRPr lang="en-GB" sz="2800" dirty="0"/>
          </a:p>
          <a:p>
            <a:pPr marL="0" indent="0">
              <a:buNone/>
            </a:pPr>
            <a:r>
              <a:rPr lang="en-GB" sz="2800" dirty="0"/>
              <a:t>The value on exit:</a:t>
            </a:r>
          </a:p>
          <a:p>
            <a:pPr marL="400050" lvl="1" indent="0">
              <a:buNone/>
            </a:pPr>
            <a:r>
              <a:rPr lang="en-GB" sz="2800" dirty="0"/>
              <a:t>	Credentials 	</a:t>
            </a:r>
          </a:p>
          <a:p>
            <a:pPr marL="400050" lvl="1" indent="0">
              <a:buNone/>
            </a:pPr>
            <a:r>
              <a:rPr lang="en-GB" sz="2800" dirty="0"/>
              <a:t>	Enhanced capitals</a:t>
            </a:r>
          </a:p>
        </p:txBody>
      </p:sp>
    </p:spTree>
    <p:extLst>
      <p:ext uri="{BB962C8B-B14F-4D97-AF65-F5344CB8AC3E}">
        <p14:creationId xmlns:p14="http://schemas.microsoft.com/office/powerpoint/2010/main" val="384127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58836FA-C8BC-C655-F45A-C3A01DAD0BEB}"/>
              </a:ext>
            </a:extLst>
          </p:cNvPr>
          <p:cNvSpPr>
            <a:spLocks noGrp="1"/>
          </p:cNvSpPr>
          <p:nvPr>
            <p:ph type="body" sz="quarter" idx="24"/>
          </p:nvPr>
        </p:nvSpPr>
        <p:spPr/>
        <p:txBody>
          <a:bodyPr/>
          <a:lstStyle/>
          <a:p>
            <a:r>
              <a:rPr lang="en-GB" dirty="0"/>
              <a:t>Paradigm shift? How it could be</a:t>
            </a:r>
          </a:p>
        </p:txBody>
      </p:sp>
      <p:sp>
        <p:nvSpPr>
          <p:cNvPr id="12" name="Text Placeholder 11">
            <a:extLst>
              <a:ext uri="{FF2B5EF4-FFF2-40B4-BE49-F238E27FC236}">
                <a16:creationId xmlns:a16="http://schemas.microsoft.com/office/drawing/2014/main" id="{7EF315C7-9F1C-DE45-A439-273983DA4F2C}"/>
              </a:ext>
            </a:extLst>
          </p:cNvPr>
          <p:cNvSpPr>
            <a:spLocks noGrp="1"/>
          </p:cNvSpPr>
          <p:nvPr>
            <p:ph type="body" sz="quarter" idx="15"/>
          </p:nvPr>
        </p:nvSpPr>
        <p:spPr>
          <a:xfrm>
            <a:off x="1011380" y="1836466"/>
            <a:ext cx="4454472" cy="2982113"/>
          </a:xfrm>
        </p:spPr>
        <p:txBody>
          <a:bodyPr/>
          <a:lstStyle/>
          <a:p>
            <a:pPr marL="0" indent="0">
              <a:buNone/>
            </a:pPr>
            <a:r>
              <a:rPr lang="en-GB" i="1" dirty="0"/>
              <a:t>An educational system should provide all who want to learn with access to available resources at any time in their lives; empower all who want to share what they know to find those who want to learn from them; and finally furnish all who want to present an issue to the public with the opportunity to make their challenge known.</a:t>
            </a:r>
          </a:p>
          <a:p>
            <a:pPr marL="0" indent="0">
              <a:buNone/>
            </a:pPr>
            <a:r>
              <a:rPr lang="en-GB" dirty="0"/>
              <a:t>Illich (1975) </a:t>
            </a:r>
          </a:p>
          <a:p>
            <a:endParaRPr lang="en-GB" dirty="0"/>
          </a:p>
        </p:txBody>
      </p:sp>
      <p:pic>
        <p:nvPicPr>
          <p:cNvPr id="3074" name="Picture 2" descr="1972 US cover">
            <a:extLst>
              <a:ext uri="{FF2B5EF4-FFF2-40B4-BE49-F238E27FC236}">
                <a16:creationId xmlns:a16="http://schemas.microsoft.com/office/drawing/2014/main" id="{1A749146-36BC-C627-3933-FBDB7AA4A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450" y="1077236"/>
            <a:ext cx="20955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2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hospital room, room&#10;&#10;Description automatically generated">
            <a:extLst>
              <a:ext uri="{FF2B5EF4-FFF2-40B4-BE49-F238E27FC236}">
                <a16:creationId xmlns:a16="http://schemas.microsoft.com/office/drawing/2014/main" id="{ABB7B257-6579-E400-BFF3-BA6E490DDE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723" y="569816"/>
            <a:ext cx="3234261" cy="2365053"/>
          </a:xfrm>
          <a:prstGeom prst="rect">
            <a:avLst/>
          </a:prstGeom>
        </p:spPr>
      </p:pic>
      <p:pic>
        <p:nvPicPr>
          <p:cNvPr id="11" name="Picture 10" descr="A bridge over water with buildings on the side&#10;&#10;Description automatically generated with low confidence">
            <a:extLst>
              <a:ext uri="{FF2B5EF4-FFF2-40B4-BE49-F238E27FC236}">
                <a16:creationId xmlns:a16="http://schemas.microsoft.com/office/drawing/2014/main" id="{678EABFF-153C-1BB9-351C-41DF07EE7E7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71302" y="3280475"/>
            <a:ext cx="3547581" cy="2365054"/>
          </a:xfrm>
          <a:prstGeom prst="rect">
            <a:avLst/>
          </a:prstGeom>
        </p:spPr>
      </p:pic>
      <p:pic>
        <p:nvPicPr>
          <p:cNvPr id="15" name="Picture 14" descr="A plane flying in the sky&#10;&#10;Description automatically generated with medium confidence">
            <a:extLst>
              <a:ext uri="{FF2B5EF4-FFF2-40B4-BE49-F238E27FC236}">
                <a16:creationId xmlns:a16="http://schemas.microsoft.com/office/drawing/2014/main" id="{43C23E05-19B0-9B6F-05CC-4F784E8B644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291933" y="436634"/>
            <a:ext cx="3759599" cy="2498235"/>
          </a:xfrm>
          <a:prstGeom prst="rect">
            <a:avLst/>
          </a:prstGeom>
        </p:spPr>
      </p:pic>
      <p:pic>
        <p:nvPicPr>
          <p:cNvPr id="17" name="Picture 16" descr="A person in a suit&#10;&#10;Description automatically generated with medium confidence">
            <a:extLst>
              <a:ext uri="{FF2B5EF4-FFF2-40B4-BE49-F238E27FC236}">
                <a16:creationId xmlns:a16="http://schemas.microsoft.com/office/drawing/2014/main" id="{3378E65B-9409-E640-E1CD-770D63F354F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807412" y="3371391"/>
            <a:ext cx="4189290" cy="2916793"/>
          </a:xfrm>
          <a:prstGeom prst="rect">
            <a:avLst/>
          </a:prstGeom>
        </p:spPr>
      </p:pic>
    </p:spTree>
    <p:extLst>
      <p:ext uri="{BB962C8B-B14F-4D97-AF65-F5344CB8AC3E}">
        <p14:creationId xmlns:p14="http://schemas.microsoft.com/office/powerpoint/2010/main" val="49229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863ED-49CF-9E60-BF68-C0CFDBF44231}"/>
              </a:ext>
            </a:extLst>
          </p:cNvPr>
          <p:cNvSpPr>
            <a:spLocks noGrp="1"/>
          </p:cNvSpPr>
          <p:nvPr>
            <p:ph type="body" sz="quarter" idx="24"/>
          </p:nvPr>
        </p:nvSpPr>
        <p:spPr>
          <a:xfrm>
            <a:off x="600800" y="2274561"/>
            <a:ext cx="10990400" cy="2728954"/>
          </a:xfrm>
        </p:spPr>
        <p:txBody>
          <a:bodyPr/>
          <a:lstStyle/>
          <a:p>
            <a:r>
              <a:rPr lang="en-GB" sz="4400" i="0" dirty="0">
                <a:solidFill>
                  <a:srgbClr val="121212"/>
                </a:solidFill>
                <a:effectLst/>
                <a:latin typeface="GuardianTextEgyptian"/>
              </a:rPr>
              <a:t>This most reactionary of British institutions may yet be forced to waken from the sleep of ages.</a:t>
            </a:r>
          </a:p>
          <a:p>
            <a:r>
              <a:rPr lang="en-GB" sz="2400" b="0" dirty="0"/>
              <a:t>Simon Jenkins, The Guardian, 25/04/23</a:t>
            </a:r>
          </a:p>
          <a:p>
            <a:endParaRPr lang="en-GB" dirty="0"/>
          </a:p>
        </p:txBody>
      </p:sp>
    </p:spTree>
    <p:extLst>
      <p:ext uri="{BB962C8B-B14F-4D97-AF65-F5344CB8AC3E}">
        <p14:creationId xmlns:p14="http://schemas.microsoft.com/office/powerpoint/2010/main" val="270892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9EB379-1FA5-0B65-58C6-B0458ABBC5A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753" y="927768"/>
            <a:ext cx="3507338" cy="428556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6" descr="Image of Capitalism, Socialism and Democracy">
            <a:extLst>
              <a:ext uri="{FF2B5EF4-FFF2-40B4-BE49-F238E27FC236}">
                <a16:creationId xmlns:a16="http://schemas.microsoft.com/office/drawing/2014/main" id="{0383A2AF-B897-3BF5-49B2-EB8702CD4F36}"/>
              </a:ext>
            </a:extLst>
          </p:cNvPr>
          <p:cNvSpPr>
            <a:spLocks noChangeAspect="1" noChangeArrowheads="1"/>
          </p:cNvSpPr>
          <p:nvPr/>
        </p:nvSpPr>
        <p:spPr bwMode="auto">
          <a:xfrm>
            <a:off x="5943599" y="3276599"/>
            <a:ext cx="3624549" cy="3624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a:extLst>
              <a:ext uri="{FF2B5EF4-FFF2-40B4-BE49-F238E27FC236}">
                <a16:creationId xmlns:a16="http://schemas.microsoft.com/office/drawing/2014/main" id="{2944F863-EE60-3DCE-7403-76F52E00938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424" y="694062"/>
            <a:ext cx="31718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6443A9-1EEA-008F-DF23-35DCAB427E4F}"/>
              </a:ext>
            </a:extLst>
          </p:cNvPr>
          <p:cNvSpPr>
            <a:spLocks noGrp="1"/>
          </p:cNvSpPr>
          <p:nvPr>
            <p:ph type="body" sz="quarter" idx="15"/>
          </p:nvPr>
        </p:nvSpPr>
        <p:spPr>
          <a:xfrm>
            <a:off x="1300385" y="1754274"/>
            <a:ext cx="9591229" cy="760325"/>
          </a:xfrm>
        </p:spPr>
        <p:txBody>
          <a:bodyPr/>
          <a:lstStyle/>
          <a:p>
            <a:pPr eaLnBrk="1" hangingPunct="1">
              <a:buFontTx/>
              <a:buNone/>
            </a:pPr>
            <a:r>
              <a:rPr lang="en-GB" altLang="en-US" sz="1600" dirty="0"/>
              <a:t>“HE systems in the UK today are loaded against students from the lowest socio-economic groups and [that ] the policies designed to redress the bias are themselves biased, reflecting predominantly middle class values.”</a:t>
            </a:r>
          </a:p>
          <a:p>
            <a:pPr eaLnBrk="1" hangingPunct="1">
              <a:buFontTx/>
              <a:buNone/>
            </a:pPr>
            <a:endParaRPr lang="en-GB" altLang="en-US" sz="1000" dirty="0"/>
          </a:p>
          <a:p>
            <a:pPr eaLnBrk="1" hangingPunct="1">
              <a:buFontTx/>
              <a:buNone/>
            </a:pPr>
            <a:r>
              <a:rPr lang="en-GB" altLang="en-US" sz="1600" dirty="0"/>
              <a:t>	“Real educational opportunity can only be achieved by …a completely different stance…that values all contributions equally, respecting the insights that different backgrounds and experiences offer, rather than trying to make us all middle class.”</a:t>
            </a:r>
          </a:p>
          <a:p>
            <a:pPr eaLnBrk="1" hangingPunct="1">
              <a:buFontTx/>
              <a:buNone/>
            </a:pPr>
            <a:endParaRPr lang="en-GB" altLang="en-US" sz="1000" dirty="0"/>
          </a:p>
          <a:p>
            <a:pPr eaLnBrk="1" hangingPunct="1">
              <a:buFontTx/>
              <a:buNone/>
            </a:pPr>
            <a:r>
              <a:rPr lang="en-GB" altLang="en-US" sz="1600" dirty="0"/>
              <a:t>(Hayter and </a:t>
            </a:r>
            <a:r>
              <a:rPr lang="en-GB" altLang="en-US" sz="1600" dirty="0" err="1"/>
              <a:t>Paczuska</a:t>
            </a:r>
            <a:r>
              <a:rPr lang="en-GB" altLang="en-US" sz="1600" dirty="0"/>
              <a:t>, 2002)</a:t>
            </a:r>
          </a:p>
          <a:p>
            <a:endParaRPr lang="en-GB" dirty="0"/>
          </a:p>
        </p:txBody>
      </p:sp>
    </p:spTree>
    <p:extLst>
      <p:ext uri="{BB962C8B-B14F-4D97-AF65-F5344CB8AC3E}">
        <p14:creationId xmlns:p14="http://schemas.microsoft.com/office/powerpoint/2010/main" val="364936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249F6D5-1228-5D93-74F5-1EECD535AF9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553" y="2215725"/>
            <a:ext cx="2701889" cy="29861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erre Bourdieu - Wikipedia">
            <a:extLst>
              <a:ext uri="{FF2B5EF4-FFF2-40B4-BE49-F238E27FC236}">
                <a16:creationId xmlns:a16="http://schemas.microsoft.com/office/drawing/2014/main" id="{AA23A346-72B7-7E38-00E6-7364636B1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696" y="1149340"/>
            <a:ext cx="3157751" cy="4559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F59CEB-DAA4-A5B8-7260-43DB39DE09BB}"/>
              </a:ext>
            </a:extLst>
          </p:cNvPr>
          <p:cNvSpPr txBox="1"/>
          <p:nvPr/>
        </p:nvSpPr>
        <p:spPr>
          <a:xfrm>
            <a:off x="755150" y="649521"/>
            <a:ext cx="3996648" cy="369332"/>
          </a:xfrm>
          <a:prstGeom prst="rect">
            <a:avLst/>
          </a:prstGeom>
          <a:noFill/>
        </p:spPr>
        <p:txBody>
          <a:bodyPr wrap="square" rtlCol="0">
            <a:spAutoFit/>
          </a:bodyPr>
          <a:lstStyle/>
          <a:p>
            <a:r>
              <a:rPr lang="en-GB" b="1" dirty="0"/>
              <a:t>Pierre Bourdieu</a:t>
            </a:r>
          </a:p>
        </p:txBody>
      </p:sp>
    </p:spTree>
    <p:extLst>
      <p:ext uri="{BB962C8B-B14F-4D97-AF65-F5344CB8AC3E}">
        <p14:creationId xmlns:p14="http://schemas.microsoft.com/office/powerpoint/2010/main" val="152295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4EEA8A2-CC38-49A2-BAFD-314417187038" descr="A Widening Participation event programme from 2003 entitled 'Looking Forward, Looking Back'">
            <a:extLst>
              <a:ext uri="{FF2B5EF4-FFF2-40B4-BE49-F238E27FC236}">
                <a16:creationId xmlns:a16="http://schemas.microsoft.com/office/drawing/2014/main" id="{8B257DA9-882F-02DE-E22F-BD9AF6CE960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42352" y="117466"/>
            <a:ext cx="6654188" cy="6772574"/>
          </a:xfrm>
          <a:prstGeom prst="rect">
            <a:avLst/>
          </a:prstGeom>
          <a:noFill/>
          <a:ln>
            <a:noFill/>
          </a:ln>
        </p:spPr>
      </p:pic>
    </p:spTree>
    <p:extLst>
      <p:ext uri="{BB962C8B-B14F-4D97-AF65-F5344CB8AC3E}">
        <p14:creationId xmlns:p14="http://schemas.microsoft.com/office/powerpoint/2010/main" val="285717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5E7E-6C11-274F-3E73-D13C3CF98B52}"/>
              </a:ext>
            </a:extLst>
          </p:cNvPr>
          <p:cNvSpPr>
            <a:spLocks noGrp="1"/>
          </p:cNvSpPr>
          <p:nvPr>
            <p:ph type="body" sz="quarter" idx="24"/>
          </p:nvPr>
        </p:nvSpPr>
        <p:spPr/>
        <p:txBody>
          <a:bodyPr/>
          <a:lstStyle/>
          <a:p>
            <a:r>
              <a:rPr lang="en-GB" dirty="0"/>
              <a:t>2010</a:t>
            </a:r>
          </a:p>
        </p:txBody>
      </p:sp>
      <p:sp>
        <p:nvSpPr>
          <p:cNvPr id="6" name="Text Placeholder 5">
            <a:extLst>
              <a:ext uri="{FF2B5EF4-FFF2-40B4-BE49-F238E27FC236}">
                <a16:creationId xmlns:a16="http://schemas.microsoft.com/office/drawing/2014/main" id="{FCAA5523-9BD0-76A8-E7F3-5687BF5014EA}"/>
              </a:ext>
            </a:extLst>
          </p:cNvPr>
          <p:cNvSpPr>
            <a:spLocks noGrp="1"/>
          </p:cNvSpPr>
          <p:nvPr>
            <p:ph type="body" sz="quarter" idx="15"/>
          </p:nvPr>
        </p:nvSpPr>
        <p:spPr/>
        <p:txBody>
          <a:bodyPr/>
          <a:lstStyle/>
          <a:p>
            <a:pPr eaLnBrk="1" hangingPunct="1">
              <a:buFontTx/>
              <a:buNone/>
            </a:pPr>
            <a:r>
              <a:rPr lang="en-GB" altLang="en-US" sz="1600" dirty="0"/>
              <a:t>	</a:t>
            </a:r>
            <a:r>
              <a:rPr lang="en-GB" altLang="en-US" sz="2000" dirty="0"/>
              <a:t>“It is obvious that the current policy to increase participation in higher education has led to too many students attending who are not suited to studying at university level.  And, as a consequence, standards fall.</a:t>
            </a:r>
          </a:p>
          <a:p>
            <a:pPr eaLnBrk="1" hangingPunct="1">
              <a:buFontTx/>
              <a:buNone/>
            </a:pPr>
            <a:endParaRPr lang="en-GB" altLang="en-US" sz="2000" dirty="0"/>
          </a:p>
          <a:p>
            <a:pPr eaLnBrk="1" hangingPunct="1">
              <a:buFontTx/>
              <a:buNone/>
            </a:pPr>
            <a:r>
              <a:rPr lang="en-GB" altLang="en-US" sz="2000" dirty="0"/>
              <a:t>	The crisis in university funding could be solved overnight by reducing participation to 20 per cent (from the current level of 43 per cent).  Standards would rise, staff morale would rocket, and engaged students would get the education they deserve.”</a:t>
            </a:r>
          </a:p>
          <a:p>
            <a:endParaRPr lang="en-GB" dirty="0"/>
          </a:p>
        </p:txBody>
      </p:sp>
    </p:spTree>
    <p:extLst>
      <p:ext uri="{BB962C8B-B14F-4D97-AF65-F5344CB8AC3E}">
        <p14:creationId xmlns:p14="http://schemas.microsoft.com/office/powerpoint/2010/main" val="87571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F350EFF-A53B-FD70-B915-F109257A1ABC}"/>
              </a:ext>
            </a:extLst>
          </p:cNvPr>
          <p:cNvSpPr>
            <a:spLocks noGrp="1"/>
          </p:cNvSpPr>
          <p:nvPr>
            <p:ph type="body" sz="quarter" idx="24"/>
          </p:nvPr>
        </p:nvSpPr>
        <p:spPr/>
        <p:txBody>
          <a:bodyPr/>
          <a:lstStyle/>
          <a:p>
            <a:r>
              <a:rPr lang="en-GB" dirty="0"/>
              <a:t>What is the University?</a:t>
            </a:r>
          </a:p>
        </p:txBody>
      </p:sp>
      <p:sp>
        <p:nvSpPr>
          <p:cNvPr id="13" name="Text Placeholder 12">
            <a:extLst>
              <a:ext uri="{FF2B5EF4-FFF2-40B4-BE49-F238E27FC236}">
                <a16:creationId xmlns:a16="http://schemas.microsoft.com/office/drawing/2014/main" id="{8F55E77C-CE65-2615-7FB9-6A61F7AFFF3B}"/>
              </a:ext>
            </a:extLst>
          </p:cNvPr>
          <p:cNvSpPr>
            <a:spLocks noGrp="1"/>
          </p:cNvSpPr>
          <p:nvPr>
            <p:ph type="body" sz="quarter" idx="14"/>
          </p:nvPr>
        </p:nvSpPr>
        <p:spPr/>
        <p:txBody>
          <a:bodyPr/>
          <a:lstStyle/>
          <a:p>
            <a:pPr marL="0" indent="0">
              <a:buNone/>
            </a:pPr>
            <a:r>
              <a:rPr lang="en-GB" sz="2800" i="1" dirty="0"/>
              <a:t>It is an asylum – or what do they call them  now? – a rest home for the infirm, the aged, the discontent and the otherwise incompetent. Look at the three of us  - </a:t>
            </a:r>
            <a:r>
              <a:rPr lang="en-GB" sz="2800" b="1" i="1" dirty="0"/>
              <a:t>we </a:t>
            </a:r>
            <a:r>
              <a:rPr lang="en-GB" sz="2800" i="1" dirty="0"/>
              <a:t>are the University.</a:t>
            </a:r>
          </a:p>
          <a:p>
            <a:pPr marL="0" indent="0">
              <a:buNone/>
            </a:pPr>
            <a:r>
              <a:rPr lang="en-GB" sz="2800" dirty="0"/>
              <a:t>From ‘Stoner’ (Williams 2012)</a:t>
            </a:r>
          </a:p>
          <a:p>
            <a:endParaRPr lang="en-GB" dirty="0"/>
          </a:p>
        </p:txBody>
      </p:sp>
    </p:spTree>
    <p:extLst>
      <p:ext uri="{BB962C8B-B14F-4D97-AF65-F5344CB8AC3E}">
        <p14:creationId xmlns:p14="http://schemas.microsoft.com/office/powerpoint/2010/main" val="136064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4EEC2566-F077-DE8F-2CE8-92C202E2CF1C}"/>
              </a:ext>
              <a:ext uri="{C183D7F6-B498-43B3-948B-1728B52AA6E4}">
                <adec:decorative xmlns:adec="http://schemas.microsoft.com/office/drawing/2017/decorative" val="1"/>
              </a:ext>
            </a:extLst>
          </p:cNvPr>
          <p:cNvPicPr>
            <a:picLocks noGrp="1" noChangeAspect="1"/>
          </p:cNvPicPr>
          <p:nvPr>
            <p:ph sz="half"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86699" y="-9081"/>
            <a:ext cx="5466776" cy="6433177"/>
          </a:xfrm>
          <a:prstGeom prst="rect">
            <a:avLst/>
          </a:prstGeom>
        </p:spPr>
      </p:pic>
      <p:sp>
        <p:nvSpPr>
          <p:cNvPr id="17" name="TextBox 16">
            <a:extLst>
              <a:ext uri="{FF2B5EF4-FFF2-40B4-BE49-F238E27FC236}">
                <a16:creationId xmlns:a16="http://schemas.microsoft.com/office/drawing/2014/main" id="{443D80D3-8D8E-28BD-BF4B-D411D3D02528}"/>
              </a:ext>
            </a:extLst>
          </p:cNvPr>
          <p:cNvSpPr txBox="1"/>
          <p:nvPr/>
        </p:nvSpPr>
        <p:spPr>
          <a:xfrm>
            <a:off x="7972827" y="6424097"/>
            <a:ext cx="2590800" cy="369332"/>
          </a:xfrm>
          <a:prstGeom prst="rect">
            <a:avLst/>
          </a:prstGeom>
          <a:noFill/>
        </p:spPr>
        <p:txBody>
          <a:bodyPr wrap="square" rtlCol="0">
            <a:spAutoFit/>
          </a:bodyPr>
          <a:lstStyle/>
          <a:p>
            <a:r>
              <a:rPr lang="en-GB" sz="900" dirty="0">
                <a:hlinkClick r:id="rId3" tooltip="https://publishingarchaeology.blogspot.com/2016/11/am-i-most-literary-archaeologist-of-all.html"/>
              </a:rPr>
              <a:t>This Photo</a:t>
            </a:r>
            <a:r>
              <a:rPr lang="en-GB" sz="900" dirty="0"/>
              <a:t> by Unknown Author is licensed under </a:t>
            </a:r>
            <a:r>
              <a:rPr lang="en-GB" sz="900" dirty="0">
                <a:hlinkClick r:id="rId4" tooltip="https://creativecommons.org/licenses/by-nc-sa/3.0/"/>
              </a:rPr>
              <a:t>CC BY-SA-NC</a:t>
            </a:r>
            <a:endParaRPr lang="en-GB" sz="900" dirty="0"/>
          </a:p>
        </p:txBody>
      </p:sp>
    </p:spTree>
    <p:extLst>
      <p:ext uri="{BB962C8B-B14F-4D97-AF65-F5344CB8AC3E}">
        <p14:creationId xmlns:p14="http://schemas.microsoft.com/office/powerpoint/2010/main" val="292584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quote by Albert Einstein with an image of different animals standing in front of a tree and being asked to 'climb the tree'. Albert Einstein quote is 'Our Education System - &quot;Everybody is a genius. But if you judge a fish by its ability to climb a tree, it will live its whole life believing that it is stupid&quot;'">
            <a:extLst>
              <a:ext uri="{FF2B5EF4-FFF2-40B4-BE49-F238E27FC236}">
                <a16:creationId xmlns:a16="http://schemas.microsoft.com/office/drawing/2014/main" id="{93985BAE-FE45-3861-B1A8-16BBCD47C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991" y="513708"/>
            <a:ext cx="5306911" cy="58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57991"/>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Working for Social Justice in Higher Education">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cs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10447</TotalTime>
  <Words>457</Words>
  <Application>Microsoft Office PowerPoint</Application>
  <PresentationFormat>Widescreen</PresentationFormat>
  <Paragraphs>59</Paragraphs>
  <Slides>17</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17</vt:i4>
      </vt:variant>
    </vt:vector>
  </HeadingPairs>
  <TitlesOfParts>
    <vt:vector size="27" baseType="lpstr">
      <vt:lpstr>Arial</vt:lpstr>
      <vt:lpstr>GuardianTextEgyptian</vt:lpstr>
      <vt:lpstr>Poppins</vt:lpstr>
      <vt:lpstr>Poppins SemiBold</vt:lpstr>
      <vt:lpstr>Covers</vt:lpstr>
      <vt:lpstr>Contents Slides</vt:lpstr>
      <vt:lpstr>Chapter Headings / Dividers</vt:lpstr>
      <vt:lpstr>Slide Options</vt:lpstr>
      <vt:lpstr>End Slides</vt:lpstr>
      <vt:lpstr>Working for Social Justice in Higher Education</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Caroline.Fletcher-Moore</cp:lastModifiedBy>
  <cp:revision>7</cp:revision>
  <dcterms:created xsi:type="dcterms:W3CDTF">2022-10-21T14:33:01Z</dcterms:created>
  <dcterms:modified xsi:type="dcterms:W3CDTF">2023-04-25T15:41:49Z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