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5"/>
  </p:sldMasterIdLst>
  <p:notesMasterIdLst>
    <p:notesMasterId r:id="rId16"/>
  </p:notesMasterIdLst>
  <p:handoutMasterIdLst>
    <p:handoutMasterId r:id="rId17"/>
  </p:handoutMasterIdLst>
  <p:sldIdLst>
    <p:sldId id="270" r:id="rId6"/>
    <p:sldId id="287" r:id="rId7"/>
    <p:sldId id="266" r:id="rId8"/>
    <p:sldId id="286" r:id="rId9"/>
    <p:sldId id="271" r:id="rId10"/>
    <p:sldId id="308" r:id="rId11"/>
    <p:sldId id="306" r:id="rId12"/>
    <p:sldId id="293" r:id="rId13"/>
    <p:sldId id="296" r:id="rId14"/>
    <p:sldId id="294" r:id="rId15"/>
  </p:sldIdLst>
  <p:sldSz cx="12192000" cy="6858000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4000" b="1" kern="1200">
        <a:solidFill>
          <a:srgbClr val="0084A9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b="1" kern="1200">
        <a:solidFill>
          <a:srgbClr val="0084A9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b="1" kern="1200">
        <a:solidFill>
          <a:srgbClr val="0084A9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b="1" kern="1200">
        <a:solidFill>
          <a:srgbClr val="0084A9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b="1" kern="1200">
        <a:solidFill>
          <a:srgbClr val="0084A9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000" b="1" kern="1200">
        <a:solidFill>
          <a:srgbClr val="0084A9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000" b="1" kern="1200">
        <a:solidFill>
          <a:srgbClr val="0084A9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000" b="1" kern="1200">
        <a:solidFill>
          <a:srgbClr val="0084A9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000" b="1" kern="1200">
        <a:solidFill>
          <a:srgbClr val="0084A9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78F"/>
    <a:srgbClr val="0084A9"/>
    <a:srgbClr val="DEDFE0"/>
    <a:srgbClr val="C2E8D1"/>
    <a:srgbClr val="A0CE67"/>
    <a:srgbClr val="EC0B8D"/>
    <a:srgbClr val="00A890"/>
    <a:srgbClr val="FFA890"/>
    <a:srgbClr val="41C4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3" autoAdjust="0"/>
    <p:restoredTop sz="82321" autoAdjust="0"/>
  </p:normalViewPr>
  <p:slideViewPr>
    <p:cSldViewPr snapToGrid="0" snapToObjects="1">
      <p:cViewPr varScale="1">
        <p:scale>
          <a:sx n="90" d="100"/>
          <a:sy n="90" d="100"/>
        </p:scale>
        <p:origin x="1620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-223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00A890"/>
                </a:solidFill>
                <a:cs typeface="+mn-cs"/>
              </a:defRPr>
            </a:lvl1pPr>
          </a:lstStyle>
          <a:p>
            <a:pPr>
              <a:defRPr/>
            </a:pPr>
            <a:endParaRPr lang="en-GB" dirty="0">
              <a:solidFill>
                <a:srgbClr val="0084A9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00A890"/>
                </a:solidFill>
                <a:cs typeface="+mn-cs"/>
              </a:defRPr>
            </a:lvl1pPr>
          </a:lstStyle>
          <a:p>
            <a:pPr>
              <a:defRPr/>
            </a:pPr>
            <a:fld id="{C1D25E71-42CB-4487-BD99-1927D5ECBFE4}" type="datetimeFigureOut">
              <a:rPr lang="en-GB">
                <a:solidFill>
                  <a:srgbClr val="0084A9"/>
                </a:solidFill>
              </a:rPr>
              <a:pPr>
                <a:defRPr/>
              </a:pPr>
              <a:t>19/04/2023</a:t>
            </a:fld>
            <a:endParaRPr lang="en-GB" dirty="0">
              <a:solidFill>
                <a:srgbClr val="0084A9"/>
              </a:solidFill>
            </a:endParaRP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00A890"/>
                </a:solidFill>
                <a:cs typeface="+mn-cs"/>
              </a:defRPr>
            </a:lvl1pPr>
          </a:lstStyle>
          <a:p>
            <a:pPr>
              <a:defRPr/>
            </a:pPr>
            <a:endParaRPr lang="en-GB" dirty="0">
              <a:solidFill>
                <a:srgbClr val="0084A9"/>
              </a:solidFill>
            </a:endParaRP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00A890"/>
                </a:solidFill>
                <a:cs typeface="+mn-cs"/>
              </a:defRPr>
            </a:lvl1pPr>
          </a:lstStyle>
          <a:p>
            <a:pPr>
              <a:defRPr/>
            </a:pPr>
            <a:fld id="{A18D5445-7543-4391-8160-D8563800DF2B}" type="slidenum">
              <a:rPr lang="en-GB">
                <a:solidFill>
                  <a:srgbClr val="0084A9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84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659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lang="en-GB" sz="1200" b="1" kern="1200" dirty="0">
                <a:solidFill>
                  <a:srgbClr val="0084A9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907"/>
            <a:ext cx="4984962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lang="en-GB" sz="1200" b="1" kern="1200">
                <a:solidFill>
                  <a:srgbClr val="0084A9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863890" y="13448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00A89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84A9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84A9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84A9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84A9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4000" b="1" kern="1200">
                <a:solidFill>
                  <a:srgbClr val="0084A9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4000" b="1" kern="1200">
                <a:solidFill>
                  <a:srgbClr val="0084A9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4000" b="1" kern="1200">
                <a:solidFill>
                  <a:srgbClr val="0084A9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4000" b="1" kern="1200">
                <a:solidFill>
                  <a:srgbClr val="0084A9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C1D25E71-42CB-4487-BD99-1927D5ECBFE4}" type="datetimeFigureOut">
              <a:rPr lang="en-GB" smtClean="0">
                <a:solidFill>
                  <a:srgbClr val="0084A9"/>
                </a:solidFill>
              </a:rPr>
              <a:pPr>
                <a:defRPr/>
              </a:pPr>
              <a:t>19/04/2023</a:t>
            </a:fld>
            <a:endParaRPr lang="en-GB" dirty="0">
              <a:solidFill>
                <a:srgbClr val="0084A9"/>
              </a:solidFill>
            </a:endParaRP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3850443" y="9416644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00A89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84A9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84A9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84A9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84A9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4000" b="1" kern="1200">
                <a:solidFill>
                  <a:srgbClr val="0084A9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4000" b="1" kern="1200">
                <a:solidFill>
                  <a:srgbClr val="0084A9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4000" b="1" kern="1200">
                <a:solidFill>
                  <a:srgbClr val="0084A9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4000" b="1" kern="1200">
                <a:solidFill>
                  <a:srgbClr val="0084A9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A18D5445-7543-4391-8160-D8563800DF2B}" type="slidenum">
              <a:rPr lang="en-GB" smtClean="0">
                <a:solidFill>
                  <a:srgbClr val="0084A9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84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2044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754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11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90917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1"/>
            <a:ext cx="12192000" cy="6858000"/>
          </a:xfrm>
          <a:prstGeom prst="rect">
            <a:avLst/>
          </a:prstGeom>
          <a:solidFill>
            <a:srgbClr val="0084A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3227853"/>
            <a:ext cx="10363200" cy="1535939"/>
          </a:xfrm>
        </p:spPr>
        <p:txBody>
          <a:bodyPr anchor="t"/>
          <a:lstStyle>
            <a:lvl1pPr>
              <a:lnSpc>
                <a:spcPct val="90000"/>
              </a:lnSpc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Sample presentation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4771573"/>
            <a:ext cx="8534400" cy="963668"/>
          </a:xfrm>
        </p:spPr>
        <p:txBody>
          <a:bodyPr/>
          <a:lstStyle>
            <a:lvl1pPr marL="0" indent="0" algn="l">
              <a:buNone/>
              <a:defRPr sz="2000" b="1" baseline="0">
                <a:solidFill>
                  <a:srgbClr val="FFFFFF"/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A presentation to…</a:t>
            </a:r>
          </a:p>
          <a:p>
            <a:r>
              <a:rPr lang="en-US" dirty="0"/>
              <a:t>Name and date</a:t>
            </a:r>
          </a:p>
        </p:txBody>
      </p:sp>
      <p:pic>
        <p:nvPicPr>
          <p:cNvPr id="11" name="Picture 10" descr="UniLaw_Secondary_Mono_Rev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0307" y="362146"/>
            <a:ext cx="1382501" cy="7993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0" y="1605936"/>
            <a:ext cx="12192000" cy="5252065"/>
          </a:xfrm>
          <a:prstGeom prst="rect">
            <a:avLst/>
          </a:prstGeom>
          <a:solidFill>
            <a:srgbClr val="0084A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3021294"/>
            <a:ext cx="10363200" cy="1535939"/>
          </a:xfrm>
        </p:spPr>
        <p:txBody>
          <a:bodyPr anchor="t"/>
          <a:lstStyle>
            <a:lvl1pPr>
              <a:lnSpc>
                <a:spcPct val="90000"/>
              </a:lnSpc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Sample presentation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4758053"/>
            <a:ext cx="8534400" cy="963668"/>
          </a:xfrm>
        </p:spPr>
        <p:txBody>
          <a:bodyPr/>
          <a:lstStyle>
            <a:lvl1pPr marL="0" indent="0" algn="l">
              <a:buNone/>
              <a:defRPr sz="2000" b="1" baseline="0">
                <a:solidFill>
                  <a:srgbClr val="FFFFFF"/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A presentation to…</a:t>
            </a:r>
          </a:p>
          <a:p>
            <a:r>
              <a:rPr lang="en-US" dirty="0"/>
              <a:t>Name and date</a:t>
            </a:r>
          </a:p>
        </p:txBody>
      </p:sp>
    </p:spTree>
    <p:extLst>
      <p:ext uri="{BB962C8B-B14F-4D97-AF65-F5344CB8AC3E}">
        <p14:creationId xmlns:p14="http://schemas.microsoft.com/office/powerpoint/2010/main" val="1736667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1"/>
            <a:ext cx="12192000" cy="6858000"/>
          </a:xfrm>
          <a:prstGeom prst="rect">
            <a:avLst/>
          </a:prstGeom>
          <a:solidFill>
            <a:srgbClr val="91278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pic>
        <p:nvPicPr>
          <p:cNvPr id="6" name="Picture 5" descr="UniLaw_Secondary_Mono_Rev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0307" y="362146"/>
            <a:ext cx="1382501" cy="799316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3227853"/>
            <a:ext cx="10363200" cy="1535939"/>
          </a:xfrm>
        </p:spPr>
        <p:txBody>
          <a:bodyPr anchor="t"/>
          <a:lstStyle>
            <a:lvl1pPr>
              <a:lnSpc>
                <a:spcPct val="90000"/>
              </a:lnSpc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Sample presentation title</a:t>
            </a: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4771573"/>
            <a:ext cx="8534400" cy="963668"/>
          </a:xfrm>
        </p:spPr>
        <p:txBody>
          <a:bodyPr/>
          <a:lstStyle>
            <a:lvl1pPr marL="0" indent="0" algn="l">
              <a:buNone/>
              <a:defRPr sz="2000" b="1" baseline="0">
                <a:solidFill>
                  <a:srgbClr val="FFFFFF"/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A presentation to…</a:t>
            </a:r>
          </a:p>
          <a:p>
            <a:r>
              <a:rPr lang="en-US" dirty="0"/>
              <a:t>Name and date</a:t>
            </a:r>
          </a:p>
        </p:txBody>
      </p:sp>
    </p:spTree>
    <p:extLst>
      <p:ext uri="{BB962C8B-B14F-4D97-AF65-F5344CB8AC3E}">
        <p14:creationId xmlns:p14="http://schemas.microsoft.com/office/powerpoint/2010/main" val="1277300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605936"/>
            <a:ext cx="12192000" cy="5252065"/>
          </a:xfrm>
          <a:prstGeom prst="rect">
            <a:avLst/>
          </a:prstGeom>
          <a:solidFill>
            <a:srgbClr val="0084A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91884"/>
            <a:ext cx="10363200" cy="1689533"/>
          </a:xfrm>
        </p:spPr>
        <p:txBody>
          <a:bodyPr anchor="t"/>
          <a:lstStyle>
            <a:lvl1pPr>
              <a:lnSpc>
                <a:spcPct val="90000"/>
              </a:lnSpc>
              <a:defRPr sz="40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Sample section divider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605936"/>
            <a:ext cx="12192000" cy="5252065"/>
          </a:xfrm>
          <a:prstGeom prst="rect">
            <a:avLst/>
          </a:prstGeom>
          <a:solidFill>
            <a:srgbClr val="91278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91884"/>
            <a:ext cx="10363200" cy="1689533"/>
          </a:xfrm>
        </p:spPr>
        <p:txBody>
          <a:bodyPr anchor="t"/>
          <a:lstStyle>
            <a:lvl1pPr>
              <a:lnSpc>
                <a:spcPct val="90000"/>
              </a:lnSpc>
              <a:defRPr sz="40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Sample section divider</a:t>
            </a:r>
          </a:p>
        </p:txBody>
      </p:sp>
    </p:spTree>
    <p:extLst>
      <p:ext uri="{BB962C8B-B14F-4D97-AF65-F5344CB8AC3E}">
        <p14:creationId xmlns:p14="http://schemas.microsoft.com/office/powerpoint/2010/main" val="3222593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828197" y="1609989"/>
            <a:ext cx="10477112" cy="1143000"/>
          </a:xfrm>
        </p:spPr>
        <p:txBody>
          <a:bodyPr anchor="t"/>
          <a:lstStyle>
            <a:lvl1pPr>
              <a:defRPr sz="3600" baseline="0"/>
            </a:lvl1pPr>
          </a:lstStyle>
          <a:p>
            <a:r>
              <a:rPr lang="en-US" dirty="0"/>
              <a:t>Sample slide title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815880" y="2856903"/>
            <a:ext cx="10489429" cy="3805382"/>
          </a:xfrm>
        </p:spPr>
        <p:txBody>
          <a:bodyPr/>
          <a:lstStyle>
            <a:lvl1pPr>
              <a:defRPr sz="2800"/>
            </a:lvl1pPr>
            <a:lvl5pPr>
              <a:defRPr/>
            </a:lvl5pPr>
            <a:lvl6pPr>
              <a:buClr>
                <a:srgbClr val="91278F"/>
              </a:buClr>
              <a:defRPr baseline="0"/>
            </a:lvl6pPr>
            <a:lvl7pPr>
              <a:buClr>
                <a:srgbClr val="41C4DC"/>
              </a:buClr>
              <a:defRPr baseline="0"/>
            </a:lvl7pPr>
            <a:lvl8pPr>
              <a:buClr>
                <a:srgbClr val="EC0B8D"/>
              </a:buClr>
              <a:defRPr baseline="0"/>
            </a:lvl8pPr>
            <a:lvl9pPr>
              <a:buClr>
                <a:srgbClr val="00A890"/>
              </a:buClr>
              <a:defRPr baseline="0"/>
            </a:lvl9pPr>
          </a:lstStyle>
          <a:p>
            <a:pPr lvl="0"/>
            <a:r>
              <a:rPr lang="en-US" dirty="0"/>
              <a:t>Sample body text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328963" y="2856903"/>
            <a:ext cx="4959928" cy="38053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Sample body text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28197" y="1609989"/>
            <a:ext cx="10477112" cy="1143000"/>
          </a:xfrm>
        </p:spPr>
        <p:txBody>
          <a:bodyPr anchor="t"/>
          <a:lstStyle>
            <a:lvl1pPr>
              <a:defRPr sz="3600" baseline="0"/>
            </a:lvl1pPr>
          </a:lstStyle>
          <a:p>
            <a:r>
              <a:rPr lang="en-US" dirty="0"/>
              <a:t>Sample slide title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815881" y="2856903"/>
            <a:ext cx="4910943" cy="3805382"/>
          </a:xfrm>
        </p:spPr>
        <p:txBody>
          <a:bodyPr/>
          <a:lstStyle>
            <a:lvl1pPr>
              <a:defRPr sz="2800"/>
            </a:lvl1pPr>
            <a:lvl5pPr>
              <a:defRPr/>
            </a:lvl5pPr>
            <a:lvl6pPr>
              <a:buClr>
                <a:srgbClr val="91278F"/>
              </a:buClr>
              <a:defRPr baseline="0"/>
            </a:lvl6pPr>
            <a:lvl7pPr>
              <a:buClr>
                <a:srgbClr val="41C4DC"/>
              </a:buClr>
              <a:defRPr baseline="0"/>
            </a:lvl7pPr>
            <a:lvl8pPr>
              <a:buClr>
                <a:srgbClr val="EC0B8D"/>
              </a:buClr>
              <a:defRPr baseline="0"/>
            </a:lvl8pPr>
            <a:lvl9pPr>
              <a:buClr>
                <a:srgbClr val="00A890"/>
              </a:buClr>
              <a:defRPr baseline="0"/>
            </a:lvl9pPr>
          </a:lstStyle>
          <a:p>
            <a:pPr lvl="0"/>
            <a:r>
              <a:rPr lang="en-US" dirty="0"/>
              <a:t>Sample body text </a:t>
            </a:r>
          </a:p>
        </p:txBody>
      </p:sp>
    </p:spTree>
    <p:extLst>
      <p:ext uri="{BB962C8B-B14F-4D97-AF65-F5344CB8AC3E}">
        <p14:creationId xmlns:p14="http://schemas.microsoft.com/office/powerpoint/2010/main" val="47370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609989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3004686"/>
            <a:ext cx="10363200" cy="3270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3" name="Picture 2" descr="UniLaw_Secondary_CMYK.png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0308" y="358882"/>
            <a:ext cx="1388145" cy="8025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0" r:id="rId2"/>
    <p:sldLayoutId id="2147483659" r:id="rId3"/>
    <p:sldLayoutId id="2147483652" r:id="rId4"/>
    <p:sldLayoutId id="2147483658" r:id="rId5"/>
    <p:sldLayoutId id="2147483651" r:id="rId6"/>
    <p:sldLayoutId id="2147483657" r:id="rId7"/>
    <p:sldLayoutId id="2147483656" r:id="rId8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en-GB" sz="3600" b="1" dirty="0" smtClean="0">
          <a:solidFill>
            <a:srgbClr val="0084A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84A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84A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84A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84A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84A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84A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84A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84A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1278F"/>
        </a:buClr>
        <a:buSzPct val="120000"/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41C4DC"/>
        </a:buClr>
        <a:buSzPct val="120000"/>
        <a:buChar char="•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EC0B8D"/>
        </a:buClr>
        <a:buSzPct val="120000"/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A890"/>
        </a:buClr>
        <a:buSzPct val="120000"/>
        <a:buChar char="•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0CE67"/>
        </a:buClr>
        <a:buSzPct val="120000"/>
        <a:buChar char="•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1278F"/>
        </a:buClr>
        <a:buSzPct val="120000"/>
        <a:buChar char="•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41C4DC"/>
        </a:buClr>
        <a:buSzPct val="120000"/>
        <a:buChar char="•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EC0B8D"/>
        </a:buClr>
        <a:buSzPct val="120000"/>
        <a:buChar char="•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A890"/>
        </a:buClr>
        <a:buSzPct val="120000"/>
        <a:buChar char="•"/>
        <a:defRPr sz="2000">
          <a:solidFill>
            <a:srgbClr val="33333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3842" y="2181000"/>
            <a:ext cx="7728358" cy="3260153"/>
          </a:xfrm>
        </p:spPr>
        <p:txBody>
          <a:bodyPr/>
          <a:lstStyle/>
          <a:p>
            <a:r>
              <a:rPr lang="en-GB" sz="3600" dirty="0"/>
              <a:t>Inclusive Curricula and Professional, Statutory and Regulatory Bodies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253842" y="4074883"/>
            <a:ext cx="7852096" cy="963668"/>
          </a:xfrm>
        </p:spPr>
        <p:txBody>
          <a:bodyPr/>
          <a:lstStyle/>
          <a:p>
            <a:pPr marL="0" indent="0">
              <a:buNone/>
            </a:pPr>
            <a:endParaRPr lang="en-US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Morag Duffin – Head of Access and Student Success </a:t>
            </a:r>
          </a:p>
        </p:txBody>
      </p:sp>
    </p:spTree>
    <p:extLst>
      <p:ext uri="{BB962C8B-B14F-4D97-AF65-F5344CB8AC3E}">
        <p14:creationId xmlns:p14="http://schemas.microsoft.com/office/powerpoint/2010/main" val="2204098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A384D9AE-1171-44F1-92D4-08DFB98F4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887" r="12803" b="-3"/>
          <a:stretch/>
        </p:blipFill>
        <p:spPr>
          <a:xfrm>
            <a:off x="1524002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8367163-79BA-41AB-968A-84C21A06F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0605" y="5042723"/>
            <a:ext cx="2715866" cy="1143000"/>
          </a:xfrm>
        </p:spPr>
        <p:txBody>
          <a:bodyPr/>
          <a:lstStyle/>
          <a:p>
            <a:r>
              <a:rPr lang="en-GB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389164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000CF-1C56-4FD4-8D80-1000B1D43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285DB-B513-4DC4-A0DE-6D1898F69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Challenges of working with PSRBs</a:t>
            </a:r>
          </a:p>
          <a:p>
            <a:r>
              <a:rPr lang="en-GB" dirty="0"/>
              <a:t>Challenges of professional Law programmes</a:t>
            </a:r>
          </a:p>
          <a:p>
            <a:r>
              <a:rPr lang="en-GB" dirty="0"/>
              <a:t>Addressing inequalities within the professions</a:t>
            </a:r>
          </a:p>
          <a:p>
            <a:r>
              <a:rPr lang="en-GB" dirty="0"/>
              <a:t>What can we do?</a:t>
            </a:r>
          </a:p>
        </p:txBody>
      </p:sp>
    </p:spTree>
    <p:extLst>
      <p:ext uri="{BB962C8B-B14F-4D97-AF65-F5344CB8AC3E}">
        <p14:creationId xmlns:p14="http://schemas.microsoft.com/office/powerpoint/2010/main" val="3691418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PSRBs (Professional, Statutory and Regularity Bodies)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Solicitors Regulation Authority</a:t>
            </a:r>
          </a:p>
          <a:p>
            <a:r>
              <a:rPr lang="en-US" dirty="0"/>
              <a:t>Bar Standards Board</a:t>
            </a:r>
          </a:p>
          <a:p>
            <a:r>
              <a:rPr lang="en-US" dirty="0"/>
              <a:t>General Medical Council </a:t>
            </a:r>
          </a:p>
          <a:p>
            <a:r>
              <a:rPr lang="en-US" dirty="0"/>
              <a:t>British Psychological Society </a:t>
            </a:r>
          </a:p>
          <a:p>
            <a:r>
              <a:rPr lang="en-US" dirty="0"/>
              <a:t>Institution of Mechanical Engineers</a:t>
            </a:r>
          </a:p>
          <a:p>
            <a:pPr marL="0" indent="0">
              <a:buNone/>
            </a:pPr>
            <a:r>
              <a:rPr lang="en-US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810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2846C-C566-40E9-933F-407EF637B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2" y="2191884"/>
            <a:ext cx="5045535" cy="1689533"/>
          </a:xfrm>
        </p:spPr>
        <p:txBody>
          <a:bodyPr/>
          <a:lstStyle/>
          <a:p>
            <a:r>
              <a:rPr lang="en-GB" sz="3200" dirty="0"/>
              <a:t>What are the challenges you’ve faced when working with PRSBs?</a:t>
            </a:r>
            <a:br>
              <a:rPr lang="en-GB" dirty="0"/>
            </a:br>
            <a:br>
              <a:rPr lang="en-GB" dirty="0"/>
            </a:br>
            <a:br>
              <a:rPr lang="en-GB" sz="3200" dirty="0"/>
            </a:br>
            <a:r>
              <a:rPr lang="en-GB" sz="2400" dirty="0"/>
              <a:t>https://padlet.com/moragduffin/challenges-of-working-with-psrbs-hahk7zu9pqemgt0l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A1196B-7B24-46B5-BD41-0038F5723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5336" y="2450224"/>
            <a:ext cx="3303256" cy="330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004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Content stipulated by PSRB through accreditation </a:t>
            </a:r>
          </a:p>
          <a:p>
            <a:r>
              <a:rPr lang="en-US" dirty="0"/>
              <a:t>Applied as opposed to theoretical so less opportunity for discussion </a:t>
            </a:r>
          </a:p>
          <a:p>
            <a:r>
              <a:rPr lang="en-US" dirty="0"/>
              <a:t>Assessment stipulated by PSRB and/or directly carried out by PSRB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468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as a 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699" y="2856903"/>
            <a:ext cx="6110661" cy="3805382"/>
          </a:xfrm>
        </p:spPr>
        <p:txBody>
          <a:bodyPr/>
          <a:lstStyle/>
          <a:p>
            <a:r>
              <a:rPr lang="en-US" dirty="0"/>
              <a:t>Specified content</a:t>
            </a:r>
          </a:p>
          <a:p>
            <a:r>
              <a:rPr lang="en-US" dirty="0"/>
              <a:t>Sheer amount of content </a:t>
            </a:r>
          </a:p>
          <a:p>
            <a:r>
              <a:rPr lang="en-US" dirty="0"/>
              <a:t>Specified assessment format (e.g. MCQs)</a:t>
            </a:r>
          </a:p>
          <a:p>
            <a:r>
              <a:rPr lang="en-US" dirty="0"/>
              <a:t>External assessment (unknown results and awarding gaps)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Placeholder 5" descr="Image of University of Law building ">
            <a:extLst>
              <a:ext uri="{FF2B5EF4-FFF2-40B4-BE49-F238E27FC236}">
                <a16:creationId xmlns:a16="http://schemas.microsoft.com/office/drawing/2014/main" id="{74ACE5F7-3506-437B-8FB6-26BA145E14A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256" r="13239" b="2"/>
          <a:stretch/>
        </p:blipFill>
        <p:spPr bwMode="auto">
          <a:xfrm>
            <a:off x="6542480" y="2037081"/>
            <a:ext cx="4125520" cy="42774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04233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Inequalities within the professions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kern="12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Underrepresentation generally and/or in senior roles within the profession 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kern="12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Law and legal system built on historical precedent 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kern="12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Preparation for the workplace: traditions and practices (challenge vs support)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kern="12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CSCS project – complications around negative portrayals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363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2846C-C566-40E9-933F-407EF637B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2191884"/>
            <a:ext cx="5085826" cy="1689533"/>
          </a:xfrm>
        </p:spPr>
        <p:txBody>
          <a:bodyPr/>
          <a:lstStyle/>
          <a:p>
            <a:r>
              <a:rPr lang="en-GB" dirty="0"/>
              <a:t>What can we do?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sz="3200" dirty="0"/>
              <a:t>https://padlet.com/moragduffin/what-can-we-do-ohj4wrqoa0m3zq2u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9ED8CF6-C317-4A0D-94AD-DA8999410E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26" r="-2" b="-2"/>
          <a:stretch/>
        </p:blipFill>
        <p:spPr>
          <a:xfrm>
            <a:off x="6603249" y="2442956"/>
            <a:ext cx="3888583" cy="3794249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23475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34C54-460D-4194-A408-EB917774A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148" y="1609989"/>
            <a:ext cx="7857834" cy="1143000"/>
          </a:xfrm>
        </p:spPr>
        <p:txBody>
          <a:bodyPr/>
          <a:lstStyle/>
          <a:p>
            <a:r>
              <a:rPr lang="en-GB" dirty="0"/>
              <a:t>What can we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DBC74-D72C-4DDC-8F48-5BB0D0C25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8130" y="2865292"/>
            <a:ext cx="7867072" cy="3805382"/>
          </a:xfrm>
        </p:spPr>
        <p:txBody>
          <a:bodyPr/>
          <a:lstStyle/>
          <a:p>
            <a:r>
              <a:rPr lang="en-GB" sz="2000" dirty="0"/>
              <a:t>Universal design for inclusive learning</a:t>
            </a:r>
          </a:p>
          <a:p>
            <a:r>
              <a:rPr lang="en-GB" sz="2000" dirty="0"/>
              <a:t>Delivery of teaching </a:t>
            </a:r>
          </a:p>
          <a:p>
            <a:r>
              <a:rPr lang="en-GB" sz="2000" dirty="0"/>
              <a:t>Monitoring of provision and encouraging feedback</a:t>
            </a:r>
          </a:p>
          <a:p>
            <a:r>
              <a:rPr lang="en-GB" sz="2000" dirty="0"/>
              <a:t>Allowing space for theoretical discussion within prescribed content</a:t>
            </a:r>
          </a:p>
          <a:p>
            <a:r>
              <a:rPr lang="en-GB" sz="2000" dirty="0"/>
              <a:t>Developing theoretical understanding outside of the curriculum</a:t>
            </a:r>
          </a:p>
          <a:p>
            <a:r>
              <a:rPr lang="en-GB" sz="2000" dirty="0"/>
              <a:t>Co-creation with students</a:t>
            </a:r>
          </a:p>
          <a:p>
            <a:r>
              <a:rPr lang="en-GB" sz="2000" dirty="0"/>
              <a:t>Collaboration with other HEIs</a:t>
            </a:r>
          </a:p>
          <a:p>
            <a:r>
              <a:rPr lang="en-GB" sz="2000" dirty="0"/>
              <a:t>Engagement with PRSBs</a:t>
            </a:r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57284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nk">
  <a:themeElements>
    <a:clrScheme name="Blank 9">
      <a:dk1>
        <a:srgbClr val="000000"/>
      </a:dk1>
      <a:lt1>
        <a:srgbClr val="FFFFFF"/>
      </a:lt1>
      <a:dk2>
        <a:srgbClr val="0084A9"/>
      </a:dk2>
      <a:lt2>
        <a:srgbClr val="808080"/>
      </a:lt2>
      <a:accent1>
        <a:srgbClr val="FFC425"/>
      </a:accent1>
      <a:accent2>
        <a:srgbClr val="0084A9"/>
      </a:accent2>
      <a:accent3>
        <a:srgbClr val="FFFFFF"/>
      </a:accent3>
      <a:accent4>
        <a:srgbClr val="000000"/>
      </a:accent4>
      <a:accent5>
        <a:srgbClr val="FFDEAC"/>
      </a:accent5>
      <a:accent6>
        <a:srgbClr val="007799"/>
      </a:accent6>
      <a:hlink>
        <a:srgbClr val="91278F"/>
      </a:hlink>
      <a:folHlink>
        <a:srgbClr val="41C4DC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1" i="0" u="none" strike="noStrike" cap="none" normalizeH="0" baseline="0" smtClean="0">
            <a:ln>
              <a:noFill/>
            </a:ln>
            <a:solidFill>
              <a:srgbClr val="00A89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1" i="0" u="none" strike="noStrike" cap="none" normalizeH="0" baseline="0" smtClean="0">
            <a:ln>
              <a:noFill/>
            </a:ln>
            <a:solidFill>
              <a:srgbClr val="00A890"/>
            </a:solidFill>
            <a:effectLst/>
            <a:latin typeface="Arial" charset="0"/>
          </a:defRPr>
        </a:defPPr>
      </a:lstStyle>
    </a:lnDef>
    <a:txDef>
      <a:spPr>
        <a:noFill/>
        <a:ln>
          <a:noFill/>
        </a:ln>
      </a:spPr>
      <a:bodyPr wrap="square" rtlCol="0">
        <a:spAutoFit/>
      </a:bodyPr>
      <a:lstStyle>
        <a:defPPr>
          <a:defRPr sz="2400" b="0" dirty="0" smtClean="0">
            <a:solidFill>
              <a:schemeClr val="tx1"/>
            </a:solidFill>
            <a:latin typeface="+mn-lt"/>
          </a:defRPr>
        </a:defPPr>
      </a:lstStyle>
    </a:tx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8">
        <a:dk1>
          <a:srgbClr val="000000"/>
        </a:dk1>
        <a:lt1>
          <a:srgbClr val="FFFFFF"/>
        </a:lt1>
        <a:dk2>
          <a:srgbClr val="00A890"/>
        </a:dk2>
        <a:lt2>
          <a:srgbClr val="808080"/>
        </a:lt2>
        <a:accent1>
          <a:srgbClr val="FFC425"/>
        </a:accent1>
        <a:accent2>
          <a:srgbClr val="0084A9"/>
        </a:accent2>
        <a:accent3>
          <a:srgbClr val="FFFFFF"/>
        </a:accent3>
        <a:accent4>
          <a:srgbClr val="000000"/>
        </a:accent4>
        <a:accent5>
          <a:srgbClr val="FFDEAC"/>
        </a:accent5>
        <a:accent6>
          <a:srgbClr val="007799"/>
        </a:accent6>
        <a:hlink>
          <a:srgbClr val="91278F"/>
        </a:hlink>
        <a:folHlink>
          <a:srgbClr val="41C4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8">
        <a:dk1>
          <a:srgbClr val="000000"/>
        </a:dk1>
        <a:lt1>
          <a:srgbClr val="FFFFFF"/>
        </a:lt1>
        <a:dk2>
          <a:srgbClr val="00A890"/>
        </a:dk2>
        <a:lt2>
          <a:srgbClr val="808080"/>
        </a:lt2>
        <a:accent1>
          <a:srgbClr val="FFC425"/>
        </a:accent1>
        <a:accent2>
          <a:srgbClr val="0084A9"/>
        </a:accent2>
        <a:accent3>
          <a:srgbClr val="FFFFFF"/>
        </a:accent3>
        <a:accent4>
          <a:srgbClr val="000000"/>
        </a:accent4>
        <a:accent5>
          <a:srgbClr val="FFDEAC"/>
        </a:accent5>
        <a:accent6>
          <a:srgbClr val="007799"/>
        </a:accent6>
        <a:hlink>
          <a:srgbClr val="91278F"/>
        </a:hlink>
        <a:folHlink>
          <a:srgbClr val="41C4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9">
        <a:dk1>
          <a:srgbClr val="000000"/>
        </a:dk1>
        <a:lt1>
          <a:srgbClr val="FFFFFF"/>
        </a:lt1>
        <a:dk2>
          <a:srgbClr val="0084A9"/>
        </a:dk2>
        <a:lt2>
          <a:srgbClr val="808080"/>
        </a:lt2>
        <a:accent1>
          <a:srgbClr val="FFC425"/>
        </a:accent1>
        <a:accent2>
          <a:srgbClr val="0084A9"/>
        </a:accent2>
        <a:accent3>
          <a:srgbClr val="FFFFFF"/>
        </a:accent3>
        <a:accent4>
          <a:srgbClr val="000000"/>
        </a:accent4>
        <a:accent5>
          <a:srgbClr val="FFDEAC"/>
        </a:accent5>
        <a:accent6>
          <a:srgbClr val="007799"/>
        </a:accent6>
        <a:hlink>
          <a:srgbClr val="91278F"/>
        </a:hlink>
        <a:folHlink>
          <a:srgbClr val="41C4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oL_Template.potx" id="{E068A698-B034-47B4-9CF9-496550532784}" vid="{EA72AB07-DBF6-4CD7-9A48-A3A5C5B536F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4476828-269d-41e7-8c7f-463a607b843c">
      <Value>38</Value>
      <Value>63</Value>
    </TaxCatchAll>
    <lcf76f155ced4ddcb4097134ff3c332f xmlns="6c178cd9-54ac-4cd5-900f-0f542a96b07e">
      <Terms xmlns="http://schemas.microsoft.com/office/infopath/2007/PartnerControls"/>
    </lcf76f155ced4ddcb4097134ff3c332f>
    <RoutingRuleDescription xmlns="http://schemas.microsoft.com/sharepoint/v3" xsi:nil="true"/>
    <_dlc_DocId xmlns="cad05f3e-62e8-4d09-8270-f0dc2f8ceabc">UNIT-688709759-89827</_dlc_DocId>
    <_dlc_DocIdUrl xmlns="cad05f3e-62e8-4d09-8270-f0dc2f8ceabc">
      <Url>https://openuniv.sharepoint.com/sites/units/pvc-students/_layouts/15/DocIdRedir.aspx?ID=UNIT-688709759-89827</Url>
      <Description>UNIT-688709759-89827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330ADD1252D54E840018A07D6B976F" ma:contentTypeVersion="15" ma:contentTypeDescription="Create a new document." ma:contentTypeScope="" ma:versionID="755d1558e4635f6ffee6298a1dd673fd">
  <xsd:schema xmlns:xsd="http://www.w3.org/2001/XMLSchema" xmlns:xs="http://www.w3.org/2001/XMLSchema" xmlns:p="http://schemas.microsoft.com/office/2006/metadata/properties" xmlns:ns1="http://schemas.microsoft.com/sharepoint/v3" xmlns:ns2="cad05f3e-62e8-4d09-8270-f0dc2f8ceabc" xmlns:ns4="6c178cd9-54ac-4cd5-900f-0f542a96b07e" xmlns:ns5="7949bb46-c36b-4639-8a5f-cf796fc1e5fa" xmlns:ns6="e4476828-269d-41e7-8c7f-463a607b843c" targetNamespace="http://schemas.microsoft.com/office/2006/metadata/properties" ma:root="true" ma:fieldsID="13e050be7777da259a4ba83f0b7ec70c" ns1:_="" ns2:_="" ns4:_="" ns5:_="" ns6:_="">
    <xsd:import namespace="http://schemas.microsoft.com/sharepoint/v3"/>
    <xsd:import namespace="cad05f3e-62e8-4d09-8270-f0dc2f8ceabc"/>
    <xsd:import namespace="6c178cd9-54ac-4cd5-900f-0f542a96b07e"/>
    <xsd:import namespace="7949bb46-c36b-4639-8a5f-cf796fc1e5fa"/>
    <xsd:import namespace="e4476828-269d-41e7-8c7f-463a607b843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outingRuleDescription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5:SharedWithUsers" minOccurs="0"/>
                <xsd:element ref="ns5:SharedWithDetails" minOccurs="0"/>
                <xsd:element ref="ns4:MediaLengthInSeconds" minOccurs="0"/>
                <xsd:element ref="ns4:lcf76f155ced4ddcb4097134ff3c332f" minOccurs="0"/>
                <xsd:element ref="ns6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12" nillable="true" ma:displayName="Description" ma:internalName="RoutingRuleDescription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d05f3e-62e8-4d09-8270-f0dc2f8ceab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178cd9-54ac-4cd5-900f-0f542a96b0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bfb35f09-1364-44fa-bda6-079b81d03a2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49bb46-c36b-4639-8a5f-cf796fc1e5fa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476828-269d-41e7-8c7f-463a607b843c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347eddb7-98ab-446b-bf03-310241ef35a1}" ma:internalName="TaxCatchAll" ma:showField="CatchAllData" ma:web="cad05f3e-62e8-4d09-8270-f0dc2f8cea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11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498689-0EA5-4259-839E-F3D0B4276D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E59BF8-B71F-4C6A-BC18-6203B0FDC9F4}">
  <ds:schemaRefs>
    <ds:schemaRef ds:uri="6c178cd9-54ac-4cd5-900f-0f542a96b07e"/>
    <ds:schemaRef ds:uri="http://schemas.microsoft.com/sharepoint/v3"/>
    <ds:schemaRef ds:uri="http://schemas.microsoft.com/office/2006/documentManagement/types"/>
    <ds:schemaRef ds:uri="http://purl.org/dc/dcmitype/"/>
    <ds:schemaRef ds:uri="7949bb46-c36b-4639-8a5f-cf796fc1e5fa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e4476828-269d-41e7-8c7f-463a607b843c"/>
    <ds:schemaRef ds:uri="cad05f3e-62e8-4d09-8270-f0dc2f8ceabc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3B70D7E-3CE9-4FE5-B6F6-9510F59DF91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2DFC18A-D959-453F-A286-B9D6B4F662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ad05f3e-62e8-4d09-8270-f0dc2f8ceabc"/>
    <ds:schemaRef ds:uri="6c178cd9-54ac-4cd5-900f-0f542a96b07e"/>
    <ds:schemaRef ds:uri="7949bb46-c36b-4639-8a5f-cf796fc1e5fa"/>
    <ds:schemaRef ds:uri="e4476828-269d-41e7-8c7f-463a607b84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UoL_Template</Template>
  <TotalTime>541</TotalTime>
  <Words>254</Words>
  <Application>Microsoft Office PowerPoint</Application>
  <PresentationFormat>Widescreen</PresentationFormat>
  <Paragraphs>42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blank</vt:lpstr>
      <vt:lpstr>Inclusive Curricula and Professional, Statutory and Regulatory Bodies</vt:lpstr>
      <vt:lpstr>Contents</vt:lpstr>
      <vt:lpstr>PSRBs (Professional, Statutory and Regularity Bodies)</vt:lpstr>
      <vt:lpstr>What are the challenges you’ve faced when working with PRSBs?   https://padlet.com/moragduffin/challenges-of-working-with-psrbs-hahk7zu9pqemgt0l</vt:lpstr>
      <vt:lpstr>Challenges</vt:lpstr>
      <vt:lpstr>Law as a case study</vt:lpstr>
      <vt:lpstr>Inequalities within the professions</vt:lpstr>
      <vt:lpstr>What can we do?   https://padlet.com/moragduffin/what-can-we-do-ohj4wrqoa0m3zq2u</vt:lpstr>
      <vt:lpstr>What can we do?</vt:lpstr>
      <vt:lpstr>Any questions?</vt:lpstr>
    </vt:vector>
  </TitlesOfParts>
  <Company>The University of Law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ULaw PowerPoint Template</dc:title>
  <dc:creator>lchallice</dc:creator>
  <cp:lastModifiedBy>Caroline.Fletcher-Moore</cp:lastModifiedBy>
  <cp:revision>39</cp:revision>
  <cp:lastPrinted>2013-02-25T11:50:04Z</cp:lastPrinted>
  <dcterms:created xsi:type="dcterms:W3CDTF">2016-03-22T10:34:32Z</dcterms:created>
  <dcterms:modified xsi:type="dcterms:W3CDTF">2023-04-19T13:28:12Z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0x010100DD330ADD1252D54E840018A07D6B976F</vt:lpwstr>
  </property>
  <property fmtid="{D5CDD505-2E9C-101B-9397-08002B2CF9AE}" pid="3" name="Course">
    <vt:lpwstr/>
  </property>
  <property fmtid="{D5CDD505-2E9C-101B-9397-08002B2CF9AE}" pid="4" name="Subject Matter">
    <vt:lpwstr/>
  </property>
  <property fmtid="{D5CDD505-2E9C-101B-9397-08002B2CF9AE}" pid="5" name="Document Type">
    <vt:lpwstr>38;#Project Documentation|f4ff3d39-e05f-4506-a438-5daaa0a8ecd5</vt:lpwstr>
  </property>
  <property fmtid="{D5CDD505-2E9C-101B-9397-08002B2CF9AE}" pid="6" name="Campus">
    <vt:lpwstr/>
  </property>
  <property fmtid="{D5CDD505-2E9C-101B-9397-08002B2CF9AE}" pid="7" name="Ulaw Department">
    <vt:lpwstr>63;#Marketing|882f8fa0-7c76-4b95-bd1a-1fafd6134e5c</vt:lpwstr>
  </property>
  <property fmtid="{D5CDD505-2E9C-101B-9397-08002B2CF9AE}" pid="8" name="_dlc_DocIdItemGuid">
    <vt:lpwstr>ea4a7ae5-7b2e-4bd7-be8d-b48db8ba3c7f</vt:lpwstr>
  </property>
</Properties>
</file>