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94" r:id="rId6"/>
    <p:sldId id="306" r:id="rId7"/>
    <p:sldId id="295" r:id="rId8"/>
    <p:sldId id="309" r:id="rId9"/>
    <p:sldId id="307" r:id="rId10"/>
    <p:sldId id="296" r:id="rId11"/>
    <p:sldId id="297" r:id="rId12"/>
    <p:sldId id="298" r:id="rId13"/>
    <p:sldId id="300" r:id="rId14"/>
    <p:sldId id="302" r:id="rId15"/>
    <p:sldId id="303" r:id="rId16"/>
    <p:sldId id="304" r:id="rId17"/>
    <p:sldId id="305" r:id="rId18"/>
    <p:sldId id="292" r:id="rId19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0" autoAdjust="0"/>
    <p:restoredTop sz="86418" autoAdjust="0"/>
  </p:normalViewPr>
  <p:slideViewPr>
    <p:cSldViewPr>
      <p:cViewPr varScale="1">
        <p:scale>
          <a:sx n="110" d="100"/>
          <a:sy n="110" d="100"/>
        </p:scale>
        <p:origin x="330" y="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147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16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14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55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3073717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UN</a:t>
            </a:r>
            <a:r>
              <a:rPr spc="-10" dirty="0"/>
              <a:t>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s-ES" spc="-10"/>
              <a:t>Título de la presentación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1161334" cy="404663"/>
          </a:xfrm>
        </p:spPr>
        <p:txBody>
          <a:bodyPr lIns="0" tIns="0" rIns="0" bIns="0"/>
          <a:lstStyle>
            <a:lvl1pPr>
              <a:lnSpc>
                <a:spcPct val="150000"/>
              </a:lnSpc>
              <a:spcAft>
                <a:spcPts val="1800"/>
              </a:spcAft>
              <a:defRPr lang="en-GB" sz="2000" b="0" i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UN</a:t>
            </a:r>
            <a:r>
              <a:rPr spc="-10" dirty="0"/>
              <a:t>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s-ES" spc="-10"/>
              <a:t>Título de la presentación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127000"/>
          </a:xfrm>
        </p:spPr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UN</a:t>
            </a:r>
            <a:r>
              <a:rPr spc="-10" dirty="0"/>
              <a:t>E</a:t>
            </a:r>
            <a:r>
              <a:rPr dirty="0"/>
              <a:t>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s-ES" spc="-10"/>
              <a:t>Título de la presentación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UN</a:t>
            </a:r>
            <a:r>
              <a:rPr spc="-10" dirty="0"/>
              <a:t>E</a:t>
            </a:r>
            <a:r>
              <a:rPr dirty="0"/>
              <a:t>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s-ES" spc="-10"/>
              <a:t>Título de la presentación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25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5937" y="1066800"/>
            <a:ext cx="11160125" cy="0"/>
          </a:xfrm>
          <a:custGeom>
            <a:avLst/>
            <a:gdLst/>
            <a:ahLst/>
            <a:cxnLst/>
            <a:rect l="l" t="t" r="r" b="b"/>
            <a:pathLst>
              <a:path w="11160125">
                <a:moveTo>
                  <a:pt x="0" y="0"/>
                </a:moveTo>
                <a:lnTo>
                  <a:pt x="11160126" y="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239" y="533400"/>
            <a:ext cx="11185521" cy="49244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GB" noProof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1161334" cy="404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3237" y="6531323"/>
            <a:ext cx="41655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© </a:t>
            </a:r>
            <a:r>
              <a:rPr spc="-5" dirty="0"/>
              <a:t>UN</a:t>
            </a:r>
            <a:r>
              <a:rPr spc="-10" dirty="0"/>
              <a:t>E</a:t>
            </a:r>
            <a:r>
              <a:rPr dirty="0"/>
              <a:t>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296400" y="6531323"/>
            <a:ext cx="19938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s-ES" spc="-10"/>
              <a:t>Título de la presentación</a:t>
            </a:r>
            <a:endParaRPr lang="es-E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1651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2550"/>
            <a:fld id="{81D60167-4931-47E6-BA6A-407CBD079E47}" type="slidenum">
              <a:rPr lang="es-ES" smtClean="0">
                <a:solidFill>
                  <a:srgbClr val="000000"/>
                </a:solidFill>
              </a:rPr>
              <a:pPr marL="82550"/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lnSpc>
          <a:spcPct val="150000"/>
        </a:lnSpc>
        <a:spcAft>
          <a:spcPts val="1800"/>
        </a:spcAft>
        <a:defRPr sz="2000"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Heading slide. giving title and prsenter names. Background is decorative shades of the colour green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381000" y="2229598"/>
            <a:ext cx="6172200" cy="1513876"/>
          </a:xfrm>
        </p:spPr>
        <p:txBody>
          <a:bodyPr/>
          <a:lstStyle/>
          <a:p>
            <a:pPr marL="12700" marR="5080">
              <a:lnSpc>
                <a:spcPts val="3890"/>
              </a:lnSpc>
            </a:pPr>
            <a:r>
              <a:rPr lang="en-GB" sz="3600" spc="-25" noProof="0" dirty="0">
                <a:solidFill>
                  <a:schemeClr val="bg1"/>
                </a:solidFill>
                <a:latin typeface="Titillium Web" panose="00000500000000000000" pitchFamily="2" charset="0"/>
              </a:rPr>
              <a:t>Towards Accessibility in Digital Electronics for the Visually Impaired</a:t>
            </a:r>
            <a:endParaRPr lang="en-GB" sz="3600" noProof="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3798259"/>
            <a:ext cx="4420870" cy="437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lang="en-GB" sz="2800" b="1" dirty="0">
                <a:solidFill>
                  <a:schemeClr val="bg1"/>
                </a:solidFill>
                <a:latin typeface="Arial"/>
                <a:cs typeface="Arial"/>
              </a:rPr>
              <a:t>A b-learning experience</a:t>
            </a:r>
          </a:p>
        </p:txBody>
      </p:sp>
      <p:sp>
        <p:nvSpPr>
          <p:cNvPr id="6" name="object 6"/>
          <p:cNvSpPr/>
          <p:nvPr/>
        </p:nvSpPr>
        <p:spPr>
          <a:xfrm>
            <a:off x="423546" y="3733800"/>
            <a:ext cx="4148454" cy="0"/>
          </a:xfrm>
          <a:custGeom>
            <a:avLst/>
            <a:gdLst/>
            <a:ahLst/>
            <a:cxnLst/>
            <a:rect l="l" t="t" r="r" b="b"/>
            <a:pathLst>
              <a:path w="4148454">
                <a:moveTo>
                  <a:pt x="0" y="0"/>
                </a:moveTo>
                <a:lnTo>
                  <a:pt x="4147910" y="1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202EE731-CB56-884C-0735-D5009BED0F25}"/>
              </a:ext>
            </a:extLst>
          </p:cNvPr>
          <p:cNvSpPr txBox="1"/>
          <p:nvPr/>
        </p:nvSpPr>
        <p:spPr>
          <a:xfrm>
            <a:off x="423546" y="5791200"/>
            <a:ext cx="4420870" cy="989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Jorge Pérez-Martín</a:t>
            </a:r>
            <a:b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Alejandro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Rodriguez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-Ascaso</a:t>
            </a:r>
          </a:p>
          <a:p>
            <a:pPr marL="12700" marR="5080">
              <a:lnSpc>
                <a:spcPct val="110000"/>
              </a:lnSpc>
            </a:pP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Félix de la Paz</a:t>
            </a:r>
            <a:endParaRPr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Student’s perspective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2"/>
            <a:ext cx="7561868" cy="4097981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She receives the materials: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Assignment, as an accessible digital document in MSWord or HTML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Tactile schematics and diagrams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She makes an attempt to 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&amp; understand the assignment and </a:t>
            </a:r>
          </a:p>
          <a:p>
            <a:pPr marL="914400" lvl="1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Draft her response, including mathematical expressions, tables, etc. 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She meets the teaching staff in a one-to-one Teams session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10</a:t>
            </a:fld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2E16BD-709E-3BB1-ACA0-D60C53D9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"/>
          <a:stretch/>
        </p:blipFill>
        <p:spPr>
          <a:xfrm>
            <a:off x="8305800" y="3884019"/>
            <a:ext cx="3455690" cy="2459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0A46D7-17AA-56AA-441C-4797C2B3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447800"/>
            <a:ext cx="3790287" cy="23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Working with the student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6090"/>
            <a:ext cx="7620000" cy="52521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Meetings through Microsoft Teams</a:t>
            </a:r>
          </a:p>
          <a:p>
            <a:pPr marL="914400" lvl="1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Solve student’s doubts</a:t>
            </a:r>
          </a:p>
          <a:p>
            <a:pPr marL="914400" lvl="1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Understand student’s (unique) approach to produce the response, and her personal needs and preferences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Once the student has finished the assignment work</a:t>
            </a:r>
          </a:p>
          <a:p>
            <a:pPr marL="914400" lvl="1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Help her to understand how her work would run in the circuit simulator</a:t>
            </a:r>
          </a:p>
          <a:p>
            <a:pPr marL="914400" lvl="1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 her to reflect on that, and to include her reflections in the assignment report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11</a:t>
            </a:fld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27352B-D01C-C753-CEA0-F666C0CF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31" y="1284281"/>
            <a:ext cx="2326169" cy="6106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DE185B-F01D-C5D1-E244-8C0608605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645" y="4062748"/>
            <a:ext cx="3776555" cy="21765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0D29A2-5929-8746-820D-BF17328BC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005" y="2343629"/>
            <a:ext cx="4337595" cy="11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exam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0838468" cy="24820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UNIDIS – Exam adaptations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New adaptation based on digital materials and tactile sheets</a:t>
            </a:r>
          </a:p>
          <a:p>
            <a:pPr marL="914400" lvl="1" indent="-4572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Accessible Word document (statement, maths, etc.)</a:t>
            </a:r>
          </a:p>
          <a:p>
            <a:pPr marL="914400" lvl="1" indent="-4572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Tactile sheets produced in collaboration with ONCE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12</a:t>
            </a:fld>
            <a:endParaRPr lang="es-ES" sz="1400" dirty="0">
              <a:solidFill>
                <a:srgbClr val="000000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DCFD980-72DA-8602-E130-C0E5FED8B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86000" y="4565764"/>
            <a:ext cx="2690068" cy="1901767"/>
            <a:chOff x="7772400" y="2136833"/>
            <a:chExt cx="2918668" cy="1946919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D3D6684-FB29-3D27-8907-54EB90FDB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2136833"/>
              <a:ext cx="2918668" cy="164175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C32F048-6CD0-DCAF-EF2F-91C9FC8C1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4630" y="3078507"/>
              <a:ext cx="971737" cy="1005245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5E087BC8-5D2A-65ED-29F6-43C378132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00" y="1447800"/>
            <a:ext cx="3022300" cy="10074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EEFF158-E30A-BF0B-D614-6DFACA72E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2339" r="909" b="2845"/>
          <a:stretch/>
        </p:blipFill>
        <p:spPr>
          <a:xfrm>
            <a:off x="8376848" y="2740025"/>
            <a:ext cx="3159126" cy="11461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D0148C4-9B4A-8064-A251-D800EFB3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28" y="3810000"/>
            <a:ext cx="5044872" cy="3165776"/>
          </a:xfrm>
          <a:prstGeom prst="rect">
            <a:avLst/>
          </a:prstGeom>
        </p:spPr>
      </p:pic>
      <p:sp>
        <p:nvSpPr>
          <p:cNvPr id="16" name="Signo más 15">
            <a:extLst>
              <a:ext uri="{FF2B5EF4-FFF2-40B4-BE49-F238E27FC236}">
                <a16:creationId xmlns:a16="http://schemas.microsoft.com/office/drawing/2014/main" id="{0B09F2D7-7412-49BE-8CD0-48DB2395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7800" y="4953000"/>
            <a:ext cx="932603" cy="932603"/>
          </a:xfrm>
          <a:prstGeom prst="mathPlus">
            <a:avLst>
              <a:gd name="adj1" fmla="val 11754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12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33403"/>
            <a:ext cx="11185521" cy="492443"/>
          </a:xfrm>
        </p:spPr>
        <p:txBody>
          <a:bodyPr/>
          <a:lstStyle/>
          <a:p>
            <a:r>
              <a:rPr lang="en-GB" dirty="0"/>
              <a:t>Remaining c</a:t>
            </a:r>
            <a:r>
              <a:rPr lang="en-GB" noProof="0" dirty="0" err="1"/>
              <a:t>hallenges</a:t>
            </a:r>
            <a:r>
              <a:rPr lang="en-GB" noProof="0" dirty="0"/>
              <a:t> (1/2)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0838468" cy="4251870"/>
          </a:xfrm>
        </p:spPr>
        <p:txBody>
          <a:bodyPr/>
          <a:lstStyle/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GB" dirty="0"/>
              <a:t>Adapt all the textbook images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GB" dirty="0"/>
              <a:t>Improve the accessibility of the video material through </a:t>
            </a:r>
            <a:br>
              <a:rPr lang="en-GB" dirty="0"/>
            </a:br>
            <a:r>
              <a:rPr lang="en-GB" dirty="0"/>
              <a:t>audio description and detailed scripts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dirty="0"/>
              <a:t>Check the accessibility of YouTube live stream chat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dirty="0"/>
              <a:t>Find an accessible circuit simulator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dirty="0"/>
              <a:t>Ensure the accessibility of communication channels (Microsoft Teams)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13</a:t>
            </a:fld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E57767-4F5D-B197-AE75-9B45EB876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00" y="1371600"/>
            <a:ext cx="720000" cy="7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20276A-B795-7074-FFE8-57A77D5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00" y="2357191"/>
            <a:ext cx="720000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E7E90DD-010E-7E41-2D46-678E0893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00" y="3276600"/>
            <a:ext cx="880200" cy="8802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08D5480-3B94-B826-6971-26E624FC4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0" r="27069" b="28093"/>
          <a:stretch/>
        </p:blipFill>
        <p:spPr>
          <a:xfrm>
            <a:off x="10210968" y="4244507"/>
            <a:ext cx="886800" cy="77660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E55CB16-8731-BDA6-C09E-7E7CA14A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08"/>
          <a:stretch/>
        </p:blipFill>
        <p:spPr>
          <a:xfrm>
            <a:off x="10140047" y="5292176"/>
            <a:ext cx="1028641" cy="8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Remaining c</a:t>
            </a:r>
            <a:r>
              <a:rPr lang="en-GB" noProof="0" dirty="0" err="1"/>
              <a:t>hallenges</a:t>
            </a:r>
            <a:r>
              <a:rPr lang="en-GB" noProof="0" dirty="0"/>
              <a:t> (2/2)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0838468" cy="2559034"/>
          </a:xfrm>
        </p:spPr>
        <p:txBody>
          <a:bodyPr/>
          <a:lstStyle/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dirty="0"/>
              <a:t>Establish communication processes with the student since the very beginning of the module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dirty="0"/>
              <a:t>Ensure that the exam equipment has the setup and support products suiting student’s needs</a:t>
            </a:r>
            <a:endParaRPr lang="en-GB" dirty="0"/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dirty="0"/>
              <a:t>Formally defining accessibility barriers of the subject and their solutions</a:t>
            </a:r>
            <a:br>
              <a:rPr lang="en-US" dirty="0"/>
            </a:br>
            <a:r>
              <a:rPr lang="en-US" dirty="0"/>
              <a:t>(by using standards like Schema.org)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14</a:t>
            </a:fld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E57767-4F5D-B197-AE75-9B45EB876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4114800"/>
            <a:ext cx="1523809" cy="25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20276A-B795-7074-FFE8-57A77D5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609" y="4465586"/>
            <a:ext cx="1800000" cy="18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892D59-30BB-55AE-E408-8513CAF84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4343400"/>
            <a:ext cx="531176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6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ackground of UNED logo colours in shades of green.&#10;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03239" y="316356"/>
            <a:ext cx="11185521" cy="492443"/>
          </a:xfrm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Thanks for your attention</a:t>
            </a:r>
          </a:p>
        </p:txBody>
      </p:sp>
      <p:pic>
        <p:nvPicPr>
          <p:cNvPr id="13" name="Imagen 12" descr="Alejandro Rodríguez-Ascaso">
            <a:extLst>
              <a:ext uri="{FF2B5EF4-FFF2-40B4-BE49-F238E27FC236}">
                <a16:creationId xmlns:a16="http://schemas.microsoft.com/office/drawing/2014/main" id="{8A6F37D0-078A-C800-17DB-BFF71C6E4D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38396"/>
            <a:ext cx="5519182" cy="4139385"/>
          </a:xfrm>
          <a:prstGeom prst="rect">
            <a:avLst/>
          </a:prstGeom>
        </p:spPr>
      </p:pic>
      <p:pic>
        <p:nvPicPr>
          <p:cNvPr id="6" name="Imagen 5" descr="Félix De la Paz">
            <a:extLst>
              <a:ext uri="{FF2B5EF4-FFF2-40B4-BE49-F238E27FC236}">
                <a16:creationId xmlns:a16="http://schemas.microsoft.com/office/drawing/2014/main" id="{39CAC190-4017-08B1-CE59-D77858B7F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72" y="3907900"/>
            <a:ext cx="3954328" cy="2968546"/>
          </a:xfrm>
          <a:prstGeom prst="rect">
            <a:avLst/>
          </a:prstGeom>
        </p:spPr>
      </p:pic>
      <p:pic>
        <p:nvPicPr>
          <p:cNvPr id="9" name="Imagen 8" descr="Jorge Pérez-Martín">
            <a:extLst>
              <a:ext uri="{FF2B5EF4-FFF2-40B4-BE49-F238E27FC236}">
                <a16:creationId xmlns:a16="http://schemas.microsoft.com/office/drawing/2014/main" id="{FB1D905B-A183-B054-A482-EB507F8A5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5800" y="3190642"/>
            <a:ext cx="4916189" cy="36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UNED: </a:t>
            </a:r>
            <a:r>
              <a:rPr lang="es-ES" dirty="0"/>
              <a:t>Universidad Nacional de Educación a Distancia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1161334" cy="517064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Among the biggest campus in Europe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230,000+ students (150,000 HE students)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28 Undergraduate programs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75 Master programs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20 PhD. programs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1,400 lecturers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7,000 tutors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600,000+ personalized exams a year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ea typeface="Verdana" panose="020B0604030504040204" pitchFamily="34" charset="0"/>
              </a:rPr>
              <a:t>60 study centres, + 15 abroad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2</a:t>
            </a:fld>
            <a:endParaRPr lang="es-ES" sz="1400" dirty="0">
              <a:solidFill>
                <a:srgbClr val="000000"/>
              </a:solidFill>
            </a:endParaRPr>
          </a:p>
        </p:txBody>
      </p:sp>
      <p:grpSp>
        <p:nvGrpSpPr>
          <p:cNvPr id="10" name="Group 5" descr="Image showing UNED study centres in Europe, Africa and America">
            <a:extLst>
              <a:ext uri="{FF2B5EF4-FFF2-40B4-BE49-F238E27FC236}">
                <a16:creationId xmlns:a16="http://schemas.microsoft.com/office/drawing/2014/main" id="{CB86CAED-9C6F-2345-BD8D-BA50DC6929F3}"/>
              </a:ext>
            </a:extLst>
          </p:cNvPr>
          <p:cNvGrpSpPr/>
          <p:nvPr/>
        </p:nvGrpSpPr>
        <p:grpSpPr>
          <a:xfrm>
            <a:off x="6705600" y="1685716"/>
            <a:ext cx="5073229" cy="4426627"/>
            <a:chOff x="6351374" y="1526062"/>
            <a:chExt cx="5585254" cy="4978559"/>
          </a:xfrm>
        </p:grpSpPr>
        <p:pic>
          <p:nvPicPr>
            <p:cNvPr id="12" name="Marcador de contenido 4">
              <a:extLst>
                <a:ext uri="{FF2B5EF4-FFF2-40B4-BE49-F238E27FC236}">
                  <a16:creationId xmlns:a16="http://schemas.microsoft.com/office/drawing/2014/main" id="{58DF69F8-7E82-C24B-8049-1E66C527C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27" r="18821"/>
            <a:stretch/>
          </p:blipFill>
          <p:spPr>
            <a:xfrm>
              <a:off x="6351374" y="1526062"/>
              <a:ext cx="5585254" cy="4978559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E1358D6-6ABA-5A43-8B82-2D8D78692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849" y="1657867"/>
              <a:ext cx="808590" cy="808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95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UNIDIS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1161334" cy="276998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Disabled Students Unit at UNED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Offering assistance to +7,000 students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 during registration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Adapted exams: in collaboration with external stakeholders, e.g. ONCE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Day-to-day assistance to access the university services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3</a:t>
            </a:fld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BC53CD-0BA1-2961-B80F-C839053C2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830745"/>
            <a:ext cx="1510624" cy="24981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62D74A-6EE9-BF42-0258-65A37C0B7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91" y="1289356"/>
            <a:ext cx="3531588" cy="11771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6E6D80-4EB3-CCF2-C060-961E3AE1F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2539682" cy="25396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EC63A3-6CC1-DD17-F75C-E93532506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14" y="4572000"/>
            <a:ext cx="1805925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13A5D-C895-BD41-7A47-B853229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Fundamentals of Digital Systems: learning objectives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2E4D1B-2D7A-96DA-C3D5-47DC14F45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1161334" cy="4178836"/>
          </a:xfrm>
        </p:spPr>
        <p:txBody>
          <a:bodyPr/>
          <a:lstStyle/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Foundations of digital information: binary representation and Bool algebra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Analysis and synthesis of:</a:t>
            </a:r>
          </a:p>
          <a:p>
            <a:pPr marL="914400" lvl="1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Combinational circuits</a:t>
            </a:r>
          </a:p>
          <a:p>
            <a:pPr marL="914400" lvl="1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Sequential circuits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Foundations of computer memories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DCA81B-A2B7-1877-EB4C-230619CE9B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46221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600" smtClean="0">
                <a:solidFill>
                  <a:srgbClr val="000000"/>
                </a:solidFill>
              </a:rPr>
              <a:t>4</a:t>
            </a:fld>
            <a:endParaRPr lang="es-E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2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13A5D-C895-BD41-7A47-B853229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Fundamentals of Digital Systems: materials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5B2E4D1B-2D7A-96DA-C3D5-47DC14F4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15332" y="1444823"/>
                <a:ext cx="11161334" cy="4270785"/>
              </a:xfrm>
            </p:spPr>
            <p:txBody>
              <a:bodyPr/>
              <a:lstStyle/>
              <a:p>
                <a:pPr marL="457200" indent="-4572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Mathematical content with complex graphical representations</a:t>
                </a:r>
                <a:br>
                  <a:rPr lang="es-E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pos m:val="top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s-E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bar>
                        <m:bar>
                          <m:barPr>
                            <m:pos m:val="top"/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s-E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28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bar>
                      </m:e>
                    </m:bar>
                  </m:oMath>
                </a14:m>
                <a:endParaRPr lang="es-ES" sz="24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Schematics</a:t>
                </a:r>
              </a:p>
              <a:p>
                <a:pPr marL="457200" indent="-4572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Live YouTube sessions</a:t>
                </a:r>
              </a:p>
              <a:p>
                <a:pPr marL="457200" indent="-457200"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Circuit simulator</a:t>
                </a:r>
                <a:endParaRPr lang="es-ES" sz="1800" dirty="0"/>
              </a:p>
            </p:txBody>
          </p:sp>
        </mc:Choice>
        <mc:Fallback xmlns="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5B2E4D1B-2D7A-96DA-C3D5-47DC14F4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5332" y="1444823"/>
                <a:ext cx="11161334" cy="4270785"/>
              </a:xfrm>
              <a:blipFill>
                <a:blip r:embed="rId2"/>
                <a:stretch>
                  <a:fillRect l="-1585" b="-3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DCA81B-A2B7-1877-EB4C-230619CE9B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46221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600" smtClean="0">
                <a:solidFill>
                  <a:srgbClr val="000000"/>
                </a:solidFill>
              </a:rPr>
              <a:t>5</a:t>
            </a:fld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3526F2-2BCC-01B6-9FB9-9B9EB281D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68" y="2200944"/>
            <a:ext cx="5148132" cy="22563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3B571B-0244-D0FD-1619-99C9D4E00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57056"/>
            <a:ext cx="4919532" cy="21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9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13A5D-C895-BD41-7A47-B853229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Accessibility challenges for the visually impaired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2E4D1B-2D7A-96DA-C3D5-47DC14F45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0533668" cy="4240392"/>
          </a:xfrm>
        </p:spPr>
        <p:txBody>
          <a:bodyPr/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Perceiving and exploring complex, bidimensional information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Producing Maths expressions, schematics, diagrams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Operating circuit simulation software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Understanding &amp; Learning: So far, mostly based on visual learning style </a:t>
            </a:r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DCA81B-A2B7-1877-EB4C-230619CE9B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46221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600" smtClean="0">
                <a:solidFill>
                  <a:srgbClr val="000000"/>
                </a:solidFill>
              </a:rPr>
              <a:t>6</a:t>
            </a:fld>
            <a:endParaRPr lang="es-E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6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13A5D-C895-BD41-7A47-B853229C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Enablers, p</a:t>
            </a:r>
            <a:r>
              <a:rPr lang="en-GB" noProof="0" dirty="0" err="1"/>
              <a:t>artners</a:t>
            </a:r>
            <a:r>
              <a:rPr lang="en-GB" noProof="0" dirty="0"/>
              <a:t> and resources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2E4D1B-2D7A-96DA-C3D5-47DC14F45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7355493" cy="427809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UNIDIS</a:t>
            </a:r>
          </a:p>
          <a:p>
            <a:pPr marL="457200" indent="-4572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ONCE Centre for Educational Resources (CRE)</a:t>
            </a:r>
          </a:p>
          <a:p>
            <a:pPr marL="457200" indent="-457200">
              <a:lnSpc>
                <a:spcPct val="100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WCAG 2.1 W3C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Other standards like MathML</a:t>
            </a:r>
            <a:br>
              <a:rPr lang="en-GB" sz="2400" dirty="0"/>
            </a:br>
            <a:r>
              <a:rPr lang="en-GB" sz="2400" dirty="0"/>
              <a:t>(and </a:t>
            </a:r>
            <a:r>
              <a:rPr lang="en-GB" sz="2400" dirty="0" err="1"/>
              <a:t>MathJax</a:t>
            </a:r>
            <a:r>
              <a:rPr lang="en-GB" sz="2400" dirty="0"/>
              <a:t> for Chrome support)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Commitment from the teaching staff</a:t>
            </a:r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DCA81B-A2B7-1877-EB4C-230619CE9B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7</a:t>
            </a:fld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F7B1A9-58EA-7E67-7AB0-1C012ECB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143000"/>
            <a:ext cx="3210535" cy="10701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188BA3-C71B-C3C8-B5C6-D6E93AB59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45" y="4343400"/>
            <a:ext cx="2715355" cy="9592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90EA53-C127-DDA3-5E48-BC7739583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486400"/>
            <a:ext cx="3067853" cy="6002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25A46B-8A4F-7094-FA74-7037AE5C7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86" y="5464308"/>
            <a:ext cx="1258476" cy="7078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99478A3-FB32-9449-82D8-FF2658044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655" r="35168"/>
          <a:stretch/>
        </p:blipFill>
        <p:spPr>
          <a:xfrm>
            <a:off x="9039835" y="2590800"/>
            <a:ext cx="170436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9" y="533401"/>
            <a:ext cx="11185521" cy="492443"/>
          </a:xfrm>
        </p:spPr>
        <p:txBody>
          <a:bodyPr/>
          <a:lstStyle/>
          <a:p>
            <a:r>
              <a:rPr lang="en-GB" noProof="0" dirty="0"/>
              <a:t>Materials and adaptations of the VLE and resources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1161334" cy="316317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Assignments and exam materials (34 exams)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W3C guidelines to provide accessible HTML contents (with JavaScript)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Mathematical content using MathML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Images of signals, schematics, and state transition diagrams</a:t>
            </a:r>
            <a:br>
              <a:rPr lang="en-US" sz="2400" dirty="0"/>
            </a:br>
            <a:r>
              <a:rPr lang="en-US" sz="2400" dirty="0"/>
              <a:t>Is alternative text a suitable learning accommodation for complex images?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8</a:t>
            </a:fld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13618E-AF85-0E39-DBC8-2845A670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15037"/>
            <a:ext cx="4721107" cy="18905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DFD4A73-FC57-E4E2-0AD1-B9B3FFB5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06" y="5086954"/>
            <a:ext cx="5448794" cy="13138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84020BD-3C1A-E0F6-4CF9-16F62BCE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95" y="2623478"/>
            <a:ext cx="1593279" cy="15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D420-5CCC-908F-6FD9-6863F027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Image adaptations process (from </a:t>
            </a:r>
            <a:r>
              <a:rPr lang="en-GB" dirty="0"/>
              <a:t>digital</a:t>
            </a:r>
            <a:r>
              <a:rPr lang="en-GB" noProof="0" dirty="0"/>
              <a:t> to tactile)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0F9444-F564-63C7-1A30-3800C25D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32" y="1444823"/>
            <a:ext cx="11161334" cy="496366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400" dirty="0"/>
              <a:t>Select the most representative contents and exercises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400" dirty="0"/>
              <a:t>Remove non-essential information for optimising tactile perception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400" dirty="0"/>
              <a:t>ONCE expert redesigns the image and produces the digital version for the tactile design, including text in Braille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GB" sz="2400" dirty="0"/>
              <a:t>Revision of the final design by the teaching staff</a:t>
            </a:r>
          </a:p>
          <a:p>
            <a:pPr marL="914400" lvl="1" indent="-4572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any problems are detected in the design, go back to step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ONCE produces the tactile materials and send them to the student by post mail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581A0-7F28-2B0D-DD19-90FF1F1A2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35974" y="6531323"/>
            <a:ext cx="427426" cy="215444"/>
          </a:xfrm>
        </p:spPr>
        <p:txBody>
          <a:bodyPr/>
          <a:lstStyle/>
          <a:p>
            <a:pPr marL="82550">
              <a:lnSpc>
                <a:spcPct val="100000"/>
              </a:lnSpc>
            </a:pPr>
            <a:fld id="{81D60167-4931-47E6-BA6A-407CBD079E47}" type="slidenum">
              <a:rPr lang="es-ES" sz="1400" smtClean="0">
                <a:solidFill>
                  <a:srgbClr val="000000"/>
                </a:solidFill>
              </a:rPr>
              <a:t>9</a:t>
            </a:fld>
            <a:endParaRPr lang="es-E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7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ED Todos los colores">
      <a:dk1>
        <a:sysClr val="windowText" lastClr="000000"/>
      </a:dk1>
      <a:lt1>
        <a:sysClr val="window" lastClr="FFFFFF"/>
      </a:lt1>
      <a:dk2>
        <a:srgbClr val="00533E"/>
      </a:dk2>
      <a:lt2>
        <a:srgbClr val="E7E6E6"/>
      </a:lt2>
      <a:accent1>
        <a:srgbClr val="00533E"/>
      </a:accent1>
      <a:accent2>
        <a:srgbClr val="DA5268"/>
      </a:accent2>
      <a:accent3>
        <a:srgbClr val="5C6EB1"/>
      </a:accent3>
      <a:accent4>
        <a:srgbClr val="D76F47"/>
      </a:accent4>
      <a:accent5>
        <a:srgbClr val="749F4C"/>
      </a:accent5>
      <a:accent6>
        <a:srgbClr val="90214A"/>
      </a:accent6>
      <a:hlink>
        <a:srgbClr val="00533E"/>
      </a:hlink>
      <a:folHlink>
        <a:srgbClr val="749F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30ADD1252D54E840018A07D6B976F" ma:contentTypeVersion="15" ma:contentTypeDescription="Create a new document." ma:contentTypeScope="" ma:versionID="755d1558e4635f6ffee6298a1dd673fd">
  <xsd:schema xmlns:xsd="http://www.w3.org/2001/XMLSchema" xmlns:xs="http://www.w3.org/2001/XMLSchema" xmlns:p="http://schemas.microsoft.com/office/2006/metadata/properties" xmlns:ns1="http://schemas.microsoft.com/sharepoint/v3" xmlns:ns2="cad05f3e-62e8-4d09-8270-f0dc2f8ceabc" xmlns:ns4="6c178cd9-54ac-4cd5-900f-0f542a96b07e" xmlns:ns5="7949bb46-c36b-4639-8a5f-cf796fc1e5fa" xmlns:ns6="e4476828-269d-41e7-8c7f-463a607b843c" targetNamespace="http://schemas.microsoft.com/office/2006/metadata/properties" ma:root="true" ma:fieldsID="13e050be7777da259a4ba83f0b7ec70c" ns1:_="" ns2:_="" ns4:_="" ns5:_="" ns6:_="">
    <xsd:import namespace="http://schemas.microsoft.com/sharepoint/v3"/>
    <xsd:import namespace="cad05f3e-62e8-4d09-8270-f0dc2f8ceabc"/>
    <xsd:import namespace="6c178cd9-54ac-4cd5-900f-0f542a96b07e"/>
    <xsd:import namespace="7949bb46-c36b-4639-8a5f-cf796fc1e5fa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outingRuleDescription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MediaLengthInSeconds" minOccurs="0"/>
                <xsd:element ref="ns4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05f3e-62e8-4d09-8270-f0dc2f8cea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78cd9-54ac-4cd5-900f-0f542a96b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9bb46-c36b-4639-8a5f-cf796fc1e5fa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47eddb7-98ab-446b-bf03-310241ef35a1}" ma:internalName="TaxCatchAll" ma:showField="CatchAllData" ma:web="cad05f3e-62e8-4d09-8270-f0dc2f8ce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0D0B8-E590-4B3B-B187-A70B6ABEC7A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205C5BD-6E76-4207-AF13-0E5BFDF54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90914-3843-4FF4-ACE1-C0446C4D5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05f3e-62e8-4d09-8270-f0dc2f8ceabc"/>
    <ds:schemaRef ds:uri="6c178cd9-54ac-4cd5-900f-0f542a96b07e"/>
    <ds:schemaRef ds:uri="7949bb46-c36b-4639-8a5f-cf796fc1e5fa"/>
    <ds:schemaRef ds:uri="e4476828-269d-41e7-8c7f-463a607b8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627</Words>
  <Application>Microsoft Office PowerPoint</Application>
  <PresentationFormat>Widescreen</PresentationFormat>
  <Paragraphs>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Titillium Web</vt:lpstr>
      <vt:lpstr>Office Theme</vt:lpstr>
      <vt:lpstr>Towards Accessibility in Digital Electronics for the Visually Impaired</vt:lpstr>
      <vt:lpstr>UNED: Universidad Nacional de Educación a Distancia</vt:lpstr>
      <vt:lpstr>UNIDIS</vt:lpstr>
      <vt:lpstr>Fundamentals of Digital Systems: learning objectives</vt:lpstr>
      <vt:lpstr>Fundamentals of Digital Systems: materials</vt:lpstr>
      <vt:lpstr>Accessibility challenges for the visually impaired</vt:lpstr>
      <vt:lpstr>Enablers, partners and resources</vt:lpstr>
      <vt:lpstr>Materials and adaptations of the VLE and resources</vt:lpstr>
      <vt:lpstr>Image adaptations process (from digital to tactile)</vt:lpstr>
      <vt:lpstr>Student’s perspective</vt:lpstr>
      <vt:lpstr>Working with the student</vt:lpstr>
      <vt:lpstr>The exam</vt:lpstr>
      <vt:lpstr>Remaining challenges (1/2)</vt:lpstr>
      <vt:lpstr>Remaining challenges (2/2)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Accesibility in Digital Electronics for the Visually Impaired</dc:title>
  <dc:creator>jperezmartin@dia.uned.es;alejandro.rodriguez.ascaso@gmail.com;delapaz@dia.uned.es</dc:creator>
  <cp:lastModifiedBy>Caroline.Fletcher-Moore</cp:lastModifiedBy>
  <cp:revision>41</cp:revision>
  <dcterms:created xsi:type="dcterms:W3CDTF">2020-07-24T14:07:29Z</dcterms:created>
  <dcterms:modified xsi:type="dcterms:W3CDTF">2023-04-19T13:25:34Z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ioma">
    <vt:lpwstr>English</vt:lpwstr>
  </property>
</Properties>
</file>