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5"/>
    <p:sldMasterId id="2147483771" r:id="rId6"/>
    <p:sldMasterId id="2147483863" r:id="rId7"/>
    <p:sldMasterId id="2147483817" r:id="rId8"/>
    <p:sldMasterId id="2147483927" r:id="rId9"/>
  </p:sldMasterIdLst>
  <p:notesMasterIdLst>
    <p:notesMasterId r:id="rId25"/>
  </p:notesMasterIdLst>
  <p:handoutMasterIdLst>
    <p:handoutMasterId r:id="rId26"/>
  </p:handoutMasterIdLst>
  <p:sldIdLst>
    <p:sldId id="316" r:id="rId10"/>
    <p:sldId id="332" r:id="rId11"/>
    <p:sldId id="349" r:id="rId12"/>
    <p:sldId id="348" r:id="rId13"/>
    <p:sldId id="347" r:id="rId14"/>
    <p:sldId id="330" r:id="rId15"/>
    <p:sldId id="331" r:id="rId16"/>
    <p:sldId id="342" r:id="rId17"/>
    <p:sldId id="335" r:id="rId18"/>
    <p:sldId id="336" r:id="rId19"/>
    <p:sldId id="337" r:id="rId20"/>
    <p:sldId id="343" r:id="rId21"/>
    <p:sldId id="344" r:id="rId22"/>
    <p:sldId id="346" r:id="rId23"/>
    <p:sldId id="30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45"/>
    <a:srgbClr val="FFD7FD"/>
    <a:srgbClr val="FF8A76"/>
    <a:srgbClr val="FFB4FF"/>
    <a:srgbClr val="D6FFF2"/>
    <a:srgbClr val="CAD2FF"/>
    <a:srgbClr val="FEE3E9"/>
    <a:srgbClr val="4F9A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86385" autoAdjust="0"/>
  </p:normalViewPr>
  <p:slideViewPr>
    <p:cSldViewPr snapToGrid="0">
      <p:cViewPr varScale="1">
        <p:scale>
          <a:sx n="110" d="100"/>
          <a:sy n="110" d="100"/>
        </p:scale>
        <p:origin x="384" y="108"/>
      </p:cViewPr>
      <p:guideLst>
        <p:guide orient="horz" pos="2160"/>
        <p:guide pos="3840"/>
      </p:guideLst>
    </p:cSldViewPr>
  </p:slideViewPr>
  <p:outlineViewPr>
    <p:cViewPr>
      <p:scale>
        <a:sx n="33" d="100"/>
        <a:sy n="33" d="100"/>
      </p:scale>
      <p:origin x="0" y="-12414"/>
    </p:cViewPr>
  </p:outlin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19/04/2023</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a:t>
            </a:fld>
            <a:endParaRPr lang="en-US"/>
          </a:p>
        </p:txBody>
      </p:sp>
    </p:spTree>
    <p:extLst>
      <p:ext uri="{BB962C8B-B14F-4D97-AF65-F5344CB8AC3E}">
        <p14:creationId xmlns:p14="http://schemas.microsoft.com/office/powerpoint/2010/main" val="200550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12</a:t>
            </a:fld>
            <a:endParaRPr lang="en-US"/>
          </a:p>
        </p:txBody>
      </p:sp>
    </p:spTree>
    <p:extLst>
      <p:ext uri="{BB962C8B-B14F-4D97-AF65-F5344CB8AC3E}">
        <p14:creationId xmlns:p14="http://schemas.microsoft.com/office/powerpoint/2010/main" val="2329084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13</a:t>
            </a:fld>
            <a:endParaRPr lang="en-US"/>
          </a:p>
        </p:txBody>
      </p:sp>
    </p:spTree>
    <p:extLst>
      <p:ext uri="{BB962C8B-B14F-4D97-AF65-F5344CB8AC3E}">
        <p14:creationId xmlns:p14="http://schemas.microsoft.com/office/powerpoint/2010/main" val="2463110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14</a:t>
            </a:fld>
            <a:endParaRPr lang="en-US"/>
          </a:p>
        </p:txBody>
      </p:sp>
    </p:spTree>
    <p:extLst>
      <p:ext uri="{BB962C8B-B14F-4D97-AF65-F5344CB8AC3E}">
        <p14:creationId xmlns:p14="http://schemas.microsoft.com/office/powerpoint/2010/main" val="3184883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15</a:t>
            </a:fld>
            <a:endParaRPr lang="en-US"/>
          </a:p>
        </p:txBody>
      </p:sp>
    </p:spTree>
    <p:extLst>
      <p:ext uri="{BB962C8B-B14F-4D97-AF65-F5344CB8AC3E}">
        <p14:creationId xmlns:p14="http://schemas.microsoft.com/office/powerpoint/2010/main" val="3445707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2</a:t>
            </a:fld>
            <a:endParaRPr lang="en-US"/>
          </a:p>
        </p:txBody>
      </p:sp>
    </p:spTree>
    <p:extLst>
      <p:ext uri="{BB962C8B-B14F-4D97-AF65-F5344CB8AC3E}">
        <p14:creationId xmlns:p14="http://schemas.microsoft.com/office/powerpoint/2010/main" val="71069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3</a:t>
            </a:fld>
            <a:endParaRPr lang="en-US"/>
          </a:p>
        </p:txBody>
      </p:sp>
    </p:spTree>
    <p:extLst>
      <p:ext uri="{BB962C8B-B14F-4D97-AF65-F5344CB8AC3E}">
        <p14:creationId xmlns:p14="http://schemas.microsoft.com/office/powerpoint/2010/main" val="1973983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4</a:t>
            </a:fld>
            <a:endParaRPr lang="en-US"/>
          </a:p>
        </p:txBody>
      </p:sp>
    </p:spTree>
    <p:extLst>
      <p:ext uri="{BB962C8B-B14F-4D97-AF65-F5344CB8AC3E}">
        <p14:creationId xmlns:p14="http://schemas.microsoft.com/office/powerpoint/2010/main" val="1754816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5</a:t>
            </a:fld>
            <a:endParaRPr lang="en-US"/>
          </a:p>
        </p:txBody>
      </p:sp>
    </p:spTree>
    <p:extLst>
      <p:ext uri="{BB962C8B-B14F-4D97-AF65-F5344CB8AC3E}">
        <p14:creationId xmlns:p14="http://schemas.microsoft.com/office/powerpoint/2010/main" val="843525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6</a:t>
            </a:fld>
            <a:endParaRPr lang="en-US"/>
          </a:p>
        </p:txBody>
      </p:sp>
    </p:spTree>
    <p:extLst>
      <p:ext uri="{BB962C8B-B14F-4D97-AF65-F5344CB8AC3E}">
        <p14:creationId xmlns:p14="http://schemas.microsoft.com/office/powerpoint/2010/main" val="1467718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9</a:t>
            </a:fld>
            <a:endParaRPr lang="en-US"/>
          </a:p>
        </p:txBody>
      </p:sp>
    </p:spTree>
    <p:extLst>
      <p:ext uri="{BB962C8B-B14F-4D97-AF65-F5344CB8AC3E}">
        <p14:creationId xmlns:p14="http://schemas.microsoft.com/office/powerpoint/2010/main" val="2813441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10</a:t>
            </a:fld>
            <a:endParaRPr lang="en-US"/>
          </a:p>
        </p:txBody>
      </p:sp>
    </p:spTree>
    <p:extLst>
      <p:ext uri="{BB962C8B-B14F-4D97-AF65-F5344CB8AC3E}">
        <p14:creationId xmlns:p14="http://schemas.microsoft.com/office/powerpoint/2010/main" val="2939436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11</a:t>
            </a:fld>
            <a:endParaRPr lang="en-US"/>
          </a:p>
        </p:txBody>
      </p:sp>
    </p:spTree>
    <p:extLst>
      <p:ext uri="{BB962C8B-B14F-4D97-AF65-F5344CB8AC3E}">
        <p14:creationId xmlns:p14="http://schemas.microsoft.com/office/powerpoint/2010/main" val="1986637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4/19/2023</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8A0E77-2B57-4FEC-0AF7-242A4B2D832D}"/>
              </a:ext>
            </a:extLst>
          </p:cNvPr>
          <p:cNvSpPr>
            <a:spLocks noGrp="1"/>
          </p:cNvSpPr>
          <p:nvPr>
            <p:ph type="body" sz="quarter" idx="11"/>
          </p:nvPr>
        </p:nvSpPr>
        <p:spPr/>
        <p:txBody>
          <a:bodyPr/>
          <a:lstStyle/>
          <a:p>
            <a:r>
              <a:rPr lang="en-GB" dirty="0"/>
              <a:t>Shaping the OU Websites and systems of the future with student research.</a:t>
            </a:r>
          </a:p>
        </p:txBody>
      </p:sp>
      <p:sp>
        <p:nvSpPr>
          <p:cNvPr id="8" name="Text Placeholder 7">
            <a:extLst>
              <a:ext uri="{FF2B5EF4-FFF2-40B4-BE49-F238E27FC236}">
                <a16:creationId xmlns:a16="http://schemas.microsoft.com/office/drawing/2014/main" id="{B150BB79-51B7-2BAD-B6F6-0D09DD0C73B9}"/>
              </a:ext>
            </a:extLst>
          </p:cNvPr>
          <p:cNvSpPr>
            <a:spLocks noGrp="1"/>
          </p:cNvSpPr>
          <p:nvPr>
            <p:ph type="body" sz="quarter" idx="16"/>
          </p:nvPr>
        </p:nvSpPr>
        <p:spPr>
          <a:xfrm>
            <a:off x="408208" y="3026560"/>
            <a:ext cx="10740438" cy="631040"/>
          </a:xfrm>
        </p:spPr>
        <p:txBody>
          <a:bodyPr/>
          <a:lstStyle/>
          <a:p>
            <a:r>
              <a:rPr lang="en-GB" dirty="0"/>
              <a:t>APS 7</a:t>
            </a:r>
            <a:r>
              <a:rPr lang="en-GB" baseline="30000" dirty="0"/>
              <a:t>th</a:t>
            </a:r>
            <a:r>
              <a:rPr lang="en-GB" dirty="0"/>
              <a:t> International Biennial Conference</a:t>
            </a:r>
          </a:p>
        </p:txBody>
      </p:sp>
      <p:sp>
        <p:nvSpPr>
          <p:cNvPr id="5" name="Text Placeholder 4">
            <a:extLst>
              <a:ext uri="{FF2B5EF4-FFF2-40B4-BE49-F238E27FC236}">
                <a16:creationId xmlns:a16="http://schemas.microsoft.com/office/drawing/2014/main" id="{2625D85C-5154-D2DD-1FEC-AA78356CE63B}"/>
              </a:ext>
            </a:extLst>
          </p:cNvPr>
          <p:cNvSpPr>
            <a:spLocks noGrp="1"/>
          </p:cNvSpPr>
          <p:nvPr>
            <p:ph type="body" sz="quarter" idx="13"/>
          </p:nvPr>
        </p:nvSpPr>
        <p:spPr/>
        <p:txBody>
          <a:bodyPr/>
          <a:lstStyle/>
          <a:p>
            <a:r>
              <a:rPr lang="en-GB" dirty="0"/>
              <a:t>Jade Matos Carew, Kirsty Baker &amp; Paul Hambidge</a:t>
            </a:r>
          </a:p>
        </p:txBody>
      </p:sp>
      <p:sp>
        <p:nvSpPr>
          <p:cNvPr id="6" name="Text Placeholder 5">
            <a:extLst>
              <a:ext uri="{FF2B5EF4-FFF2-40B4-BE49-F238E27FC236}">
                <a16:creationId xmlns:a16="http://schemas.microsoft.com/office/drawing/2014/main" id="{ACABBB09-F912-DB24-0AE2-20F38FB0713D}"/>
              </a:ext>
            </a:extLst>
          </p:cNvPr>
          <p:cNvSpPr>
            <a:spLocks noGrp="1"/>
          </p:cNvSpPr>
          <p:nvPr>
            <p:ph type="body" sz="quarter" idx="14"/>
          </p:nvPr>
        </p:nvSpPr>
        <p:spPr/>
        <p:txBody>
          <a:bodyPr/>
          <a:lstStyle/>
          <a:p>
            <a:r>
              <a:rPr lang="en-GB" dirty="0"/>
              <a:t>Accessibility and Usability Evaluation (AUE)</a:t>
            </a:r>
          </a:p>
        </p:txBody>
      </p:sp>
      <p:sp>
        <p:nvSpPr>
          <p:cNvPr id="7" name="Text Placeholder 6">
            <a:extLst>
              <a:ext uri="{FF2B5EF4-FFF2-40B4-BE49-F238E27FC236}">
                <a16:creationId xmlns:a16="http://schemas.microsoft.com/office/drawing/2014/main" id="{369185B6-E2A1-5D6F-6DE0-0DC0B666FC17}"/>
              </a:ext>
            </a:extLst>
          </p:cNvPr>
          <p:cNvSpPr>
            <a:spLocks noGrp="1"/>
          </p:cNvSpPr>
          <p:nvPr>
            <p:ph type="body" sz="quarter" idx="15"/>
          </p:nvPr>
        </p:nvSpPr>
        <p:spPr/>
        <p:txBody>
          <a:bodyPr/>
          <a:lstStyle/>
          <a:p>
            <a:r>
              <a:rPr lang="en-GB" dirty="0"/>
              <a:t>26</a:t>
            </a:r>
            <a:r>
              <a:rPr lang="en-GB" baseline="30000" dirty="0"/>
              <a:t>th</a:t>
            </a:r>
            <a:r>
              <a:rPr lang="en-GB" dirty="0"/>
              <a:t> April 2023</a:t>
            </a:r>
          </a:p>
        </p:txBody>
      </p:sp>
    </p:spTree>
    <p:extLst>
      <p:ext uri="{BB962C8B-B14F-4D97-AF65-F5344CB8AC3E}">
        <p14:creationId xmlns:p14="http://schemas.microsoft.com/office/powerpoint/2010/main" val="887091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41803D-E5D8-E5D1-DCE7-C404C26BC712}"/>
              </a:ext>
            </a:extLst>
          </p:cNvPr>
          <p:cNvSpPr>
            <a:spLocks noGrp="1"/>
          </p:cNvSpPr>
          <p:nvPr>
            <p:ph type="body" sz="quarter" idx="21"/>
          </p:nvPr>
        </p:nvSpPr>
        <p:spPr/>
        <p:txBody>
          <a:bodyPr/>
          <a:lstStyle/>
          <a:p>
            <a:r>
              <a:rPr lang="en-GB" dirty="0"/>
              <a:t>Write up of results</a:t>
            </a:r>
          </a:p>
        </p:txBody>
      </p:sp>
      <p:pic>
        <p:nvPicPr>
          <p:cNvPr id="4" name="Picture 3" descr="Screenshot of Learner journey map showing 4 tasks from the testing. For each task user feelings, user goals, context, and behaviours are recorded.">
            <a:extLst>
              <a:ext uri="{FF2B5EF4-FFF2-40B4-BE49-F238E27FC236}">
                <a16:creationId xmlns:a16="http://schemas.microsoft.com/office/drawing/2014/main" id="{B90CEE78-B323-27D1-B193-67E033CFCAED}"/>
              </a:ext>
            </a:extLst>
          </p:cNvPr>
          <p:cNvPicPr>
            <a:picLocks noChangeAspect="1"/>
          </p:cNvPicPr>
          <p:nvPr/>
        </p:nvPicPr>
        <p:blipFill rotWithShape="1">
          <a:blip r:embed="rId3"/>
          <a:srcRect b="16923"/>
          <a:stretch/>
        </p:blipFill>
        <p:spPr>
          <a:xfrm>
            <a:off x="1162815" y="997572"/>
            <a:ext cx="9551292" cy="5697415"/>
          </a:xfrm>
          <a:prstGeom prst="rect">
            <a:avLst/>
          </a:prstGeom>
        </p:spPr>
      </p:pic>
    </p:spTree>
    <p:extLst>
      <p:ext uri="{BB962C8B-B14F-4D97-AF65-F5344CB8AC3E}">
        <p14:creationId xmlns:p14="http://schemas.microsoft.com/office/powerpoint/2010/main" val="3327539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21AE3C-BA87-34D1-F466-55186E035965}"/>
              </a:ext>
            </a:extLst>
          </p:cNvPr>
          <p:cNvSpPr>
            <a:spLocks noGrp="1"/>
          </p:cNvSpPr>
          <p:nvPr>
            <p:ph type="body" sz="quarter" idx="21"/>
          </p:nvPr>
        </p:nvSpPr>
        <p:spPr/>
        <p:txBody>
          <a:bodyPr/>
          <a:lstStyle/>
          <a:p>
            <a:r>
              <a:rPr lang="en-GB" dirty="0"/>
              <a:t>Impact of our research</a:t>
            </a:r>
          </a:p>
        </p:txBody>
      </p:sp>
      <p:sp>
        <p:nvSpPr>
          <p:cNvPr id="2" name="Text Placeholder 1">
            <a:extLst>
              <a:ext uri="{FF2B5EF4-FFF2-40B4-BE49-F238E27FC236}">
                <a16:creationId xmlns:a16="http://schemas.microsoft.com/office/drawing/2014/main" id="{D08DC3F5-754C-0358-F71D-4A0B6E397D4C}"/>
              </a:ext>
            </a:extLst>
          </p:cNvPr>
          <p:cNvSpPr>
            <a:spLocks noGrp="1"/>
          </p:cNvSpPr>
          <p:nvPr>
            <p:ph type="body" sz="quarter" idx="14"/>
          </p:nvPr>
        </p:nvSpPr>
        <p:spPr/>
        <p:txBody>
          <a:bodyPr/>
          <a:lstStyle/>
          <a:p>
            <a:r>
              <a:rPr lang="en-GB" dirty="0"/>
              <a:t> </a:t>
            </a:r>
          </a:p>
        </p:txBody>
      </p:sp>
      <p:pic>
        <p:nvPicPr>
          <p:cNvPr id="10" name="Picture 9" descr="A drop of water falling into water and sending out ripples.">
            <a:extLst>
              <a:ext uri="{FF2B5EF4-FFF2-40B4-BE49-F238E27FC236}">
                <a16:creationId xmlns:a16="http://schemas.microsoft.com/office/drawing/2014/main" id="{BD23357D-5ADD-0530-3C66-9A58160A0C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3186"/>
            <a:ext cx="12192000" cy="6034813"/>
          </a:xfrm>
          <a:prstGeom prst="rect">
            <a:avLst/>
          </a:prstGeom>
        </p:spPr>
      </p:pic>
      <p:sp>
        <p:nvSpPr>
          <p:cNvPr id="5" name="TextBox 4">
            <a:extLst>
              <a:ext uri="{FF2B5EF4-FFF2-40B4-BE49-F238E27FC236}">
                <a16:creationId xmlns:a16="http://schemas.microsoft.com/office/drawing/2014/main" id="{82723B36-7033-AB76-CF85-22961C5C9B2F}"/>
              </a:ext>
            </a:extLst>
          </p:cNvPr>
          <p:cNvSpPr txBox="1"/>
          <p:nvPr/>
        </p:nvSpPr>
        <p:spPr>
          <a:xfrm>
            <a:off x="193128" y="6485052"/>
            <a:ext cx="11552182" cy="246221"/>
          </a:xfrm>
          <a:prstGeom prst="rect">
            <a:avLst/>
          </a:prstGeom>
          <a:noFill/>
        </p:spPr>
        <p:txBody>
          <a:bodyPr wrap="square">
            <a:spAutoFit/>
          </a:bodyPr>
          <a:lstStyle/>
          <a:p>
            <a:r>
              <a:rPr lang="en-GB" sz="1000" dirty="0">
                <a:solidFill>
                  <a:schemeClr val="bg1"/>
                </a:solidFill>
              </a:rPr>
              <a:t>Image credited from: https://www.pexels.com/photo/water-drop-photo-220213/</a:t>
            </a:r>
          </a:p>
        </p:txBody>
      </p:sp>
    </p:spTree>
    <p:extLst>
      <p:ext uri="{BB962C8B-B14F-4D97-AF65-F5344CB8AC3E}">
        <p14:creationId xmlns:p14="http://schemas.microsoft.com/office/powerpoint/2010/main" val="2422720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21AE3C-BA87-34D1-F466-55186E035965}"/>
              </a:ext>
            </a:extLst>
          </p:cNvPr>
          <p:cNvSpPr>
            <a:spLocks noGrp="1"/>
          </p:cNvSpPr>
          <p:nvPr>
            <p:ph type="body" sz="quarter" idx="21"/>
          </p:nvPr>
        </p:nvSpPr>
        <p:spPr>
          <a:xfrm>
            <a:off x="413915" y="191006"/>
            <a:ext cx="10766703" cy="497161"/>
          </a:xfrm>
        </p:spPr>
        <p:txBody>
          <a:bodyPr/>
          <a:lstStyle/>
          <a:p>
            <a:r>
              <a:rPr lang="en-GB" dirty="0"/>
              <a:t>Improvements to our websites and systems</a:t>
            </a:r>
          </a:p>
        </p:txBody>
      </p:sp>
      <p:sp>
        <p:nvSpPr>
          <p:cNvPr id="2" name="Text Placeholder 1">
            <a:extLst>
              <a:ext uri="{FF2B5EF4-FFF2-40B4-BE49-F238E27FC236}">
                <a16:creationId xmlns:a16="http://schemas.microsoft.com/office/drawing/2014/main" id="{D08DC3F5-754C-0358-F71D-4A0B6E397D4C}"/>
              </a:ext>
            </a:extLst>
          </p:cNvPr>
          <p:cNvSpPr>
            <a:spLocks noGrp="1"/>
          </p:cNvSpPr>
          <p:nvPr>
            <p:ph type="body" sz="quarter" idx="14"/>
          </p:nvPr>
        </p:nvSpPr>
        <p:spPr>
          <a:xfrm>
            <a:off x="1001105" y="1123773"/>
            <a:ext cx="10179513" cy="496800"/>
          </a:xfrm>
        </p:spPr>
        <p:txBody>
          <a:bodyPr/>
          <a:lstStyle/>
          <a:p>
            <a:r>
              <a:rPr lang="en-GB" dirty="0"/>
              <a:t> </a:t>
            </a:r>
          </a:p>
        </p:txBody>
      </p:sp>
      <p:sp>
        <p:nvSpPr>
          <p:cNvPr id="7" name="TextBox 6">
            <a:extLst>
              <a:ext uri="{FF2B5EF4-FFF2-40B4-BE49-F238E27FC236}">
                <a16:creationId xmlns:a16="http://schemas.microsoft.com/office/drawing/2014/main" id="{9824FACC-EB2E-6448-516F-D9899386A084}"/>
              </a:ext>
            </a:extLst>
          </p:cNvPr>
          <p:cNvSpPr txBox="1"/>
          <p:nvPr/>
        </p:nvSpPr>
        <p:spPr>
          <a:xfrm>
            <a:off x="269823" y="1123773"/>
            <a:ext cx="3972393" cy="4154984"/>
          </a:xfrm>
          <a:prstGeom prst="rect">
            <a:avLst/>
          </a:prstGeom>
          <a:noFill/>
        </p:spPr>
        <p:txBody>
          <a:bodyPr wrap="square" rtlCol="0">
            <a:spAutoFit/>
          </a:bodyPr>
          <a:lstStyle/>
          <a:p>
            <a:r>
              <a:rPr lang="en-GB" sz="2400" dirty="0"/>
              <a:t>Short Term Impacts</a:t>
            </a:r>
          </a:p>
          <a:p>
            <a:endParaRPr lang="en-GB" sz="2400" dirty="0"/>
          </a:p>
          <a:p>
            <a:pPr marL="342900" indent="-342900">
              <a:buFont typeface="Arial" panose="020B0604020202020204" pitchFamily="34" charset="0"/>
              <a:buChar char="•"/>
            </a:pPr>
            <a:r>
              <a:rPr lang="en-GB" sz="2000" dirty="0"/>
              <a:t>Adobe connect guidance &amp; templates</a:t>
            </a:r>
            <a:endParaRPr lang="en-GB" dirty="0"/>
          </a:p>
          <a:p>
            <a:endParaRPr lang="en-GB" dirty="0"/>
          </a:p>
          <a:p>
            <a:endParaRPr lang="en-GB" dirty="0"/>
          </a:p>
          <a:p>
            <a:endParaRPr lang="en-GB" dirty="0"/>
          </a:p>
          <a:p>
            <a:r>
              <a:rPr lang="en-GB" sz="2400" dirty="0"/>
              <a:t>Longer Term Impacts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Recommendations to Adobe</a:t>
            </a:r>
          </a:p>
          <a:p>
            <a:pPr marL="342900" indent="-342900">
              <a:buFont typeface="Arial" panose="020B0604020202020204" pitchFamily="34" charset="0"/>
              <a:buChar char="•"/>
            </a:pPr>
            <a:endParaRPr lang="en-GB" sz="2000" dirty="0"/>
          </a:p>
          <a:p>
            <a:endParaRPr lang="en-GB" dirty="0"/>
          </a:p>
        </p:txBody>
      </p:sp>
      <p:pic>
        <p:nvPicPr>
          <p:cNvPr id="6" name="Picture 5" descr="Happy student using a laptop">
            <a:extLst>
              <a:ext uri="{FF2B5EF4-FFF2-40B4-BE49-F238E27FC236}">
                <a16:creationId xmlns:a16="http://schemas.microsoft.com/office/drawing/2014/main" id="{8B3F6280-4BAB-C194-9FB5-449B85A316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8447" y="1123773"/>
            <a:ext cx="7403453" cy="4935635"/>
          </a:xfrm>
          <a:prstGeom prst="rect">
            <a:avLst/>
          </a:prstGeom>
        </p:spPr>
      </p:pic>
      <p:sp>
        <p:nvSpPr>
          <p:cNvPr id="5" name="TextBox 4">
            <a:extLst>
              <a:ext uri="{FF2B5EF4-FFF2-40B4-BE49-F238E27FC236}">
                <a16:creationId xmlns:a16="http://schemas.microsoft.com/office/drawing/2014/main" id="{89AE8F80-5832-F211-F9FC-431674A61833}"/>
              </a:ext>
            </a:extLst>
          </p:cNvPr>
          <p:cNvSpPr txBox="1"/>
          <p:nvPr/>
        </p:nvSpPr>
        <p:spPr>
          <a:xfrm>
            <a:off x="193128" y="6513045"/>
            <a:ext cx="11552182" cy="246221"/>
          </a:xfrm>
          <a:prstGeom prst="rect">
            <a:avLst/>
          </a:prstGeom>
          <a:noFill/>
        </p:spPr>
        <p:txBody>
          <a:bodyPr wrap="square">
            <a:spAutoFit/>
          </a:bodyPr>
          <a:lstStyle/>
          <a:p>
            <a:r>
              <a:rPr lang="en-GB" sz="1000" dirty="0">
                <a:solidFill>
                  <a:srgbClr val="060645"/>
                </a:solidFill>
              </a:rPr>
              <a:t>Image credited from: https://www.pexels.com/photo/cheerful-surprised-woman-sitting-with-laptop-3762940/</a:t>
            </a:r>
          </a:p>
        </p:txBody>
      </p:sp>
    </p:spTree>
    <p:extLst>
      <p:ext uri="{BB962C8B-B14F-4D97-AF65-F5344CB8AC3E}">
        <p14:creationId xmlns:p14="http://schemas.microsoft.com/office/powerpoint/2010/main" val="94884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21AE3C-BA87-34D1-F466-55186E035965}"/>
              </a:ext>
            </a:extLst>
          </p:cNvPr>
          <p:cNvSpPr>
            <a:spLocks noGrp="1"/>
          </p:cNvSpPr>
          <p:nvPr>
            <p:ph type="body" sz="quarter" idx="21"/>
          </p:nvPr>
        </p:nvSpPr>
        <p:spPr/>
        <p:txBody>
          <a:bodyPr/>
          <a:lstStyle/>
          <a:p>
            <a:r>
              <a:rPr lang="en-GB" dirty="0"/>
              <a:t>Opportunities for staff to hear directly from students</a:t>
            </a:r>
          </a:p>
        </p:txBody>
      </p:sp>
      <p:sp>
        <p:nvSpPr>
          <p:cNvPr id="2" name="Text Placeholder 1">
            <a:extLst>
              <a:ext uri="{FF2B5EF4-FFF2-40B4-BE49-F238E27FC236}">
                <a16:creationId xmlns:a16="http://schemas.microsoft.com/office/drawing/2014/main" id="{D08DC3F5-754C-0358-F71D-4A0B6E397D4C}"/>
              </a:ext>
            </a:extLst>
          </p:cNvPr>
          <p:cNvSpPr>
            <a:spLocks noGrp="1"/>
          </p:cNvSpPr>
          <p:nvPr>
            <p:ph type="body" sz="quarter" idx="14"/>
          </p:nvPr>
        </p:nvSpPr>
        <p:spPr/>
        <p:txBody>
          <a:bodyPr/>
          <a:lstStyle/>
          <a:p>
            <a:r>
              <a:rPr lang="en-GB" dirty="0"/>
              <a:t> </a:t>
            </a:r>
          </a:p>
        </p:txBody>
      </p:sp>
      <p:pic>
        <p:nvPicPr>
          <p:cNvPr id="6" name="Picture 5" descr="Staff gathered around laptop, one taking notes">
            <a:extLst>
              <a:ext uri="{FF2B5EF4-FFF2-40B4-BE49-F238E27FC236}">
                <a16:creationId xmlns:a16="http://schemas.microsoft.com/office/drawing/2014/main" id="{92A50435-1B15-A815-9063-D571C85E76F9}"/>
              </a:ext>
            </a:extLst>
          </p:cNvPr>
          <p:cNvPicPr>
            <a:picLocks noChangeAspect="1"/>
          </p:cNvPicPr>
          <p:nvPr/>
        </p:nvPicPr>
        <p:blipFill rotWithShape="1">
          <a:blip r:embed="rId3">
            <a:extLst>
              <a:ext uri="{28A0092B-C50C-407E-A947-70E740481C1C}">
                <a14:useLocalDpi xmlns:a14="http://schemas.microsoft.com/office/drawing/2010/main" val="0"/>
              </a:ext>
            </a:extLst>
          </a:blip>
          <a:srcRect l="-1104"/>
          <a:stretch/>
        </p:blipFill>
        <p:spPr>
          <a:xfrm>
            <a:off x="1587543" y="871224"/>
            <a:ext cx="8657470" cy="5707854"/>
          </a:xfrm>
          <a:prstGeom prst="rect">
            <a:avLst/>
          </a:prstGeom>
        </p:spPr>
      </p:pic>
      <p:sp>
        <p:nvSpPr>
          <p:cNvPr id="5" name="TextBox 4">
            <a:extLst>
              <a:ext uri="{FF2B5EF4-FFF2-40B4-BE49-F238E27FC236}">
                <a16:creationId xmlns:a16="http://schemas.microsoft.com/office/drawing/2014/main" id="{C5A138D1-4435-8105-3754-E2385727F125}"/>
              </a:ext>
            </a:extLst>
          </p:cNvPr>
          <p:cNvSpPr txBox="1"/>
          <p:nvPr/>
        </p:nvSpPr>
        <p:spPr>
          <a:xfrm>
            <a:off x="193128" y="6597024"/>
            <a:ext cx="11552182" cy="246221"/>
          </a:xfrm>
          <a:prstGeom prst="rect">
            <a:avLst/>
          </a:prstGeom>
          <a:noFill/>
        </p:spPr>
        <p:txBody>
          <a:bodyPr wrap="square">
            <a:spAutoFit/>
          </a:bodyPr>
          <a:lstStyle/>
          <a:p>
            <a:r>
              <a:rPr lang="en-GB" sz="1000" dirty="0">
                <a:solidFill>
                  <a:srgbClr val="060645"/>
                </a:solidFill>
              </a:rPr>
              <a:t>Image credited from: https://www.pexels.com/photo/man-working-on-laptop-while-woman-takes-notes-3153199/</a:t>
            </a:r>
          </a:p>
        </p:txBody>
      </p:sp>
    </p:spTree>
    <p:extLst>
      <p:ext uri="{BB962C8B-B14F-4D97-AF65-F5344CB8AC3E}">
        <p14:creationId xmlns:p14="http://schemas.microsoft.com/office/powerpoint/2010/main" val="33794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81B152D-17FF-2653-2A2A-C121A25D07BE}"/>
              </a:ext>
            </a:extLst>
          </p:cNvPr>
          <p:cNvSpPr>
            <a:spLocks noGrp="1"/>
          </p:cNvSpPr>
          <p:nvPr>
            <p:ph type="title" idx="4294967295"/>
          </p:nvPr>
        </p:nvSpPr>
        <p:spPr>
          <a:xfrm>
            <a:off x="413915" y="404664"/>
            <a:ext cx="4912997" cy="497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3000" b="1" i="0" u="none" strike="noStrike" kern="1200" cap="none" spc="0" normalizeH="0" baseline="0" noProof="0" dirty="0">
                <a:ln>
                  <a:noFill/>
                </a:ln>
                <a:solidFill>
                  <a:srgbClr val="060645"/>
                </a:solidFill>
                <a:effectLst/>
                <a:uLnTx/>
                <a:uFillTx/>
                <a:latin typeface="Poppins SemiBold" pitchFamily="2" charset="77"/>
                <a:ea typeface="+mn-ea"/>
                <a:cs typeface="Poppins SemiBold" pitchFamily="2" charset="77"/>
              </a:rPr>
              <a:t>Positive impacts for students who get involved</a:t>
            </a:r>
          </a:p>
        </p:txBody>
      </p:sp>
      <p:sp>
        <p:nvSpPr>
          <p:cNvPr id="6" name="Text Placeholder 5">
            <a:extLst>
              <a:ext uri="{FF2B5EF4-FFF2-40B4-BE49-F238E27FC236}">
                <a16:creationId xmlns:a16="http://schemas.microsoft.com/office/drawing/2014/main" id="{048597E7-2309-8075-92B7-0B1AD78A951C}"/>
              </a:ext>
            </a:extLst>
          </p:cNvPr>
          <p:cNvSpPr>
            <a:spLocks noGrp="1"/>
          </p:cNvSpPr>
          <p:nvPr>
            <p:ph type="body" sz="quarter" idx="15"/>
          </p:nvPr>
        </p:nvSpPr>
        <p:spPr>
          <a:xfrm>
            <a:off x="1001105" y="2413841"/>
            <a:ext cx="4325807" cy="3041010"/>
          </a:xfrm>
        </p:spPr>
        <p:txBody>
          <a:bodyPr/>
          <a:lstStyle/>
          <a:p>
            <a:pPr marL="0"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“Having this open forum to get feedback on things…you do feel that you can contribute and make a difference. It is a nice feeling. So thank you.”</a:t>
            </a:r>
          </a:p>
          <a:p>
            <a:pPr marL="0" indent="0">
              <a:buNone/>
            </a:pPr>
            <a:endParaRPr lang="en-GB" dirty="0"/>
          </a:p>
        </p:txBody>
      </p:sp>
      <p:pic>
        <p:nvPicPr>
          <p:cNvPr id="8" name="Picture 7" descr="Happy student">
            <a:extLst>
              <a:ext uri="{FF2B5EF4-FFF2-40B4-BE49-F238E27FC236}">
                <a16:creationId xmlns:a16="http://schemas.microsoft.com/office/drawing/2014/main" id="{7FADDE90-18EF-B5FA-E38D-77346BC51742}"/>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291" y="164680"/>
            <a:ext cx="4325807" cy="6488711"/>
          </a:xfrm>
          <a:prstGeom prst="rect">
            <a:avLst/>
          </a:prstGeom>
        </p:spPr>
      </p:pic>
      <p:sp>
        <p:nvSpPr>
          <p:cNvPr id="2" name="TextBox 1">
            <a:extLst>
              <a:ext uri="{FF2B5EF4-FFF2-40B4-BE49-F238E27FC236}">
                <a16:creationId xmlns:a16="http://schemas.microsoft.com/office/drawing/2014/main" id="{82730242-A9A7-1A05-7177-0D434639F902}"/>
              </a:ext>
            </a:extLst>
          </p:cNvPr>
          <p:cNvSpPr txBox="1"/>
          <p:nvPr/>
        </p:nvSpPr>
        <p:spPr>
          <a:xfrm>
            <a:off x="83975" y="6453336"/>
            <a:ext cx="5905410" cy="400110"/>
          </a:xfrm>
          <a:prstGeom prst="rect">
            <a:avLst/>
          </a:prstGeom>
          <a:noFill/>
        </p:spPr>
        <p:txBody>
          <a:bodyPr wrap="square">
            <a:spAutoFit/>
          </a:bodyPr>
          <a:lstStyle/>
          <a:p>
            <a:r>
              <a:rPr lang="en-GB" sz="1000" dirty="0">
                <a:solidFill>
                  <a:srgbClr val="060645"/>
                </a:solidFill>
              </a:rPr>
              <a:t>Image credited from: https://www.pexels.com/photo/woman-sitting-on-concrete-surface-2167673/</a:t>
            </a:r>
          </a:p>
        </p:txBody>
      </p:sp>
    </p:spTree>
    <p:extLst>
      <p:ext uri="{BB962C8B-B14F-4D97-AF65-F5344CB8AC3E}">
        <p14:creationId xmlns:p14="http://schemas.microsoft.com/office/powerpoint/2010/main" val="111826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p:txBody>
          <a:bodyPr lIns="91440" tIns="45720" rIns="91440" bIns="45720" anchor="t"/>
          <a:lstStyle/>
          <a:p>
            <a:r>
              <a:rPr lang="en-GB" dirty="0">
                <a:latin typeface="Poppins SemiBold"/>
                <a:cs typeface="Poppins SemiBold"/>
              </a:rPr>
              <a:t>Thank you</a:t>
            </a:r>
          </a:p>
          <a:p>
            <a:r>
              <a:rPr lang="en-GB" sz="3000" dirty="0">
                <a:latin typeface="Poppins SemiBold"/>
                <a:cs typeface="Poppins SemiBold"/>
              </a:rPr>
              <a:t>aue-user-testing@open.ac.uk</a:t>
            </a:r>
            <a:endParaRPr lang="en-GB" sz="3000" dirty="0"/>
          </a:p>
        </p:txBody>
      </p:sp>
    </p:spTree>
    <p:extLst>
      <p:ext uri="{BB962C8B-B14F-4D97-AF65-F5344CB8AC3E}">
        <p14:creationId xmlns:p14="http://schemas.microsoft.com/office/powerpoint/2010/main" val="1339148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3D33B7-C451-F90B-2215-2A315BCA0CA2}"/>
              </a:ext>
              <a:ext uri="{C183D7F6-B498-43B3-948B-1728B52AA6E4}">
                <adec:decorative xmlns:adec="http://schemas.microsoft.com/office/drawing/2017/decorative" val="0"/>
              </a:ext>
            </a:extLst>
          </p:cNvPr>
          <p:cNvSpPr>
            <a:spLocks noGrp="1"/>
          </p:cNvSpPr>
          <p:nvPr>
            <p:ph type="body" sz="quarter" idx="21"/>
          </p:nvPr>
        </p:nvSpPr>
        <p:spPr/>
        <p:txBody>
          <a:bodyPr lIns="91440" tIns="45720" rIns="91440" bIns="45720" anchor="t">
            <a:noAutofit/>
          </a:bodyPr>
          <a:lstStyle/>
          <a:p>
            <a:r>
              <a:rPr lang="en-GB" dirty="0">
                <a:latin typeface="Poppins SemiBold"/>
                <a:cs typeface="Poppins SemiBold"/>
              </a:rPr>
              <a:t>Why do we need a panel?</a:t>
            </a:r>
            <a:endParaRPr lang="en-GB" dirty="0"/>
          </a:p>
        </p:txBody>
      </p:sp>
      <p:pic>
        <p:nvPicPr>
          <p:cNvPr id="5" name="Picture 5" descr="The first half of the picture contains three cat bowls filled with food, they're alongside one another. The second picture shows three, hungry cats eating from the bowls, unexpectedly jumping over one another to reach the food in a haphazard manner, going against the expectations in the planned design. ">
            <a:extLst>
              <a:ext uri="{FF2B5EF4-FFF2-40B4-BE49-F238E27FC236}">
                <a16:creationId xmlns:a16="http://schemas.microsoft.com/office/drawing/2014/main" id="{CD073EFB-5D9E-CFC0-8A0A-3C0C3A7D372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72814" y="1091802"/>
            <a:ext cx="3627820" cy="5401361"/>
          </a:xfrm>
          <a:prstGeom prst="rect">
            <a:avLst/>
          </a:prstGeom>
        </p:spPr>
      </p:pic>
      <p:sp>
        <p:nvSpPr>
          <p:cNvPr id="2" name="Text Placeholder 1">
            <a:extLst>
              <a:ext uri="{FF2B5EF4-FFF2-40B4-BE49-F238E27FC236}">
                <a16:creationId xmlns:a16="http://schemas.microsoft.com/office/drawing/2014/main" id="{269E8CBE-5FDC-2EFA-C5DC-4ECCF4E75426}"/>
              </a:ext>
              <a:ext uri="{C183D7F6-B498-43B3-948B-1728B52AA6E4}">
                <adec:decorative xmlns:adec="http://schemas.microsoft.com/office/drawing/2017/decorative" val="0"/>
              </a:ext>
            </a:extLst>
          </p:cNvPr>
          <p:cNvSpPr>
            <a:spLocks noGrp="1"/>
          </p:cNvSpPr>
          <p:nvPr>
            <p:ph type="body" sz="quarter" idx="14"/>
          </p:nvPr>
        </p:nvSpPr>
        <p:spPr>
          <a:xfrm>
            <a:off x="5126415" y="1472401"/>
            <a:ext cx="6115513" cy="4578316"/>
          </a:xfrm>
        </p:spPr>
        <p:txBody>
          <a:bodyPr lIns="91440" tIns="45720" rIns="91440" bIns="45720" anchor="t">
            <a:noAutofit/>
          </a:bodyPr>
          <a:lstStyle/>
          <a:p>
            <a:r>
              <a:rPr lang="en-US" dirty="0">
                <a:latin typeface="Poppins"/>
                <a:cs typeface="Poppins"/>
              </a:rPr>
              <a:t>The AUE team is responsible for looking after the digital accessibility and usability of our </a:t>
            </a:r>
            <a:r>
              <a:rPr lang="en-US" dirty="0" err="1">
                <a:latin typeface="Poppins"/>
                <a:cs typeface="Poppins"/>
              </a:rPr>
              <a:t>centralised</a:t>
            </a:r>
            <a:r>
              <a:rPr lang="en-US" dirty="0">
                <a:latin typeface="Poppins"/>
                <a:cs typeface="Poppins"/>
              </a:rPr>
              <a:t>, student-facing websites and systems. </a:t>
            </a:r>
            <a:endParaRPr lang="en-GB" dirty="0">
              <a:latin typeface="Poppins"/>
              <a:cs typeface="Poppins"/>
            </a:endParaRPr>
          </a:p>
          <a:p>
            <a:endParaRPr lang="en-US" dirty="0">
              <a:latin typeface="Poppins"/>
              <a:cs typeface="Poppins"/>
            </a:endParaRPr>
          </a:p>
          <a:p>
            <a:r>
              <a:rPr lang="en-US" dirty="0">
                <a:latin typeface="Poppins"/>
                <a:cs typeface="Poppins"/>
              </a:rPr>
              <a:t>User-centered design and the student voice is at the heart of everything we do. </a:t>
            </a:r>
            <a:endParaRPr lang="en-US" dirty="0"/>
          </a:p>
          <a:p>
            <a:endParaRPr lang="en-US" dirty="0">
              <a:latin typeface="Poppins"/>
              <a:cs typeface="Poppins"/>
            </a:endParaRPr>
          </a:p>
          <a:p>
            <a:r>
              <a:rPr lang="en-US" dirty="0">
                <a:latin typeface="Poppins"/>
                <a:cs typeface="Poppins"/>
              </a:rPr>
              <a:t>The panel allows us to test new features, components, and designs, and observe and </a:t>
            </a:r>
            <a:r>
              <a:rPr lang="en-US" dirty="0" err="1">
                <a:latin typeface="Poppins"/>
                <a:cs typeface="Poppins"/>
              </a:rPr>
              <a:t>analyse</a:t>
            </a:r>
            <a:r>
              <a:rPr lang="en-US" dirty="0">
                <a:latin typeface="Poppins"/>
                <a:cs typeface="Poppins"/>
              </a:rPr>
              <a:t> real student </a:t>
            </a:r>
            <a:r>
              <a:rPr lang="en-US" dirty="0" err="1">
                <a:latin typeface="Poppins"/>
                <a:cs typeface="Poppins"/>
              </a:rPr>
              <a:t>behaviour</a:t>
            </a:r>
            <a:r>
              <a:rPr lang="en-US" dirty="0">
                <a:latin typeface="Poppins"/>
                <a:cs typeface="Poppins"/>
              </a:rPr>
              <a:t> rather than make assumptions. </a:t>
            </a:r>
          </a:p>
          <a:p>
            <a:endParaRPr lang="en-US" dirty="0">
              <a:latin typeface="Poppins"/>
              <a:cs typeface="Poppins"/>
            </a:endParaRPr>
          </a:p>
          <a:p>
            <a:r>
              <a:rPr lang="en-US" dirty="0">
                <a:latin typeface="Poppins"/>
                <a:cs typeface="Poppins"/>
              </a:rPr>
              <a:t>We can then feed this research into an iterative design process and evidence the decisions we make when developing and designing.</a:t>
            </a:r>
            <a:endParaRPr lang="en-US" dirty="0"/>
          </a:p>
          <a:p>
            <a:endParaRPr lang="en-US" dirty="0">
              <a:latin typeface="Poppins"/>
              <a:cs typeface="Poppins"/>
            </a:endParaRPr>
          </a:p>
          <a:p>
            <a:endParaRPr lang="en-US" dirty="0"/>
          </a:p>
          <a:p>
            <a:r>
              <a:rPr lang="en-US" sz="1000" dirty="0">
                <a:latin typeface="Poppins"/>
                <a:cs typeface="Poppins"/>
              </a:rPr>
              <a:t>Image credited from: https://www.reddit.com/r/ProgrammerHumor/comments/dyb3l1/every_time_we_have_users_test_new_features/</a:t>
            </a:r>
            <a:endParaRPr lang="en-US" sz="1000" dirty="0"/>
          </a:p>
          <a:p>
            <a:endParaRPr lang="en-US" dirty="0"/>
          </a:p>
          <a:p>
            <a:endParaRPr lang="en-US" dirty="0"/>
          </a:p>
          <a:p>
            <a:endParaRPr lang="en-US" dirty="0"/>
          </a:p>
        </p:txBody>
      </p:sp>
    </p:spTree>
    <p:extLst>
      <p:ext uri="{BB962C8B-B14F-4D97-AF65-F5344CB8AC3E}">
        <p14:creationId xmlns:p14="http://schemas.microsoft.com/office/powerpoint/2010/main" val="1236601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3D33B7-C451-F90B-2215-2A315BCA0CA2}"/>
              </a:ext>
            </a:extLst>
          </p:cNvPr>
          <p:cNvSpPr>
            <a:spLocks noGrp="1"/>
          </p:cNvSpPr>
          <p:nvPr>
            <p:ph type="body" sz="quarter" idx="21"/>
          </p:nvPr>
        </p:nvSpPr>
        <p:spPr/>
        <p:txBody>
          <a:bodyPr/>
          <a:lstStyle/>
          <a:p>
            <a:r>
              <a:rPr lang="en-GB" dirty="0"/>
              <a:t>AUE Student Panel</a:t>
            </a:r>
          </a:p>
        </p:txBody>
      </p:sp>
      <p:sp>
        <p:nvSpPr>
          <p:cNvPr id="2" name="Text Placeholder 1">
            <a:extLst>
              <a:ext uri="{FF2B5EF4-FFF2-40B4-BE49-F238E27FC236}">
                <a16:creationId xmlns:a16="http://schemas.microsoft.com/office/drawing/2014/main" id="{269E8CBE-5FDC-2EFA-C5DC-4ECCF4E75426}"/>
              </a:ext>
            </a:extLst>
          </p:cNvPr>
          <p:cNvSpPr>
            <a:spLocks noGrp="1"/>
          </p:cNvSpPr>
          <p:nvPr>
            <p:ph type="body" sz="quarter" idx="14"/>
          </p:nvPr>
        </p:nvSpPr>
        <p:spPr/>
        <p:txBody>
          <a:bodyPr lIns="91440" tIns="45720" rIns="91440" bIns="45720" anchor="t">
            <a:noAutofit/>
          </a:bodyPr>
          <a:lstStyle/>
          <a:p>
            <a:endParaRPr lang="en-GB" dirty="0"/>
          </a:p>
          <a:p>
            <a:endParaRPr lang="en-GB" dirty="0"/>
          </a:p>
          <a:p>
            <a:pPr marL="285750" indent="-285750">
              <a:buFont typeface="Arial" panose="020B0604020202020204" pitchFamily="34" charset="0"/>
              <a:buChar char="•"/>
            </a:pPr>
            <a:r>
              <a:rPr lang="en-GB" dirty="0">
                <a:latin typeface="Poppins"/>
                <a:cs typeface="Poppins"/>
              </a:rPr>
              <a:t>The AUE student panel is our pool of students for user-testing. When we recruit for projects, we recruit from there.</a:t>
            </a:r>
          </a:p>
          <a:p>
            <a:pPr marL="285750" indent="-285750">
              <a:buFont typeface="Arial" panose="020B0604020202020204" pitchFamily="34" charset="0"/>
              <a:buChar char="•"/>
            </a:pPr>
            <a:endParaRPr lang="en-GB" dirty="0">
              <a:latin typeface="Poppins"/>
              <a:cs typeface="Poppins"/>
            </a:endParaRPr>
          </a:p>
          <a:p>
            <a:pPr marL="285750" indent="-285750">
              <a:buFont typeface="Arial" panose="020B0604020202020204" pitchFamily="34" charset="0"/>
              <a:buChar char="•"/>
            </a:pPr>
            <a:r>
              <a:rPr lang="en-GB" dirty="0">
                <a:latin typeface="Poppins"/>
                <a:cs typeface="Poppins"/>
              </a:rPr>
              <a:t>Established in September 2022.</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246 student panel members.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68% have declared a disability or condition.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latin typeface="Poppins"/>
                <a:cs typeface="Poppins"/>
              </a:rPr>
              <a:t>Non-panel recruitment = 3-4% of students contacted replied.</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latin typeface="Poppins"/>
                <a:cs typeface="Poppins"/>
              </a:rPr>
              <a:t>Recruitment from student panel invites= 33%* of students replied (*disclaimer)</a:t>
            </a:r>
          </a:p>
        </p:txBody>
      </p:sp>
    </p:spTree>
    <p:extLst>
      <p:ext uri="{BB962C8B-B14F-4D97-AF65-F5344CB8AC3E}">
        <p14:creationId xmlns:p14="http://schemas.microsoft.com/office/powerpoint/2010/main" val="1915410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3D33B7-C451-F90B-2215-2A315BCA0CA2}"/>
              </a:ext>
            </a:extLst>
          </p:cNvPr>
          <p:cNvSpPr>
            <a:spLocks noGrp="1"/>
          </p:cNvSpPr>
          <p:nvPr>
            <p:ph type="body" sz="quarter" idx="21"/>
          </p:nvPr>
        </p:nvSpPr>
        <p:spPr/>
        <p:txBody>
          <a:bodyPr lIns="91440" tIns="45720" rIns="91440" bIns="45720" anchor="t">
            <a:noAutofit/>
          </a:bodyPr>
          <a:lstStyle/>
          <a:p>
            <a:r>
              <a:rPr lang="en-GB" dirty="0">
                <a:latin typeface="Poppins SemiBold"/>
                <a:cs typeface="Poppins SemiBold"/>
              </a:rPr>
              <a:t>Looking after our student panel members</a:t>
            </a:r>
            <a:endParaRPr lang="en-GB" dirty="0"/>
          </a:p>
        </p:txBody>
      </p:sp>
      <p:sp>
        <p:nvSpPr>
          <p:cNvPr id="2" name="Text Placeholder 1">
            <a:extLst>
              <a:ext uri="{FF2B5EF4-FFF2-40B4-BE49-F238E27FC236}">
                <a16:creationId xmlns:a16="http://schemas.microsoft.com/office/drawing/2014/main" id="{269E8CBE-5FDC-2EFA-C5DC-4ECCF4E75426}"/>
              </a:ext>
            </a:extLst>
          </p:cNvPr>
          <p:cNvSpPr>
            <a:spLocks noGrp="1"/>
          </p:cNvSpPr>
          <p:nvPr>
            <p:ph type="body" sz="quarter" idx="14"/>
          </p:nvPr>
        </p:nvSpPr>
        <p:spPr/>
        <p:txBody>
          <a:bodyPr lIns="91440" tIns="45720" rIns="91440" bIns="45720" anchor="t">
            <a:noAutofit/>
          </a:bodyPr>
          <a:lstStyle/>
          <a:p>
            <a:r>
              <a:rPr lang="en-GB" dirty="0">
                <a:latin typeface="Poppins"/>
                <a:cs typeface="Poppins"/>
              </a:rPr>
              <a:t>A hands-on approach to communication and interaction</a:t>
            </a:r>
            <a:endParaRPr lang="en-GB" dirty="0"/>
          </a:p>
          <a:p>
            <a:endParaRPr lang="en-GB" dirty="0"/>
          </a:p>
          <a:p>
            <a:pPr marL="285750" indent="-285750">
              <a:buFont typeface="Arial" panose="020B0604020202020204" pitchFamily="34" charset="0"/>
              <a:buChar char="•"/>
            </a:pPr>
            <a:endParaRPr lang="en-GB" dirty="0"/>
          </a:p>
        </p:txBody>
      </p:sp>
      <p:pic>
        <p:nvPicPr>
          <p:cNvPr id="5" name="Picture 5" descr="Screenshot of a forum update containig a video message from a member of the AUE team. The message is to give a quick update and say hello. There is a transcript underneath the video. ">
            <a:extLst>
              <a:ext uri="{FF2B5EF4-FFF2-40B4-BE49-F238E27FC236}">
                <a16:creationId xmlns:a16="http://schemas.microsoft.com/office/drawing/2014/main" id="{8A67E05D-CA49-F76C-2A2C-3341A74DC970}"/>
              </a:ext>
            </a:extLst>
          </p:cNvPr>
          <p:cNvPicPr>
            <a:picLocks noChangeAspect="1"/>
          </p:cNvPicPr>
          <p:nvPr/>
        </p:nvPicPr>
        <p:blipFill>
          <a:blip r:embed="rId3"/>
          <a:stretch>
            <a:fillRect/>
          </a:stretch>
        </p:blipFill>
        <p:spPr>
          <a:xfrm>
            <a:off x="1951821" y="1499281"/>
            <a:ext cx="7700790" cy="4768330"/>
          </a:xfrm>
          <a:prstGeom prst="rect">
            <a:avLst/>
          </a:prstGeom>
        </p:spPr>
      </p:pic>
    </p:spTree>
    <p:extLst>
      <p:ext uri="{BB962C8B-B14F-4D97-AF65-F5344CB8AC3E}">
        <p14:creationId xmlns:p14="http://schemas.microsoft.com/office/powerpoint/2010/main" val="2905830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3D33B7-C451-F90B-2215-2A315BCA0CA2}"/>
              </a:ext>
            </a:extLst>
          </p:cNvPr>
          <p:cNvSpPr>
            <a:spLocks noGrp="1"/>
          </p:cNvSpPr>
          <p:nvPr>
            <p:ph type="body" sz="quarter" idx="21"/>
          </p:nvPr>
        </p:nvSpPr>
        <p:spPr/>
        <p:txBody>
          <a:bodyPr lIns="91440" tIns="45720" rIns="91440" bIns="45720" anchor="t">
            <a:noAutofit/>
          </a:bodyPr>
          <a:lstStyle/>
          <a:p>
            <a:r>
              <a:rPr lang="en-GB" dirty="0">
                <a:latin typeface="Poppins SemiBold"/>
                <a:cs typeface="Poppins SemiBold"/>
              </a:rPr>
              <a:t>Quick, bite-sized research</a:t>
            </a:r>
            <a:endParaRPr lang="en-GB" dirty="0"/>
          </a:p>
        </p:txBody>
      </p:sp>
      <p:pic>
        <p:nvPicPr>
          <p:cNvPr id="5" name="Picture 5" descr="Screenshot of forum post: Activity 1, hold music. ">
            <a:extLst>
              <a:ext uri="{FF2B5EF4-FFF2-40B4-BE49-F238E27FC236}">
                <a16:creationId xmlns:a16="http://schemas.microsoft.com/office/drawing/2014/main" id="{A684877B-B964-F5C8-369C-A377044BFCB7}"/>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93075" y="1328673"/>
            <a:ext cx="8389344" cy="2100327"/>
          </a:xfrm>
          <a:prstGeom prst="rect">
            <a:avLst/>
          </a:prstGeom>
        </p:spPr>
      </p:pic>
      <p:pic>
        <p:nvPicPr>
          <p:cNvPr id="7" name="Picture 7" descr="Screenshot of three options of music, A, B and C, for students to choose from. ">
            <a:extLst>
              <a:ext uri="{FF2B5EF4-FFF2-40B4-BE49-F238E27FC236}">
                <a16:creationId xmlns:a16="http://schemas.microsoft.com/office/drawing/2014/main" id="{D3EFB46B-E0E5-D9B3-A3A8-DF1D758E2B7B}"/>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024569" y="3761686"/>
            <a:ext cx="4331465" cy="2107205"/>
          </a:xfrm>
          <a:prstGeom prst="rect">
            <a:avLst/>
          </a:prstGeom>
        </p:spPr>
      </p:pic>
      <p:sp>
        <p:nvSpPr>
          <p:cNvPr id="2" name="Text Placeholder 1">
            <a:extLst>
              <a:ext uri="{FF2B5EF4-FFF2-40B4-BE49-F238E27FC236}">
                <a16:creationId xmlns:a16="http://schemas.microsoft.com/office/drawing/2014/main" id="{269E8CBE-5FDC-2EFA-C5DC-4ECCF4E75426}"/>
              </a:ext>
            </a:extLst>
          </p:cNvPr>
          <p:cNvSpPr>
            <a:spLocks noGrp="1"/>
          </p:cNvSpPr>
          <p:nvPr>
            <p:ph type="body" sz="quarter" idx="14"/>
          </p:nvPr>
        </p:nvSpPr>
        <p:spPr>
          <a:xfrm>
            <a:off x="6096407" y="3758189"/>
            <a:ext cx="4652718" cy="3287739"/>
          </a:xfrm>
        </p:spPr>
        <p:txBody>
          <a:bodyPr lIns="91440" tIns="45720" rIns="91440" bIns="45720" anchor="t">
            <a:noAutofit/>
          </a:bodyPr>
          <a:lstStyle/>
          <a:p>
            <a:r>
              <a:rPr lang="en-GB" dirty="0">
                <a:latin typeface="Poppins"/>
                <a:cs typeface="Poppins"/>
              </a:rPr>
              <a:t>Quick activities such as polls, short questions, surveys, allow us to gather opinions in an informal and relaxed atmosphere. </a:t>
            </a:r>
            <a:endParaRPr lang="en-GB" dirty="0"/>
          </a:p>
          <a:p>
            <a:r>
              <a:rPr lang="en-GB" dirty="0">
                <a:latin typeface="Poppins"/>
                <a:cs typeface="Poppins"/>
              </a:rPr>
              <a:t>This can provide rich data and allow for interaction with us and communication between panel members. </a:t>
            </a:r>
            <a:endParaRPr lang="en-GB" dirty="0"/>
          </a:p>
          <a:p>
            <a:r>
              <a:rPr lang="en-GB" dirty="0">
                <a:latin typeface="Poppins"/>
                <a:cs typeface="Poppins"/>
              </a:rPr>
              <a:t>The activities are enjoyable and also offer an opportunity for our students to learn and feel connected to one another. </a:t>
            </a:r>
            <a:endParaRPr lang="en-GB" dirty="0"/>
          </a:p>
          <a:p>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236607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D7CCBB-726E-A1B9-7FBA-0697707A7C7C}"/>
              </a:ext>
            </a:extLst>
          </p:cNvPr>
          <p:cNvSpPr>
            <a:spLocks noGrp="1"/>
          </p:cNvSpPr>
          <p:nvPr>
            <p:ph type="body" sz="quarter" idx="21"/>
          </p:nvPr>
        </p:nvSpPr>
        <p:spPr/>
        <p:txBody>
          <a:bodyPr/>
          <a:lstStyle/>
          <a:p>
            <a:r>
              <a:rPr lang="en-GB" dirty="0"/>
              <a:t>Creating tasks</a:t>
            </a:r>
          </a:p>
        </p:txBody>
      </p:sp>
      <p:sp>
        <p:nvSpPr>
          <p:cNvPr id="2" name="Text Placeholder 1">
            <a:extLst>
              <a:ext uri="{FF2B5EF4-FFF2-40B4-BE49-F238E27FC236}">
                <a16:creationId xmlns:a16="http://schemas.microsoft.com/office/drawing/2014/main" id="{88A534D1-0C39-F2D3-5740-1B54E0B8843A}"/>
              </a:ext>
            </a:extLst>
          </p:cNvPr>
          <p:cNvSpPr>
            <a:spLocks noGrp="1"/>
          </p:cNvSpPr>
          <p:nvPr>
            <p:ph type="body" sz="quarter" idx="14"/>
          </p:nvPr>
        </p:nvSpPr>
        <p:spPr/>
        <p:txBody>
          <a:bodyPr/>
          <a:lstStyle/>
          <a:p>
            <a:r>
              <a:rPr lang="en-GB" dirty="0"/>
              <a:t>Task writing for 1:1 moderated user testing can be tricky because you don’t want to influence the participants behaviour. They might do things completely differently – a tool or setting may not even occur to them.</a:t>
            </a:r>
          </a:p>
          <a:p>
            <a:endParaRPr lang="en-GB" dirty="0"/>
          </a:p>
          <a:p>
            <a:pPr marL="285750" indent="-285750">
              <a:buFont typeface="Arial" panose="020B0604020202020204" pitchFamily="34" charset="0"/>
              <a:buChar char="•"/>
            </a:pPr>
            <a:r>
              <a:rPr lang="en-GB" dirty="0"/>
              <a:t>You could ask “Can you find the accessibility settings?”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Instead we asked </a:t>
            </a:r>
            <a:r>
              <a:rPr lang="en-GB" b="1" dirty="0"/>
              <a:t>“Imagine you are in a tutorial and need to adjust the font size within Adobe Connect to see the words better. Can you show me how to do this?”</a:t>
            </a:r>
          </a:p>
          <a:p>
            <a:endParaRPr lang="en-GB" dirty="0"/>
          </a:p>
          <a:p>
            <a:pPr marL="0" indent="0">
              <a:buNone/>
            </a:pPr>
            <a:r>
              <a:rPr lang="en-GB" dirty="0"/>
              <a:t>This way we determine: </a:t>
            </a:r>
          </a:p>
          <a:p>
            <a:pPr marL="285750" indent="-285750">
              <a:buFont typeface="Arial" panose="020B0604020202020204" pitchFamily="34" charset="0"/>
              <a:buChar char="•"/>
            </a:pPr>
            <a:r>
              <a:rPr lang="en-GB" dirty="0"/>
              <a:t>How they approach the task (keyboard shortcuts/zoom/full screen/settings).</a:t>
            </a:r>
          </a:p>
          <a:p>
            <a:pPr marL="285750" indent="-285750">
              <a:buFont typeface="Arial" panose="020B0604020202020204" pitchFamily="34" charset="0"/>
              <a:buChar char="•"/>
            </a:pPr>
            <a:r>
              <a:rPr lang="en-GB" dirty="0"/>
              <a:t>Whether they know it would be in the settings.</a:t>
            </a:r>
          </a:p>
          <a:p>
            <a:pPr marL="285750" indent="-285750">
              <a:buFont typeface="Arial" panose="020B0604020202020204" pitchFamily="34" charset="0"/>
              <a:buChar char="•"/>
            </a:pPr>
            <a:r>
              <a:rPr lang="en-GB" dirty="0"/>
              <a:t>If they can find the settings.</a:t>
            </a:r>
          </a:p>
          <a:p>
            <a:pPr marL="285750" indent="-285750">
              <a:buFont typeface="Arial" panose="020B0604020202020204" pitchFamily="34" charset="0"/>
              <a:buChar char="•"/>
            </a:pPr>
            <a:r>
              <a:rPr lang="en-GB" dirty="0"/>
              <a:t>How clear the process is.	</a:t>
            </a:r>
          </a:p>
          <a:p>
            <a:endParaRPr lang="en-GB" dirty="0"/>
          </a:p>
        </p:txBody>
      </p:sp>
    </p:spTree>
    <p:extLst>
      <p:ext uri="{BB962C8B-B14F-4D97-AF65-F5344CB8AC3E}">
        <p14:creationId xmlns:p14="http://schemas.microsoft.com/office/powerpoint/2010/main" val="1310123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8757C5-E3CC-C287-5541-68630818C27B}"/>
              </a:ext>
            </a:extLst>
          </p:cNvPr>
          <p:cNvSpPr>
            <a:spLocks noGrp="1"/>
          </p:cNvSpPr>
          <p:nvPr>
            <p:ph type="body" sz="quarter" idx="21"/>
          </p:nvPr>
        </p:nvSpPr>
        <p:spPr/>
        <p:txBody>
          <a:bodyPr/>
          <a:lstStyle/>
          <a:p>
            <a:r>
              <a:rPr lang="en-GB" dirty="0"/>
              <a:t>Creating tasks - considerations</a:t>
            </a:r>
          </a:p>
        </p:txBody>
      </p:sp>
      <p:sp>
        <p:nvSpPr>
          <p:cNvPr id="2" name="Text Placeholder 1">
            <a:extLst>
              <a:ext uri="{FF2B5EF4-FFF2-40B4-BE49-F238E27FC236}">
                <a16:creationId xmlns:a16="http://schemas.microsoft.com/office/drawing/2014/main" id="{FBF4A589-0CAE-92B9-C001-1A2291F91026}"/>
              </a:ext>
            </a:extLst>
          </p:cNvPr>
          <p:cNvSpPr>
            <a:spLocks noGrp="1"/>
          </p:cNvSpPr>
          <p:nvPr>
            <p:ph type="body" sz="quarter" idx="14"/>
          </p:nvPr>
        </p:nvSpPr>
        <p:spPr>
          <a:xfrm>
            <a:off x="1001105" y="1095780"/>
            <a:ext cx="10179513" cy="4172256"/>
          </a:xfrm>
        </p:spPr>
        <p:txBody>
          <a:bodyPr lIns="91440" tIns="45720" rIns="91440" bIns="45720" anchor="t">
            <a:noAutofit/>
          </a:bodyPr>
          <a:lstStyle/>
          <a:p>
            <a:endParaRPr lang="en-GB" dirty="0"/>
          </a:p>
          <a:p>
            <a:pPr marL="285750" indent="-285750">
              <a:buFont typeface="Arial" panose="020B0604020202020204" pitchFamily="34" charset="0"/>
              <a:buChar char="•"/>
            </a:pPr>
            <a:r>
              <a:rPr lang="en-GB" dirty="0"/>
              <a:t>Most tasks we write are scenario based in some way around a likely situation. This comes with risks such as participants understanding of the scenario, the participants mental load  and tongue twisters for the facilitators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latin typeface="Poppins"/>
                <a:cs typeface="Poppins"/>
              </a:rPr>
              <a:t>Understandably a time-consuming process to write the tasks.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had a diverse range of abilities and experience so our task lists consist of subtly different routes (more follow-up questions, questions and tasks we could drop etc.).</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Sometimes a set-up question is needed for clarity.</a:t>
            </a:r>
          </a:p>
          <a:p>
            <a:endParaRPr lang="en-GB" dirty="0"/>
          </a:p>
        </p:txBody>
      </p:sp>
    </p:spTree>
    <p:extLst>
      <p:ext uri="{BB962C8B-B14F-4D97-AF65-F5344CB8AC3E}">
        <p14:creationId xmlns:p14="http://schemas.microsoft.com/office/powerpoint/2010/main" val="190587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8757C5-E3CC-C287-5541-68630818C27B}"/>
              </a:ext>
            </a:extLst>
          </p:cNvPr>
          <p:cNvSpPr>
            <a:spLocks noGrp="1"/>
          </p:cNvSpPr>
          <p:nvPr>
            <p:ph type="body" sz="quarter" idx="21"/>
          </p:nvPr>
        </p:nvSpPr>
        <p:spPr/>
        <p:txBody>
          <a:bodyPr/>
          <a:lstStyle/>
          <a:p>
            <a:r>
              <a:rPr lang="en-GB" dirty="0"/>
              <a:t>Inclusive design</a:t>
            </a:r>
          </a:p>
        </p:txBody>
      </p:sp>
      <p:sp>
        <p:nvSpPr>
          <p:cNvPr id="2" name="Text Placeholder 1">
            <a:extLst>
              <a:ext uri="{FF2B5EF4-FFF2-40B4-BE49-F238E27FC236}">
                <a16:creationId xmlns:a16="http://schemas.microsoft.com/office/drawing/2014/main" id="{FBF4A589-0CAE-92B9-C001-1A2291F91026}"/>
              </a:ext>
            </a:extLst>
          </p:cNvPr>
          <p:cNvSpPr>
            <a:spLocks noGrp="1"/>
          </p:cNvSpPr>
          <p:nvPr>
            <p:ph type="body" sz="quarter" idx="14"/>
          </p:nvPr>
        </p:nvSpPr>
        <p:spPr>
          <a:xfrm>
            <a:off x="1001105" y="990849"/>
            <a:ext cx="10179513" cy="4345650"/>
          </a:xfrm>
        </p:spPr>
        <p:txBody>
          <a:bodyPr/>
          <a:lstStyle/>
          <a:p>
            <a:r>
              <a:rPr lang="en-GB" dirty="0"/>
              <a:t>The diverse nature of the OU student body and our student panel means that inclusive design of processes and tasks is crucial.</a:t>
            </a:r>
          </a:p>
          <a:p>
            <a:endParaRPr lang="en-GB" dirty="0"/>
          </a:p>
          <a:p>
            <a:pPr marL="285750" indent="-285750">
              <a:buFont typeface="Arial" panose="020B0604020202020204" pitchFamily="34" charset="0"/>
              <a:buChar char="•"/>
            </a:pPr>
            <a:r>
              <a:rPr lang="en-GB" dirty="0"/>
              <a:t>When recruiting we never book on a first come first served basis and we always ask about any adjustments the participants may need.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offer flexible test slots when we can, such as evening sessions so people who are busy during the day can still participate.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post any significant task or question in the chat for the participant to refer back to.</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use plain English.</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give the participant enough time to complete the task and explore.</a:t>
            </a:r>
          </a:p>
          <a:p>
            <a:endParaRPr lang="en-GB" dirty="0"/>
          </a:p>
        </p:txBody>
      </p:sp>
    </p:spTree>
    <p:extLst>
      <p:ext uri="{BB962C8B-B14F-4D97-AF65-F5344CB8AC3E}">
        <p14:creationId xmlns:p14="http://schemas.microsoft.com/office/powerpoint/2010/main" val="1536563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7F0AED-49AD-A35E-FDC1-42868108FC99}"/>
              </a:ext>
            </a:extLst>
          </p:cNvPr>
          <p:cNvSpPr>
            <a:spLocks noGrp="1"/>
          </p:cNvSpPr>
          <p:nvPr>
            <p:ph type="body" sz="quarter" idx="21"/>
          </p:nvPr>
        </p:nvSpPr>
        <p:spPr/>
        <p:txBody>
          <a:bodyPr/>
          <a:lstStyle/>
          <a:p>
            <a:r>
              <a:rPr lang="en-GB" dirty="0"/>
              <a:t>Analysis of results</a:t>
            </a:r>
          </a:p>
        </p:txBody>
      </p:sp>
      <p:pic>
        <p:nvPicPr>
          <p:cNvPr id="4" name="Picture 3" descr="Screen shot of early stages of Affinity Map, with insights on post its. These have started to be arranged into logical groups.">
            <a:extLst>
              <a:ext uri="{FF2B5EF4-FFF2-40B4-BE49-F238E27FC236}">
                <a16:creationId xmlns:a16="http://schemas.microsoft.com/office/drawing/2014/main" id="{F13E5FC5-EFF4-2B6E-52E3-F1B900C11E5E}"/>
              </a:ext>
            </a:extLst>
          </p:cNvPr>
          <p:cNvPicPr>
            <a:picLocks noChangeAspect="1"/>
          </p:cNvPicPr>
          <p:nvPr/>
        </p:nvPicPr>
        <p:blipFill rotWithShape="1">
          <a:blip r:embed="rId3"/>
          <a:srcRect l="1264" t="4629" r="2668"/>
          <a:stretch/>
        </p:blipFill>
        <p:spPr>
          <a:xfrm>
            <a:off x="413915" y="1041943"/>
            <a:ext cx="10766704" cy="5653044"/>
          </a:xfrm>
          <a:prstGeom prst="rect">
            <a:avLst/>
          </a:prstGeom>
        </p:spPr>
      </p:pic>
      <p:pic>
        <p:nvPicPr>
          <p:cNvPr id="5" name="Picture 4" descr="Close up of categorised post its on topic of finding the notes feature in Adobe Connect.">
            <a:extLst>
              <a:ext uri="{FF2B5EF4-FFF2-40B4-BE49-F238E27FC236}">
                <a16:creationId xmlns:a16="http://schemas.microsoft.com/office/drawing/2014/main" id="{F6B66E22-7BBA-DD21-5806-816A29698BCA}"/>
              </a:ext>
            </a:extLst>
          </p:cNvPr>
          <p:cNvPicPr>
            <a:picLocks noChangeAspect="1"/>
          </p:cNvPicPr>
          <p:nvPr/>
        </p:nvPicPr>
        <p:blipFill>
          <a:blip r:embed="rId4"/>
          <a:stretch>
            <a:fillRect/>
          </a:stretch>
        </p:blipFill>
        <p:spPr>
          <a:xfrm>
            <a:off x="7224384" y="3151687"/>
            <a:ext cx="4391025" cy="3543300"/>
          </a:xfrm>
          <a:prstGeom prst="rect">
            <a:avLst/>
          </a:prstGeom>
        </p:spPr>
      </p:pic>
    </p:spTree>
    <p:extLst>
      <p:ext uri="{BB962C8B-B14F-4D97-AF65-F5344CB8AC3E}">
        <p14:creationId xmlns:p14="http://schemas.microsoft.com/office/powerpoint/2010/main" val="4157451366"/>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AB24DCB6-B19B-4A4B-82AA-A443AC496DAE}"/>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60A6B559-7EF3-1146-8945-35F68351DF66}"/>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45991D4C-FE3A-DD49-9F9D-812C6DA697D5}"/>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F7B079B8-8FBA-9E46-A97C-4ADCB3A31155}"/>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EB94B822-F5A1-864D-A2F5-29356FFCDE5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D330ADD1252D54E840018A07D6B976F" ma:contentTypeVersion="15" ma:contentTypeDescription="Create a new document." ma:contentTypeScope="" ma:versionID="755d1558e4635f6ffee6298a1dd673fd">
  <xsd:schema xmlns:xsd="http://www.w3.org/2001/XMLSchema" xmlns:xs="http://www.w3.org/2001/XMLSchema" xmlns:p="http://schemas.microsoft.com/office/2006/metadata/properties" xmlns:ns1="http://schemas.microsoft.com/sharepoint/v3" xmlns:ns2="cad05f3e-62e8-4d09-8270-f0dc2f8ceabc" xmlns:ns4="6c178cd9-54ac-4cd5-900f-0f542a96b07e" xmlns:ns5="7949bb46-c36b-4639-8a5f-cf796fc1e5fa" xmlns:ns6="e4476828-269d-41e7-8c7f-463a607b843c" targetNamespace="http://schemas.microsoft.com/office/2006/metadata/properties" ma:root="true" ma:fieldsID="13e050be7777da259a4ba83f0b7ec70c" ns1:_="" ns2:_="" ns4:_="" ns5:_="" ns6:_="">
    <xsd:import namespace="http://schemas.microsoft.com/sharepoint/v3"/>
    <xsd:import namespace="cad05f3e-62e8-4d09-8270-f0dc2f8ceabc"/>
    <xsd:import namespace="6c178cd9-54ac-4cd5-900f-0f542a96b07e"/>
    <xsd:import namespace="7949bb46-c36b-4639-8a5f-cf796fc1e5fa"/>
    <xsd:import namespace="e4476828-269d-41e7-8c7f-463a607b843c"/>
    <xsd:element name="properties">
      <xsd:complexType>
        <xsd:sequence>
          <xsd:element name="documentManagement">
            <xsd:complexType>
              <xsd:all>
                <xsd:element ref="ns2:_dlc_DocId" minOccurs="0"/>
                <xsd:element ref="ns2:_dlc_DocIdUrl" minOccurs="0"/>
                <xsd:element ref="ns2:_dlc_DocIdPersistId" minOccurs="0"/>
                <xsd:element ref="ns1:RoutingRuleDescription"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5:SharedWithUsers" minOccurs="0"/>
                <xsd:element ref="ns5:SharedWithDetails" minOccurs="0"/>
                <xsd:element ref="ns4:MediaLengthInSeconds" minOccurs="0"/>
                <xsd:element ref="ns4:lcf76f155ced4ddcb4097134ff3c332f" minOccurs="0"/>
                <xsd:element ref="ns6: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d05f3e-62e8-4d09-8270-f0dc2f8ceab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c178cd9-54ac-4cd5-900f-0f542a96b07e"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949bb46-c36b-4639-8a5f-cf796fc1e5fa"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347eddb7-98ab-446b-bf03-310241ef35a1}" ma:internalName="TaxCatchAll" ma:showField="CatchAllData" ma:web="cad05f3e-62e8-4d09-8270-f0dc2f8cea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ma:index="11"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e4476828-269d-41e7-8c7f-463a607b843c" xsi:nil="true"/>
    <lcf76f155ced4ddcb4097134ff3c332f xmlns="6c178cd9-54ac-4cd5-900f-0f542a96b07e">
      <Terms xmlns="http://schemas.microsoft.com/office/infopath/2007/PartnerControls"/>
    </lcf76f155ced4ddcb4097134ff3c332f>
    <RoutingRuleDescription xmlns="http://schemas.microsoft.com/sharepoint/v3" xsi:nil="true"/>
  </documentManagement>
</p:properties>
</file>

<file path=customXml/itemProps1.xml><?xml version="1.0" encoding="utf-8"?>
<ds:datastoreItem xmlns:ds="http://schemas.openxmlformats.org/officeDocument/2006/customXml" ds:itemID="{A40EF320-5D45-42CE-9898-6DE5332AEB04}">
  <ds:schemaRefs>
    <ds:schemaRef ds:uri="http://schemas.microsoft.com/sharepoint/events"/>
  </ds:schemaRefs>
</ds:datastoreItem>
</file>

<file path=customXml/itemProps2.xml><?xml version="1.0" encoding="utf-8"?>
<ds:datastoreItem xmlns:ds="http://schemas.openxmlformats.org/officeDocument/2006/customXml" ds:itemID="{A66CD3E3-2AD4-4BFA-B062-CD9F3FC37753}">
  <ds:schemaRefs>
    <ds:schemaRef ds:uri="http://schemas.microsoft.com/sharepoint/v3/contenttype/forms"/>
  </ds:schemaRefs>
</ds:datastoreItem>
</file>

<file path=customXml/itemProps3.xml><?xml version="1.0" encoding="utf-8"?>
<ds:datastoreItem xmlns:ds="http://schemas.openxmlformats.org/officeDocument/2006/customXml" ds:itemID="{32CB9B9B-D569-49FF-BEA1-CF86DB4A91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ad05f3e-62e8-4d09-8270-f0dc2f8ceabc"/>
    <ds:schemaRef ds:uri="6c178cd9-54ac-4cd5-900f-0f542a96b07e"/>
    <ds:schemaRef ds:uri="7949bb46-c36b-4639-8a5f-cf796fc1e5fa"/>
    <ds:schemaRef ds:uri="e4476828-269d-41e7-8c7f-463a607b84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D1F123D-72E4-47AA-AF87-050EE8541186}">
  <ds:schemaRefs>
    <ds:schemaRef ds:uri="http://schemas.microsoft.com/office/2006/metadata/properties"/>
    <ds:schemaRef ds:uri="6c178cd9-54ac-4cd5-900f-0f542a96b07e"/>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e4476828-269d-41e7-8c7f-463a607b843c"/>
    <ds:schemaRef ds:uri="http://purl.org/dc/dcmitype/"/>
    <ds:schemaRef ds:uri="7949bb46-c36b-4639-8a5f-cf796fc1e5fa"/>
    <ds:schemaRef ds:uri="http://purl.org/dc/elements/1.1/"/>
    <ds:schemaRef ds:uri="cad05f3e-62e8-4d09-8270-f0dc2f8ceabc"/>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OU-Powerpoint-Template-Master</Template>
  <TotalTime>813</TotalTime>
  <Words>812</Words>
  <Application>Microsoft Office PowerPoint</Application>
  <PresentationFormat>Widescreen</PresentationFormat>
  <Paragraphs>108</Paragraphs>
  <Slides>15</Slides>
  <Notes>13</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15</vt:i4>
      </vt:variant>
    </vt:vector>
  </HeadingPairs>
  <TitlesOfParts>
    <vt:vector size="24" baseType="lpstr">
      <vt:lpstr>Arial</vt:lpstr>
      <vt:lpstr>Calibri</vt:lpstr>
      <vt:lpstr>Poppins</vt:lpstr>
      <vt:lpstr>Poppins SemiBold</vt:lpstr>
      <vt:lpstr>Covers</vt:lpstr>
      <vt:lpstr>Contents Slides</vt:lpstr>
      <vt:lpstr>Chapter Headings / Dividers</vt:lpstr>
      <vt:lpstr>Slide Options</vt:lpstr>
      <vt:lpstr>End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Positive impacts for students who get involved</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Slide Title 1</dc:title>
  <dc:subject>OU Master PowerPoint Template with accessibility guidance and best practice tips</dc:subject>
  <dc:creator>Kirsty.Baker</dc:creator>
  <cp:keywords>OU Master PowerPoint Template</cp:keywords>
  <dc:description/>
  <cp:lastModifiedBy>Caroline.Fletcher-Moore</cp:lastModifiedBy>
  <cp:revision>176</cp:revision>
  <dcterms:created xsi:type="dcterms:W3CDTF">2023-02-26T17:09:59Z</dcterms:created>
  <dcterms:modified xsi:type="dcterms:W3CDTF">2023-04-19T13:23:49Z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0x01010003E7A8613C21C848AD2F91B91A9AAB64</vt:lpwstr>
  </property>
  <property fmtid="{D5CDD505-2E9C-101B-9397-08002B2CF9AE}" pid="3" name="MediaServiceImageTags">
    <vt:lpwstr/>
  </property>
</Properties>
</file>