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5"/>
    <p:sldMasterId id="2147483771" r:id="rId6"/>
    <p:sldMasterId id="2147483863" r:id="rId7"/>
    <p:sldMasterId id="2147483817" r:id="rId8"/>
    <p:sldMasterId id="2147483927" r:id="rId9"/>
    <p:sldMasterId id="2147483938" r:id="rId10"/>
  </p:sldMasterIdLst>
  <p:notesMasterIdLst>
    <p:notesMasterId r:id="rId22"/>
  </p:notesMasterIdLst>
  <p:handoutMasterIdLst>
    <p:handoutMasterId r:id="rId23"/>
  </p:handoutMasterIdLst>
  <p:sldIdLst>
    <p:sldId id="256" r:id="rId11"/>
    <p:sldId id="336" r:id="rId12"/>
    <p:sldId id="337" r:id="rId13"/>
    <p:sldId id="348" r:id="rId14"/>
    <p:sldId id="349" r:id="rId15"/>
    <p:sldId id="264" r:id="rId16"/>
    <p:sldId id="356" r:id="rId17"/>
    <p:sldId id="352" r:id="rId18"/>
    <p:sldId id="347" r:id="rId19"/>
    <p:sldId id="304" r:id="rId20"/>
    <p:sldId id="31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656F613-A689-D64B-5E84-06E1627EABD3}" name="Catherine.Comfort" initials="C" userId="S::cjc636@open.ac.uk::68547222-7daa-4c23-97e7-1ff376dc27bf" providerId="AD"/>
  <p188:author id="{B792C21D-9C31-DAEC-E611-E76D7525B8BA}" name="Hannah.King" initials="H" userId="S::hlk63@open.ac.uk::a66496f2-2df4-4361-8801-89f9e25bfccb" providerId="AD"/>
  <p188:author id="{F75875AA-94F3-F523-9A48-C22C40F9FFF2}" name="Diane.Butler [She/Her]" initials="D[" userId="S::dlb9@open.ac.uk::8d5b72e9-bf64-4276-9c72-a4f1a100767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645"/>
    <a:srgbClr val="FFD7FD"/>
    <a:srgbClr val="FF8A76"/>
    <a:srgbClr val="FFB4FF"/>
    <a:srgbClr val="D6FFF2"/>
    <a:srgbClr val="CAD2FF"/>
    <a:srgbClr val="FEE3E9"/>
    <a:srgbClr val="4F9AE9"/>
    <a:srgbClr val="8AFFD7"/>
    <a:srgbClr val="BA8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1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1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5.xml"/><Relationship Id="rId23" Type="http://schemas.openxmlformats.org/officeDocument/2006/relationships/handoutMaster" Target="handoutMasters/handoutMaster1.xml"/><Relationship Id="rId28" Type="http://schemas.microsoft.com/office/2018/10/relationships/authors" Target="authors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9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4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D50AFA1-2D98-83E6-6B45-1BA4EFFA09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>
              <a:latin typeface="Poppins" panose="00000500000000000000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292458-5F54-BBF5-A700-E864B64DF8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BE0FF1-B4C8-4A7A-A50B-9837D279A5B3}" type="datetimeFigureOut">
              <a:rPr lang="en-GB" smtClean="0">
                <a:latin typeface="Poppins" panose="00000500000000000000" pitchFamily="2" charset="0"/>
              </a:rPr>
              <a:t>19/04/2023</a:t>
            </a:fld>
            <a:endParaRPr lang="en-GB">
              <a:latin typeface="Poppins" panose="00000500000000000000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685C0A-89EE-3D17-E818-2781A8FCA1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>
              <a:latin typeface="Poppins" panose="000005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9F12D-2392-5BCA-470C-1326218C7E5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D0D4E1-3C06-412A-A8F6-CECF698F9984}" type="slidenum">
              <a:rPr lang="en-GB" smtClean="0">
                <a:latin typeface="Poppins" panose="00000500000000000000" pitchFamily="2" charset="0"/>
              </a:rPr>
              <a:t>‹#›</a:t>
            </a:fld>
            <a:endParaRPr lang="en-GB">
              <a:latin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81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Poppins" panose="00000500000000000000" pitchFamily="2" charset="0"/>
              </a:defRPr>
            </a:lvl1pPr>
          </a:lstStyle>
          <a:p>
            <a:fld id="{816C2FE4-2A89-2C48-B077-AF8EE4693F31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Poppins" panose="00000500000000000000" pitchFamily="2" charset="0"/>
              </a:defRPr>
            </a:lvl1pPr>
          </a:lstStyle>
          <a:p>
            <a:fld id="{8CCD80B4-3417-B74B-BDCD-C7836226A2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720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87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85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005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876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21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0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52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628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519EDF-32DA-2B40-A28B-2067B9A173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692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707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8" y="0"/>
            <a:ext cx="6098726" cy="3810000"/>
          </a:xfrm>
          <a:custGeom>
            <a:avLst/>
            <a:gdLst>
              <a:gd name="connsiteX0" fmla="*/ 1626032 w 7810500"/>
              <a:gd name="connsiteY0" fmla="*/ 0 h 3810000"/>
              <a:gd name="connsiteX1" fmla="*/ 6184468 w 7810500"/>
              <a:gd name="connsiteY1" fmla="*/ 0 h 3810000"/>
              <a:gd name="connsiteX2" fmla="*/ 7810500 w 7810500"/>
              <a:gd name="connsiteY2" fmla="*/ 1626032 h 3810000"/>
              <a:gd name="connsiteX3" fmla="*/ 7810500 w 7810500"/>
              <a:gd name="connsiteY3" fmla="*/ 3625329 h 3810000"/>
              <a:gd name="connsiteX4" fmla="*/ 7625829 w 7810500"/>
              <a:gd name="connsiteY4" fmla="*/ 3810000 h 3810000"/>
              <a:gd name="connsiteX5" fmla="*/ 184671 w 7810500"/>
              <a:gd name="connsiteY5" fmla="*/ 3810000 h 3810000"/>
              <a:gd name="connsiteX6" fmla="*/ 0 w 7810500"/>
              <a:gd name="connsiteY6" fmla="*/ 3625329 h 3810000"/>
              <a:gd name="connsiteX7" fmla="*/ 0 w 7810500"/>
              <a:gd name="connsiteY7" fmla="*/ 1626032 h 3810000"/>
              <a:gd name="connsiteX8" fmla="*/ 1626032 w 7810500"/>
              <a:gd name="connsiteY8" fmla="*/ 0 h 3810000"/>
              <a:gd name="connsiteX0" fmla="*/ 1626032 w 7810500"/>
              <a:gd name="connsiteY0" fmla="*/ 0 h 3810000"/>
              <a:gd name="connsiteX1" fmla="*/ 6184468 w 7810500"/>
              <a:gd name="connsiteY1" fmla="*/ 0 h 3810000"/>
              <a:gd name="connsiteX2" fmla="*/ 7810500 w 7810500"/>
              <a:gd name="connsiteY2" fmla="*/ 3625329 h 3810000"/>
              <a:gd name="connsiteX3" fmla="*/ 7625829 w 7810500"/>
              <a:gd name="connsiteY3" fmla="*/ 3810000 h 3810000"/>
              <a:gd name="connsiteX4" fmla="*/ 184671 w 7810500"/>
              <a:gd name="connsiteY4" fmla="*/ 3810000 h 3810000"/>
              <a:gd name="connsiteX5" fmla="*/ 0 w 7810500"/>
              <a:gd name="connsiteY5" fmla="*/ 3625329 h 3810000"/>
              <a:gd name="connsiteX6" fmla="*/ 0 w 7810500"/>
              <a:gd name="connsiteY6" fmla="*/ 1626032 h 3810000"/>
              <a:gd name="connsiteX7" fmla="*/ 1626032 w 7810500"/>
              <a:gd name="connsiteY7" fmla="*/ 0 h 3810000"/>
              <a:gd name="connsiteX0" fmla="*/ 1626032 w 7963808"/>
              <a:gd name="connsiteY0" fmla="*/ 0 h 3810000"/>
              <a:gd name="connsiteX1" fmla="*/ 6184468 w 7963808"/>
              <a:gd name="connsiteY1" fmla="*/ 0 h 3810000"/>
              <a:gd name="connsiteX2" fmla="*/ 7625829 w 7963808"/>
              <a:gd name="connsiteY2" fmla="*/ 3810000 h 3810000"/>
              <a:gd name="connsiteX3" fmla="*/ 184671 w 7963808"/>
              <a:gd name="connsiteY3" fmla="*/ 3810000 h 3810000"/>
              <a:gd name="connsiteX4" fmla="*/ 0 w 7963808"/>
              <a:gd name="connsiteY4" fmla="*/ 3625329 h 3810000"/>
              <a:gd name="connsiteX5" fmla="*/ 0 w 7963808"/>
              <a:gd name="connsiteY5" fmla="*/ 1626032 h 3810000"/>
              <a:gd name="connsiteX6" fmla="*/ 1626032 w 7963808"/>
              <a:gd name="connsiteY6" fmla="*/ 0 h 3810000"/>
              <a:gd name="connsiteX0" fmla="*/ 1626032 w 6876799"/>
              <a:gd name="connsiteY0" fmla="*/ 0 h 3810000"/>
              <a:gd name="connsiteX1" fmla="*/ 6184468 w 6876799"/>
              <a:gd name="connsiteY1" fmla="*/ 0 h 3810000"/>
              <a:gd name="connsiteX2" fmla="*/ 6063729 w 6876799"/>
              <a:gd name="connsiteY2" fmla="*/ 3797300 h 3810000"/>
              <a:gd name="connsiteX3" fmla="*/ 184671 w 6876799"/>
              <a:gd name="connsiteY3" fmla="*/ 3810000 h 3810000"/>
              <a:gd name="connsiteX4" fmla="*/ 0 w 6876799"/>
              <a:gd name="connsiteY4" fmla="*/ 3625329 h 3810000"/>
              <a:gd name="connsiteX5" fmla="*/ 0 w 6876799"/>
              <a:gd name="connsiteY5" fmla="*/ 1626032 h 3810000"/>
              <a:gd name="connsiteX6" fmla="*/ 1626032 w 6876799"/>
              <a:gd name="connsiteY6" fmla="*/ 0 h 3810000"/>
              <a:gd name="connsiteX0" fmla="*/ 1626032 w 6601473"/>
              <a:gd name="connsiteY0" fmla="*/ 0 h 3810000"/>
              <a:gd name="connsiteX1" fmla="*/ 6184468 w 6601473"/>
              <a:gd name="connsiteY1" fmla="*/ 0 h 3810000"/>
              <a:gd name="connsiteX2" fmla="*/ 6063729 w 6601473"/>
              <a:gd name="connsiteY2" fmla="*/ 3797300 h 3810000"/>
              <a:gd name="connsiteX3" fmla="*/ 184671 w 6601473"/>
              <a:gd name="connsiteY3" fmla="*/ 3810000 h 3810000"/>
              <a:gd name="connsiteX4" fmla="*/ 0 w 6601473"/>
              <a:gd name="connsiteY4" fmla="*/ 3625329 h 3810000"/>
              <a:gd name="connsiteX5" fmla="*/ 0 w 6601473"/>
              <a:gd name="connsiteY5" fmla="*/ 1626032 h 3810000"/>
              <a:gd name="connsiteX6" fmla="*/ 1626032 w 6601473"/>
              <a:gd name="connsiteY6" fmla="*/ 0 h 3810000"/>
              <a:gd name="connsiteX0" fmla="*/ 1626032 w 6605873"/>
              <a:gd name="connsiteY0" fmla="*/ 0 h 3810000"/>
              <a:gd name="connsiteX1" fmla="*/ 6184468 w 6605873"/>
              <a:gd name="connsiteY1" fmla="*/ 0 h 3810000"/>
              <a:gd name="connsiteX2" fmla="*/ 6082779 w 6605873"/>
              <a:gd name="connsiteY2" fmla="*/ 3802063 h 3810000"/>
              <a:gd name="connsiteX3" fmla="*/ 184671 w 6605873"/>
              <a:gd name="connsiteY3" fmla="*/ 3810000 h 3810000"/>
              <a:gd name="connsiteX4" fmla="*/ 0 w 6605873"/>
              <a:gd name="connsiteY4" fmla="*/ 3625329 h 3810000"/>
              <a:gd name="connsiteX5" fmla="*/ 0 w 6605873"/>
              <a:gd name="connsiteY5" fmla="*/ 1626032 h 3810000"/>
              <a:gd name="connsiteX6" fmla="*/ 1626032 w 6605873"/>
              <a:gd name="connsiteY6" fmla="*/ 0 h 3810000"/>
              <a:gd name="connsiteX0" fmla="*/ 1626032 w 6524678"/>
              <a:gd name="connsiteY0" fmla="*/ 6350 h 3816350"/>
              <a:gd name="connsiteX1" fmla="*/ 6076518 w 6524678"/>
              <a:gd name="connsiteY1" fmla="*/ 0 h 3816350"/>
              <a:gd name="connsiteX2" fmla="*/ 6082779 w 6524678"/>
              <a:gd name="connsiteY2" fmla="*/ 3808413 h 3816350"/>
              <a:gd name="connsiteX3" fmla="*/ 184671 w 6524678"/>
              <a:gd name="connsiteY3" fmla="*/ 3816350 h 3816350"/>
              <a:gd name="connsiteX4" fmla="*/ 0 w 6524678"/>
              <a:gd name="connsiteY4" fmla="*/ 3631679 h 3816350"/>
              <a:gd name="connsiteX5" fmla="*/ 0 w 6524678"/>
              <a:gd name="connsiteY5" fmla="*/ 1632382 h 3816350"/>
              <a:gd name="connsiteX6" fmla="*/ 1626032 w 6524678"/>
              <a:gd name="connsiteY6" fmla="*/ 6350 h 3816350"/>
              <a:gd name="connsiteX0" fmla="*/ 1626032 w 6087407"/>
              <a:gd name="connsiteY0" fmla="*/ 6350 h 3816350"/>
              <a:gd name="connsiteX1" fmla="*/ 6076518 w 6087407"/>
              <a:gd name="connsiteY1" fmla="*/ 0 h 3816350"/>
              <a:gd name="connsiteX2" fmla="*/ 6082779 w 6087407"/>
              <a:gd name="connsiteY2" fmla="*/ 3808413 h 3816350"/>
              <a:gd name="connsiteX3" fmla="*/ 184671 w 6087407"/>
              <a:gd name="connsiteY3" fmla="*/ 3816350 h 3816350"/>
              <a:gd name="connsiteX4" fmla="*/ 0 w 6087407"/>
              <a:gd name="connsiteY4" fmla="*/ 3631679 h 3816350"/>
              <a:gd name="connsiteX5" fmla="*/ 0 w 6087407"/>
              <a:gd name="connsiteY5" fmla="*/ 1632382 h 3816350"/>
              <a:gd name="connsiteX6" fmla="*/ 1626032 w 6087407"/>
              <a:gd name="connsiteY6" fmla="*/ 6350 h 3816350"/>
              <a:gd name="connsiteX0" fmla="*/ 1626032 w 6100891"/>
              <a:gd name="connsiteY0" fmla="*/ 0 h 3810000"/>
              <a:gd name="connsiteX1" fmla="*/ 6097949 w 6100891"/>
              <a:gd name="connsiteY1" fmla="*/ 794 h 3810000"/>
              <a:gd name="connsiteX2" fmla="*/ 6082779 w 6100891"/>
              <a:gd name="connsiteY2" fmla="*/ 3802063 h 3810000"/>
              <a:gd name="connsiteX3" fmla="*/ 184671 w 6100891"/>
              <a:gd name="connsiteY3" fmla="*/ 3810000 h 3810000"/>
              <a:gd name="connsiteX4" fmla="*/ 0 w 6100891"/>
              <a:gd name="connsiteY4" fmla="*/ 3625329 h 3810000"/>
              <a:gd name="connsiteX5" fmla="*/ 0 w 6100891"/>
              <a:gd name="connsiteY5" fmla="*/ 1626032 h 3810000"/>
              <a:gd name="connsiteX6" fmla="*/ 1626032 w 6100891"/>
              <a:gd name="connsiteY6" fmla="*/ 0 h 3810000"/>
              <a:gd name="connsiteX0" fmla="*/ 1626032 w 6098322"/>
              <a:gd name="connsiteY0" fmla="*/ 0 h 3810000"/>
              <a:gd name="connsiteX1" fmla="*/ 6097949 w 6098322"/>
              <a:gd name="connsiteY1" fmla="*/ 794 h 3810000"/>
              <a:gd name="connsiteX2" fmla="*/ 6082779 w 6098322"/>
              <a:gd name="connsiteY2" fmla="*/ 3802063 h 3810000"/>
              <a:gd name="connsiteX3" fmla="*/ 184671 w 6098322"/>
              <a:gd name="connsiteY3" fmla="*/ 3810000 h 3810000"/>
              <a:gd name="connsiteX4" fmla="*/ 0 w 6098322"/>
              <a:gd name="connsiteY4" fmla="*/ 3625329 h 3810000"/>
              <a:gd name="connsiteX5" fmla="*/ 0 w 6098322"/>
              <a:gd name="connsiteY5" fmla="*/ 1626032 h 3810000"/>
              <a:gd name="connsiteX6" fmla="*/ 1626032 w 6098322"/>
              <a:gd name="connsiteY6" fmla="*/ 0 h 3810000"/>
              <a:gd name="connsiteX0" fmla="*/ 1626032 w 6102062"/>
              <a:gd name="connsiteY0" fmla="*/ 0 h 3810000"/>
              <a:gd name="connsiteX1" fmla="*/ 6097949 w 6102062"/>
              <a:gd name="connsiteY1" fmla="*/ 794 h 3810000"/>
              <a:gd name="connsiteX2" fmla="*/ 6097066 w 6102062"/>
              <a:gd name="connsiteY2" fmla="*/ 3806825 h 3810000"/>
              <a:gd name="connsiteX3" fmla="*/ 184671 w 6102062"/>
              <a:gd name="connsiteY3" fmla="*/ 3810000 h 3810000"/>
              <a:gd name="connsiteX4" fmla="*/ 0 w 6102062"/>
              <a:gd name="connsiteY4" fmla="*/ 3625329 h 3810000"/>
              <a:gd name="connsiteX5" fmla="*/ 0 w 6102062"/>
              <a:gd name="connsiteY5" fmla="*/ 1626032 h 3810000"/>
              <a:gd name="connsiteX6" fmla="*/ 1626032 w 6102062"/>
              <a:gd name="connsiteY6" fmla="*/ 0 h 3810000"/>
              <a:gd name="connsiteX0" fmla="*/ 1626032 w 6098726"/>
              <a:gd name="connsiteY0" fmla="*/ 0 h 3810000"/>
              <a:gd name="connsiteX1" fmla="*/ 6097949 w 6098726"/>
              <a:gd name="connsiteY1" fmla="*/ 794 h 3810000"/>
              <a:gd name="connsiteX2" fmla="*/ 6097066 w 6098726"/>
              <a:gd name="connsiteY2" fmla="*/ 3806825 h 3810000"/>
              <a:gd name="connsiteX3" fmla="*/ 184671 w 6098726"/>
              <a:gd name="connsiteY3" fmla="*/ 3810000 h 3810000"/>
              <a:gd name="connsiteX4" fmla="*/ 0 w 6098726"/>
              <a:gd name="connsiteY4" fmla="*/ 3625329 h 3810000"/>
              <a:gd name="connsiteX5" fmla="*/ 0 w 6098726"/>
              <a:gd name="connsiteY5" fmla="*/ 1626032 h 3810000"/>
              <a:gd name="connsiteX6" fmla="*/ 1626032 w 6098726"/>
              <a:gd name="connsiteY6" fmla="*/ 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8726" h="3810000">
                <a:moveTo>
                  <a:pt x="1626032" y="0"/>
                </a:moveTo>
                <a:lnTo>
                  <a:pt x="6097949" y="794"/>
                </a:lnTo>
                <a:cubicBezTo>
                  <a:pt x="6100171" y="1699419"/>
                  <a:pt x="6096907" y="2640806"/>
                  <a:pt x="6097066" y="3806825"/>
                </a:cubicBezTo>
                <a:lnTo>
                  <a:pt x="184671" y="3810000"/>
                </a:lnTo>
                <a:cubicBezTo>
                  <a:pt x="82680" y="3810000"/>
                  <a:pt x="0" y="3727320"/>
                  <a:pt x="0" y="3625329"/>
                </a:cubicBezTo>
                <a:lnTo>
                  <a:pt x="0" y="1626032"/>
                </a:lnTo>
                <a:cubicBezTo>
                  <a:pt x="0" y="727999"/>
                  <a:pt x="727999" y="0"/>
                  <a:pt x="1626032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28ED38-053B-074D-A6A5-1C9374EA7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810000"/>
            <a:ext cx="6096000" cy="3048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5F86F0A-6A1A-3248-8370-3930F88101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557585" cy="1800200"/>
          </a:xfr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Front Cover Title Goes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01B5291B-A0B5-0A34-5C7E-79E2E3F68A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8" y="2431330"/>
            <a:ext cx="5557584" cy="130540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D5457D4-902F-B0A0-0CA3-AB0C3D54F7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208" y="3846892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Presenters name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14F31047-4864-D68A-2944-4FD900DC04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208" y="4198584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Department name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04D3CA51-9B82-D8B8-96F1-42FE5F9B17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208" y="4545623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pic>
        <p:nvPicPr>
          <p:cNvPr id="14" name="Picture 13" descr="The Open University Logo">
            <a:extLst>
              <a:ext uri="{FF2B5EF4-FFF2-40B4-BE49-F238E27FC236}">
                <a16:creationId xmlns:a16="http://schemas.microsoft.com/office/drawing/2014/main" id="{41C1F544-4F91-82A6-00C9-2CD07BD90F6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5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4380854" cy="685800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B06383-A6CB-5648-834D-B48F23705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761708" y="1715146"/>
            <a:ext cx="5145438" cy="1715146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33B3489-D726-D446-9A29-05672FA50E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A7E64E4-287C-1FCE-9776-59EE01B204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2966699-83CA-1202-E4B3-09DCD56EA7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1462953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"/>
            <a:ext cx="3504968" cy="5119768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A59EDF-990B-8A48-B3FB-ACAE78C6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0969" y="0"/>
            <a:ext cx="2599267" cy="511976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ED42EAE-A272-8E42-8B7F-417A3B4E72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6C18FF0-D05E-863E-8223-ABAFDFA6D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A3160A-FC53-80DA-EFCD-287B9BC384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3395955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ED42EAE-A272-8E42-8B7F-417A3B4E72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6C18FF0-D05E-863E-8223-ABAFDFA6D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10774418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A3160A-FC53-80DA-EFCD-287B9BC384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9754968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370562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12F49E8-E50C-CBEE-71F1-A756EDD3765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FB90308-6D7D-FB0C-34E4-71A28225BC0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65DA48E4-6642-FB6C-4E06-89985A0AC1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9B5A0D41-5B75-559D-E791-97ABA6572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E5561B0-8994-5518-CD39-CB50B0DFDD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sz="15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06AC1C0C-3341-0694-EF72-A067099A106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83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866F1F2-E6A8-97CC-9915-9A8864215B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44AAC2A-4E35-E36E-9115-E0E3D0E313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4BF4FA5-BC22-05C3-E069-B6D3DBC120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7" name="Picture 6" descr="The Open University Logo">
            <a:extLst>
              <a:ext uri="{FF2B5EF4-FFF2-40B4-BE49-F238E27FC236}">
                <a16:creationId xmlns:a16="http://schemas.microsoft.com/office/drawing/2014/main" id="{1A8FBF3E-643E-C283-20B7-9D35C17A874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6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Blue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866F1F2-E6A8-97CC-9915-9A8864215B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44AAC2A-4E35-E36E-9115-E0E3D0E313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272494EA-133C-010F-7F32-98A8422E06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5" name="Picture 4" descr="The Open University Logo">
            <a:extLst>
              <a:ext uri="{FF2B5EF4-FFF2-40B4-BE49-F238E27FC236}">
                <a16:creationId xmlns:a16="http://schemas.microsoft.com/office/drawing/2014/main" id="{5A176635-0D9A-318C-7E7A-70539D9E69F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5414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Green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8491E11-C10D-5DDF-F581-B813FF836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2A98FA0-A729-D60A-BCD1-960B3EC6A4F8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C48CE6A7-7BB7-C947-6B53-6E5F78A862D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63BDB31C-E836-A87A-D9AE-75FF184B4F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F720CE49-261A-B18A-CA8E-F12BDA3067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708842F-A283-9136-4756-08A1AAC018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3908543F-39C8-3FDA-CBB3-84FC94206A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5" name="Picture 4" descr="The Open University Logo">
            <a:extLst>
              <a:ext uri="{FF2B5EF4-FFF2-40B4-BE49-F238E27FC236}">
                <a16:creationId xmlns:a16="http://schemas.microsoft.com/office/drawing/2014/main" id="{388B64FB-ADBB-26BD-E337-6CF096A9320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7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Pink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C83551F-5FB0-9945-E01E-6CB9436CE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E748C8D-C469-D474-1D97-BF5F569F543B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81611A53-2566-911B-758A-BB85811FD9E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BDAAA47C-344B-A081-7D83-D9FAAD75EB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19787C0D-6642-0E1D-6AD0-4C7F5CDD7E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E70F6A9-1F2C-B996-D2AA-A91C91158B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C6BB43E-7657-B36B-FF0A-F805A2FB99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7DA136-F775-4E4C-35DB-866AF036B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30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Yellow">
    <p:bg>
      <p:bgPr>
        <a:blipFill dpi="0" rotWithShape="1">
          <a:blip r:embed="rId2" cstate="screen">
            <a:alphaModFix amt="69965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C0329EC4-43A1-4C93-CC9C-F8056BDA6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11EE3C-D327-2D36-872A-6FFDFE494240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A411FBA2-250A-1C91-4112-94C1448712B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9D923CE2-295F-167C-F03F-85610416A0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6EE845F2-FF2D-A9D4-3ED4-93E968473C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DC990BB7-CAE3-E4DB-4F60-3FD7EA815A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C92E1EE-0986-AEDC-C202-DFA17E6186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C24151-A80D-7D37-B014-1E2D90CE3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27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/ List - Blu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94F0EA2-EF9D-F005-352F-0ED7ED3B654A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67088FD3-2668-7B24-DF83-94C7E0A31C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C4507D10-D757-85E8-DCAB-5DE27031CB5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13AA83D-6834-E464-0BBA-BB0EAC8C261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86746" y="1562445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217A9CF-DA6B-5003-7AB7-83F7002BC2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7895" y="1558879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F8B6BF6-2B20-BAE1-496B-4CE3AF22F7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86746" y="2459335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2DA06FF-3584-5C18-7680-957EB66DCC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7895" y="2455769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18DBC1E-2F93-2120-01F2-76667F7A359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86746" y="3356225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19B98AE-BA3F-CCAE-E04C-B8169D9363F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7895" y="3352659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7C8CB63D-4300-E62A-F48C-630CF6B954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746" y="4249549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4490E080-95F7-C04E-1506-EAC0EB4C51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7895" y="4245983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2FB48F-821A-CA54-A34E-E55E101C6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07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533400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D31C04-0A53-3A47-8287-081AE26B8A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334000"/>
            <a:ext cx="6096000" cy="1524000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E28EB488-1C80-0E67-1A53-022688EC46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557585" cy="1800200"/>
          </a:xfr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Front Cover Title Goes Here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9E9177B3-5DDF-C49A-F04A-F97D821D76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8" y="2431330"/>
            <a:ext cx="5557584" cy="130540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D3418B85-C84C-B824-D28F-BA79F5E04C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208" y="3846892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Presenters name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AE5F6774-8098-996B-DB40-EA611D348D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208" y="4198584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Department name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02518C58-E2DB-02D3-8708-B87996A9E5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208" y="4545623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pic>
        <p:nvPicPr>
          <p:cNvPr id="15" name="Picture 14" descr="The Open University Logo">
            <a:extLst>
              <a:ext uri="{FF2B5EF4-FFF2-40B4-BE49-F238E27FC236}">
                <a16:creationId xmlns:a16="http://schemas.microsoft.com/office/drawing/2014/main" id="{95ADE654-C78D-7069-71BF-CB8E04298DE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94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/ List - Orang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C107E3E2-7CA3-497F-C4E8-4ECE3460E5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87568DA1-20C9-8598-44C7-76FE257E9D79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B5BDD1-EF18-E4A2-DE79-A8B3B7FCED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A8F030FA-FAE8-B846-F0B1-F69F3B3AB75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69C5B20-B0D8-1392-83E8-B19EE7BA6B2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86746" y="1562445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1450AA39-F87C-B61C-59F0-76575DE5CC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7895" y="1562445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8D84559-6512-8243-0E68-926840CCE5E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86746" y="2459335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CA98CFD-BEE6-B7D0-940B-408558AE3B9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7895" y="2459335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3173B8F-4A38-6A7C-3840-1B6791B615E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86746" y="3356225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1258A6A1-7C96-27AC-C908-3BA13CCF1F6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7895" y="3356225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80D1A29E-8F23-E9BF-AE02-BAA15FD20AA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746" y="4249549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DB928D05-8855-2639-E843-A1F7DC27F6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7895" y="4249549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D93BCC-9ABA-3DB6-4ED6-2BD13246C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13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BD7FBF3-7226-2149-BBD3-098185173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10" y="0"/>
            <a:ext cx="12197909" cy="1551256"/>
          </a:xfrm>
          <a:prstGeom prst="rect">
            <a:avLst/>
          </a:prstGeom>
        </p:spPr>
      </p:pic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609CABD5-CEF8-7D40-AB55-829D55FD31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756180"/>
            <a:ext cx="10179513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31521C-CAF9-B57E-A59F-40B74F594929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4DAAB76E-1BCE-CA53-ACE8-77F42754E17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326028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C210018-BF10-8707-6A21-CCCE83C373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833532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842125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&amp;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025CC09-2BCF-3A4D-87E4-590716EC07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93565" y="2856109"/>
            <a:ext cx="4687053" cy="32210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labore</a:t>
            </a:r>
            <a:r>
              <a:rPr lang="en-GB"/>
              <a:t>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consequat.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DFCC4E-7800-CD8E-7918-FDBF10EDE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10" y="0"/>
            <a:ext cx="12197909" cy="1551256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161B3BB-13A6-8F07-69F3-28C1C681F2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756180"/>
            <a:ext cx="10179513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5C6AF3-6B1E-0375-7D2A-5FD1C92321F7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A1FEAA9C-D9C5-C7E7-E834-0245869B2C7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326028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AA7150EB-D92B-C450-9558-0D39CD35C8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833532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303935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ontent - Tight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609CABD5-CEF8-7D40-AB55-829D55FD31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095780"/>
            <a:ext cx="10179513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31521C-CAF9-B57E-A59F-40B74F594929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E24568D3-44DC-E35D-6A09-5B5154DCE05F}"/>
              </a:ext>
            </a:extLst>
          </p:cNvPr>
          <p:cNvSpPr/>
          <p:nvPr userDrawn="1"/>
        </p:nvSpPr>
        <p:spPr>
          <a:xfrm flipV="1">
            <a:off x="-5910" y="0"/>
            <a:ext cx="12197910" cy="823189"/>
          </a:xfrm>
          <a:prstGeom prst="round1Rect">
            <a:avLst>
              <a:gd name="adj" fmla="val 50000"/>
            </a:avLst>
          </a:prstGeom>
          <a:solidFill>
            <a:srgbClr val="060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4E490143-9197-1E5C-A155-ABAF72B3B09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163013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2573154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Whit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060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>
              <a:latin typeface="Poppins" panose="00000500000000000000" pitchFamily="2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81C071C-5A64-4146-A308-DE2C7FB11B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460542D6-22F5-6141-8C6F-6937620487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D9D407-A97D-E17E-DBFA-25ABF15C9A31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F331A0-8630-D550-918D-B67681D6E48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E1D5FB1-6523-35BC-D888-0047E26278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BA357D1-B85B-5E43-48BE-75FF66F901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6A75198C-6ADB-FB44-7D03-6F5213AC312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3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Blue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4C01CCF-0DB7-F246-ABF2-EC18516A0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AE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en-US">
              <a:latin typeface="Poppins" panose="00000500000000000000" pitchFamily="2" charset="0"/>
            </a:endParaRP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441112C6-9F31-50D1-7D73-6298CB7F2E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C32AB5CB-C8A8-C7B0-84CC-CEA1640370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F44462-549C-8EC7-19AB-A506B51C3E6A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B2C4ECE-5A58-924D-D8E6-C4AE68AD8C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DDC83B33-527D-290B-B1B2-1DEADA31AE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C71BB06-BC2B-503D-C100-C1D7CF6061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65EE5AA7-CE9F-6795-3587-5FECAE58305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85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Green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7B443-B36F-0143-9A72-596E945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D1F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Poppins" panose="00000500000000000000" pitchFamily="2" charset="0"/>
            </a:endParaRP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F66FAE19-7B52-BB59-E57B-29D522C6BD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F77B454A-E504-0EE7-A8CA-E5D9EEC2F4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4228A78-C513-C604-6CB6-28BAE7604C7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1EAD907-96B1-968B-D6C2-A05E0A48B0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A310DCE-936B-7A91-931F-F8940F242D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4C03919D-ED94-85DD-1324-53A7CAE381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87A5F3DD-B4AB-BD17-596F-E74A62BFB68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43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Pink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7B443-B36F-0143-9A72-596E945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FFE8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Poppins" panose="00000500000000000000" pitchFamily="2" charset="0"/>
            </a:endParaRP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02A26A26-C4B5-4D8E-73A4-981818756D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F8328C9E-9DA1-DF63-59C8-5F540DB4BB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1A6B9E-E779-E0D7-BC86-EA660E98400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6F34F4-9E99-01A0-2C06-1C0C5E7762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77341710-98F6-F41B-8C50-352203DF2B2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BC1EA7DC-B02A-FE29-687A-390579C75F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A412ECB0-A0F7-C3C3-CD7E-53BD5017498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53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Yellow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7B443-B36F-0143-9A72-596E945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FFFE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Poppins" panose="00000500000000000000" pitchFamily="2" charset="0"/>
            </a:endParaRP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AE055DE8-0C87-1B8E-B033-C6AACEF7E8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A7B175B1-4990-DB78-B09A-5CABDC6E09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C357FA-846B-A0EC-644D-8C00E0D073E6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91828A5-E0F9-F12F-D6E9-03BB177B08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9CF92BA-CA8F-0DC8-7240-3FE5CDE331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FC3A49A-8F27-4ABD-3E82-D19FBB8B20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A1EF4921-C4EA-38D0-FDB1-827E4E6B7F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75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Blue">
    <p:bg>
      <p:bgPr>
        <a:blipFill dpi="0" rotWithShape="1">
          <a:blip r:embed="rId2" cstate="screen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A20ABB2-4946-8543-8051-832C526BDE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5F2301F-306F-F745-8E98-23873CA633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C560DF7B-AF74-3B4B-9618-C8D97385E9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116DB742-7748-6B47-8825-E1F742F7A3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4D9318EE-FBC8-5864-3CD0-AE0098E538F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E84F7B52-8D5A-AF1A-29EE-E205DB0920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7D29F004-17E9-56AE-60BE-6AF7E9D45C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EA18CF2-7030-5F92-17DA-C816F4E6622B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A096BC-E124-A3C8-7101-B7F957B01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F19E9F-F344-6302-5340-E96D54FF2151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38D216E0-7352-C52F-6A35-B80CBA18497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22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E28EB488-1C80-0E67-1A53-022688EC46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10740439" cy="1800200"/>
          </a:xfr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Front Cover Title Goes Here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ACA2EAA2-94E2-6FA0-C059-2C890F8692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208" y="3846892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Presenters name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96034E2F-27F1-1CF2-367B-4204B15ECE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208" y="4198584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Department name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276E79C-EF9C-9014-0C08-C31EE127DC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208" y="4545623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98D122DE-5974-E6F7-5A07-1674D74454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8208" y="2431330"/>
            <a:ext cx="10740438" cy="130540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</a:t>
            </a:r>
          </a:p>
        </p:txBody>
      </p:sp>
      <p:pic>
        <p:nvPicPr>
          <p:cNvPr id="6" name="Picture 5" descr="The Open University Logo">
            <a:extLst>
              <a:ext uri="{FF2B5EF4-FFF2-40B4-BE49-F238E27FC236}">
                <a16:creationId xmlns:a16="http://schemas.microsoft.com/office/drawing/2014/main" id="{21830BFA-19EA-B404-F805-72BD114E6B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05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Green">
    <p:bg>
      <p:bgPr>
        <a:blipFill dpi="0" rotWithShape="1">
          <a:blip r:embed="rId2" cstate="screen">
            <a:alphaModFix amt="6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C2A4FC37-64F1-B22C-8E38-7A3C90DBFD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0ABC2298-01AB-ED2E-6E05-CA32FACF9E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8FAAEB2F-DEF2-71DD-AF98-C0A446D122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8EA9D7F9-BC14-C206-DFF8-5ABCD5E6E7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C2A8E84-605E-EB25-4A36-3D3984B92A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6C642D6-66F1-8A0A-CDDC-2EBC92AF86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A09EE3C-F0CF-8B96-88AA-6DE36F7A6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391E2F5-B870-1650-36DA-566F186BE6B9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3714E0-498A-B29B-94FB-DA93A6A966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E8BF09-B464-A1E1-02C2-01D09400BA77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1EB04BC9-BBC1-9452-43AC-4FD759F04F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10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Pink">
    <p:bg>
      <p:bgPr>
        <a:blipFill dpi="0" rotWithShape="1">
          <a:blip r:embed="rId2" cstate="screen">
            <a:alphaModFix amt="5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DDA1F39E-370E-9BF5-101D-A0A5D784F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FB8AF0D-6CCE-C411-DB47-6E723C8720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77B68DC7-43A5-C3AB-0F02-A24CE21AC0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998BAA85-672C-2406-1402-92D7361EB7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114C635-6BF1-6FFE-A4DB-8BB78F696D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C530D6A-EBB8-CD26-B104-C0F70BBC946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E24F392-DCB7-9BFE-802F-2C3A475EA0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C48C1F3A-E328-D7D8-0A81-F997F4F944DC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5771C0-93BA-5ADF-64A4-2A43F86D5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BDBA90-2059-F1EB-DC4D-1F490EC5C85F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DBE218AA-1FFB-BE5D-8642-2B04DCCE99A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37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Yellow">
    <p:bg>
      <p:bgPr>
        <a:blipFill dpi="0" rotWithShape="1">
          <a:blip r:embed="rId2" cstate="screen">
            <a:alphaModFix amt="2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8EEEF07-1889-D507-89A8-BB2EE63EB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8BEC0FC6-0311-3559-C180-50FE399D9C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1F924AA-0E70-3369-B99A-AAFFD470F4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F87F5EB3-C62D-D57D-1AAE-737B9D43A07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FD2D1B6-81BB-517B-130B-5D9202C4FA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FA7EF7-2594-397E-B832-BCDBA1E0520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2BD26A5-F2B2-8F17-EF04-893F385126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A620FFB-407F-A512-2C9D-569EEBC1E8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F65C4A6-90EE-54F5-1CA2-BBB24F562C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801F7FFA-E94E-A280-B1B5-ACAC603AC4BB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4" descr="The Open University Logo">
            <a:extLst>
              <a:ext uri="{FF2B5EF4-FFF2-40B4-BE49-F238E27FC236}">
                <a16:creationId xmlns:a16="http://schemas.microsoft.com/office/drawing/2014/main" id="{5E1AC07D-4E2F-CEA1-4D8E-FFA7745DD91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783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467C06D-0BA0-E66A-1254-70AFC15871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167" y="3124517"/>
            <a:ext cx="7500938" cy="608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GB"/>
              <a:t>Type your message here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98F1B169-2DA1-B49F-3EA1-DD312E568D4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2600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EA88F0E0-0334-005F-5AE6-97F8EFADF0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4299" y="2622093"/>
            <a:ext cx="6043402" cy="202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940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5286619" y="505730"/>
            <a:ext cx="1356583" cy="277127"/>
          </a:xfrm>
          <a:prstGeom prst="rect">
            <a:avLst/>
          </a:prstGeom>
          <a:solidFill>
            <a:schemeClr val="accent1"/>
          </a:solidFill>
        </p:spPr>
        <p:txBody>
          <a:bodyPr wrap="square" lIns="48000" tIns="0" rIns="0" bIns="0" rtlCol="0" anchor="ctr" anchorCtr="0">
            <a:spAutoFit/>
          </a:bodyPr>
          <a:lstStyle/>
          <a:p>
            <a:r>
              <a:rPr lang="en-US" sz="1801" b="1">
                <a:solidFill>
                  <a:schemeClr val="bg1"/>
                </a:solidFill>
              </a:rPr>
              <a:t>CONTENTS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286613" y="1051397"/>
            <a:ext cx="720000" cy="67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sz="4800">
                <a:solidFill>
                  <a:schemeClr val="accent1"/>
                </a:solidFill>
              </a:rPr>
              <a:t>01</a:t>
            </a:r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2" hasCustomPrompt="1"/>
          </p:nvPr>
        </p:nvSpPr>
        <p:spPr>
          <a:xfrm>
            <a:off x="6006613" y="1051393"/>
            <a:ext cx="4800000" cy="349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6" name="Text Placeholder 31"/>
          <p:cNvSpPr>
            <a:spLocks noGrp="1"/>
          </p:cNvSpPr>
          <p:nvPr>
            <p:ph type="body" sz="quarter" idx="13" hasCustomPrompt="1"/>
          </p:nvPr>
        </p:nvSpPr>
        <p:spPr>
          <a:xfrm>
            <a:off x="6006613" y="1410244"/>
            <a:ext cx="4800000" cy="48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333" b="0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/>
              <a:t>A brief line about content</a:t>
            </a:r>
          </a:p>
        </p:txBody>
      </p:sp>
      <p:sp>
        <p:nvSpPr>
          <p:cNvPr id="37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5286613" y="1985406"/>
            <a:ext cx="720000" cy="67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sz="4800">
                <a:solidFill>
                  <a:schemeClr val="accent1"/>
                </a:solidFill>
              </a:rPr>
              <a:t>02</a:t>
            </a:r>
          </a:p>
        </p:txBody>
      </p:sp>
      <p:sp>
        <p:nvSpPr>
          <p:cNvPr id="38" name="Text Placeholder 31"/>
          <p:cNvSpPr>
            <a:spLocks noGrp="1"/>
          </p:cNvSpPr>
          <p:nvPr>
            <p:ph type="body" sz="quarter" idx="15" hasCustomPrompt="1"/>
          </p:nvPr>
        </p:nvSpPr>
        <p:spPr>
          <a:xfrm>
            <a:off x="6006613" y="1985403"/>
            <a:ext cx="4800000" cy="349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9" name="Text Placeholder 31"/>
          <p:cNvSpPr>
            <a:spLocks noGrp="1"/>
          </p:cNvSpPr>
          <p:nvPr>
            <p:ph type="body" sz="quarter" idx="16" hasCustomPrompt="1"/>
          </p:nvPr>
        </p:nvSpPr>
        <p:spPr>
          <a:xfrm>
            <a:off x="6006613" y="2344253"/>
            <a:ext cx="4800000" cy="48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333" b="0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/>
              <a:t>A brief line about content</a:t>
            </a:r>
          </a:p>
        </p:txBody>
      </p:sp>
      <p:sp>
        <p:nvSpPr>
          <p:cNvPr id="40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5286613" y="2919415"/>
            <a:ext cx="720000" cy="67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sz="4800">
                <a:solidFill>
                  <a:schemeClr val="accent1"/>
                </a:solidFill>
              </a:rPr>
              <a:t>03</a:t>
            </a:r>
          </a:p>
        </p:txBody>
      </p:sp>
      <p:sp>
        <p:nvSpPr>
          <p:cNvPr id="41" name="Text Placeholder 31"/>
          <p:cNvSpPr>
            <a:spLocks noGrp="1"/>
          </p:cNvSpPr>
          <p:nvPr>
            <p:ph type="body" sz="quarter" idx="18" hasCustomPrompt="1"/>
          </p:nvPr>
        </p:nvSpPr>
        <p:spPr>
          <a:xfrm>
            <a:off x="6006613" y="2919412"/>
            <a:ext cx="4800000" cy="349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42" name="Text Placeholder 31"/>
          <p:cNvSpPr>
            <a:spLocks noGrp="1"/>
          </p:cNvSpPr>
          <p:nvPr>
            <p:ph type="body" sz="quarter" idx="19" hasCustomPrompt="1"/>
          </p:nvPr>
        </p:nvSpPr>
        <p:spPr>
          <a:xfrm>
            <a:off x="6006613" y="3278263"/>
            <a:ext cx="4800000" cy="48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333" b="0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/>
              <a:t>A brief line about content</a:t>
            </a:r>
          </a:p>
        </p:txBody>
      </p:sp>
      <p:sp>
        <p:nvSpPr>
          <p:cNvPr id="43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5286613" y="3853422"/>
            <a:ext cx="720000" cy="67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sz="4800">
                <a:solidFill>
                  <a:schemeClr val="accent1"/>
                </a:solidFill>
              </a:rPr>
              <a:t>04</a:t>
            </a:r>
          </a:p>
        </p:txBody>
      </p:sp>
      <p:sp>
        <p:nvSpPr>
          <p:cNvPr id="44" name="Text Placeholder 31"/>
          <p:cNvSpPr>
            <a:spLocks noGrp="1"/>
          </p:cNvSpPr>
          <p:nvPr>
            <p:ph type="body" sz="quarter" idx="21" hasCustomPrompt="1"/>
          </p:nvPr>
        </p:nvSpPr>
        <p:spPr>
          <a:xfrm>
            <a:off x="6006613" y="3853421"/>
            <a:ext cx="4800000" cy="349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45" name="Text Placeholder 31"/>
          <p:cNvSpPr>
            <a:spLocks noGrp="1"/>
          </p:cNvSpPr>
          <p:nvPr>
            <p:ph type="body" sz="quarter" idx="22" hasCustomPrompt="1"/>
          </p:nvPr>
        </p:nvSpPr>
        <p:spPr>
          <a:xfrm>
            <a:off x="6006613" y="4212272"/>
            <a:ext cx="4800000" cy="48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333" b="0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/>
              <a:t>A brief line about content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5286613" y="4787433"/>
            <a:ext cx="720000" cy="67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sz="4800">
                <a:solidFill>
                  <a:schemeClr val="accent1"/>
                </a:solidFill>
              </a:rPr>
              <a:t>05</a:t>
            </a:r>
          </a:p>
        </p:txBody>
      </p:sp>
      <p:sp>
        <p:nvSpPr>
          <p:cNvPr id="47" name="Text Placeholder 31"/>
          <p:cNvSpPr>
            <a:spLocks noGrp="1"/>
          </p:cNvSpPr>
          <p:nvPr>
            <p:ph type="body" sz="quarter" idx="24" hasCustomPrompt="1"/>
          </p:nvPr>
        </p:nvSpPr>
        <p:spPr>
          <a:xfrm>
            <a:off x="6006613" y="4787431"/>
            <a:ext cx="4800000" cy="349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48" name="Text Placeholder 31"/>
          <p:cNvSpPr>
            <a:spLocks noGrp="1"/>
          </p:cNvSpPr>
          <p:nvPr>
            <p:ph type="body" sz="quarter" idx="25" hasCustomPrompt="1"/>
          </p:nvPr>
        </p:nvSpPr>
        <p:spPr>
          <a:xfrm>
            <a:off x="6006613" y="5146281"/>
            <a:ext cx="4800000" cy="48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333" b="0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/>
              <a:t>A brief line about content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286613" y="5721443"/>
            <a:ext cx="720000" cy="67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sz="4800">
                <a:solidFill>
                  <a:schemeClr val="accent1"/>
                </a:solidFill>
              </a:rPr>
              <a:t>06</a:t>
            </a:r>
          </a:p>
        </p:txBody>
      </p:sp>
      <p:sp>
        <p:nvSpPr>
          <p:cNvPr id="50" name="Text Placeholder 31"/>
          <p:cNvSpPr>
            <a:spLocks noGrp="1"/>
          </p:cNvSpPr>
          <p:nvPr>
            <p:ph type="body" sz="quarter" idx="27" hasCustomPrompt="1"/>
          </p:nvPr>
        </p:nvSpPr>
        <p:spPr>
          <a:xfrm>
            <a:off x="6006613" y="5721440"/>
            <a:ext cx="4800000" cy="349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51" name="Text Placeholder 31"/>
          <p:cNvSpPr>
            <a:spLocks noGrp="1"/>
          </p:cNvSpPr>
          <p:nvPr>
            <p:ph type="body" sz="quarter" idx="28" hasCustomPrompt="1"/>
          </p:nvPr>
        </p:nvSpPr>
        <p:spPr>
          <a:xfrm>
            <a:off x="6006613" y="6080291"/>
            <a:ext cx="4800000" cy="48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333" b="0"/>
            </a:lvl1pPr>
            <a:lvl2pPr marL="609570" indent="0">
              <a:buNone/>
              <a:defRPr sz="1600" b="1"/>
            </a:lvl2pPr>
            <a:lvl3pPr marL="1219139" indent="0">
              <a:buNone/>
              <a:defRPr sz="1600" b="1"/>
            </a:lvl3pPr>
            <a:lvl4pPr marL="1828709" indent="0">
              <a:buNone/>
              <a:defRPr sz="1600" b="1"/>
            </a:lvl4pPr>
            <a:lvl5pPr marL="2438278" indent="0">
              <a:buNone/>
              <a:defRPr sz="1600" b="1"/>
            </a:lvl5pPr>
          </a:lstStyle>
          <a:p>
            <a:pPr lvl="0"/>
            <a:r>
              <a:rPr lang="en-US"/>
              <a:t>A brief line about content</a:t>
            </a:r>
          </a:p>
        </p:txBody>
      </p:sp>
      <p:sp>
        <p:nvSpPr>
          <p:cNvPr id="23" name="Picture Placeholder 12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4800000" cy="6858000"/>
          </a:xfrm>
          <a:prstGeom prst="rect">
            <a:avLst/>
          </a:prstGeom>
          <a:solidFill>
            <a:schemeClr val="bg2">
              <a:alpha val="30000"/>
            </a:schemeClr>
          </a:solidFill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1600" b="1" baseline="0"/>
            </a:lvl1pPr>
          </a:lstStyle>
          <a:p>
            <a:pPr marL="304784" marR="0" lvl="0" indent="-304784" algn="l" defTabSz="1219139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8049490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518401" y="535839"/>
            <a:ext cx="1356583" cy="277127"/>
          </a:xfrm>
          <a:prstGeom prst="rect">
            <a:avLst/>
          </a:prstGeom>
          <a:solidFill>
            <a:schemeClr val="accent1"/>
          </a:solidFill>
        </p:spPr>
        <p:txBody>
          <a:bodyPr wrap="square" lIns="48000" tIns="0" rIns="0" bIns="0" rtlCol="0" anchor="ctr" anchorCtr="0">
            <a:spAutoFit/>
          </a:bodyPr>
          <a:lstStyle/>
          <a:p>
            <a:r>
              <a:rPr lang="en-US" sz="1801" b="1">
                <a:solidFill>
                  <a:schemeClr val="bg1"/>
                </a:solidFill>
              </a:rPr>
              <a:t>CONTENTS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6000" y="1440000"/>
            <a:ext cx="11136000" cy="4938000"/>
          </a:xfrm>
          <a:prstGeom prst="rect">
            <a:avLst/>
          </a:prstGeom>
        </p:spPr>
        <p:txBody>
          <a:bodyPr lIns="0" tIns="0" rIns="0" bIns="0" numCol="2" spcCol="360000"/>
          <a:lstStyle>
            <a:lvl1pPr marL="0" indent="0" algn="l" defTabSz="383981">
              <a:lnSpc>
                <a:spcPts val="2133"/>
              </a:lnSpc>
              <a:buNone/>
              <a:defRPr sz="1600" b="1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00	Insert contents listing (2 columns)</a:t>
            </a:r>
          </a:p>
        </p:txBody>
      </p:sp>
    </p:spTree>
    <p:extLst>
      <p:ext uri="{BB962C8B-B14F-4D97-AF65-F5344CB8AC3E}">
        <p14:creationId xmlns:p14="http://schemas.microsoft.com/office/powerpoint/2010/main" val="34017809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ju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8401" y="533235"/>
            <a:ext cx="1680000" cy="28276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6000" y="1440000"/>
            <a:ext cx="11136000" cy="493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609570" indent="0">
              <a:buNone/>
              <a:defRPr sz="1600"/>
            </a:lvl2pPr>
            <a:lvl3pPr marL="1219139" indent="0">
              <a:buNone/>
              <a:defRPr sz="1600"/>
            </a:lvl3pPr>
            <a:lvl4pPr marL="1828709" indent="0">
              <a:buNone/>
              <a:defRPr sz="1600"/>
            </a:lvl4pPr>
            <a:lvl5pPr marL="2438278" indent="0">
              <a:buNone/>
              <a:defRPr sz="1600"/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11712000" y="6378000"/>
            <a:ext cx="480000" cy="480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18401" y="816003"/>
            <a:ext cx="10588800" cy="335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6917919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just a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576000" y="1440000"/>
            <a:ext cx="11136000" cy="4937517"/>
          </a:xfrm>
          <a:prstGeom prst="rect">
            <a:avLst/>
          </a:prstGeom>
          <a:solidFill>
            <a:schemeClr val="bg2">
              <a:alpha val="30000"/>
            </a:schemeClr>
          </a:solidFill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1600" b="1" baseline="0"/>
            </a:lvl1pPr>
          </a:lstStyle>
          <a:p>
            <a:pPr marL="304784" marR="0" lvl="0" indent="-304784" algn="l" defTabSz="1219139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INSERT IMAGE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18401" y="533235"/>
            <a:ext cx="1680000" cy="28276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18401" y="816003"/>
            <a:ext cx="10588800" cy="335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3368684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col text / m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6000" y="1440000"/>
            <a:ext cx="2400000" cy="4938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Body text</a:t>
            </a:r>
            <a:br>
              <a:rPr lang="en-US"/>
            </a:br>
            <a:br>
              <a:rPr lang="en-US"/>
            </a:br>
            <a:r>
              <a:rPr lang="en-US"/>
              <a:t>Graphs and graphics can be positioned over the grey box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3456001" y="1440483"/>
            <a:ext cx="8256000" cy="4937517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18401" y="533235"/>
            <a:ext cx="1680000" cy="28276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18401" y="816003"/>
            <a:ext cx="10588800" cy="335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49590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 - Blue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866F1F2-E6A8-97CC-9915-9A8864215B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44AAC2A-4E35-E36E-9115-E0E3D0E313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272494EA-133C-010F-7F32-98A8422E06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5" name="Picture 4" descr="The Open University Logo">
            <a:extLst>
              <a:ext uri="{FF2B5EF4-FFF2-40B4-BE49-F238E27FC236}">
                <a16:creationId xmlns:a16="http://schemas.microsoft.com/office/drawing/2014/main" id="{5A176635-0D9A-318C-7E7A-70539D9E69F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41129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col tex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6002" y="1440000"/>
            <a:ext cx="4527551" cy="4938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5568000" y="1440000"/>
            <a:ext cx="6144000" cy="4937517"/>
          </a:xfrm>
          <a:prstGeom prst="rect">
            <a:avLst/>
          </a:prstGeom>
          <a:solidFill>
            <a:schemeClr val="bg2">
              <a:alpha val="30000"/>
            </a:schemeClr>
          </a:solidFill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1600" b="1" baseline="0"/>
            </a:lvl1pPr>
          </a:lstStyle>
          <a:p>
            <a:pPr marL="304784" marR="0" lvl="0" indent="-304784" algn="l" defTabSz="1219139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INSERT IMAGE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518401" y="533235"/>
            <a:ext cx="1680000" cy="28276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18401" y="816003"/>
            <a:ext cx="10588800" cy="335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12782409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col text / ch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6002" y="4182563"/>
            <a:ext cx="4527551" cy="2195437"/>
          </a:xfrm>
          <a:prstGeom prst="rect">
            <a:avLst/>
          </a:prstGeom>
        </p:spPr>
        <p:txBody>
          <a:bodyPr lIns="0" tIns="0" rIns="0" bIns="0"/>
          <a:lstStyle>
            <a:lvl1pPr marL="228589" indent="-228589" algn="l">
              <a:buClr>
                <a:schemeClr val="accent2"/>
              </a:buClr>
              <a:buFont typeface="Arial" charset="0"/>
              <a:buChar char="•"/>
              <a:defRPr sz="1600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Bullet points</a:t>
            </a:r>
          </a:p>
          <a:p>
            <a:pPr lvl="0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5582403" y="1440483"/>
            <a:ext cx="6129599" cy="4937517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576002" y="1440000"/>
            <a:ext cx="4527551" cy="2454560"/>
          </a:xfrm>
          <a:prstGeom prst="rect">
            <a:avLst/>
          </a:prstGeom>
        </p:spPr>
        <p:txBody>
          <a:bodyPr lIns="0" tIns="0" rIns="0" bIns="0" numCol="2" spcCol="288000"/>
          <a:lstStyle>
            <a:lvl1pPr marL="0" indent="0" algn="l">
              <a:buNone/>
              <a:defRPr sz="1600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Body text</a:t>
            </a:r>
            <a:br>
              <a:rPr lang="en-US"/>
            </a:br>
            <a:br>
              <a:rPr lang="en-US"/>
            </a:br>
            <a:r>
              <a:rPr lang="en-US"/>
              <a:t>Charts, graphs and graphics can be positioned over the grey box.</a:t>
            </a: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Body text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518401" y="533235"/>
            <a:ext cx="1680000" cy="28276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18401" y="816003"/>
            <a:ext cx="10588800" cy="335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11583414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5999" y="1440000"/>
            <a:ext cx="2880000" cy="493800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l">
              <a:buNone/>
              <a:defRPr sz="16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Body text</a:t>
            </a:r>
          </a:p>
          <a:p>
            <a:pPr lvl="0"/>
            <a:endParaRPr lang="en-US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840000" y="1440000"/>
            <a:ext cx="2880000" cy="493800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l">
              <a:buNone/>
              <a:defRPr sz="16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Body text</a:t>
            </a:r>
          </a:p>
          <a:p>
            <a:pPr lvl="0"/>
            <a:endParaRPr lang="en-US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104003" y="1440000"/>
            <a:ext cx="4607999" cy="493800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228589" indent="-228589" algn="l">
              <a:buClr>
                <a:schemeClr val="accent2"/>
              </a:buClr>
              <a:buFont typeface="Arial" charset="0"/>
              <a:buChar char="•"/>
              <a:defRPr sz="16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Bullet points</a:t>
            </a:r>
          </a:p>
          <a:p>
            <a:pPr lvl="0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18401" y="533235"/>
            <a:ext cx="1680000" cy="28276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18401" y="816003"/>
            <a:ext cx="10588800" cy="335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34610168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5999" y="1440003"/>
            <a:ext cx="11136000" cy="2226767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l">
              <a:buNone/>
              <a:defRPr sz="16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Body text</a:t>
            </a:r>
          </a:p>
          <a:p>
            <a:pPr lvl="0"/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3954771"/>
            <a:ext cx="11136000" cy="2423231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228589" indent="-228589" algn="l">
              <a:buClr>
                <a:schemeClr val="accent2"/>
              </a:buClr>
              <a:buFont typeface="Arial" charset="0"/>
              <a:buChar char="•"/>
              <a:defRPr sz="16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Bullet points</a:t>
            </a:r>
          </a:p>
          <a:p>
            <a:pPr lvl="0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518401" y="533235"/>
            <a:ext cx="1680000" cy="28276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867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18401" y="816003"/>
            <a:ext cx="10588800" cy="335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867" b="1"/>
            </a:lvl1pPr>
          </a:lstStyle>
          <a:p>
            <a:pPr lvl="0"/>
            <a:r>
              <a:rPr lang="en-US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943086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C4D0DBB-988A-6342-8902-0563E9803C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5119" y="404664"/>
            <a:ext cx="471531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Contents Title 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AD27DD2-BE62-DA40-8EBD-559298C562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2873" y="1539489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254454E-2B5C-B046-98EC-9A0A923749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12873" y="2882868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AB826CD5-5C92-B242-BB8B-DD1F577280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75119" y="153948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9A813DF2-0556-7B4C-A30B-8A7253CE58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75119" y="288183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B3B649-1EB8-9846-A24F-3002667E7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51118"/>
            <a:ext cx="4613762" cy="2306881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3BBE70E-03E7-644A-BA5E-E3A0B91311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22170" y="1896175"/>
            <a:ext cx="3118585" cy="810811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Sub-Content 01</a:t>
            </a:r>
          </a:p>
          <a:p>
            <a:pPr lvl="0"/>
            <a:r>
              <a:rPr lang="en-GB"/>
              <a:t>Sub-Content 02</a:t>
            </a:r>
          </a:p>
          <a:p>
            <a:pPr lvl="0"/>
            <a:r>
              <a:rPr lang="en-GB"/>
              <a:t>Sub-Content 03</a:t>
            </a:r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B1D217B3-A93E-1105-52D4-A2BC7A46BC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1" y="1"/>
            <a:ext cx="4611462" cy="4551117"/>
          </a:xfrm>
          <a:custGeom>
            <a:avLst/>
            <a:gdLst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0 w 9061155"/>
              <a:gd name="connsiteY7" fmla="*/ 19423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5191279"/>
              <a:gd name="connsiteX1" fmla="*/ 7118829 w 9061155"/>
              <a:gd name="connsiteY1" fmla="*/ 0 h 5191279"/>
              <a:gd name="connsiteX2" fmla="*/ 9061155 w 9061155"/>
              <a:gd name="connsiteY2" fmla="*/ 1942326 h 5191279"/>
              <a:gd name="connsiteX3" fmla="*/ 9061155 w 9061155"/>
              <a:gd name="connsiteY3" fmla="*/ 4330524 h 5191279"/>
              <a:gd name="connsiteX4" fmla="*/ 8840562 w 9061155"/>
              <a:gd name="connsiteY4" fmla="*/ 4551117 h 5191279"/>
              <a:gd name="connsiteX5" fmla="*/ 4449693 w 9061155"/>
              <a:gd name="connsiteY5" fmla="*/ 4538417 h 5191279"/>
              <a:gd name="connsiteX6" fmla="*/ 0 w 9061155"/>
              <a:gd name="connsiteY6" fmla="*/ 4330524 h 5191279"/>
              <a:gd name="connsiteX7" fmla="*/ 1905000 w 9061155"/>
              <a:gd name="connsiteY7" fmla="*/ 1955026 h 5191279"/>
              <a:gd name="connsiteX8" fmla="*/ 1942326 w 9061155"/>
              <a:gd name="connsiteY8" fmla="*/ 0 h 5191279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9669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9669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3481566 w 8085795"/>
              <a:gd name="connsiteY7" fmla="*/ 0 h 4551117"/>
              <a:gd name="connsiteX0" fmla="*/ 451391 w 5055620"/>
              <a:gd name="connsiteY0" fmla="*/ 0 h 4551117"/>
              <a:gd name="connsiteX1" fmla="*/ 3113294 w 5055620"/>
              <a:gd name="connsiteY1" fmla="*/ 0 h 4551117"/>
              <a:gd name="connsiteX2" fmla="*/ 5055620 w 5055620"/>
              <a:gd name="connsiteY2" fmla="*/ 1942326 h 4551117"/>
              <a:gd name="connsiteX3" fmla="*/ 5055620 w 5055620"/>
              <a:gd name="connsiteY3" fmla="*/ 4330524 h 4551117"/>
              <a:gd name="connsiteX4" fmla="*/ 4835027 w 5055620"/>
              <a:gd name="connsiteY4" fmla="*/ 4551117 h 4551117"/>
              <a:gd name="connsiteX5" fmla="*/ 444158 w 5055620"/>
              <a:gd name="connsiteY5" fmla="*/ 4538417 h 4551117"/>
              <a:gd name="connsiteX6" fmla="*/ 451391 w 5055620"/>
              <a:gd name="connsiteY6" fmla="*/ 0 h 4551117"/>
              <a:gd name="connsiteX0" fmla="*/ 330721 w 4934950"/>
              <a:gd name="connsiteY0" fmla="*/ 0 h 4551117"/>
              <a:gd name="connsiteX1" fmla="*/ 2992624 w 4934950"/>
              <a:gd name="connsiteY1" fmla="*/ 0 h 4551117"/>
              <a:gd name="connsiteX2" fmla="*/ 4934950 w 4934950"/>
              <a:gd name="connsiteY2" fmla="*/ 1942326 h 4551117"/>
              <a:gd name="connsiteX3" fmla="*/ 4934950 w 4934950"/>
              <a:gd name="connsiteY3" fmla="*/ 4330524 h 4551117"/>
              <a:gd name="connsiteX4" fmla="*/ 4714357 w 4934950"/>
              <a:gd name="connsiteY4" fmla="*/ 4551117 h 4551117"/>
              <a:gd name="connsiteX5" fmla="*/ 323488 w 4934950"/>
              <a:gd name="connsiteY5" fmla="*/ 4538417 h 4551117"/>
              <a:gd name="connsiteX6" fmla="*/ 330721 w 4934950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11462" h="4551117">
                <a:moveTo>
                  <a:pt x="7233" y="0"/>
                </a:moveTo>
                <a:lnTo>
                  <a:pt x="2669136" y="0"/>
                </a:lnTo>
                <a:cubicBezTo>
                  <a:pt x="3741853" y="0"/>
                  <a:pt x="4611462" y="869609"/>
                  <a:pt x="4611462" y="1942326"/>
                </a:cubicBezTo>
                <a:lnTo>
                  <a:pt x="4611462" y="4330524"/>
                </a:lnTo>
                <a:cubicBezTo>
                  <a:pt x="4611462" y="4452354"/>
                  <a:pt x="4512699" y="4551117"/>
                  <a:pt x="4390869" y="4551117"/>
                </a:cubicBezTo>
                <a:lnTo>
                  <a:pt x="0" y="4538417"/>
                </a:lnTo>
                <a:cubicBezTo>
                  <a:pt x="8534" y="3642738"/>
                  <a:pt x="4337" y="1106923"/>
                  <a:pt x="7233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31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C4D0DBB-988A-6342-8902-0563E9803C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5119" y="404664"/>
            <a:ext cx="471531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Contents Title 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AD27DD2-BE62-DA40-8EBD-559298C562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2873" y="1539489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254454E-2B5C-B046-98EC-9A0A923749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12873" y="2882868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B25C514-5CFA-FD4E-BB21-038E4D8FF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436918"/>
            <a:ext cx="4613763" cy="2421083"/>
          </a:xfrm>
          <a:prstGeom prst="rect">
            <a:avLst/>
          </a:prstGeom>
        </p:spPr>
      </p:pic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AB826CD5-5C92-B242-BB8B-DD1F577280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75119" y="153948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9A813DF2-0556-7B4C-A30B-8A7253CE58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75119" y="288183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55C52EF6-7A1A-948C-942C-0339E091A7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22170" y="1896175"/>
            <a:ext cx="3118585" cy="810811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Sub-Content 01</a:t>
            </a:r>
          </a:p>
          <a:p>
            <a:pPr lvl="0"/>
            <a:r>
              <a:rPr lang="en-GB"/>
              <a:t>Sub-Content 02</a:t>
            </a:r>
          </a:p>
          <a:p>
            <a:pPr lvl="0"/>
            <a:r>
              <a:rPr lang="en-GB"/>
              <a:t>Sub-Content 03</a:t>
            </a:r>
          </a:p>
        </p:txBody>
      </p:sp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49448C27-4172-973B-4F33-BCE2BB9A8F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1" y="1"/>
            <a:ext cx="4611462" cy="4551117"/>
          </a:xfrm>
          <a:custGeom>
            <a:avLst/>
            <a:gdLst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0 w 9061155"/>
              <a:gd name="connsiteY7" fmla="*/ 19423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5191279"/>
              <a:gd name="connsiteX1" fmla="*/ 7118829 w 9061155"/>
              <a:gd name="connsiteY1" fmla="*/ 0 h 5191279"/>
              <a:gd name="connsiteX2" fmla="*/ 9061155 w 9061155"/>
              <a:gd name="connsiteY2" fmla="*/ 1942326 h 5191279"/>
              <a:gd name="connsiteX3" fmla="*/ 9061155 w 9061155"/>
              <a:gd name="connsiteY3" fmla="*/ 4330524 h 5191279"/>
              <a:gd name="connsiteX4" fmla="*/ 8840562 w 9061155"/>
              <a:gd name="connsiteY4" fmla="*/ 4551117 h 5191279"/>
              <a:gd name="connsiteX5" fmla="*/ 4449693 w 9061155"/>
              <a:gd name="connsiteY5" fmla="*/ 4538417 h 5191279"/>
              <a:gd name="connsiteX6" fmla="*/ 0 w 9061155"/>
              <a:gd name="connsiteY6" fmla="*/ 4330524 h 5191279"/>
              <a:gd name="connsiteX7" fmla="*/ 1905000 w 9061155"/>
              <a:gd name="connsiteY7" fmla="*/ 1955026 h 5191279"/>
              <a:gd name="connsiteX8" fmla="*/ 1942326 w 9061155"/>
              <a:gd name="connsiteY8" fmla="*/ 0 h 5191279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9669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9669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3481566 w 8085795"/>
              <a:gd name="connsiteY7" fmla="*/ 0 h 4551117"/>
              <a:gd name="connsiteX0" fmla="*/ 451391 w 5055620"/>
              <a:gd name="connsiteY0" fmla="*/ 0 h 4551117"/>
              <a:gd name="connsiteX1" fmla="*/ 3113294 w 5055620"/>
              <a:gd name="connsiteY1" fmla="*/ 0 h 4551117"/>
              <a:gd name="connsiteX2" fmla="*/ 5055620 w 5055620"/>
              <a:gd name="connsiteY2" fmla="*/ 1942326 h 4551117"/>
              <a:gd name="connsiteX3" fmla="*/ 5055620 w 5055620"/>
              <a:gd name="connsiteY3" fmla="*/ 4330524 h 4551117"/>
              <a:gd name="connsiteX4" fmla="*/ 4835027 w 5055620"/>
              <a:gd name="connsiteY4" fmla="*/ 4551117 h 4551117"/>
              <a:gd name="connsiteX5" fmla="*/ 444158 w 5055620"/>
              <a:gd name="connsiteY5" fmla="*/ 4538417 h 4551117"/>
              <a:gd name="connsiteX6" fmla="*/ 451391 w 5055620"/>
              <a:gd name="connsiteY6" fmla="*/ 0 h 4551117"/>
              <a:gd name="connsiteX0" fmla="*/ 330721 w 4934950"/>
              <a:gd name="connsiteY0" fmla="*/ 0 h 4551117"/>
              <a:gd name="connsiteX1" fmla="*/ 2992624 w 4934950"/>
              <a:gd name="connsiteY1" fmla="*/ 0 h 4551117"/>
              <a:gd name="connsiteX2" fmla="*/ 4934950 w 4934950"/>
              <a:gd name="connsiteY2" fmla="*/ 1942326 h 4551117"/>
              <a:gd name="connsiteX3" fmla="*/ 4934950 w 4934950"/>
              <a:gd name="connsiteY3" fmla="*/ 4330524 h 4551117"/>
              <a:gd name="connsiteX4" fmla="*/ 4714357 w 4934950"/>
              <a:gd name="connsiteY4" fmla="*/ 4551117 h 4551117"/>
              <a:gd name="connsiteX5" fmla="*/ 323488 w 4934950"/>
              <a:gd name="connsiteY5" fmla="*/ 4538417 h 4551117"/>
              <a:gd name="connsiteX6" fmla="*/ 330721 w 4934950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11462" h="4551117">
                <a:moveTo>
                  <a:pt x="7233" y="0"/>
                </a:moveTo>
                <a:lnTo>
                  <a:pt x="2669136" y="0"/>
                </a:lnTo>
                <a:cubicBezTo>
                  <a:pt x="3741853" y="0"/>
                  <a:pt x="4611462" y="869609"/>
                  <a:pt x="4611462" y="1942326"/>
                </a:cubicBezTo>
                <a:lnTo>
                  <a:pt x="4611462" y="4330524"/>
                </a:lnTo>
                <a:cubicBezTo>
                  <a:pt x="4611462" y="4452354"/>
                  <a:pt x="4512699" y="4551117"/>
                  <a:pt x="4390869" y="4551117"/>
                </a:cubicBezTo>
                <a:lnTo>
                  <a:pt x="0" y="4538417"/>
                </a:lnTo>
                <a:cubicBezTo>
                  <a:pt x="8534" y="3642738"/>
                  <a:pt x="4337" y="1106923"/>
                  <a:pt x="7233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34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759363"/>
            <a:ext cx="3691545" cy="31731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name: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Contents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672EBB80-A06E-419B-5D88-C52E35F0845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90591" y="1759363"/>
            <a:ext cx="572718" cy="31731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i="0">
                <a:ln>
                  <a:noFill/>
                </a:ln>
                <a:solidFill>
                  <a:srgbClr val="1C46C0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EBE89543-A931-7E7D-70F4-0895930BED8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6000" y="1759363"/>
            <a:ext cx="3691545" cy="31731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name: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202B306-D134-FDA1-EFFA-1473A26ED44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885486" y="1759363"/>
            <a:ext cx="572718" cy="31731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i="0">
                <a:ln>
                  <a:noFill/>
                </a:ln>
                <a:solidFill>
                  <a:srgbClr val="1C46C0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09</a:t>
            </a:r>
          </a:p>
        </p:txBody>
      </p:sp>
      <p:pic>
        <p:nvPicPr>
          <p:cNvPr id="7" name="Picture 6" descr="The Open University Logo">
            <a:extLst>
              <a:ext uri="{FF2B5EF4-FFF2-40B4-BE49-F238E27FC236}">
                <a16:creationId xmlns:a16="http://schemas.microsoft.com/office/drawing/2014/main" id="{E4D12D21-2F9E-2846-20E0-F0307CE0821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036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15272609" cy="509777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1C3DB8-28FE-CD4A-AC01-87EE1020C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97770"/>
            <a:ext cx="10492353" cy="1760230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3F6853B-E929-F241-91D8-856D67E458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E390F52-05CD-A068-38A6-49F5DCC4B2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7792215-3EBF-8AFE-D64C-230EB77D34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403275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509777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4E638D-6AD4-9B4C-B7A9-1F0500BFE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8" y="5097770"/>
            <a:ext cx="4417181" cy="176023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58BB04F-25F0-024C-BD47-209C74A317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36C6B16-6B0D-9EC9-CB32-E93F0F2560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99C368-7E26-527C-B143-BDB1D5B48D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18873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39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BB4780-4959-E441-87C3-B265F63A8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B00EC-F294-CD4B-BCBA-AF4A8BC26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ED8D8-BEBD-1B42-B387-F27F84E37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</a:defRPr>
            </a:lvl1pPr>
          </a:lstStyle>
          <a:p>
            <a:fld id="{0AAA8F9F-42A8-344E-BFDB-6B187AAC9728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480C4-4982-D141-B7F4-847D6255AB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1986B-A33C-FB46-96C5-A7D0198BBA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</a:defRPr>
            </a:lvl1pPr>
          </a:lstStyle>
          <a:p>
            <a:fld id="{60BAE0D0-DB37-5740-9BD9-F5C7BF39F1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55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30" r:id="rId2"/>
    <p:sldLayoutId id="2147483917" r:id="rId3"/>
    <p:sldLayoutId id="214748393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oppins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3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92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391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923" r:id="rId5"/>
    <p:sldLayoutId id="214748392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28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919" r:id="rId2"/>
    <p:sldLayoutId id="2147483828" r:id="rId3"/>
    <p:sldLayoutId id="2147483829" r:id="rId4"/>
    <p:sldLayoutId id="2147483830" r:id="rId5"/>
    <p:sldLayoutId id="2147483831" r:id="rId6"/>
    <p:sldLayoutId id="2147483835" r:id="rId7"/>
    <p:sldLayoutId id="2147483836" r:id="rId8"/>
    <p:sldLayoutId id="2147483839" r:id="rId9"/>
    <p:sldLayoutId id="2147483935" r:id="rId10"/>
    <p:sldLayoutId id="2147483842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  <p:sldLayoutId id="2147483852" r:id="rId18"/>
    <p:sldLayoutId id="214748385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140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106" y="221057"/>
            <a:ext cx="859989" cy="59124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11712000" y="6378000"/>
            <a:ext cx="480000" cy="480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890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</p:sldLayoutIdLst>
  <p:hf hdr="0" ftr="0" dt="0"/>
  <p:txStyles>
    <p:titleStyle>
      <a:lvl1pPr algn="l" defTabSz="1219139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39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3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3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39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ncydixonblog.com/2018/03/turning-lessons-learned-upside-down.html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4" Type="http://schemas.openxmlformats.org/officeDocument/2006/relationships/hyperlink" Target="https://www.peoplematters.in/article/culture/effective-virtual-collaboration-tips-from-it-and-engineering-teams-26265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D67DD9-3DAA-313B-8305-6C266ED950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 sz="4000" b="1" i="0">
                <a:effectLst/>
                <a:latin typeface="Arial"/>
                <a:cs typeface="Poppins SemiBold"/>
              </a:rPr>
              <a:t>Employability and Student Success:</a:t>
            </a:r>
            <a:endParaRPr lang="en-GB" sz="4000">
              <a:latin typeface="Arial"/>
              <a:cs typeface="Poppins SemiBold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81A18EA-A9B5-381F-97C4-750E953780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2949" y="1932737"/>
            <a:ext cx="5557584" cy="130540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3200" b="1" i="0" dirty="0">
                <a:effectLst/>
                <a:latin typeface="Arial"/>
                <a:cs typeface="Poppins"/>
              </a:rPr>
              <a:t>Virtual Internships for Underrepresented Students</a:t>
            </a:r>
            <a:r>
              <a:rPr lang="en-GB" sz="3200" b="0" i="0" dirty="0">
                <a:effectLst/>
                <a:latin typeface="Arial"/>
                <a:cs typeface="Poppins"/>
              </a:rPr>
              <a:t> </a:t>
            </a:r>
            <a:r>
              <a:rPr lang="en-GB" dirty="0">
                <a:latin typeface="Poppins"/>
                <a:cs typeface="Poppins"/>
              </a:rPr>
              <a:t> </a:t>
            </a:r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1E9862C-F9C6-300D-C161-CC5F2057C1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7088" y="3724972"/>
            <a:ext cx="5557584" cy="34703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>
                <a:latin typeface="Arial"/>
                <a:cs typeface="Poppins"/>
              </a:rPr>
              <a:t>Trinity Western, Flavia </a:t>
            </a:r>
            <a:r>
              <a:rPr lang="en-GB" err="1">
                <a:latin typeface="Arial"/>
                <a:cs typeface="Poppins"/>
              </a:rPr>
              <a:t>Ranzolin</a:t>
            </a:r>
            <a:r>
              <a:rPr lang="en-GB">
                <a:latin typeface="Arial"/>
                <a:cs typeface="Poppins"/>
              </a:rPr>
              <a:t>, Virtual Interns</a:t>
            </a:r>
            <a:endParaRPr lang="en-GB">
              <a:latin typeface="Arial"/>
            </a:endParaRPr>
          </a:p>
          <a:p>
            <a:r>
              <a:rPr lang="en-GB">
                <a:latin typeface="Arial"/>
                <a:cs typeface="Poppins"/>
              </a:rPr>
              <a:t>Kristen Reid, Catherine Comfort, Faculty of Business and Law </a:t>
            </a:r>
            <a:endParaRPr lang="en-GB">
              <a:latin typeface="Arial"/>
            </a:endParaRPr>
          </a:p>
          <a:p>
            <a:r>
              <a:rPr lang="en-GB">
                <a:latin typeface="Arial"/>
                <a:cs typeface="Poppins"/>
              </a:rPr>
              <a:t>Andrew Potter, Diane Butler, Faculty of Science, Technology, Engineering and Mathematics</a:t>
            </a:r>
            <a:endParaRPr lang="en-GB">
              <a:latin typeface="Arial"/>
            </a:endParaRPr>
          </a:p>
          <a:p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C582E8A-5AC5-EBB0-D16B-4437F42A33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8208" y="5353491"/>
            <a:ext cx="5557584" cy="34703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>
                <a:latin typeface="Arial"/>
                <a:cs typeface="Poppins"/>
              </a:rPr>
              <a:t>26 April 2023</a:t>
            </a:r>
          </a:p>
        </p:txBody>
      </p:sp>
      <p:pic>
        <p:nvPicPr>
          <p:cNvPr id="3" name="Picture 3" descr="A young woman in a hijab sitting in an office setting, smiling and looking out the window.">
            <a:extLst>
              <a:ext uri="{FF2B5EF4-FFF2-40B4-BE49-F238E27FC236}">
                <a16:creationId xmlns:a16="http://schemas.microsoft.com/office/drawing/2014/main" id="{7BEF1D9F-EFAE-E563-F1D0-87DF7212EA1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6347" r="6347"/>
          <a:stretch/>
        </p:blipFill>
        <p:spPr/>
      </p:pic>
    </p:spTree>
    <p:extLst>
      <p:ext uri="{BB962C8B-B14F-4D97-AF65-F5344CB8AC3E}">
        <p14:creationId xmlns:p14="http://schemas.microsoft.com/office/powerpoint/2010/main" val="3771289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5AF888-6AEC-BE02-D3D9-34B614D3DC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339148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3721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D26EB4E-0D24-5721-332F-FFE9FCCA234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 dirty="0">
                <a:latin typeface="Arial"/>
                <a:cs typeface="Arial"/>
              </a:rPr>
              <a:t>Aims of the seminar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74A4259-4A62-A5BB-1094-3E61746176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0982" y="1511562"/>
            <a:ext cx="9669057" cy="257802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2800">
                <a:latin typeface="Arial"/>
                <a:cs typeface="Arial"/>
              </a:rPr>
              <a:t>Introductions </a:t>
            </a:r>
            <a:endParaRPr lang="en-US" sz="2800">
              <a:latin typeface="Arial"/>
              <a:cs typeface="Arial"/>
            </a:endParaRPr>
          </a:p>
          <a:p>
            <a:r>
              <a:rPr lang="en-GB" sz="2800">
                <a:latin typeface="Arial"/>
                <a:cs typeface="Arial"/>
              </a:rPr>
              <a:t>Explanation of virtual internships scheme</a:t>
            </a:r>
            <a:endParaRPr lang="en-US" sz="2800">
              <a:latin typeface="Arial"/>
              <a:cs typeface="Arial"/>
            </a:endParaRPr>
          </a:p>
          <a:p>
            <a:r>
              <a:rPr lang="en-GB" sz="2800">
                <a:latin typeface="Arial"/>
                <a:cs typeface="Arial"/>
              </a:rPr>
              <a:t>Experiences of interns</a:t>
            </a:r>
          </a:p>
          <a:p>
            <a:r>
              <a:rPr lang="en-GB" sz="2800">
                <a:latin typeface="Arial"/>
                <a:cs typeface="Arial"/>
              </a:rPr>
              <a:t>Experiences of supervisors</a:t>
            </a:r>
          </a:p>
          <a:p>
            <a:r>
              <a:rPr lang="en-GB" sz="2800">
                <a:latin typeface="Arial"/>
                <a:cs typeface="Arial"/>
              </a:rPr>
              <a:t>Findings</a:t>
            </a:r>
          </a:p>
          <a:p>
            <a:r>
              <a:rPr lang="en-GB" sz="2800">
                <a:latin typeface="Arial"/>
                <a:cs typeface="Arial"/>
              </a:rPr>
              <a:t>Implications for student success, Equality, Diversity and Inclusion (EDI)</a:t>
            </a:r>
            <a:endParaRPr lang="en-GB" sz="280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5707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31F76E9D-EBCE-8D88-A6C4-5E98D14D601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13915" y="404664"/>
            <a:ext cx="10766703" cy="497161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Explanation</a:t>
            </a:r>
            <a:r>
              <a:rPr lang="en-GB" dirty="0">
                <a:latin typeface="Poppins SemiBold"/>
                <a:cs typeface="Poppins SemiBold"/>
              </a:rPr>
              <a:t> of the Virtual Internship Scheme </a:t>
            </a:r>
            <a:endParaRPr lang="en-US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A00592E7-2D0F-58D1-0DE8-9BDB76B9AFF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13915" y="912168"/>
            <a:ext cx="10766703" cy="289311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Programme Overview/1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EA83A89-D52C-59B8-9402-C77A9C44E2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9858" y="1716285"/>
            <a:ext cx="6658380" cy="4093145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GB" sz="2000" dirty="0">
                <a:latin typeface="Arial"/>
                <a:cs typeface="Poppins"/>
              </a:rPr>
              <a:t>Aims to improve and support the progression of underrepresented students and disadvantaged groups into further study or graduate-level employment through virtual work experience</a:t>
            </a:r>
          </a:p>
          <a:p>
            <a:r>
              <a:rPr lang="en-GB" sz="2000" dirty="0">
                <a:latin typeface="Arial"/>
                <a:cs typeface="Poppins"/>
              </a:rPr>
              <a:t>A small-scale pilot of virtual internships supported through ringfenced funding via the university's Access and Participation Plan</a:t>
            </a:r>
          </a:p>
          <a:p>
            <a:r>
              <a:rPr lang="en-GB" sz="2000" dirty="0">
                <a:latin typeface="Arial"/>
                <a:cs typeface="Poppins"/>
              </a:rPr>
              <a:t>Virtual internships were offered to students in underrepresented groups covered by the Plan.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8" descr="Young woman feeling satisfied with her work on a laptop.">
            <a:extLst>
              <a:ext uri="{FF2B5EF4-FFF2-40B4-BE49-F238E27FC236}">
                <a16:creationId xmlns:a16="http://schemas.microsoft.com/office/drawing/2014/main" id="{FD472CDE-6503-340D-66E3-21C0FDC19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7280" y="1382761"/>
            <a:ext cx="3830320" cy="389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880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31F76E9D-EBCE-8D88-A6C4-5E98D14D601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13915" y="404664"/>
            <a:ext cx="10766703" cy="497161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Explanation</a:t>
            </a:r>
            <a:r>
              <a:rPr lang="en-GB" dirty="0">
                <a:latin typeface="Poppins SemiBold"/>
                <a:cs typeface="Poppins SemiBold"/>
              </a:rPr>
              <a:t> of the Virtual Internship Scheme </a:t>
            </a:r>
            <a:endParaRPr lang="en-US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A00592E7-2D0F-58D1-0DE8-9BDB76B9AFF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13915" y="912168"/>
            <a:ext cx="10766703" cy="289311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GB">
                <a:latin typeface="Poppins"/>
                <a:cs typeface="Poppins"/>
              </a:rPr>
              <a:t>Programme Overview/2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EA83A89-D52C-59B8-9402-C77A9C44E2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76675" y="1385521"/>
            <a:ext cx="7533759" cy="4253279"/>
          </a:xfrm>
        </p:spPr>
        <p:txBody>
          <a:bodyPr lIns="91440" tIns="45720" rIns="91440" bIns="45720" anchor="t">
            <a:noAutofit/>
          </a:bodyPr>
          <a:lstStyle/>
          <a:p>
            <a:pPr marL="0" indent="0">
              <a:buNone/>
            </a:pPr>
            <a:endParaRPr lang="en-GB" sz="2000" dirty="0">
              <a:latin typeface="Arial"/>
              <a:cs typeface="Poppins"/>
            </a:endParaRPr>
          </a:p>
          <a:p>
            <a:r>
              <a:rPr lang="en-GB" sz="2000" dirty="0">
                <a:latin typeface="Arial"/>
                <a:cs typeface="Poppins"/>
              </a:rPr>
              <a:t>Joint project of the Faculty of Business and Law (FBL) and the Science, Technology, Engineering and Mathematics Faculty (STEM) with the university's Careers and Employability Service (Placements Team)</a:t>
            </a:r>
          </a:p>
          <a:p>
            <a:r>
              <a:rPr lang="en-GB" sz="2000" dirty="0">
                <a:latin typeface="Arial"/>
                <a:cs typeface="Poppins"/>
              </a:rPr>
              <a:t>Initial cohort offered 17 virtual internships, primarily 'university-based', i.e., working within the university setting on a wide variety of faculty projects, which were supervised by university staff</a:t>
            </a:r>
            <a:endParaRPr lang="en-GB" sz="2000" dirty="0">
              <a:latin typeface="Arial"/>
            </a:endParaRPr>
          </a:p>
          <a:p>
            <a:r>
              <a:rPr lang="en-GB" sz="2000" dirty="0">
                <a:latin typeface="Arial"/>
                <a:cs typeface="Poppins"/>
              </a:rPr>
              <a:t>Varying lengths of internships offered over a 4-month period, usually part-time, and paid at the UK's 'living wage</a:t>
            </a:r>
          </a:p>
          <a:p>
            <a:r>
              <a:rPr lang="en-GB" sz="2000" dirty="0">
                <a:latin typeface="Arial"/>
                <a:cs typeface="Poppins"/>
              </a:rPr>
              <a:t>Highly flexible format</a:t>
            </a:r>
            <a:endParaRPr lang="en-GB" sz="2000" dirty="0">
              <a:latin typeface="Arial"/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4" descr="Businesswoman in a wheelchair shaking hands with a colleague.">
            <a:extLst>
              <a:ext uri="{FF2B5EF4-FFF2-40B4-BE49-F238E27FC236}">
                <a16:creationId xmlns:a16="http://schemas.microsoft.com/office/drawing/2014/main" id="{7448405D-1BEF-1D3C-D8A3-AA9CCD2037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96" t="7022" r="21725" b="106"/>
          <a:stretch/>
        </p:blipFill>
        <p:spPr>
          <a:xfrm>
            <a:off x="512517" y="1583579"/>
            <a:ext cx="3212720" cy="389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33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31F76E9D-EBCE-8D88-A6C4-5E98D14D601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13915" y="404664"/>
            <a:ext cx="10766703" cy="497161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Evaluation Study of the Virtual Internship Scheme 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A00592E7-2D0F-58D1-0DE8-9BDB76B9AFF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13915" y="912168"/>
            <a:ext cx="10766703" cy="289311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GB">
                <a:latin typeface="Poppins"/>
                <a:cs typeface="Poppins"/>
              </a:rPr>
              <a:t>Study Overview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EA83A89-D52C-59B8-9402-C77A9C44E2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10225" y="1192481"/>
            <a:ext cx="6196449" cy="5036869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GB" sz="2000" dirty="0">
                <a:latin typeface="Arial"/>
                <a:cs typeface="Poppins"/>
              </a:rPr>
              <a:t>Data collected via focus groups and semi-structured interviews</a:t>
            </a:r>
            <a:endParaRPr lang="en-US" dirty="0"/>
          </a:p>
          <a:p>
            <a:r>
              <a:rPr lang="en-GB" sz="2000" dirty="0">
                <a:latin typeface="Arial"/>
                <a:cs typeface="Poppins"/>
              </a:rPr>
              <a:t>Examined how a 'virtual' internship works for interns and </a:t>
            </a:r>
            <a:r>
              <a:rPr lang="en-GB" sz="2000" dirty="0">
                <a:solidFill>
                  <a:schemeClr val="tx1"/>
                </a:solidFill>
                <a:latin typeface="Arial"/>
                <a:cs typeface="Poppins"/>
              </a:rPr>
              <a:t>supervisors</a:t>
            </a:r>
            <a:endParaRPr lang="en-GB" sz="2000" dirty="0">
              <a:solidFill>
                <a:schemeClr val="tx1"/>
              </a:solidFill>
              <a:latin typeface="Arial"/>
            </a:endParaRPr>
          </a:p>
          <a:p>
            <a:pPr lvl="1"/>
            <a:r>
              <a:rPr lang="en-GB" sz="2000" dirty="0">
                <a:solidFill>
                  <a:schemeClr val="tx1"/>
                </a:solidFill>
                <a:latin typeface="Arial"/>
                <a:cs typeface="Poppins"/>
              </a:rPr>
              <a:t>Offering flexibility that traditional internships are less likely to have</a:t>
            </a:r>
          </a:p>
          <a:p>
            <a:pPr lvl="1"/>
            <a:r>
              <a:rPr lang="en-GB" sz="2000" dirty="0">
                <a:solidFill>
                  <a:schemeClr val="tx1"/>
                </a:solidFill>
                <a:latin typeface="Arial"/>
                <a:cs typeface="Poppins"/>
              </a:rPr>
              <a:t>Building confidence in work and in applying for work</a:t>
            </a:r>
          </a:p>
          <a:p>
            <a:pPr lvl="1"/>
            <a:r>
              <a:rPr lang="en-GB" sz="2000" dirty="0">
                <a:solidFill>
                  <a:schemeClr val="tx1"/>
                </a:solidFill>
                <a:latin typeface="Arial"/>
                <a:cs typeface="Poppins"/>
              </a:rPr>
              <a:t>Developing skills in independent working and teamworking</a:t>
            </a:r>
          </a:p>
          <a:p>
            <a:pPr lvl="1"/>
            <a:r>
              <a:rPr lang="en-GB" sz="2000" dirty="0">
                <a:solidFill>
                  <a:schemeClr val="tx1"/>
                </a:solidFill>
                <a:latin typeface="Arial"/>
                <a:cs typeface="Poppins"/>
              </a:rPr>
              <a:t>Allows tailoring of experience to meet intern developmental wishes</a:t>
            </a:r>
          </a:p>
          <a:p>
            <a:r>
              <a:rPr lang="en-GB" sz="2000" b="1" dirty="0">
                <a:solidFill>
                  <a:schemeClr val="tx1"/>
                </a:solidFill>
                <a:latin typeface="Arial"/>
                <a:cs typeface="Poppins"/>
              </a:rPr>
              <a:t>Particularly important to the intern's success is the coaching/mentoring role of their supervisors</a:t>
            </a:r>
            <a:endParaRPr lang="en-GB" b="1" dirty="0">
              <a:solidFill>
                <a:schemeClr val="tx1"/>
              </a:solidFill>
            </a:endParaRPr>
          </a:p>
          <a:p>
            <a:endParaRPr lang="en-GB" sz="2000" dirty="0">
              <a:solidFill>
                <a:schemeClr val="tx1"/>
              </a:solidFill>
              <a:latin typeface="Arial"/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6" descr="Photo of man working on his laptop with a cat in his lap.">
            <a:extLst>
              <a:ext uri="{FF2B5EF4-FFF2-40B4-BE49-F238E27FC236}">
                <a16:creationId xmlns:a16="http://schemas.microsoft.com/office/drawing/2014/main" id="{73C26CE7-A826-7125-1623-C6F8C4318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1538785"/>
            <a:ext cx="5008879" cy="334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9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F782E3BF-EB61-9498-0B55-65FF04851BE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90256" y="663350"/>
            <a:ext cx="10766703" cy="497161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Views of interns 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53A14353-6FB4-9B83-0AED-52B71BF337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2256" y="1070225"/>
            <a:ext cx="5345344" cy="3457387"/>
          </a:xfrm>
        </p:spPr>
        <p:txBody>
          <a:bodyPr lIns="91440" tIns="45720" rIns="91440" bIns="45720" anchor="t">
            <a:noAutofit/>
          </a:bodyPr>
          <a:lstStyle/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sz="2000" b="1" dirty="0"/>
          </a:p>
          <a:p>
            <a:r>
              <a:rPr lang="en-GB" sz="2800" dirty="0">
                <a:latin typeface="Arial"/>
                <a:cs typeface="Poppins"/>
              </a:rPr>
              <a:t>The appeal of the virtual internship scheme </a:t>
            </a:r>
          </a:p>
          <a:p>
            <a:r>
              <a:rPr lang="en-GB" sz="2800" dirty="0">
                <a:latin typeface="Arial"/>
                <a:cs typeface="Poppins"/>
              </a:rPr>
              <a:t>What we did</a:t>
            </a:r>
          </a:p>
          <a:p>
            <a:r>
              <a:rPr lang="en-GB" sz="2800" dirty="0">
                <a:latin typeface="Arial"/>
                <a:cs typeface="Poppins"/>
              </a:rPr>
              <a:t>What we gained from virtual internship</a:t>
            </a:r>
            <a:endParaRPr lang="en-GB" sz="2800" dirty="0">
              <a:latin typeface="Arial"/>
            </a:endParaRPr>
          </a:p>
          <a:p>
            <a:endParaRPr lang="en-GB" sz="2000" dirty="0">
              <a:latin typeface="Arial"/>
            </a:endParaRPr>
          </a:p>
        </p:txBody>
      </p:sp>
      <p:pic>
        <p:nvPicPr>
          <p:cNvPr id="7" name="Picture 7" descr="Photo of Trinity Western">
            <a:extLst>
              <a:ext uri="{FF2B5EF4-FFF2-40B4-BE49-F238E27FC236}">
                <a16:creationId xmlns:a16="http://schemas.microsoft.com/office/drawing/2014/main" id="{3BF61151-232F-0943-775A-43CD5D5E9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309" y="552643"/>
            <a:ext cx="2766291" cy="2766290"/>
          </a:xfrm>
          <a:prstGeom prst="rect">
            <a:avLst/>
          </a:prstGeom>
        </p:spPr>
      </p:pic>
      <p:pic>
        <p:nvPicPr>
          <p:cNvPr id="8" name="Picture 8" descr="Photo of Flavia Ranzolin">
            <a:extLst>
              <a:ext uri="{FF2B5EF4-FFF2-40B4-BE49-F238E27FC236}">
                <a16:creationId xmlns:a16="http://schemas.microsoft.com/office/drawing/2014/main" id="{A66E33EA-7D02-420D-BEE0-45EBCA33D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7841" y="3673649"/>
            <a:ext cx="3538681" cy="244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6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65C432-CE5C-3AFF-006D-3CA4D1D853D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supervision experience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A4C871-F4DE-882D-2AAA-ACDEB327CCE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4824" y="1017673"/>
            <a:ext cx="7258873" cy="4640177"/>
          </a:xfrm>
        </p:spPr>
        <p:txBody>
          <a:bodyPr lIns="91440" tIns="45720" rIns="91440" bIns="45720" anchor="t">
            <a:noAutofit/>
          </a:bodyPr>
          <a:lstStyle/>
          <a:p>
            <a:pPr marL="227965" indent="-227965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Font typeface="Arial,Sans-Serif"/>
            </a:pPr>
            <a:r>
              <a:rPr lang="en-US" sz="2000" dirty="0">
                <a:latin typeface="Arial"/>
                <a:cs typeface="Poppins"/>
              </a:rPr>
              <a:t>Student lived experience is valued and valuable </a:t>
            </a:r>
          </a:p>
          <a:p>
            <a:pPr marL="227965" indent="-227965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Font typeface="Arial,Sans-Serif"/>
            </a:pPr>
            <a:r>
              <a:rPr lang="en-US" sz="2000" dirty="0">
                <a:latin typeface="Arial"/>
                <a:cs typeface="Poppins"/>
              </a:rPr>
              <a:t>Student experience of studying with OU is very helpful e.g., to suggest how to reach students with information more effectively</a:t>
            </a:r>
            <a:endParaRPr lang="en-US" sz="2000" dirty="0">
              <a:latin typeface="Arial"/>
            </a:endParaRPr>
          </a:p>
          <a:p>
            <a:pPr marL="227965" indent="-227965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Font typeface="Arial,Sans-Serif"/>
            </a:pPr>
            <a:r>
              <a:rPr lang="en-US" sz="2000" dirty="0">
                <a:latin typeface="Arial"/>
                <a:cs typeface="Poppins"/>
              </a:rPr>
              <a:t>Work can be done that otherwise would not be done – ‘real work’ </a:t>
            </a:r>
          </a:p>
          <a:p>
            <a:pPr marL="227965" indent="-227965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Font typeface="Arial,Sans-Serif"/>
            </a:pPr>
            <a:r>
              <a:rPr lang="en-US" sz="2000" dirty="0">
                <a:latin typeface="Arial"/>
                <a:cs typeface="Poppins"/>
              </a:rPr>
              <a:t>More effort expended, greater the rewards</a:t>
            </a:r>
          </a:p>
          <a:p>
            <a:pPr marL="227965" indent="-227965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Font typeface="Arial,Sans-Serif"/>
            </a:pPr>
            <a:r>
              <a:rPr lang="en-US" sz="2000" dirty="0">
                <a:latin typeface="Arial"/>
                <a:cs typeface="Poppins"/>
              </a:rPr>
              <a:t>Linking to professional resources and networks </a:t>
            </a:r>
          </a:p>
          <a:p>
            <a:pPr marL="227965" indent="-227965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Font typeface="Arial,Sans-Serif"/>
            </a:pPr>
            <a:r>
              <a:rPr lang="en-US" sz="2000" dirty="0">
                <a:latin typeface="Arial"/>
                <a:cs typeface="Poppins"/>
              </a:rPr>
              <a:t>Reflection on employability skills</a:t>
            </a:r>
          </a:p>
          <a:p>
            <a:pPr marL="227965" indent="-227965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Font typeface="Arial,Sans-Serif"/>
            </a:pPr>
            <a:r>
              <a:rPr lang="en-US" sz="2000" dirty="0">
                <a:latin typeface="Arial"/>
                <a:cs typeface="Poppins"/>
              </a:rPr>
              <a:t>Supervisors gain line management skills</a:t>
            </a:r>
          </a:p>
          <a:p>
            <a:pPr marL="227965" indent="-227965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Font typeface="Arial,Sans-Serif"/>
            </a:pPr>
            <a:r>
              <a:rPr lang="en-US" sz="2000" dirty="0">
                <a:latin typeface="Arial"/>
                <a:cs typeface="Poppins"/>
              </a:rPr>
              <a:t>Extremely rewarding to see students develop in the areas they wish e.g. confidence, public speaking, survey design. </a:t>
            </a:r>
            <a:endParaRPr lang="en-GB" sz="2000" dirty="0">
              <a:latin typeface="Arial"/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FDD388C5-3419-2FB1-EDDB-F610A1F2C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028415" y="2122617"/>
            <a:ext cx="3861098" cy="261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03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71059421-F4D7-DA88-C7A2-06AF63311C6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13915" y="404664"/>
            <a:ext cx="10766703" cy="497161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GB" dirty="0">
                <a:latin typeface="Poppins SemiBold"/>
                <a:cs typeface="Poppins SemiBold"/>
              </a:rPr>
              <a:t>The Supervision experience </a:t>
            </a:r>
            <a:endParaRPr lang="en-GB" dirty="0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750AB81-3AE6-D726-7518-A6AD52052F7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13915" y="912168"/>
            <a:ext cx="10766703" cy="289311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GB">
                <a:latin typeface="Poppins"/>
                <a:cs typeface="Poppins"/>
              </a:rPr>
              <a:t>Feedback from interns 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4CBB934-145F-6CF3-5DC5-05E40AFB6C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41033" y="1754273"/>
            <a:ext cx="9349460" cy="3954069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GB" sz="2000" dirty="0">
                <a:latin typeface="Arial"/>
                <a:cs typeface="Arial"/>
              </a:rPr>
              <a:t>The importance of supervisory relationship</a:t>
            </a:r>
            <a:endParaRPr lang="en-US" dirty="0"/>
          </a:p>
          <a:p>
            <a:r>
              <a:rPr lang="en-GB" sz="2000" dirty="0">
                <a:latin typeface="Arial"/>
                <a:cs typeface="Arial"/>
              </a:rPr>
              <a:t>How relationship was built/negotiated </a:t>
            </a:r>
          </a:p>
          <a:p>
            <a:r>
              <a:rPr lang="en-GB" sz="2000" dirty="0">
                <a:latin typeface="Arial"/>
                <a:cs typeface="Arial"/>
              </a:rPr>
              <a:t>Communication </a:t>
            </a:r>
          </a:p>
          <a:p>
            <a:r>
              <a:rPr lang="en-GB" sz="2000" dirty="0">
                <a:latin typeface="Arial"/>
                <a:cs typeface="Arial"/>
              </a:rPr>
              <a:t>Tips for building virtual relationships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7" descr="Photo of Trinity Western">
            <a:extLst>
              <a:ext uri="{FF2B5EF4-FFF2-40B4-BE49-F238E27FC236}">
                <a16:creationId xmlns:a16="http://schemas.microsoft.com/office/drawing/2014/main" id="{88414A6A-5F7B-7AF0-C9AB-CA63CC41A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6856" y="3494846"/>
            <a:ext cx="2766291" cy="2766290"/>
          </a:xfrm>
          <a:prstGeom prst="rect">
            <a:avLst/>
          </a:prstGeom>
        </p:spPr>
      </p:pic>
      <p:pic>
        <p:nvPicPr>
          <p:cNvPr id="8" name="Picture 8" descr="Photo of Flavia Ranzolin">
            <a:extLst>
              <a:ext uri="{FF2B5EF4-FFF2-40B4-BE49-F238E27FC236}">
                <a16:creationId xmlns:a16="http://schemas.microsoft.com/office/drawing/2014/main" id="{680FCCDF-C6C9-9DCB-6154-BB7575450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4466" y="653244"/>
            <a:ext cx="3538681" cy="244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23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/>
          <p:cNvSpPr>
            <a:spLocks noGrp="1"/>
          </p:cNvSpPr>
          <p:nvPr>
            <p:ph idx="1"/>
          </p:nvPr>
        </p:nvSpPr>
        <p:spPr>
          <a:xfrm>
            <a:off x="547425" y="1220925"/>
            <a:ext cx="6306296" cy="4938000"/>
          </a:xfrm>
        </p:spPr>
        <p:txBody>
          <a:bodyPr lIns="0" tIns="0" rIns="0" bIns="0" anchor="t"/>
          <a:lstStyle/>
          <a:p>
            <a:pPr marL="227965" indent="-227965">
              <a:buFont typeface="Arial" panose="020B0604020202020204" pitchFamily="34" charset="0"/>
              <a:buChar char="•"/>
            </a:pPr>
            <a:r>
              <a:rPr lang="en-US" sz="2000" dirty="0"/>
              <a:t>Facilitates participation of students with protected characteristics such as disability or neurodiversity in authentic work</a:t>
            </a:r>
          </a:p>
          <a:p>
            <a:pPr marL="227965" indent="-227965">
              <a:buFont typeface="Arial" panose="020B0604020202020204" pitchFamily="34" charset="0"/>
              <a:buChar char="•"/>
            </a:pPr>
            <a:r>
              <a:rPr lang="en-US" sz="2000" dirty="0"/>
              <a:t>Accessibility </a:t>
            </a:r>
            <a:r>
              <a:rPr lang="en-US" sz="1850" dirty="0"/>
              <a:t>and personal circumstances can be taken into account. </a:t>
            </a:r>
          </a:p>
          <a:p>
            <a:pPr marL="227965" indent="-227965">
              <a:buFont typeface="Arial" panose="020B0604020202020204" pitchFamily="34" charset="0"/>
              <a:buChar char="•"/>
            </a:pPr>
            <a:r>
              <a:rPr lang="en-GB" sz="2000" dirty="0"/>
              <a:t>Builds confidence to apply for future courses/graduate employment</a:t>
            </a:r>
          </a:p>
          <a:p>
            <a:pPr marL="227965" indent="-227965">
              <a:buFont typeface="Arial" panose="020B0604020202020204" pitchFamily="34" charset="0"/>
              <a:buChar char="•"/>
            </a:pPr>
            <a:r>
              <a:rPr lang="en-GB" sz="2000" dirty="0"/>
              <a:t>Enables co-collaboration on projects where student participation (particularly diverse student participation) is hard to get</a:t>
            </a:r>
          </a:p>
          <a:p>
            <a:pPr marL="227965" indent="-227965">
              <a:buFont typeface="Arial" panose="020B0604020202020204" pitchFamily="34" charset="0"/>
              <a:buChar char="•"/>
            </a:pPr>
            <a:r>
              <a:rPr lang="en-GB" sz="2000" dirty="0"/>
              <a:t>Proof of concept that internships can be offered successfully within the institution to benefit several agendas</a:t>
            </a:r>
          </a:p>
          <a:p>
            <a:pPr marL="227965" indent="-227965">
              <a:buFont typeface="Arial" panose="020B0604020202020204" pitchFamily="34" charset="0"/>
              <a:buChar char="•"/>
            </a:pPr>
            <a:r>
              <a:rPr lang="en-GB" sz="2000" dirty="0"/>
              <a:t>Need to scale up for 2023/4. </a:t>
            </a:r>
          </a:p>
          <a:p>
            <a:pPr marL="227965" indent="-227965">
              <a:buFont typeface="Arial" panose="020B0604020202020204" pitchFamily="34" charset="0"/>
              <a:buChar char="•"/>
            </a:pPr>
            <a:endParaRPr lang="en-US" dirty="0">
              <a:cs typeface="Arial"/>
            </a:endParaRPr>
          </a:p>
          <a:p>
            <a:pPr marL="227965" indent="-227965">
              <a:buFont typeface="Arial" panose="020B0604020202020204" pitchFamily="34" charset="0"/>
              <a:buChar char="•"/>
            </a:pPr>
            <a:endParaRPr lang="en-US" dirty="0">
              <a:cs typeface="Arial"/>
            </a:endParaRPr>
          </a:p>
          <a:p>
            <a:pPr marL="227965" indent="-227965">
              <a:buFont typeface="Arial" panose="020B0604020202020204" pitchFamily="34" charset="0"/>
              <a:buChar char="•"/>
            </a:pPr>
            <a:endParaRPr lang="en-US" sz="1850" dirty="0"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377"/>
            <a:fld id="{0406593E-52CF-5B45-8CFF-7309163A4729}" type="slidenum">
              <a:rPr lang="en-US">
                <a:solidFill>
                  <a:srgbClr val="FFFFFF"/>
                </a:solidFill>
                <a:latin typeface="Arial" panose="020B0604020202020204"/>
              </a:rPr>
              <a:pPr defTabSz="914377"/>
              <a:t>9</a:t>
            </a:fld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4" name="Picture 3" descr="A picture containing text, computer, display, clipart&#10;&#10;Description automatically generated">
            <a:extLst>
              <a:ext uri="{FF2B5EF4-FFF2-40B4-BE49-F238E27FC236}">
                <a16:creationId xmlns:a16="http://schemas.microsoft.com/office/drawing/2014/main" id="{9A559F01-DDE5-4AAA-B57F-C984D8898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630910" y="1770698"/>
            <a:ext cx="4263364" cy="2314832"/>
          </a:xfrm>
          <a:prstGeom prst="rect">
            <a:avLst/>
          </a:prstGeom>
        </p:spPr>
      </p:pic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709A8195-6361-A381-0F34-D741A7C76948}"/>
              </a:ext>
            </a:extLst>
          </p:cNvPr>
          <p:cNvSpPr txBox="1">
            <a:spLocks/>
          </p:cNvSpPr>
          <p:nvPr/>
        </p:nvSpPr>
        <p:spPr>
          <a:xfrm>
            <a:off x="183006" y="577846"/>
            <a:ext cx="10766703" cy="49716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latin typeface="Poppins SemiBold"/>
                <a:cs typeface="Poppins SemiBold"/>
              </a:rPr>
              <a:t>Conclusions and Next Steps  </a:t>
            </a:r>
            <a:endParaRPr lang="en-GB" dirty="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99414343"/>
      </p:ext>
    </p:extLst>
  </p:cSld>
  <p:clrMapOvr>
    <a:masterClrMapping/>
  </p:clrMapOvr>
</p:sld>
</file>

<file path=ppt/theme/theme1.xml><?xml version="1.0" encoding="utf-8"?>
<a:theme xmlns:a="http://schemas.openxmlformats.org/drawingml/2006/main" name="Cover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Custom 7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_Powerpoint Template_England_Accessable.potx" id="{2A2DC71C-83A7-4503-A10A-9A2277307DA4}" vid="{94E85A0E-8E0A-45F9-81BA-B6ED124559CC}"/>
    </a:ext>
  </a:extLst>
</a:theme>
</file>

<file path=ppt/theme/theme2.xml><?xml version="1.0" encoding="utf-8"?>
<a:theme xmlns:a="http://schemas.openxmlformats.org/drawingml/2006/main" name="Contents Slide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_Powerpoint Template_England_Accessable.potx" id="{2A2DC71C-83A7-4503-A10A-9A2277307DA4}" vid="{4BB12A69-2195-4393-8DC0-EB9EE8397D91}"/>
    </a:ext>
  </a:extLst>
</a:theme>
</file>

<file path=ppt/theme/theme3.xml><?xml version="1.0" encoding="utf-8"?>
<a:theme xmlns:a="http://schemas.openxmlformats.org/drawingml/2006/main" name="Chapter Headings / Divider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_Powerpoint Template_England_Accessable.potx" id="{2A2DC71C-83A7-4503-A10A-9A2277307DA4}" vid="{E6697964-0098-45A5-A68F-45809E852513}"/>
    </a:ext>
  </a:extLst>
</a:theme>
</file>

<file path=ppt/theme/theme4.xml><?xml version="1.0" encoding="utf-8"?>
<a:theme xmlns:a="http://schemas.openxmlformats.org/drawingml/2006/main" name="Slide Options">
  <a:themeElements>
    <a:clrScheme name="Custom 1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FF8A77"/>
      </a:accent3>
      <a:accent4>
        <a:srgbClr val="7DFFD3"/>
      </a:accent4>
      <a:accent5>
        <a:srgbClr val="FFB3FF"/>
      </a:accent5>
      <a:accent6>
        <a:srgbClr val="FFF388"/>
      </a:accent6>
      <a:hlink>
        <a:srgbClr val="1C46C0"/>
      </a:hlink>
      <a:folHlink>
        <a:srgbClr val="FF8A77"/>
      </a:folHlink>
    </a:clrScheme>
    <a:fontScheme name="Custom 2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_Powerpoint Template_England_Accessable.potx" id="{2A2DC71C-83A7-4503-A10A-9A2277307DA4}" vid="{BF0D45D2-C1FF-4D88-9D45-1B3B67EB2D7C}"/>
    </a:ext>
  </a:extLst>
</a:theme>
</file>

<file path=ppt/theme/theme5.xml><?xml version="1.0" encoding="utf-8"?>
<a:theme xmlns:a="http://schemas.openxmlformats.org/drawingml/2006/main" name="End Slide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OU Poppins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_Powerpoint Template_England_Accessable.potx" id="{2A2DC71C-83A7-4503-A10A-9A2277307DA4}" vid="{CB3D32D0-10AB-4988-B46F-32A3F4ABFA9B}"/>
    </a:ext>
  </a:extLst>
</a:theme>
</file>

<file path=ppt/theme/theme6.xml><?xml version="1.0" encoding="utf-8"?>
<a:theme xmlns:a="http://schemas.openxmlformats.org/drawingml/2006/main" name="OU Layouts">
  <a:themeElements>
    <a:clrScheme name="OU Theme Colours">
      <a:dk1>
        <a:srgbClr val="000000"/>
      </a:dk1>
      <a:lt1>
        <a:srgbClr val="FFFFFF"/>
      </a:lt1>
      <a:dk2>
        <a:srgbClr val="A7A9AC"/>
      </a:dk2>
      <a:lt2>
        <a:srgbClr val="CCCCCC"/>
      </a:lt2>
      <a:accent1>
        <a:srgbClr val="1D499B"/>
      </a:accent1>
      <a:accent2>
        <a:srgbClr val="F26522"/>
      </a:accent2>
      <a:accent3>
        <a:srgbClr val="ED2891"/>
      </a:accent3>
      <a:accent4>
        <a:srgbClr val="00B7B2"/>
      </a:accent4>
      <a:accent5>
        <a:srgbClr val="A7A9AC"/>
      </a:accent5>
      <a:accent6>
        <a:srgbClr val="000000"/>
      </a:accent6>
      <a:hlink>
        <a:srgbClr val="5490D0"/>
      </a:hlink>
      <a:folHlink>
        <a:srgbClr val="716FB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73262_OU_Presentation_Template_WIDE_UK.pptx" id="{0D03CF9A-D069-4DB5-98CC-BA9287862A76}" vid="{F0F73387-2611-4D57-B067-6DE4A4C30FF6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4476828-269d-41e7-8c7f-463a607b843c" xsi:nil="true"/>
    <lcf76f155ced4ddcb4097134ff3c332f xmlns="6c178cd9-54ac-4cd5-900f-0f542a96b07e">
      <Terms xmlns="http://schemas.microsoft.com/office/infopath/2007/PartnerControls"/>
    </lcf76f155ced4ddcb4097134ff3c332f>
    <SharedWithUsers xmlns="7949bb46-c36b-4639-8a5f-cf796fc1e5fa">
      <UserInfo>
        <DisplayName>Diane.Butler [She/Her]</DisplayName>
        <AccountId>14</AccountId>
        <AccountType/>
      </UserInfo>
      <UserInfo>
        <DisplayName>Andrew.Potter [He/Him]</DisplayName>
        <AccountId>13</AccountId>
        <AccountType/>
      </UserInfo>
      <UserInfo>
        <DisplayName>Kristen.Reid</DisplayName>
        <AccountId>9</AccountId>
        <AccountType/>
      </UserInfo>
      <UserInfo>
        <DisplayName>Catherine.Comfort</DisplayName>
        <AccountId>12</AccountId>
        <AccountType/>
      </UserInfo>
    </SharedWithUsers>
    <RoutingRuleDescription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330ADD1252D54E840018A07D6B976F" ma:contentTypeVersion="15" ma:contentTypeDescription="Create a new document." ma:contentTypeScope="" ma:versionID="755d1558e4635f6ffee6298a1dd673fd">
  <xsd:schema xmlns:xsd="http://www.w3.org/2001/XMLSchema" xmlns:xs="http://www.w3.org/2001/XMLSchema" xmlns:p="http://schemas.microsoft.com/office/2006/metadata/properties" xmlns:ns1="http://schemas.microsoft.com/sharepoint/v3" xmlns:ns2="cad05f3e-62e8-4d09-8270-f0dc2f8ceabc" xmlns:ns4="6c178cd9-54ac-4cd5-900f-0f542a96b07e" xmlns:ns5="7949bb46-c36b-4639-8a5f-cf796fc1e5fa" xmlns:ns6="e4476828-269d-41e7-8c7f-463a607b843c" targetNamespace="http://schemas.microsoft.com/office/2006/metadata/properties" ma:root="true" ma:fieldsID="13e050be7777da259a4ba83f0b7ec70c" ns1:_="" ns2:_="" ns4:_="" ns5:_="" ns6:_="">
    <xsd:import namespace="http://schemas.microsoft.com/sharepoint/v3"/>
    <xsd:import namespace="cad05f3e-62e8-4d09-8270-f0dc2f8ceabc"/>
    <xsd:import namespace="6c178cd9-54ac-4cd5-900f-0f542a96b07e"/>
    <xsd:import namespace="7949bb46-c36b-4639-8a5f-cf796fc1e5fa"/>
    <xsd:import namespace="e4476828-269d-41e7-8c7f-463a607b843c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RoutingRuleDescription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5:SharedWithUsers" minOccurs="0"/>
                <xsd:element ref="ns5:SharedWithDetails" minOccurs="0"/>
                <xsd:element ref="ns4:MediaLengthInSeconds" minOccurs="0"/>
                <xsd:element ref="ns4:lcf76f155ced4ddcb4097134ff3c332f" minOccurs="0"/>
                <xsd:element ref="ns6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RoutingRuleDescription" ma:index="12" nillable="true" ma:displayName="Description" ma:internalName="RoutingRuleDescription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d05f3e-62e8-4d09-8270-f0dc2f8ceabc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178cd9-54ac-4cd5-900f-0f542a96b0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4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bfb35f09-1364-44fa-bda6-079b81d03a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49bb46-c36b-4639-8a5f-cf796fc1e5fa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476828-269d-41e7-8c7f-463a607b843c" elementFormDefault="qualified">
    <xsd:import namespace="http://schemas.microsoft.com/office/2006/documentManagement/types"/>
    <xsd:import namespace="http://schemas.microsoft.com/office/infopath/2007/PartnerControls"/>
    <xsd:element name="TaxCatchAll" ma:index="27" nillable="true" ma:displayName="Taxonomy Catch All Column" ma:hidden="true" ma:list="{347eddb7-98ab-446b-bf03-310241ef35a1}" ma:internalName="TaxCatchAll" ma:showField="CatchAllData" ma:web="cad05f3e-62e8-4d09-8270-f0dc2f8cea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axOccurs="1" ma:index="4" ma:displayName="Title"/>
        <xsd:element ref="dc:subject" minOccurs="0" maxOccurs="1"/>
        <xsd:element ref="dc:description" minOccurs="0" maxOccurs="1"/>
        <xsd:element name="keywords" minOccurs="0" maxOccurs="1" type="xsd:string" ma:index="11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F08C935-0FDB-492F-AF88-F7F41526D9F9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BD1F123D-72E4-47AA-AF87-050EE8541186}">
  <ds:schemaRefs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6c178cd9-54ac-4cd5-900f-0f542a96b07e"/>
    <ds:schemaRef ds:uri="http://schemas.microsoft.com/sharepoint/v3"/>
    <ds:schemaRef ds:uri="e4476828-269d-41e7-8c7f-463a607b843c"/>
    <ds:schemaRef ds:uri="http://purl.org/dc/terms/"/>
    <ds:schemaRef ds:uri="http://schemas.openxmlformats.org/package/2006/metadata/core-properties"/>
    <ds:schemaRef ds:uri="7949bb46-c36b-4639-8a5f-cf796fc1e5fa"/>
    <ds:schemaRef ds:uri="cad05f3e-62e8-4d09-8270-f0dc2f8ceabc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66CD3E3-2AD4-4BFA-B062-CD9F3FC37753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A5467B29-F437-4DB2-AE54-83CDF80963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ad05f3e-62e8-4d09-8270-f0dc2f8ceabc"/>
    <ds:schemaRef ds:uri="6c178cd9-54ac-4cd5-900f-0f542a96b07e"/>
    <ds:schemaRef ds:uri="7949bb46-c36b-4639-8a5f-cf796fc1e5fa"/>
    <ds:schemaRef ds:uri="e4476828-269d-41e7-8c7f-463a607b84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</TotalTime>
  <Words>548</Words>
  <Application>Microsoft Office PowerPoint</Application>
  <PresentationFormat>Widescreen</PresentationFormat>
  <Paragraphs>76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</vt:lpstr>
      <vt:lpstr>Arial,Sans-Serif</vt:lpstr>
      <vt:lpstr>Calibri</vt:lpstr>
      <vt:lpstr>Poppins</vt:lpstr>
      <vt:lpstr>Poppins SemiBold</vt:lpstr>
      <vt:lpstr>Covers</vt:lpstr>
      <vt:lpstr>Contents Slides</vt:lpstr>
      <vt:lpstr>Chapter Headings / Dividers</vt:lpstr>
      <vt:lpstr>Slide Options</vt:lpstr>
      <vt:lpstr>End Slides</vt:lpstr>
      <vt:lpstr>OU Layouts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The Open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 Master PowerPoint Template</dc:title>
  <dc:subject>OU Master PowerPoint Template with accessibility guidance and best practice tips</dc:subject>
  <dc:creator>brand-enquiries@open.ac.uk</dc:creator>
  <cp:keywords>OU Master PowerPoint Template</cp:keywords>
  <dc:description/>
  <cp:lastModifiedBy>Caroline.Fletcher-Moore</cp:lastModifiedBy>
  <cp:revision>19</cp:revision>
  <dcterms:created xsi:type="dcterms:W3CDTF">2022-10-21T14:33:01Z</dcterms:created>
  <dcterms:modified xsi:type="dcterms:W3CDTF">2023-04-19T13:05:50Z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0x010100F47A029E5A82A34CA2CAC3ABCE863C56</vt:lpwstr>
  </property>
  <property fmtid="{D5CDD505-2E9C-101B-9397-08002B2CF9AE}" pid="3" name="MediaServiceImageTags">
    <vt:lpwstr/>
  </property>
</Properties>
</file>