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332" r:id="rId6"/>
    <p:sldId id="331" r:id="rId7"/>
  </p:sldIdLst>
  <p:sldSz cx="12192000" cy="6858000"/>
  <p:notesSz cx="7010400" cy="92964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43F246-EA6E-4307-866D-C6787CAA84C1}" v="466" dt="2023-04-19T20:26:32.730"/>
    <p1510:client id="{A8ED7AC9-4652-4CA9-B17F-218051BC43CD}" v="1" dt="2023-04-20T12:05:03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370" autoAdjust="0"/>
  </p:normalViewPr>
  <p:slideViewPr>
    <p:cSldViewPr snapToGrid="0">
      <p:cViewPr varScale="1">
        <p:scale>
          <a:sx n="95" d="100"/>
          <a:sy n="95" d="100"/>
        </p:scale>
        <p:origin x="360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openuniv-my.sharepoint.com/personal/lm23676_open_ac_uk/Documents/Documents/ESTEEM%20project%20work/Attainment%20gap%20project/Copy%20of%20S112%20results%20by%20ethnicity%2017J-19J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m23676\AppData\Local\Microsoft\Windows\INetCache\Content.Outlook\AGG8HIEZ\BellamyMacBrayne%20(00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S112 Comparison</a:t>
            </a:r>
            <a:r>
              <a:rPr lang="en-US" baseline="0" dirty="0"/>
              <a:t> of Pass Rates Black vs White Students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Sheet1!$F$67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Sheet1!$E$68:$E$73</c:f>
              <c:strCache>
                <c:ptCount val="5"/>
                <c:pt idx="0">
                  <c:v>17J</c:v>
                </c:pt>
                <c:pt idx="1">
                  <c:v>18J</c:v>
                </c:pt>
                <c:pt idx="2">
                  <c:v>19J</c:v>
                </c:pt>
                <c:pt idx="3">
                  <c:v>20J</c:v>
                </c:pt>
                <c:pt idx="4">
                  <c:v>21J</c:v>
                </c:pt>
              </c:strCache>
            </c:strRef>
          </c:cat>
          <c:val>
            <c:numRef>
              <c:f>Sheet1!$F$68:$F$73</c:f>
              <c:numCache>
                <c:formatCode>General</c:formatCode>
                <c:ptCount val="6"/>
                <c:pt idx="0">
                  <c:v>35</c:v>
                </c:pt>
                <c:pt idx="1">
                  <c:v>48</c:v>
                </c:pt>
                <c:pt idx="2">
                  <c:v>44</c:v>
                </c:pt>
                <c:pt idx="3">
                  <c:v>63</c:v>
                </c:pt>
                <c:pt idx="4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89-4D09-8CFC-C47F729E2D85}"/>
            </c:ext>
          </c:extLst>
        </c:ser>
        <c:ser>
          <c:idx val="1"/>
          <c:order val="1"/>
          <c:tx>
            <c:strRef>
              <c:f>Sheet1!$G$67</c:f>
              <c:strCache>
                <c:ptCount val="1"/>
                <c:pt idx="0">
                  <c:v>White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Sheet1!$E$68:$E$73</c:f>
              <c:strCache>
                <c:ptCount val="5"/>
                <c:pt idx="0">
                  <c:v>17J</c:v>
                </c:pt>
                <c:pt idx="1">
                  <c:v>18J</c:v>
                </c:pt>
                <c:pt idx="2">
                  <c:v>19J</c:v>
                </c:pt>
                <c:pt idx="3">
                  <c:v>20J</c:v>
                </c:pt>
                <c:pt idx="4">
                  <c:v>21J</c:v>
                </c:pt>
              </c:strCache>
            </c:strRef>
          </c:cat>
          <c:val>
            <c:numRef>
              <c:f>Sheet1!$G$68:$G$73</c:f>
              <c:numCache>
                <c:formatCode>General</c:formatCode>
                <c:ptCount val="6"/>
                <c:pt idx="0">
                  <c:v>67</c:v>
                </c:pt>
                <c:pt idx="1">
                  <c:v>65</c:v>
                </c:pt>
                <c:pt idx="2">
                  <c:v>67</c:v>
                </c:pt>
                <c:pt idx="3">
                  <c:v>71</c:v>
                </c:pt>
                <c:pt idx="4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89-4D09-8CFC-C47F729E2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223392"/>
        <c:axId val="483225688"/>
      </c:barChart>
      <c:catAx>
        <c:axId val="4832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225688"/>
        <c:crosses val="autoZero"/>
        <c:auto val="1"/>
        <c:lblAlgn val="ctr"/>
        <c:lblOffset val="100"/>
        <c:noMultiLvlLbl val="0"/>
      </c:catAx>
      <c:valAx>
        <c:axId val="48322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aseline="0"/>
                  <a:t>Pass Rate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22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100" b="0" i="0" u="none" strike="noStrike" baseline="0" dirty="0">
                <a:effectLst/>
              </a:rPr>
              <a:t>S112 2019-J </a:t>
            </a:r>
            <a:r>
              <a:rPr lang="en-US" sz="1100" b="0" i="0" u="none" strike="noStrike" baseline="0" dirty="0">
                <a:solidFill>
                  <a:srgbClr val="FF0000"/>
                </a:solidFill>
                <a:effectLst/>
              </a:rPr>
              <a:t>Exam Score </a:t>
            </a:r>
            <a:r>
              <a:rPr lang="en-US" sz="1100" b="0" i="0" baseline="0" dirty="0">
                <a:effectLst/>
              </a:rPr>
              <a:t>Intersection Comparison Ethnicity - IMD1, IMD5</a:t>
            </a:r>
          </a:p>
          <a:p>
            <a:pPr>
              <a:defRPr/>
            </a:pPr>
            <a:endParaRPr lang="en-GB" sz="1000" dirty="0">
              <a:effectLst/>
            </a:endParaRPr>
          </a:p>
        </c:rich>
      </c:tx>
      <c:layout>
        <c:manualLayout>
          <c:xMode val="edge"/>
          <c:yMode val="edge"/>
          <c:x val="0.141502962160722"/>
          <c:y val="2.168771399540630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tockChart>
        <c:ser>
          <c:idx val="0"/>
          <c:order val="0"/>
          <c:tx>
            <c:strRef>
              <c:f>'Exam Scores'!$A$92</c:f>
              <c:strCache>
                <c:ptCount val="1"/>
                <c:pt idx="0">
                  <c:v>Intersection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8"/>
            <c:spPr>
              <a:solidFill>
                <a:srgbClr val="FFFF0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('Exam Scores'!$B$91,'Exam Scores'!$D$91:$H$91,'Exam Scores'!$J$91:$K$91)</c:f>
              <c:strCache>
                <c:ptCount val="8"/>
                <c:pt idx="0">
                  <c:v>Black/1</c:v>
                </c:pt>
                <c:pt idx="1">
                  <c:v>Asian/1</c:v>
                </c:pt>
                <c:pt idx="2">
                  <c:v>Asian/5</c:v>
                </c:pt>
                <c:pt idx="3">
                  <c:v>Mixed/1</c:v>
                </c:pt>
                <c:pt idx="4">
                  <c:v>Mixed/5</c:v>
                </c:pt>
                <c:pt idx="5">
                  <c:v>Other/1</c:v>
                </c:pt>
                <c:pt idx="6">
                  <c:v>White/1</c:v>
                </c:pt>
                <c:pt idx="7">
                  <c:v>White/5</c:v>
                </c:pt>
              </c:strCache>
              <c:extLst/>
            </c:strRef>
          </c:cat>
          <c:val>
            <c:numRef>
              <c:f>('Exam Scores'!$B$92,'Exam Scores'!$D$92:$H$92,'Exam Scores'!$J$92:$K$92)</c:f>
              <c:numCache>
                <c:formatCode>0.0</c:formatCode>
                <c:ptCount val="8"/>
                <c:pt idx="0">
                  <c:v>23.2</c:v>
                </c:pt>
                <c:pt idx="1">
                  <c:v>52.1111111111111</c:v>
                </c:pt>
                <c:pt idx="2">
                  <c:v>66.3333333333333</c:v>
                </c:pt>
                <c:pt idx="3">
                  <c:v>66.3333333333333</c:v>
                </c:pt>
                <c:pt idx="4">
                  <c:v>70.5</c:v>
                </c:pt>
                <c:pt idx="5">
                  <c:v>64.25</c:v>
                </c:pt>
                <c:pt idx="6">
                  <c:v>53.575916230366502</c:v>
                </c:pt>
                <c:pt idx="7">
                  <c:v>67.697115384615401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F326-4954-862A-CE78F19043C0}"/>
            </c:ext>
          </c:extLst>
        </c:ser>
        <c:ser>
          <c:idx val="1"/>
          <c:order val="1"/>
          <c:tx>
            <c:strRef>
              <c:f>'Exam Scores'!$A$93</c:f>
              <c:strCache>
                <c:ptCount val="1"/>
                <c:pt idx="0">
                  <c:v>Ethnicity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solidFill>
                  <a:srgbClr val="00B0F0"/>
                </a:solidFill>
              </a:ln>
              <a:effectLst/>
            </c:spPr>
          </c:marker>
          <c:cat>
            <c:strRef>
              <c:f>('Exam Scores'!$B$91,'Exam Scores'!$D$91:$H$91,'Exam Scores'!$J$91:$K$91)</c:f>
              <c:strCache>
                <c:ptCount val="8"/>
                <c:pt idx="0">
                  <c:v>Black/1</c:v>
                </c:pt>
                <c:pt idx="1">
                  <c:v>Asian/1</c:v>
                </c:pt>
                <c:pt idx="2">
                  <c:v>Asian/5</c:v>
                </c:pt>
                <c:pt idx="3">
                  <c:v>Mixed/1</c:v>
                </c:pt>
                <c:pt idx="4">
                  <c:v>Mixed/5</c:v>
                </c:pt>
                <c:pt idx="5">
                  <c:v>Other/1</c:v>
                </c:pt>
                <c:pt idx="6">
                  <c:v>White/1</c:v>
                </c:pt>
                <c:pt idx="7">
                  <c:v>White/5</c:v>
                </c:pt>
              </c:strCache>
              <c:extLst/>
            </c:strRef>
          </c:cat>
          <c:val>
            <c:numRef>
              <c:f>('Exam Scores'!$B$93,'Exam Scores'!$D$93:$H$93,'Exam Scores'!$J$93:$K$93)</c:f>
              <c:numCache>
                <c:formatCode>#0.0</c:formatCode>
                <c:ptCount val="8"/>
                <c:pt idx="0">
                  <c:v>47.176470999999999</c:v>
                </c:pt>
                <c:pt idx="1">
                  <c:v>60.05</c:v>
                </c:pt>
                <c:pt idx="2">
                  <c:v>60.05</c:v>
                </c:pt>
                <c:pt idx="3">
                  <c:v>62.857143000000001</c:v>
                </c:pt>
                <c:pt idx="4">
                  <c:v>62.857143000000001</c:v>
                </c:pt>
                <c:pt idx="5">
                  <c:v>70.3</c:v>
                </c:pt>
                <c:pt idx="6">
                  <c:v>62.997360999999998</c:v>
                </c:pt>
                <c:pt idx="7">
                  <c:v>62.997360999999998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F326-4954-862A-CE78F19043C0}"/>
            </c:ext>
          </c:extLst>
        </c:ser>
        <c:ser>
          <c:idx val="2"/>
          <c:order val="2"/>
          <c:tx>
            <c:strRef>
              <c:f>'Exam Scores'!$A$94</c:f>
              <c:strCache>
                <c:ptCount val="1"/>
                <c:pt idx="0">
                  <c:v>IMD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triangle"/>
            <c:size val="9"/>
            <c:spPr>
              <a:solidFill>
                <a:srgbClr val="00B05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('Exam Scores'!$B$91,'Exam Scores'!$D$91:$H$91,'Exam Scores'!$J$91:$K$91)</c:f>
              <c:strCache>
                <c:ptCount val="8"/>
                <c:pt idx="0">
                  <c:v>Black/1</c:v>
                </c:pt>
                <c:pt idx="1">
                  <c:v>Asian/1</c:v>
                </c:pt>
                <c:pt idx="2">
                  <c:v>Asian/5</c:v>
                </c:pt>
                <c:pt idx="3">
                  <c:v>Mixed/1</c:v>
                </c:pt>
                <c:pt idx="4">
                  <c:v>Mixed/5</c:v>
                </c:pt>
                <c:pt idx="5">
                  <c:v>Other/1</c:v>
                </c:pt>
                <c:pt idx="6">
                  <c:v>White/1</c:v>
                </c:pt>
                <c:pt idx="7">
                  <c:v>White/5</c:v>
                </c:pt>
              </c:strCache>
              <c:extLst/>
            </c:strRef>
          </c:cat>
          <c:val>
            <c:numRef>
              <c:f>('Exam Scores'!$B$94,'Exam Scores'!$D$94:$H$94,'Exam Scores'!$J$94:$K$94)</c:f>
              <c:numCache>
                <c:formatCode>#0.0</c:formatCode>
                <c:ptCount val="8"/>
                <c:pt idx="0">
                  <c:v>53.1132075471698</c:v>
                </c:pt>
                <c:pt idx="1">
                  <c:v>53.1132075471698</c:v>
                </c:pt>
                <c:pt idx="2">
                  <c:v>67.780821917808197</c:v>
                </c:pt>
                <c:pt idx="3">
                  <c:v>53.1132075471698</c:v>
                </c:pt>
                <c:pt idx="4">
                  <c:v>67.780821917808197</c:v>
                </c:pt>
                <c:pt idx="5">
                  <c:v>53.1132075471698</c:v>
                </c:pt>
                <c:pt idx="6">
                  <c:v>53.1132075471698</c:v>
                </c:pt>
                <c:pt idx="7">
                  <c:v>67.780821917808197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2-F326-4954-862A-CE78F19043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22225" cap="flat" cmpd="sng" algn="ctr">
              <a:solidFill>
                <a:schemeClr val="tx1">
                  <a:lumMod val="75000"/>
                  <a:lumOff val="25000"/>
                </a:schemeClr>
              </a:solidFill>
              <a:round/>
            </a:ln>
            <a:effectLst/>
          </c:spPr>
        </c:hiLowLines>
        <c:axId val="688607264"/>
        <c:axId val="688607592"/>
      </c:stockChart>
      <c:catAx>
        <c:axId val="688607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15875" cap="flat" cmpd="sng" algn="ctr">
            <a:solidFill>
              <a:srgbClr val="00206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88607592"/>
        <c:crosses val="autoZero"/>
        <c:auto val="1"/>
        <c:lblAlgn val="ctr"/>
        <c:lblOffset val="100"/>
        <c:noMultiLvlLbl val="0"/>
      </c:catAx>
      <c:valAx>
        <c:axId val="688607592"/>
        <c:scaling>
          <c:orientation val="minMax"/>
          <c:max val="7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.00" sourceLinked="0"/>
        <c:majorTickMark val="none"/>
        <c:minorTickMark val="none"/>
        <c:tickLblPos val="nextTo"/>
        <c:spPr>
          <a:noFill/>
          <a:ln>
            <a:solidFill>
              <a:srgbClr val="00206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88607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8307456865697451E-2"/>
          <c:y val="0.92732826500135779"/>
          <c:w val="0.64036029587210685"/>
          <c:h val="4.66973955841726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Ethnicity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'TMA1 Q2'!$K$4</c:f>
              <c:strCache>
                <c:ptCount val="1"/>
                <c:pt idx="0">
                  <c:v>0-7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'TMA1 Q2'!$L$3:$Q$3</c:f>
              <c:strCache>
                <c:ptCount val="6"/>
                <c:pt idx="0">
                  <c:v>Black</c:v>
                </c:pt>
                <c:pt idx="1">
                  <c:v>Asian</c:v>
                </c:pt>
                <c:pt idx="2">
                  <c:v>Mixed</c:v>
                </c:pt>
                <c:pt idx="3">
                  <c:v>Other</c:v>
                </c:pt>
                <c:pt idx="4">
                  <c:v>Unknown</c:v>
                </c:pt>
                <c:pt idx="5">
                  <c:v>White</c:v>
                </c:pt>
              </c:strCache>
            </c:strRef>
          </c:cat>
          <c:val>
            <c:numRef>
              <c:f>'TMA1 Q2'!$L$4:$Q$4</c:f>
              <c:numCache>
                <c:formatCode>0.0%</c:formatCode>
                <c:ptCount val="6"/>
                <c:pt idx="0">
                  <c:v>0.1875</c:v>
                </c:pt>
                <c:pt idx="1">
                  <c:v>0.11363636363636363</c:v>
                </c:pt>
                <c:pt idx="2">
                  <c:v>2.2222222222222223E-2</c:v>
                </c:pt>
                <c:pt idx="3">
                  <c:v>0.1875</c:v>
                </c:pt>
                <c:pt idx="4">
                  <c:v>6.9767441860465115E-2</c:v>
                </c:pt>
                <c:pt idx="5">
                  <c:v>6.2374245472837021E-2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98-4A7D-8EA0-B173E309CF6E}"/>
            </c:ext>
          </c:extLst>
        </c:ser>
        <c:ser>
          <c:idx val="1"/>
          <c:order val="1"/>
          <c:tx>
            <c:strRef>
              <c:f>'TMA1 Q2'!$K$5</c:f>
              <c:strCache>
                <c:ptCount val="1"/>
                <c:pt idx="0">
                  <c:v>8-15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'TMA1 Q2'!$L$3:$Q$3</c:f>
              <c:strCache>
                <c:ptCount val="6"/>
                <c:pt idx="0">
                  <c:v>Black</c:v>
                </c:pt>
                <c:pt idx="1">
                  <c:v>Asian</c:v>
                </c:pt>
                <c:pt idx="2">
                  <c:v>Mixed</c:v>
                </c:pt>
                <c:pt idx="3">
                  <c:v>Other</c:v>
                </c:pt>
                <c:pt idx="4">
                  <c:v>Unknown</c:v>
                </c:pt>
                <c:pt idx="5">
                  <c:v>White</c:v>
                </c:pt>
              </c:strCache>
            </c:strRef>
          </c:cat>
          <c:val>
            <c:numRef>
              <c:f>'TMA1 Q2'!$L$5:$Q$5</c:f>
              <c:numCache>
                <c:formatCode>0.0%</c:formatCode>
                <c:ptCount val="6"/>
                <c:pt idx="0">
                  <c:v>6.25E-2</c:v>
                </c:pt>
                <c:pt idx="1">
                  <c:v>6.8181818181818177E-2</c:v>
                </c:pt>
                <c:pt idx="2">
                  <c:v>0.1111111111111111</c:v>
                </c:pt>
                <c:pt idx="3">
                  <c:v>0.1875</c:v>
                </c:pt>
                <c:pt idx="4">
                  <c:v>6.9767441860465115E-2</c:v>
                </c:pt>
                <c:pt idx="5">
                  <c:v>6.9081153588195846E-2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98-4A7D-8EA0-B173E309CF6E}"/>
            </c:ext>
          </c:extLst>
        </c:ser>
        <c:ser>
          <c:idx val="2"/>
          <c:order val="2"/>
          <c:tx>
            <c:strRef>
              <c:f>'TMA1 Q2'!$K$6</c:f>
              <c:strCache>
                <c:ptCount val="1"/>
                <c:pt idx="0">
                  <c:v>16-23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'TMA1 Q2'!$L$3:$Q$3</c:f>
              <c:strCache>
                <c:ptCount val="6"/>
                <c:pt idx="0">
                  <c:v>Black</c:v>
                </c:pt>
                <c:pt idx="1">
                  <c:v>Asian</c:v>
                </c:pt>
                <c:pt idx="2">
                  <c:v>Mixed</c:v>
                </c:pt>
                <c:pt idx="3">
                  <c:v>Other</c:v>
                </c:pt>
                <c:pt idx="4">
                  <c:v>Unknown</c:v>
                </c:pt>
                <c:pt idx="5">
                  <c:v>White</c:v>
                </c:pt>
              </c:strCache>
            </c:strRef>
          </c:cat>
          <c:val>
            <c:numRef>
              <c:f>'TMA1 Q2'!$L$6:$Q$6</c:f>
              <c:numCache>
                <c:formatCode>0.0%</c:formatCode>
                <c:ptCount val="6"/>
                <c:pt idx="0">
                  <c:v>0.3125</c:v>
                </c:pt>
                <c:pt idx="1">
                  <c:v>0.18181818181818182</c:v>
                </c:pt>
                <c:pt idx="2">
                  <c:v>0.35555555555555557</c:v>
                </c:pt>
                <c:pt idx="3">
                  <c:v>0.3125</c:v>
                </c:pt>
                <c:pt idx="4">
                  <c:v>0.30232558139534882</c:v>
                </c:pt>
                <c:pt idx="5">
                  <c:v>0.24077800134138164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98-4A7D-8EA0-B173E309CF6E}"/>
            </c:ext>
          </c:extLst>
        </c:ser>
        <c:ser>
          <c:idx val="3"/>
          <c:order val="3"/>
          <c:tx>
            <c:strRef>
              <c:f>'TMA1 Q2'!$K$7</c:f>
              <c:strCache>
                <c:ptCount val="1"/>
                <c:pt idx="0">
                  <c:v>24-31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'TMA1 Q2'!$L$3:$Q$3</c:f>
              <c:strCache>
                <c:ptCount val="6"/>
                <c:pt idx="0">
                  <c:v>Black</c:v>
                </c:pt>
                <c:pt idx="1">
                  <c:v>Asian</c:v>
                </c:pt>
                <c:pt idx="2">
                  <c:v>Mixed</c:v>
                </c:pt>
                <c:pt idx="3">
                  <c:v>Other</c:v>
                </c:pt>
                <c:pt idx="4">
                  <c:v>Unknown</c:v>
                </c:pt>
                <c:pt idx="5">
                  <c:v>White</c:v>
                </c:pt>
              </c:strCache>
            </c:strRef>
          </c:cat>
          <c:val>
            <c:numRef>
              <c:f>'TMA1 Q2'!$L$7:$Q$7</c:f>
              <c:numCache>
                <c:formatCode>0.0%</c:formatCode>
                <c:ptCount val="6"/>
                <c:pt idx="0">
                  <c:v>0.4375</c:v>
                </c:pt>
                <c:pt idx="1">
                  <c:v>0.47727272727272729</c:v>
                </c:pt>
                <c:pt idx="2">
                  <c:v>0.33333333333333331</c:v>
                </c:pt>
                <c:pt idx="3">
                  <c:v>0.1875</c:v>
                </c:pt>
                <c:pt idx="4">
                  <c:v>0.41860465116279072</c:v>
                </c:pt>
                <c:pt idx="5">
                  <c:v>0.45539906103286387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98-4A7D-8EA0-B173E309CF6E}"/>
            </c:ext>
          </c:extLst>
        </c:ser>
        <c:ser>
          <c:idx val="4"/>
          <c:order val="4"/>
          <c:tx>
            <c:strRef>
              <c:f>'TMA1 Q2'!$K$8</c:f>
              <c:strCache>
                <c:ptCount val="1"/>
                <c:pt idx="0">
                  <c:v>32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'TMA1 Q2'!$L$3:$Q$3</c:f>
              <c:strCache>
                <c:ptCount val="6"/>
                <c:pt idx="0">
                  <c:v>Black</c:v>
                </c:pt>
                <c:pt idx="1">
                  <c:v>Asian</c:v>
                </c:pt>
                <c:pt idx="2">
                  <c:v>Mixed</c:v>
                </c:pt>
                <c:pt idx="3">
                  <c:v>Other</c:v>
                </c:pt>
                <c:pt idx="4">
                  <c:v>Unknown</c:v>
                </c:pt>
                <c:pt idx="5">
                  <c:v>White</c:v>
                </c:pt>
              </c:strCache>
            </c:strRef>
          </c:cat>
          <c:val>
            <c:numRef>
              <c:f>'TMA1 Q2'!$L$8:$Q$8</c:f>
              <c:numCache>
                <c:formatCode>0.0%</c:formatCode>
                <c:ptCount val="6"/>
                <c:pt idx="0">
                  <c:v>0</c:v>
                </c:pt>
                <c:pt idx="1">
                  <c:v>0.15909090909090909</c:v>
                </c:pt>
                <c:pt idx="2">
                  <c:v>0.17777777777777778</c:v>
                </c:pt>
                <c:pt idx="3">
                  <c:v>0.125</c:v>
                </c:pt>
                <c:pt idx="4">
                  <c:v>0.13953488372093023</c:v>
                </c:pt>
                <c:pt idx="5">
                  <c:v>0.17236753856472167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98-4A7D-8EA0-B173E309CF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32257760"/>
        <c:axId val="932262352"/>
      </c:barChart>
      <c:catAx>
        <c:axId val="93225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2262352"/>
        <c:crosses val="autoZero"/>
        <c:auto val="1"/>
        <c:lblAlgn val="ctr"/>
        <c:lblOffset val="100"/>
        <c:noMultiLvlLbl val="0"/>
      </c:catAx>
      <c:valAx>
        <c:axId val="932262352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2257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20/04/2023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951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5407" y="163982"/>
            <a:ext cx="11613396" cy="3123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Closing the Awarding Gap: Listening to our Black Students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Louise MacBrayne, Jennie Bellamy, Angela Richards, Elaine McPherson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 descr="Open University Logo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806" y="6140742"/>
            <a:ext cx="2437768" cy="74588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D1ECB1-BDCD-43BE-BEA8-5E54B45930C7}"/>
              </a:ext>
            </a:extLst>
          </p:cNvPr>
          <p:cNvSpPr txBox="1"/>
          <p:nvPr/>
        </p:nvSpPr>
        <p:spPr>
          <a:xfrm>
            <a:off x="3985819" y="5196607"/>
            <a:ext cx="366788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We previously reported evidence of an intersectional double disadvantage for </a:t>
            </a: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 rate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across presentations for Black students in IMD1 but not for gender or those first in family in HE.	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399FA8-49A1-462F-83C7-17C0774133DE}"/>
              </a:ext>
            </a:extLst>
          </p:cNvPr>
          <p:cNvSpPr txBox="1"/>
          <p:nvPr/>
        </p:nvSpPr>
        <p:spPr>
          <a:xfrm>
            <a:off x="3985819" y="853479"/>
            <a:ext cx="364050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Our research questions, originally prompted by the wide gaps for 17J – 19J were:</a:t>
            </a:r>
          </a:p>
          <a:p>
            <a:pPr lvl="0" algn="ctr"/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the needs of Black students in S112 and barriers in S112 to their study?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could be influencing the experience and outcomes for Black students in S112?</a:t>
            </a:r>
          </a:p>
          <a:p>
            <a:pPr lvl="0"/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This poster is reporting further new results from this project including interviews with former S112 Black students.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D03B2F-EF9D-4135-AC5E-534B5D95017E}"/>
              </a:ext>
            </a:extLst>
          </p:cNvPr>
          <p:cNvSpPr txBox="1"/>
          <p:nvPr/>
        </p:nvSpPr>
        <p:spPr>
          <a:xfrm>
            <a:off x="101273" y="875758"/>
            <a:ext cx="34618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There is an awarding gap for module pass rate for Black students vs White students on the Science module S112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A75CBBA-7DD5-4DFF-BC8F-55807EA62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 rotWithShape="1">
          <a:blip r:embed="rId6"/>
          <a:srcRect l="54675" t="34863" r="21561" b="45047"/>
          <a:stretch/>
        </p:blipFill>
        <p:spPr bwMode="auto">
          <a:xfrm>
            <a:off x="7976757" y="303244"/>
            <a:ext cx="2182519" cy="11004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" name="Chart 4" descr="Graph showing S112 Comparison of Pass Rates - Black v White Students over 5 years. ">
            <a:extLst>
              <a:ext uri="{FF2B5EF4-FFF2-40B4-BE49-F238E27FC236}">
                <a16:creationId xmlns:a16="http://schemas.microsoft.com/office/drawing/2014/main" id="{A6754DC6-E9CD-472F-A2C2-534EBFAAB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420589"/>
              </p:ext>
            </p:extLst>
          </p:nvPr>
        </p:nvGraphicFramePr>
        <p:xfrm>
          <a:off x="104265" y="2191029"/>
          <a:ext cx="3550201" cy="394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7" name="Chart 6" descr="Graph showing S112 2019-J Exam Score Intersection Comparison Ethnicity - IMD1, IMD5">
            <a:extLst>
              <a:ext uri="{FF2B5EF4-FFF2-40B4-BE49-F238E27FC236}">
                <a16:creationId xmlns:a16="http://schemas.microsoft.com/office/drawing/2014/main" id="{FFC8E4AF-E907-872A-7E1F-0DFE348056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31932"/>
              </p:ext>
            </p:extLst>
          </p:nvPr>
        </p:nvGraphicFramePr>
        <p:xfrm>
          <a:off x="7584878" y="1650579"/>
          <a:ext cx="4632893" cy="2821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DDAADEF-9928-278C-E859-7479914783CD}"/>
              </a:ext>
            </a:extLst>
          </p:cNvPr>
          <p:cNvSpPr txBox="1"/>
          <p:nvPr/>
        </p:nvSpPr>
        <p:spPr>
          <a:xfrm>
            <a:off x="8049036" y="4473175"/>
            <a:ext cx="4020464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Further investigation is planned regarding the apparent reduction in this double disadvantage associated with </a:t>
            </a: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 scores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for Black Students in IMD1 from 19J to 20J (and subsequent narrowing of awarding gap).</a:t>
            </a:r>
          </a:p>
          <a:p>
            <a:endParaRPr lang="en-GB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this link directly to changes in the S112 exam in 20J?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41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5407" y="179371"/>
            <a:ext cx="11613396" cy="3093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Closing the Awarding Gap: Listening to our Black Students.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Louise MacBrayne, Jennie Bellamy, Angela Richards, Elaine McPherson</a:t>
            </a:r>
            <a:br>
              <a:rPr lang="en-GB" altLang="en-US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 descr="Open University logo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7502" y="312158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806" y="6140742"/>
            <a:ext cx="2437768" cy="74588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4BE3C36-7BA1-41EB-940A-90EB20838206}"/>
              </a:ext>
            </a:extLst>
          </p:cNvPr>
          <p:cNvSpPr txBox="1"/>
          <p:nvPr/>
        </p:nvSpPr>
        <p:spPr>
          <a:xfrm>
            <a:off x="7994971" y="1615705"/>
            <a:ext cx="4328610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700" i="1" dirty="0">
                <a:solidFill>
                  <a:srgbClr val="7030A0"/>
                </a:solidFill>
                <a:latin typeface="Arial"/>
                <a:cs typeface="Arial"/>
              </a:rPr>
              <a:t>“to have a [Black] partner to study with, that would be nice’”</a:t>
            </a:r>
          </a:p>
          <a:p>
            <a:endParaRPr lang="en-GB" sz="1700" i="1" dirty="0">
              <a:solidFill>
                <a:srgbClr val="00B050"/>
              </a:solidFill>
              <a:latin typeface="Arial"/>
              <a:cs typeface="Arial"/>
            </a:endParaRPr>
          </a:p>
          <a:p>
            <a:r>
              <a:rPr lang="en-GB" sz="1700" i="1" dirty="0">
                <a:solidFill>
                  <a:srgbClr val="00B050"/>
                </a:solidFill>
                <a:latin typeface="Arial"/>
                <a:cs typeface="Arial"/>
              </a:rPr>
              <a:t>“the experiment it assumed that you had certain things in your house…it assumed that you had everything in your house and they don’t support you”</a:t>
            </a:r>
          </a:p>
          <a:p>
            <a:endParaRPr lang="en-GB" sz="17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“wake up at midnight and study for 3 hours!” </a:t>
            </a:r>
          </a:p>
          <a:p>
            <a:endParaRPr lang="en-GB" sz="17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i="1" dirty="0">
                <a:solidFill>
                  <a:srgbClr val="FF0066"/>
                </a:solidFill>
                <a:latin typeface="Arial"/>
                <a:cs typeface="Arial"/>
              </a:rPr>
              <a:t>“knowing that you have somebody similar to you doing the same thing, it is a big motivation”</a:t>
            </a:r>
          </a:p>
          <a:p>
            <a:endParaRPr lang="en-GB" sz="17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recommendations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include use of inclusive curriculum tool during module production, open availability of experiment alternative resources and facilitating Black student led communities/support group.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A75CBBA-7DD5-4DFF-BC8F-55807EA62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 rotWithShape="1">
          <a:blip r:embed="rId6"/>
          <a:srcRect l="54675" t="34863" r="21561" b="45047"/>
          <a:stretch/>
        </p:blipFill>
        <p:spPr bwMode="auto">
          <a:xfrm>
            <a:off x="7976757" y="303244"/>
            <a:ext cx="2182519" cy="11004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766695-E9F2-4308-9FF8-17366202EF23}"/>
              </a:ext>
            </a:extLst>
          </p:cNvPr>
          <p:cNvSpPr txBox="1"/>
          <p:nvPr/>
        </p:nvSpPr>
        <p:spPr>
          <a:xfrm>
            <a:off x="0" y="1051216"/>
            <a:ext cx="370389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Black student Focus group themes led us to investigate TMA scores by ethnicity for TMA01 Q2, based on a practical activity with associated costs, and early collaboration with other students. </a:t>
            </a:r>
          </a:p>
          <a:p>
            <a:endParaRPr lang="en-GB" sz="1400" dirty="0"/>
          </a:p>
        </p:txBody>
      </p:sp>
      <p:graphicFrame>
        <p:nvGraphicFramePr>
          <p:cNvPr id="6" name="Chart 5" descr="Graph showing TMA scores by Ethnicity for TMA01 Q2 ">
            <a:extLst>
              <a:ext uri="{FF2B5EF4-FFF2-40B4-BE49-F238E27FC236}">
                <a16:creationId xmlns:a16="http://schemas.microsoft.com/office/drawing/2014/main" id="{997096BA-D6EA-A495-0242-9F658B528E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502923"/>
              </p:ext>
            </p:extLst>
          </p:nvPr>
        </p:nvGraphicFramePr>
        <p:xfrm>
          <a:off x="98620" y="2536000"/>
          <a:ext cx="3456756" cy="295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51E1D6A-5BC5-8283-24B5-7479905B2229}"/>
              </a:ext>
            </a:extLst>
          </p:cNvPr>
          <p:cNvSpPr txBox="1"/>
          <p:nvPr/>
        </p:nvSpPr>
        <p:spPr>
          <a:xfrm>
            <a:off x="3693602" y="1054217"/>
            <a:ext cx="4421727" cy="70173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700" dirty="0">
                <a:latin typeface="Arial"/>
                <a:cs typeface="Arial"/>
              </a:rPr>
              <a:t>Black students score very poorly on TMA01 Q2. No Black students scored full marks (compared to 17% of White students).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 key themes </a:t>
            </a:r>
            <a:r>
              <a:rPr lang="en-GB" sz="1700" dirty="0">
                <a:latin typeface="Arial" panose="020B0604020202020204" pitchFamily="34" charset="0"/>
                <a:cs typeface="Arial" panose="020B0604020202020204" pitchFamily="34" charset="0"/>
              </a:rPr>
              <a:t>were identified from focus groups and interviews with former S112 Black students:</a:t>
            </a:r>
          </a:p>
          <a:p>
            <a:endParaRPr lang="en-GB" sz="1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Representation in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Belonging</a:t>
            </a:r>
            <a:r>
              <a:rPr lang="en-GB" sz="1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 time poor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Motivations for study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“as a BME person you want to be inspired  by your own”</a:t>
            </a:r>
          </a:p>
          <a:p>
            <a:endParaRPr lang="en-GB" sz="17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“there are not many Black scientists who are highlighted for their achievements”</a:t>
            </a:r>
          </a:p>
          <a:p>
            <a:endParaRPr lang="en-GB" sz="17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700" i="1" dirty="0">
                <a:solidFill>
                  <a:srgbClr val="7030A0"/>
                </a:solidFill>
                <a:latin typeface="Arial"/>
                <a:cs typeface="Arial"/>
              </a:rPr>
              <a:t>“I feel like I was alone, I don’t think there was a[nother] Black student”</a:t>
            </a:r>
          </a:p>
          <a:p>
            <a:endParaRPr lang="en-GB" sz="1700" i="1" dirty="0">
              <a:solidFill>
                <a:srgbClr val="7030A0"/>
              </a:solidFill>
              <a:latin typeface="Arial"/>
              <a:cs typeface="Arial"/>
            </a:endParaRPr>
          </a:p>
          <a:p>
            <a:endParaRPr lang="en-GB" sz="1700" i="1" dirty="0">
              <a:solidFill>
                <a:srgbClr val="7030A0"/>
              </a:solidFill>
              <a:latin typeface="Arial"/>
              <a:cs typeface="Arial"/>
            </a:endParaRPr>
          </a:p>
          <a:p>
            <a:endParaRPr lang="en-GB" sz="1700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703232-3222-A512-2147-17F996DCA523}"/>
              </a:ext>
            </a:extLst>
          </p:cNvPr>
          <p:cNvSpPr txBox="1"/>
          <p:nvPr/>
        </p:nvSpPr>
        <p:spPr>
          <a:xfrm>
            <a:off x="0" y="5402078"/>
            <a:ext cx="3703899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Vertical Axis - % of students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Horizontal Axis – TMA score out of 32 by Ethnicity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330ADD1252D54E840018A07D6B976F" ma:contentTypeVersion="15" ma:contentTypeDescription="Create a new document." ma:contentTypeScope="" ma:versionID="755d1558e4635f6ffee6298a1dd673fd">
  <xsd:schema xmlns:xsd="http://www.w3.org/2001/XMLSchema" xmlns:xs="http://www.w3.org/2001/XMLSchema" xmlns:p="http://schemas.microsoft.com/office/2006/metadata/properties" xmlns:ns1="http://schemas.microsoft.com/sharepoint/v3" xmlns:ns2="cad05f3e-62e8-4d09-8270-f0dc2f8ceabc" xmlns:ns4="6c178cd9-54ac-4cd5-900f-0f542a96b07e" xmlns:ns5="7949bb46-c36b-4639-8a5f-cf796fc1e5fa" xmlns:ns6="e4476828-269d-41e7-8c7f-463a607b843c" targetNamespace="http://schemas.microsoft.com/office/2006/metadata/properties" ma:root="true" ma:fieldsID="13e050be7777da259a4ba83f0b7ec70c" ns1:_="" ns2:_="" ns4:_="" ns5:_="" ns6:_="">
    <xsd:import namespace="http://schemas.microsoft.com/sharepoint/v3"/>
    <xsd:import namespace="cad05f3e-62e8-4d09-8270-f0dc2f8ceabc"/>
    <xsd:import namespace="6c178cd9-54ac-4cd5-900f-0f542a96b07e"/>
    <xsd:import namespace="7949bb46-c36b-4639-8a5f-cf796fc1e5fa"/>
    <xsd:import namespace="e4476828-269d-41e7-8c7f-463a607b843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outingRuleDescription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5:SharedWithUsers" minOccurs="0"/>
                <xsd:element ref="ns5:SharedWithDetails" minOccurs="0"/>
                <xsd:element ref="ns4:MediaLengthInSeconds" minOccurs="0"/>
                <xsd:element ref="ns4:lcf76f155ced4ddcb4097134ff3c332f" minOccurs="0"/>
                <xsd:element ref="ns6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2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05f3e-62e8-4d09-8270-f0dc2f8ceab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78cd9-54ac-4cd5-900f-0f542a96b0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fb35f09-1364-44fa-bda6-079b81d03a2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9bb46-c36b-4639-8a5f-cf796fc1e5fa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476828-269d-41e7-8c7f-463a607b843c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347eddb7-98ab-446b-bf03-310241ef35a1}" ma:internalName="TaxCatchAll" ma:showField="CatchAllData" ma:web="cad05f3e-62e8-4d09-8270-f0dc2f8cea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d05f3e-62e8-4d09-8270-f0dc2f8ceabc">UNIT-688709759-89859</_dlc_DocId>
    <_dlc_DocIdUrl xmlns="cad05f3e-62e8-4d09-8270-f0dc2f8ceabc">
      <Url>https://openuniv.sharepoint.com/sites/units/pvc-students/_layouts/15/DocIdRedir.aspx?ID=UNIT-688709759-89859</Url>
      <Description>UNIT-688709759-89859</Description>
    </_dlc_DocIdUrl>
    <lcf76f155ced4ddcb4097134ff3c332f xmlns="6c178cd9-54ac-4cd5-900f-0f542a96b07e">
      <Terms xmlns="http://schemas.microsoft.com/office/infopath/2007/PartnerControls"/>
    </lcf76f155ced4ddcb4097134ff3c332f>
    <TaxCatchAll xmlns="e4476828-269d-41e7-8c7f-463a607b843c" xsi:nil="true"/>
    <RoutingRul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FC7C7C-5F66-4D58-8F65-E9112C7E50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A8728E-690C-47E4-95F9-B495F8699E4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3D8B4FC-65C4-4545-AD3E-2340FDEF97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d05f3e-62e8-4d09-8270-f0dc2f8ceabc"/>
    <ds:schemaRef ds:uri="6c178cd9-54ac-4cd5-900f-0f542a96b07e"/>
    <ds:schemaRef ds:uri="7949bb46-c36b-4639-8a5f-cf796fc1e5fa"/>
    <ds:schemaRef ds:uri="e4476828-269d-41e7-8c7f-463a607b84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E5401B1-DD5D-43C1-B697-80585CA02279}">
  <ds:schemaRefs>
    <ds:schemaRef ds:uri="http://schemas.microsoft.com/office/2006/metadata/properties"/>
    <ds:schemaRef ds:uri="http://schemas.microsoft.com/office/infopath/2007/PartnerControls"/>
    <ds:schemaRef ds:uri="cad05f3e-62e8-4d09-8270-f0dc2f8ceabc"/>
    <ds:schemaRef ds:uri="6c178cd9-54ac-4cd5-900f-0f542a96b07e"/>
    <ds:schemaRef ds:uri="e4476828-269d-41e7-8c7f-463a607b843c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4695</TotalTime>
  <Words>509</Words>
  <Application>Microsoft Office PowerPoint</Application>
  <PresentationFormat>Widescreen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Closing the Awarding Gap: Listening to our Black Students Louise MacBrayne, Jennie Bellamy, Angela Richards, Elaine McPherson           </vt:lpstr>
      <vt:lpstr>Closing the Awarding Gap: Listening to our Black Students. Louise MacBrayne, Jennie Bellamy, Angela Richards, Elaine McPherson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Caroline.Fletcher-Moore</cp:lastModifiedBy>
  <cp:revision>503</cp:revision>
  <cp:lastPrinted>2018-10-16T09:27:54Z</cp:lastPrinted>
  <dcterms:created xsi:type="dcterms:W3CDTF">2017-05-06T04:58:44Z</dcterms:created>
  <dcterms:modified xsi:type="dcterms:W3CDTF">2023-04-20T12:05:22Z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ac75605f-4c72-465a-b31c-bfa9a4761fd6</vt:lpwstr>
  </property>
  <property fmtid="{D5CDD505-2E9C-101B-9397-08002B2CF9AE}" pid="3" name="MediaServiceImageTags">
    <vt:lpwstr/>
  </property>
  <property fmtid="{D5CDD505-2E9C-101B-9397-08002B2CF9AE}" pid="4" name="ContentTypeId">
    <vt:lpwstr>0x010100DD330ADD1252D54E840018A07D6B976F</vt:lpwstr>
  </property>
</Properties>
</file>