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1" r:id="rId1"/>
    <p:sldMasterId id="2147483687" r:id="rId2"/>
  </p:sldMasterIdLst>
  <p:notesMasterIdLst>
    <p:notesMasterId r:id="rId33"/>
  </p:notesMasterIdLst>
  <p:handoutMasterIdLst>
    <p:handoutMasterId r:id="rId34"/>
  </p:handoutMasterIdLst>
  <p:sldIdLst>
    <p:sldId id="274" r:id="rId3"/>
    <p:sldId id="278" r:id="rId4"/>
    <p:sldId id="279" r:id="rId5"/>
    <p:sldId id="280" r:id="rId6"/>
    <p:sldId id="282" r:id="rId7"/>
    <p:sldId id="310" r:id="rId8"/>
    <p:sldId id="283" r:id="rId9"/>
    <p:sldId id="284" r:id="rId10"/>
    <p:sldId id="285" r:id="rId11"/>
    <p:sldId id="286" r:id="rId12"/>
    <p:sldId id="288" r:id="rId13"/>
    <p:sldId id="290" r:id="rId14"/>
    <p:sldId id="309" r:id="rId15"/>
    <p:sldId id="291" r:id="rId16"/>
    <p:sldId id="292" r:id="rId17"/>
    <p:sldId id="293" r:id="rId18"/>
    <p:sldId id="304" r:id="rId19"/>
    <p:sldId id="305" r:id="rId20"/>
    <p:sldId id="306" r:id="rId21"/>
    <p:sldId id="294" r:id="rId22"/>
    <p:sldId id="295" r:id="rId23"/>
    <p:sldId id="296" r:id="rId24"/>
    <p:sldId id="297" r:id="rId25"/>
    <p:sldId id="298" r:id="rId26"/>
    <p:sldId id="299" r:id="rId27"/>
    <p:sldId id="308" r:id="rId28"/>
    <p:sldId id="301" r:id="rId29"/>
    <p:sldId id="302" r:id="rId30"/>
    <p:sldId id="303" r:id="rId31"/>
    <p:sldId id="307"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E4B9B"/>
    <a:srgbClr val="ED2891"/>
    <a:srgbClr val="E5007D"/>
    <a:srgbClr val="C7E6E9"/>
    <a:srgbClr val="85CCD4"/>
    <a:srgbClr val="44BBC5"/>
    <a:srgbClr val="008496"/>
    <a:srgbClr val="00B7B2"/>
    <a:srgbClr val="F7C3DC"/>
    <a:srgbClr val="F3A1C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98"/>
    <p:restoredTop sz="86454" autoAdjust="0"/>
  </p:normalViewPr>
  <p:slideViewPr>
    <p:cSldViewPr snapToGrid="0" snapToObjects="1">
      <p:cViewPr varScale="1">
        <p:scale>
          <a:sx n="92" d="100"/>
          <a:sy n="92" d="100"/>
        </p:scale>
        <p:origin x="22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51" d="100"/>
          <a:sy n="51" d="100"/>
        </p:scale>
        <p:origin x="223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84DCC80-CA36-F045-A58C-848932FB29C3}" type="datetimeFigureOut">
              <a:rPr lang="en-US" smtClean="0"/>
              <a:t>12/10/2019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D5D1C1-F34B-8540-9015-CDD822028F69}" type="slidenum">
              <a:rPr lang="en-US" smtClean="0"/>
              <a:t>‹#›</a:t>
            </a:fld>
            <a:endParaRPr lang="en-US" dirty="0"/>
          </a:p>
        </p:txBody>
      </p:sp>
    </p:spTree>
    <p:extLst>
      <p:ext uri="{BB962C8B-B14F-4D97-AF65-F5344CB8AC3E}">
        <p14:creationId xmlns:p14="http://schemas.microsoft.com/office/powerpoint/2010/main" val="7825922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95C204-7EB0-F245-AC16-FC44E91A7A65}" type="datetimeFigureOut">
              <a:rPr lang="en-US" smtClean="0"/>
              <a:t>12/10/2019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412BEB-C874-A74C-8D0A-39AA16E8DFB9}" type="slidenum">
              <a:rPr lang="en-US" smtClean="0"/>
              <a:t>‹#›</a:t>
            </a:fld>
            <a:endParaRPr lang="en-US" dirty="0"/>
          </a:p>
        </p:txBody>
      </p:sp>
    </p:spTree>
    <p:extLst>
      <p:ext uri="{BB962C8B-B14F-4D97-AF65-F5344CB8AC3E}">
        <p14:creationId xmlns:p14="http://schemas.microsoft.com/office/powerpoint/2010/main" val="238330104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1412BEB-C874-A74C-8D0A-39AA16E8DFB9}" type="slidenum">
              <a:rPr lang="en-US" smtClean="0"/>
              <a:t>9</a:t>
            </a:fld>
            <a:endParaRPr lang="en-US" dirty="0"/>
          </a:p>
        </p:txBody>
      </p:sp>
    </p:spTree>
    <p:extLst>
      <p:ext uri="{BB962C8B-B14F-4D97-AF65-F5344CB8AC3E}">
        <p14:creationId xmlns:p14="http://schemas.microsoft.com/office/powerpoint/2010/main" val="319626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1412BEB-C874-A74C-8D0A-39AA16E8DFB9}" type="slidenum">
              <a:rPr lang="en-US" smtClean="0"/>
              <a:t>21</a:t>
            </a:fld>
            <a:endParaRPr lang="en-US" dirty="0"/>
          </a:p>
        </p:txBody>
      </p:sp>
    </p:spTree>
    <p:extLst>
      <p:ext uri="{BB962C8B-B14F-4D97-AF65-F5344CB8AC3E}">
        <p14:creationId xmlns:p14="http://schemas.microsoft.com/office/powerpoint/2010/main" val="2988889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8" name="Text Placeholder 9">
            <a:extLst>
              <a:ext uri="{FF2B5EF4-FFF2-40B4-BE49-F238E27FC236}">
                <a16:creationId xmlns:a16="http://schemas.microsoft.com/office/drawing/2014/main" id="{89E6F516-5A93-46CB-BD93-0AA757BC2E46}"/>
              </a:ext>
            </a:extLst>
          </p:cNvPr>
          <p:cNvSpPr>
            <a:spLocks noGrp="1"/>
          </p:cNvSpPr>
          <p:nvPr>
            <p:ph type="body" sz="quarter" idx="17" hasCustomPrompt="1"/>
          </p:nvPr>
        </p:nvSpPr>
        <p:spPr>
          <a:xfrm>
            <a:off x="1466490" y="3520773"/>
            <a:ext cx="5279367" cy="395619"/>
          </a:xfrm>
          <a:prstGeom prst="rect">
            <a:avLst/>
          </a:prstGeom>
        </p:spPr>
        <p:txBody>
          <a:bodyPr anchor="ctr"/>
          <a:lstStyle>
            <a:lvl1pPr marL="0" indent="0">
              <a:buNone/>
              <a:defRPr sz="2000" b="1">
                <a:solidFill>
                  <a:srgbClr val="1E4B9B"/>
                </a:solidFill>
                <a:latin typeface="Calibri" panose="020F050202020403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Subtitle</a:t>
            </a:r>
          </a:p>
        </p:txBody>
      </p:sp>
      <p:sp>
        <p:nvSpPr>
          <p:cNvPr id="9" name="Text Placeholder 9">
            <a:extLst>
              <a:ext uri="{FF2B5EF4-FFF2-40B4-BE49-F238E27FC236}">
                <a16:creationId xmlns:a16="http://schemas.microsoft.com/office/drawing/2014/main" id="{8B4B5340-958A-450C-A8D9-EBE1007D2C86}"/>
              </a:ext>
            </a:extLst>
          </p:cNvPr>
          <p:cNvSpPr>
            <a:spLocks noGrp="1"/>
          </p:cNvSpPr>
          <p:nvPr>
            <p:ph type="body" sz="quarter" idx="18" hasCustomPrompt="1"/>
          </p:nvPr>
        </p:nvSpPr>
        <p:spPr>
          <a:xfrm>
            <a:off x="1466490" y="3916392"/>
            <a:ext cx="5279367" cy="672861"/>
          </a:xfrm>
          <a:prstGeom prst="rect">
            <a:avLst/>
          </a:prstGeom>
        </p:spPr>
        <p:txBody>
          <a:bodyPr anchor="t" anchorCtr="0"/>
          <a:lstStyle>
            <a:lvl1pPr marL="0" indent="0">
              <a:buNone/>
              <a:defRPr sz="1400" b="0">
                <a:solidFill>
                  <a:srgbClr val="1E4B9B"/>
                </a:solidFill>
                <a:latin typeface="Calibri" panose="020F050202020403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01/08/2018</a:t>
            </a:r>
          </a:p>
          <a:p>
            <a:pPr marL="342900" marR="0" lvl="0" indent="-342900" algn="l" defTabSz="457200" rtl="0" eaLnBrk="1" fontAlgn="auto" latinLnBrk="0" hangingPunct="1">
              <a:lnSpc>
                <a:spcPct val="100000"/>
              </a:lnSpc>
              <a:spcBef>
                <a:spcPct val="20000"/>
              </a:spcBef>
              <a:spcAft>
                <a:spcPts val="0"/>
              </a:spcAft>
              <a:buClrTx/>
              <a:buSzTx/>
              <a:tabLst/>
              <a:defRPr/>
            </a:pPr>
            <a:r>
              <a:rPr lang="en-US" dirty="0"/>
              <a:t>V1.2</a:t>
            </a:r>
          </a:p>
        </p:txBody>
      </p:sp>
      <p:sp>
        <p:nvSpPr>
          <p:cNvPr id="10" name="Text Placeholder 9">
            <a:extLst>
              <a:ext uri="{FF2B5EF4-FFF2-40B4-BE49-F238E27FC236}">
                <a16:creationId xmlns:a16="http://schemas.microsoft.com/office/drawing/2014/main" id="{E03EEA31-37FD-4C6A-A5B4-FAEB69A86C18}"/>
              </a:ext>
            </a:extLst>
          </p:cNvPr>
          <p:cNvSpPr>
            <a:spLocks noGrp="1"/>
          </p:cNvSpPr>
          <p:nvPr>
            <p:ph type="body" sz="quarter" idx="19" hasCustomPrompt="1"/>
          </p:nvPr>
        </p:nvSpPr>
        <p:spPr>
          <a:xfrm>
            <a:off x="1466489" y="4741653"/>
            <a:ext cx="5279367" cy="373811"/>
          </a:xfrm>
          <a:prstGeom prst="rect">
            <a:avLst/>
          </a:prstGeom>
        </p:spPr>
        <p:txBody>
          <a:bodyPr anchor="t" anchorCtr="0"/>
          <a:lstStyle>
            <a:lvl1pPr marL="0" indent="0">
              <a:buNone/>
              <a:defRPr sz="1400" b="0">
                <a:solidFill>
                  <a:srgbClr val="1E4B9B"/>
                </a:solidFill>
                <a:latin typeface="Calibri" panose="020F050202020403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1st August 2017</a:t>
            </a:r>
          </a:p>
        </p:txBody>
      </p:sp>
      <p:sp>
        <p:nvSpPr>
          <p:cNvPr id="19" name="Text Placeholder 2">
            <a:extLst>
              <a:ext uri="{FF2B5EF4-FFF2-40B4-BE49-F238E27FC236}">
                <a16:creationId xmlns:a16="http://schemas.microsoft.com/office/drawing/2014/main" id="{1898A98A-E192-4AAF-9C23-E1F9CFFAB16B}"/>
              </a:ext>
            </a:extLst>
          </p:cNvPr>
          <p:cNvSpPr>
            <a:spLocks noGrp="1"/>
          </p:cNvSpPr>
          <p:nvPr>
            <p:ph type="body" sz="quarter" idx="21" hasCustomPrompt="1"/>
          </p:nvPr>
        </p:nvSpPr>
        <p:spPr>
          <a:xfrm>
            <a:off x="1587259" y="1923512"/>
            <a:ext cx="5158595" cy="1127362"/>
          </a:xfrm>
          <a:prstGeom prst="rect">
            <a:avLst/>
          </a:prstGeom>
          <a:noFill/>
        </p:spPr>
        <p:txBody>
          <a:bodyPr lIns="36000" tIns="144000" rIns="18000" bIns="36000" anchor="ctr" anchorCtr="0"/>
          <a:lstStyle>
            <a:lvl1pPr marL="0" indent="0">
              <a:lnSpc>
                <a:spcPct val="85000"/>
              </a:lnSpc>
              <a:buNone/>
              <a:defRPr sz="4400" b="1" baseline="0">
                <a:solidFill>
                  <a:srgbClr val="1E4B9B"/>
                </a:solidFill>
                <a:latin typeface="Calibri" panose="020F0502020204030204" pitchFamily="34" charset="0"/>
                <a:cs typeface="Arial" panose="020B0604020202020204" pitchFamily="34" charset="0"/>
              </a:defRPr>
            </a:lvl1pPr>
          </a:lstStyle>
          <a:p>
            <a:pPr lvl="0"/>
            <a:r>
              <a:rPr lang="en-US" dirty="0"/>
              <a:t>PRESENTATION TITLE</a:t>
            </a:r>
          </a:p>
        </p:txBody>
      </p:sp>
    </p:spTree>
    <p:extLst>
      <p:ext uri="{BB962C8B-B14F-4D97-AF65-F5344CB8AC3E}">
        <p14:creationId xmlns:p14="http://schemas.microsoft.com/office/powerpoint/2010/main" val="3615179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Title (Pink)">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A312B389-CC0B-4C80-8270-362F3B8CCC98}"/>
              </a:ext>
            </a:extLst>
          </p:cNvPr>
          <p:cNvSpPr>
            <a:spLocks noGrp="1"/>
          </p:cNvSpPr>
          <p:nvPr>
            <p:ph type="body" sz="quarter" idx="16" hasCustomPrompt="1"/>
          </p:nvPr>
        </p:nvSpPr>
        <p:spPr>
          <a:xfrm>
            <a:off x="1587261" y="2876313"/>
            <a:ext cx="2398144"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Calibri" panose="020F050202020403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a16="http://schemas.microsoft.com/office/drawing/2014/main" id="{510941FA-0963-43C8-8988-95D835B0C719}"/>
              </a:ext>
            </a:extLst>
          </p:cNvPr>
          <p:cNvSpPr>
            <a:spLocks noGrp="1"/>
          </p:cNvSpPr>
          <p:nvPr>
            <p:ph type="body" sz="quarter" idx="20" hasCustomPrompt="1"/>
          </p:nvPr>
        </p:nvSpPr>
        <p:spPr>
          <a:xfrm>
            <a:off x="1587261" y="3434154"/>
            <a:ext cx="1647646"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Calibri" panose="020F050202020403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406414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Title (Blue)">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A312B389-CC0B-4C80-8270-362F3B8CCC98}"/>
              </a:ext>
            </a:extLst>
          </p:cNvPr>
          <p:cNvSpPr>
            <a:spLocks noGrp="1"/>
          </p:cNvSpPr>
          <p:nvPr>
            <p:ph type="body" sz="quarter" idx="16" hasCustomPrompt="1"/>
          </p:nvPr>
        </p:nvSpPr>
        <p:spPr>
          <a:xfrm>
            <a:off x="1587261" y="2876313"/>
            <a:ext cx="2398144"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Calibri" panose="020F050202020403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a16="http://schemas.microsoft.com/office/drawing/2014/main" id="{510941FA-0963-43C8-8988-95D835B0C719}"/>
              </a:ext>
            </a:extLst>
          </p:cNvPr>
          <p:cNvSpPr>
            <a:spLocks noGrp="1"/>
          </p:cNvSpPr>
          <p:nvPr>
            <p:ph type="body" sz="quarter" idx="20" hasCustomPrompt="1"/>
          </p:nvPr>
        </p:nvSpPr>
        <p:spPr>
          <a:xfrm>
            <a:off x="1587261" y="3434154"/>
            <a:ext cx="1647646"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Calibri" panose="020F050202020403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386097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 Image &amp; Text">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F851B943-E6E1-48F6-B811-8D9A7977D85B}"/>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Calibri" panose="020F0502020204030204" pitchFamily="34" charset="0"/>
                <a:cs typeface="Arial" panose="020B0604020202020204" pitchFamily="34" charset="0"/>
              </a:defRPr>
            </a:lvl1pPr>
          </a:lstStyle>
          <a:p>
            <a:pPr lvl="0"/>
            <a:r>
              <a:rPr lang="en-US" dirty="0"/>
              <a:t>CLICK HERE TO EDIT MASTER TITLE</a:t>
            </a:r>
          </a:p>
        </p:txBody>
      </p:sp>
      <p:sp>
        <p:nvSpPr>
          <p:cNvPr id="12" name="Text Placeholder 2">
            <a:extLst>
              <a:ext uri="{FF2B5EF4-FFF2-40B4-BE49-F238E27FC236}">
                <a16:creationId xmlns:a16="http://schemas.microsoft.com/office/drawing/2014/main" id="{C1B6DA54-71CA-48A5-B3CD-D2321285AC1A}"/>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Calibri" panose="020F0502020204030204" pitchFamily="34" charset="0"/>
                <a:cs typeface="Arial" panose="020B0604020202020204" pitchFamily="34" charset="0"/>
              </a:defRPr>
            </a:lvl1pPr>
          </a:lstStyle>
          <a:p>
            <a:pPr lvl="0"/>
            <a:r>
              <a:rPr lang="en-US" dirty="0"/>
              <a:t>Insert subtitle</a:t>
            </a:r>
          </a:p>
        </p:txBody>
      </p:sp>
      <p:sp>
        <p:nvSpPr>
          <p:cNvPr id="18" name="Picture Placeholder 4">
            <a:extLst>
              <a:ext uri="{FF2B5EF4-FFF2-40B4-BE49-F238E27FC236}">
                <a16:creationId xmlns:a16="http://schemas.microsoft.com/office/drawing/2014/main" id="{4CE899DC-EEB7-4FE9-99EC-B6BA0FB34588}"/>
              </a:ext>
            </a:extLst>
          </p:cNvPr>
          <p:cNvSpPr>
            <a:spLocks noGrp="1"/>
          </p:cNvSpPr>
          <p:nvPr>
            <p:ph type="pic" sz="quarter" idx="23"/>
          </p:nvPr>
        </p:nvSpPr>
        <p:spPr>
          <a:xfrm>
            <a:off x="577850" y="2243138"/>
            <a:ext cx="3916363" cy="4027487"/>
          </a:xfrm>
          <a:prstGeom prst="rect">
            <a:avLst/>
          </a:prstGeom>
        </p:spPr>
        <p:txBody>
          <a:bodyPr/>
          <a:lstStyle>
            <a:lvl1pPr>
              <a:defRPr sz="1400">
                <a:solidFill>
                  <a:srgbClr val="323232"/>
                </a:solidFill>
                <a:latin typeface="Calibri" panose="020F0502020204030204" pitchFamily="34" charset="0"/>
                <a:cs typeface="Arial" panose="020B0604020202020204" pitchFamily="34" charset="0"/>
              </a:defRPr>
            </a:lvl1pPr>
          </a:lstStyle>
          <a:p>
            <a:endParaRPr lang="en-GB" dirty="0"/>
          </a:p>
        </p:txBody>
      </p:sp>
      <p:sp>
        <p:nvSpPr>
          <p:cNvPr id="19" name="Text Placeholder 12">
            <a:extLst>
              <a:ext uri="{FF2B5EF4-FFF2-40B4-BE49-F238E27FC236}">
                <a16:creationId xmlns:a16="http://schemas.microsoft.com/office/drawing/2014/main" id="{74507D58-4B62-42B4-946E-AC191B8C8E91}"/>
              </a:ext>
            </a:extLst>
          </p:cNvPr>
          <p:cNvSpPr>
            <a:spLocks noGrp="1"/>
          </p:cNvSpPr>
          <p:nvPr>
            <p:ph type="body" sz="quarter" idx="24" hasCustomPrompt="1"/>
          </p:nvPr>
        </p:nvSpPr>
        <p:spPr>
          <a:xfrm>
            <a:off x="4572000" y="2234782"/>
            <a:ext cx="3889375" cy="4027487"/>
          </a:xfrm>
          <a:prstGeom prst="rect">
            <a:avLst/>
          </a:prstGeom>
        </p:spPr>
        <p:txBody>
          <a:bodyPr/>
          <a:lstStyle>
            <a:lvl1pPr marL="0" indent="0">
              <a:buNone/>
              <a:defRPr sz="1200">
                <a:solidFill>
                  <a:srgbClr val="1E4B9B"/>
                </a:solidFill>
                <a:latin typeface="Calibri" panose="020F0502020204030204" pitchFamily="34" charset="0"/>
                <a:cs typeface="Arial" panose="020B0604020202020204" pitchFamily="34" charset="0"/>
              </a:defRPr>
            </a:lvl1pPr>
            <a:lvl2pPr marL="457200" indent="0">
              <a:buNone/>
              <a:defRPr sz="1200">
                <a:latin typeface="Arial" panose="020B0604020202020204" pitchFamily="34" charset="0"/>
                <a:cs typeface="Arial" panose="020B0604020202020204" pitchFamily="34" charset="0"/>
              </a:defRPr>
            </a:lvl2pPr>
            <a:lvl3pPr marL="914400" indent="0">
              <a:buNone/>
              <a:defRPr sz="110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Click to add text</a:t>
            </a:r>
            <a:endParaRPr lang="en-GB" dirty="0"/>
          </a:p>
        </p:txBody>
      </p:sp>
      <p:sp>
        <p:nvSpPr>
          <p:cNvPr id="9" name="TextBox 8">
            <a:extLst>
              <a:ext uri="{FF2B5EF4-FFF2-40B4-BE49-F238E27FC236}">
                <a16:creationId xmlns:a16="http://schemas.microsoft.com/office/drawing/2014/main" id="{FD1548AB-1A41-4C06-B3F6-882FE01A82ED}"/>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Calibri" panose="020F0502020204030204" pitchFamily="34" charset="0"/>
                <a:cs typeface="Arial" panose="020B0604020202020204" pitchFamily="34" charset="0"/>
              </a:rPr>
              <a:t>10/12/2019</a:t>
            </a:fld>
            <a:endParaRPr lang="en-GB" sz="1050" dirty="0">
              <a:solidFill>
                <a:srgbClr val="1E4B9B"/>
              </a:solidFill>
              <a:latin typeface="Calibri" panose="020F050202020403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43FD19CB-E5DD-4EB0-A648-B1B63B8A7EDD}"/>
              </a:ext>
            </a:extLst>
          </p:cNvPr>
          <p:cNvSpPr>
            <a:spLocks noGrp="1"/>
          </p:cNvSpPr>
          <p:nvPr>
            <p:ph sz="quarter" idx="27" hasCustomPrompt="1"/>
          </p:nvPr>
        </p:nvSpPr>
        <p:spPr>
          <a:xfrm>
            <a:off x="577850" y="6440578"/>
            <a:ext cx="7246879" cy="284672"/>
          </a:xfrm>
          <a:prstGeom prst="rect">
            <a:avLst/>
          </a:prstGeom>
        </p:spPr>
        <p:txBody>
          <a:bodyPr/>
          <a:lstStyle>
            <a:lvl1pPr marL="0" indent="0" algn="r">
              <a:buNone/>
              <a:defRPr sz="1050">
                <a:solidFill>
                  <a:srgbClr val="1E4B9B"/>
                </a:solidFill>
                <a:latin typeface="Calibri" panose="020F050202020403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Tree>
    <p:extLst>
      <p:ext uri="{BB962C8B-B14F-4D97-AF65-F5344CB8AC3E}">
        <p14:creationId xmlns:p14="http://schemas.microsoft.com/office/powerpoint/2010/main" val="139442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Full Text">
    <p:spTree>
      <p:nvGrpSpPr>
        <p:cNvPr id="1" name=""/>
        <p:cNvGrpSpPr/>
        <p:nvPr/>
      </p:nvGrpSpPr>
      <p:grpSpPr>
        <a:xfrm>
          <a:off x="0" y="0"/>
          <a:ext cx="0" cy="0"/>
          <a:chOff x="0" y="0"/>
          <a:chExt cx="0" cy="0"/>
        </a:xfrm>
      </p:grpSpPr>
      <p:sp>
        <p:nvSpPr>
          <p:cNvPr id="6" name="Text Placeholder 12">
            <a:extLst>
              <a:ext uri="{FF2B5EF4-FFF2-40B4-BE49-F238E27FC236}">
                <a16:creationId xmlns:a16="http://schemas.microsoft.com/office/drawing/2014/main" id="{FE2B1EA2-8522-4C4B-B7A9-BEF931B2B47B}"/>
              </a:ext>
            </a:extLst>
          </p:cNvPr>
          <p:cNvSpPr>
            <a:spLocks noGrp="1"/>
          </p:cNvSpPr>
          <p:nvPr>
            <p:ph type="body" sz="quarter" idx="25" hasCustomPrompt="1"/>
          </p:nvPr>
        </p:nvSpPr>
        <p:spPr>
          <a:xfrm>
            <a:off x="577968" y="2243138"/>
            <a:ext cx="7883407" cy="4019131"/>
          </a:xfrm>
          <a:prstGeom prst="rect">
            <a:avLst/>
          </a:prstGeom>
        </p:spPr>
        <p:txBody>
          <a:bodyPr/>
          <a:lstStyle>
            <a:lvl1pPr marL="0" indent="0">
              <a:buNone/>
              <a:defRPr sz="1400">
                <a:solidFill>
                  <a:srgbClr val="323232"/>
                </a:solidFill>
                <a:latin typeface="Calibri" panose="020F0502020204030204" pitchFamily="34" charset="0"/>
                <a:cs typeface="Arial" panose="020B0604020202020204" pitchFamily="34" charset="0"/>
              </a:defRPr>
            </a:lvl1pPr>
            <a:lvl2pPr>
              <a:defRPr sz="120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dirty="0"/>
              <a:t>Click to add text</a:t>
            </a:r>
          </a:p>
        </p:txBody>
      </p:sp>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Calibri" panose="020F050202020403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a16="http://schemas.microsoft.com/office/drawing/2014/main" id="{98251539-4EDC-4E36-A4D9-AF94C23958A5}"/>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Calibri" panose="020F0502020204030204" pitchFamily="34" charset="0"/>
                <a:cs typeface="Arial" panose="020B0604020202020204" pitchFamily="34" charset="0"/>
              </a:rPr>
              <a:t>10/12/2019</a:t>
            </a:fld>
            <a:endParaRPr lang="en-GB" sz="1050" dirty="0">
              <a:solidFill>
                <a:srgbClr val="1E4B9B"/>
              </a:solidFill>
              <a:latin typeface="Calibri" panose="020F0502020204030204" pitchFamily="34" charset="0"/>
              <a:cs typeface="Arial" panose="020B0604020202020204" pitchFamily="34" charset="0"/>
            </a:endParaRPr>
          </a:p>
        </p:txBody>
      </p:sp>
      <p:sp>
        <p:nvSpPr>
          <p:cNvPr id="10" name="Content Placeholder 2">
            <a:extLst>
              <a:ext uri="{FF2B5EF4-FFF2-40B4-BE49-F238E27FC236}">
                <a16:creationId xmlns:a16="http://schemas.microsoft.com/office/drawing/2014/main" id="{E40F4C93-6DA7-4D8C-9677-1ABFD64DBB3D}"/>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Calibri" panose="020F050202020403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a16="http://schemas.microsoft.com/office/drawing/2014/main" id="{54F983CE-7E17-4509-ACDC-24E516927AC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Calibri" panose="020F050202020403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3054805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 Text Bullets">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Calibri" panose="020F0502020204030204" pitchFamily="34" charset="0"/>
                <a:cs typeface="Arial" panose="020B0604020202020204" pitchFamily="34" charset="0"/>
              </a:defRPr>
            </a:lvl1pPr>
          </a:lstStyle>
          <a:p>
            <a:pPr lvl="0"/>
            <a:r>
              <a:rPr lang="en-US" dirty="0"/>
              <a:t>CLICK HERE TO EDIT MASTER TITLE</a:t>
            </a:r>
          </a:p>
        </p:txBody>
      </p:sp>
      <p:sp>
        <p:nvSpPr>
          <p:cNvPr id="10" name="Text Placeholder 4">
            <a:extLst>
              <a:ext uri="{FF2B5EF4-FFF2-40B4-BE49-F238E27FC236}">
                <a16:creationId xmlns:a16="http://schemas.microsoft.com/office/drawing/2014/main" id="{2C896F9C-CC25-4527-9E30-F95E9F7B1D5F}"/>
              </a:ext>
            </a:extLst>
          </p:cNvPr>
          <p:cNvSpPr>
            <a:spLocks noGrp="1"/>
          </p:cNvSpPr>
          <p:nvPr>
            <p:ph type="body" sz="quarter" idx="16" hasCustomPrompt="1"/>
          </p:nvPr>
        </p:nvSpPr>
        <p:spPr>
          <a:xfrm>
            <a:off x="577968" y="2243137"/>
            <a:ext cx="7883407" cy="4019131"/>
          </a:xfrm>
          <a:prstGeom prst="rect">
            <a:avLst/>
          </a:prstGeom>
        </p:spPr>
        <p:txBody>
          <a:bodyPr/>
          <a:lstStyle>
            <a:lvl1pPr marL="342900" indent="-342900">
              <a:lnSpc>
                <a:spcPct val="100000"/>
              </a:lnSpc>
              <a:buFont typeface="Arial" charset="0"/>
              <a:buChar char="•"/>
              <a:defRPr sz="1400">
                <a:solidFill>
                  <a:srgbClr val="323232"/>
                </a:solidFill>
                <a:latin typeface="Calibri" panose="020F050202020403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Calibri" panose="020F050202020403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Calibri" panose="020F050202020403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Calibri" panose="020F050202020403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Calibri" panose="020F050202020403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Box 13">
            <a:extLst>
              <a:ext uri="{FF2B5EF4-FFF2-40B4-BE49-F238E27FC236}">
                <a16:creationId xmlns:a16="http://schemas.microsoft.com/office/drawing/2014/main" id="{55207B26-BD01-450F-BCEB-6428971C5C28}"/>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Calibri" panose="020F0502020204030204" pitchFamily="34" charset="0"/>
                <a:cs typeface="Arial" panose="020B0604020202020204" pitchFamily="34" charset="0"/>
              </a:rPr>
              <a:t>10/12/2019</a:t>
            </a:fld>
            <a:endParaRPr lang="en-GB" sz="1050" dirty="0">
              <a:solidFill>
                <a:srgbClr val="1E4B9B"/>
              </a:solidFill>
              <a:latin typeface="Calibri" panose="020F0502020204030204" pitchFamily="34" charset="0"/>
              <a:cs typeface="Arial" panose="020B0604020202020204" pitchFamily="34" charset="0"/>
            </a:endParaRPr>
          </a:p>
        </p:txBody>
      </p:sp>
      <p:sp>
        <p:nvSpPr>
          <p:cNvPr id="11" name="Content Placeholder 2">
            <a:extLst>
              <a:ext uri="{FF2B5EF4-FFF2-40B4-BE49-F238E27FC236}">
                <a16:creationId xmlns:a16="http://schemas.microsoft.com/office/drawing/2014/main" id="{6CC9049D-4664-4545-860B-8C408BE6F1C1}"/>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Calibri" panose="020F050202020403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a16="http://schemas.microsoft.com/office/drawing/2014/main" id="{8413C705-D39D-4C04-9CCC-4AFABA7FBC3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Calibri" panose="020F050202020403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1863253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Chart">
    <p:spTree>
      <p:nvGrpSpPr>
        <p:cNvPr id="1" name=""/>
        <p:cNvGrpSpPr/>
        <p:nvPr/>
      </p:nvGrpSpPr>
      <p:grpSpPr>
        <a:xfrm>
          <a:off x="0" y="0"/>
          <a:ext cx="0" cy="0"/>
          <a:chOff x="0" y="0"/>
          <a:chExt cx="0" cy="0"/>
        </a:xfrm>
      </p:grpSpPr>
      <p:sp>
        <p:nvSpPr>
          <p:cNvPr id="7" name="Chart Placeholder 2">
            <a:extLst>
              <a:ext uri="{FF2B5EF4-FFF2-40B4-BE49-F238E27FC236}">
                <a16:creationId xmlns:a16="http://schemas.microsoft.com/office/drawing/2014/main" id="{28E83104-D853-412E-9A06-D4E39CA8791B}"/>
              </a:ext>
            </a:extLst>
          </p:cNvPr>
          <p:cNvSpPr>
            <a:spLocks noGrp="1"/>
          </p:cNvSpPr>
          <p:nvPr>
            <p:ph type="chart" sz="quarter" idx="26"/>
          </p:nvPr>
        </p:nvSpPr>
        <p:spPr>
          <a:xfrm>
            <a:off x="577850" y="2243138"/>
            <a:ext cx="7883525" cy="4019550"/>
          </a:xfrm>
          <a:prstGeom prst="rect">
            <a:avLst/>
          </a:prstGeom>
        </p:spPr>
        <p:txBody>
          <a:bodyPr/>
          <a:lstStyle>
            <a:lvl1pPr>
              <a:defRPr sz="1400">
                <a:solidFill>
                  <a:srgbClr val="323232"/>
                </a:solidFill>
                <a:latin typeface="Calibri" panose="020F0502020204030204" pitchFamily="34" charset="0"/>
                <a:cs typeface="Arial" panose="020B0604020202020204" pitchFamily="34" charset="0"/>
              </a:defRPr>
            </a:lvl1pPr>
          </a:lstStyle>
          <a:p>
            <a:endParaRPr lang="en-GB" dirty="0"/>
          </a:p>
        </p:txBody>
      </p:sp>
      <p:sp>
        <p:nvSpPr>
          <p:cNvPr id="9" name="Text Placeholder 2">
            <a:extLst>
              <a:ext uri="{FF2B5EF4-FFF2-40B4-BE49-F238E27FC236}">
                <a16:creationId xmlns:a16="http://schemas.microsoft.com/office/drawing/2014/main" id="{DE277479-0CF8-4C04-B364-40BD0C0051E3}"/>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Calibri" panose="020F050202020403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a16="http://schemas.microsoft.com/office/drawing/2014/main" id="{DBF8F6D2-1103-4D02-9B03-1CC825E2829E}"/>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Calibri" panose="020F0502020204030204" pitchFamily="34" charset="0"/>
                <a:cs typeface="Arial" panose="020B0604020202020204" pitchFamily="34" charset="0"/>
              </a:rPr>
              <a:t>10/12/2019</a:t>
            </a:fld>
            <a:endParaRPr lang="en-GB" sz="1050" dirty="0">
              <a:solidFill>
                <a:srgbClr val="1E4B9B"/>
              </a:solidFill>
              <a:latin typeface="Calibri" panose="020F0502020204030204" pitchFamily="34" charset="0"/>
              <a:cs typeface="Arial" panose="020B0604020202020204" pitchFamily="34" charset="0"/>
            </a:endParaRPr>
          </a:p>
        </p:txBody>
      </p:sp>
      <p:sp>
        <p:nvSpPr>
          <p:cNvPr id="10" name="Content Placeholder 2">
            <a:extLst>
              <a:ext uri="{FF2B5EF4-FFF2-40B4-BE49-F238E27FC236}">
                <a16:creationId xmlns:a16="http://schemas.microsoft.com/office/drawing/2014/main" id="{2BD85516-2513-49C5-A0AA-FD9268015009}"/>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Calibri" panose="020F050202020403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a16="http://schemas.microsoft.com/office/drawing/2014/main" id="{37EFBFEF-F413-46E7-B616-D281BA0FC914}"/>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Calibri" panose="020F050202020403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207543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Image">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A0F71322-76A3-413A-9064-BF459D5F6A59}"/>
              </a:ext>
            </a:extLst>
          </p:cNvPr>
          <p:cNvSpPr>
            <a:spLocks noGrp="1"/>
          </p:cNvSpPr>
          <p:nvPr>
            <p:ph type="pic" sz="quarter" idx="27"/>
          </p:nvPr>
        </p:nvSpPr>
        <p:spPr>
          <a:xfrm>
            <a:off x="577850" y="2243138"/>
            <a:ext cx="7883525" cy="4019550"/>
          </a:xfrm>
          <a:prstGeom prst="rect">
            <a:avLst/>
          </a:prstGeom>
        </p:spPr>
        <p:txBody>
          <a:bodyPr/>
          <a:lstStyle>
            <a:lvl1pPr>
              <a:defRPr sz="1400">
                <a:solidFill>
                  <a:srgbClr val="323232"/>
                </a:solidFill>
                <a:latin typeface="Calibri" panose="020F0502020204030204" pitchFamily="34" charset="0"/>
                <a:cs typeface="Arial" panose="020B0604020202020204" pitchFamily="34" charset="0"/>
              </a:defRPr>
            </a:lvl1pPr>
          </a:lstStyle>
          <a:p>
            <a:endParaRPr lang="en-GB" dirty="0"/>
          </a:p>
        </p:txBody>
      </p:sp>
      <p:sp>
        <p:nvSpPr>
          <p:cNvPr id="10" name="Text Placeholder 2">
            <a:extLst>
              <a:ext uri="{FF2B5EF4-FFF2-40B4-BE49-F238E27FC236}">
                <a16:creationId xmlns:a16="http://schemas.microsoft.com/office/drawing/2014/main" id="{FBE17164-D1E9-448D-BC18-AEE6AA4A7D7F}"/>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Calibri" panose="020F0502020204030204" pitchFamily="34" charset="0"/>
                <a:cs typeface="Arial" panose="020B0604020202020204" pitchFamily="34" charset="0"/>
              </a:defRPr>
            </a:lvl1pPr>
          </a:lstStyle>
          <a:p>
            <a:pPr lvl="0"/>
            <a:r>
              <a:rPr lang="en-US" dirty="0"/>
              <a:t>CLICK HERE TO EDIT MASTER TITLE</a:t>
            </a:r>
          </a:p>
        </p:txBody>
      </p:sp>
      <p:sp>
        <p:nvSpPr>
          <p:cNvPr id="8" name="TextBox 7">
            <a:extLst>
              <a:ext uri="{FF2B5EF4-FFF2-40B4-BE49-F238E27FC236}">
                <a16:creationId xmlns:a16="http://schemas.microsoft.com/office/drawing/2014/main" id="{5687A685-EBDC-431F-A3A3-25227F3094FE}"/>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Calibri" panose="020F0502020204030204" pitchFamily="34" charset="0"/>
                <a:cs typeface="Arial" panose="020B0604020202020204" pitchFamily="34" charset="0"/>
              </a:rPr>
              <a:t>10/12/2019</a:t>
            </a:fld>
            <a:endParaRPr lang="en-GB" sz="1050" dirty="0">
              <a:solidFill>
                <a:srgbClr val="1E4B9B"/>
              </a:solidFill>
              <a:latin typeface="Calibri" panose="020F050202020403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C676D3C7-DEA3-4E23-A018-40E404019302}"/>
              </a:ext>
            </a:extLst>
          </p:cNvPr>
          <p:cNvSpPr>
            <a:spLocks noGrp="1"/>
          </p:cNvSpPr>
          <p:nvPr>
            <p:ph sz="quarter" idx="28" hasCustomPrompt="1"/>
          </p:nvPr>
        </p:nvSpPr>
        <p:spPr>
          <a:xfrm>
            <a:off x="577850" y="6440578"/>
            <a:ext cx="7246879" cy="284672"/>
          </a:xfrm>
          <a:prstGeom prst="rect">
            <a:avLst/>
          </a:prstGeom>
        </p:spPr>
        <p:txBody>
          <a:bodyPr/>
          <a:lstStyle>
            <a:lvl1pPr marL="0" indent="0" algn="r">
              <a:buNone/>
              <a:defRPr sz="1050">
                <a:solidFill>
                  <a:srgbClr val="1E4B9B"/>
                </a:solidFill>
                <a:latin typeface="Calibri" panose="020F050202020403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4" name="Text Placeholder 2">
            <a:extLst>
              <a:ext uri="{FF2B5EF4-FFF2-40B4-BE49-F238E27FC236}">
                <a16:creationId xmlns:a16="http://schemas.microsoft.com/office/drawing/2014/main" id="{D974519E-60F3-4D94-B4D4-2BC52D3350F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Calibri" panose="020F050202020403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3883179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 Bullets">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Calibri" panose="020F0502020204030204" pitchFamily="34" charset="0"/>
                <a:cs typeface="Arial" panose="020B0604020202020204" pitchFamily="34" charset="0"/>
              </a:defRPr>
            </a:lvl1pPr>
          </a:lstStyle>
          <a:p>
            <a:pPr lvl="0"/>
            <a:r>
              <a:rPr lang="en-US" dirty="0"/>
              <a:t>AGENDA</a:t>
            </a:r>
          </a:p>
        </p:txBody>
      </p:sp>
      <p:sp>
        <p:nvSpPr>
          <p:cNvPr id="10" name="Text Placeholder 4">
            <a:extLst>
              <a:ext uri="{FF2B5EF4-FFF2-40B4-BE49-F238E27FC236}">
                <a16:creationId xmlns:a16="http://schemas.microsoft.com/office/drawing/2014/main" id="{2C896F9C-CC25-4527-9E30-F95E9F7B1D5F}"/>
              </a:ext>
            </a:extLst>
          </p:cNvPr>
          <p:cNvSpPr>
            <a:spLocks noGrp="1"/>
          </p:cNvSpPr>
          <p:nvPr>
            <p:ph type="body" sz="quarter" idx="16" hasCustomPrompt="1"/>
          </p:nvPr>
        </p:nvSpPr>
        <p:spPr>
          <a:xfrm>
            <a:off x="577968" y="2243137"/>
            <a:ext cx="7883407" cy="4019131"/>
          </a:xfrm>
          <a:prstGeom prst="rect">
            <a:avLst/>
          </a:prstGeom>
        </p:spPr>
        <p:txBody>
          <a:bodyPr/>
          <a:lstStyle>
            <a:lvl1pPr marL="342900" indent="-342900">
              <a:lnSpc>
                <a:spcPct val="100000"/>
              </a:lnSpc>
              <a:buFont typeface="Arial" charset="0"/>
              <a:buChar char="•"/>
              <a:defRPr sz="1400">
                <a:solidFill>
                  <a:srgbClr val="323232"/>
                </a:solidFill>
                <a:latin typeface="Calibri" panose="020F050202020403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Calibri" panose="020F050202020403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Calibri" panose="020F050202020403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Calibri" panose="020F050202020403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Calibri" panose="020F050202020403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6AFAC1F-8668-4411-BA45-03AE7F65EDF8}"/>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Calibri" panose="020F0502020204030204" pitchFamily="34" charset="0"/>
                <a:cs typeface="Arial" panose="020B0604020202020204" pitchFamily="34" charset="0"/>
              </a:rPr>
              <a:t>10/12/2019</a:t>
            </a:fld>
            <a:endParaRPr lang="en-GB" sz="1050" dirty="0">
              <a:solidFill>
                <a:srgbClr val="1E4B9B"/>
              </a:solidFill>
              <a:latin typeface="Calibri" panose="020F0502020204030204" pitchFamily="34" charset="0"/>
              <a:cs typeface="Arial" panose="020B0604020202020204" pitchFamily="34" charset="0"/>
            </a:endParaRPr>
          </a:p>
        </p:txBody>
      </p:sp>
      <p:sp>
        <p:nvSpPr>
          <p:cNvPr id="9" name="Content Placeholder 2">
            <a:extLst>
              <a:ext uri="{FF2B5EF4-FFF2-40B4-BE49-F238E27FC236}">
                <a16:creationId xmlns:a16="http://schemas.microsoft.com/office/drawing/2014/main" id="{23FACDC6-C223-4AE1-82EF-479CD3486E2D}"/>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Calibri" panose="020F050202020403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Tree>
    <p:extLst>
      <p:ext uri="{BB962C8B-B14F-4D97-AF65-F5344CB8AC3E}">
        <p14:creationId xmlns:p14="http://schemas.microsoft.com/office/powerpoint/2010/main" val="29212402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EA8A660-749F-4743-A8E2-6368C3005208}"/>
              </a:ext>
            </a:extLst>
          </p:cNvPr>
          <p:cNvPicPr>
            <a:picLocks noChangeAspect="1"/>
          </p:cNvPicPr>
          <p:nvPr userDrawn="1"/>
        </p:nvPicPr>
        <p:blipFill>
          <a:blip r:embed="rId5"/>
          <a:stretch>
            <a:fillRect/>
          </a:stretch>
        </p:blipFill>
        <p:spPr>
          <a:xfrm>
            <a:off x="7591604" y="241540"/>
            <a:ext cx="1315048" cy="905773"/>
          </a:xfrm>
          <a:prstGeom prst="rect">
            <a:avLst/>
          </a:prstGeom>
        </p:spPr>
      </p:pic>
    </p:spTree>
    <p:extLst>
      <p:ext uri="{BB962C8B-B14F-4D97-AF65-F5344CB8AC3E}">
        <p14:creationId xmlns:p14="http://schemas.microsoft.com/office/powerpoint/2010/main" val="4216593944"/>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EA8A660-749F-4743-A8E2-6368C3005208}"/>
              </a:ext>
            </a:extLst>
          </p:cNvPr>
          <p:cNvPicPr>
            <a:picLocks noChangeAspect="1"/>
          </p:cNvPicPr>
          <p:nvPr userDrawn="1"/>
        </p:nvPicPr>
        <p:blipFill>
          <a:blip r:embed="rId8"/>
          <a:stretch>
            <a:fillRect/>
          </a:stretch>
        </p:blipFill>
        <p:spPr>
          <a:xfrm>
            <a:off x="7591604" y="241540"/>
            <a:ext cx="1315048" cy="905773"/>
          </a:xfrm>
          <a:prstGeom prst="rect">
            <a:avLst/>
          </a:prstGeom>
        </p:spPr>
      </p:pic>
      <p:sp>
        <p:nvSpPr>
          <p:cNvPr id="5" name="Rectangle 4">
            <a:extLst>
              <a:ext uri="{FF2B5EF4-FFF2-40B4-BE49-F238E27FC236}">
                <a16:creationId xmlns:a16="http://schemas.microsoft.com/office/drawing/2014/main" id="{7A1CBB4E-7D7A-4F34-9192-75CFD9ED89EB}"/>
              </a:ext>
            </a:extLst>
          </p:cNvPr>
          <p:cNvSpPr/>
          <p:nvPr userDrawn="1"/>
        </p:nvSpPr>
        <p:spPr>
          <a:xfrm>
            <a:off x="0" y="6728603"/>
            <a:ext cx="9144000" cy="120770"/>
          </a:xfrm>
          <a:prstGeom prst="rect">
            <a:avLst/>
          </a:prstGeom>
          <a:solidFill>
            <a:srgbClr val="1E4B9B"/>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anose="020F0502020204030204" pitchFamily="34" charset="0"/>
            </a:endParaRPr>
          </a:p>
        </p:txBody>
      </p:sp>
    </p:spTree>
    <p:extLst>
      <p:ext uri="{BB962C8B-B14F-4D97-AF65-F5344CB8AC3E}">
        <p14:creationId xmlns:p14="http://schemas.microsoft.com/office/powerpoint/2010/main" val="568656411"/>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9" r:id="rId3"/>
    <p:sldLayoutId id="2147483727" r:id="rId4"/>
    <p:sldLayoutId id="2147483728" r:id="rId5"/>
    <p:sldLayoutId id="2147483730" r:id="rId6"/>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www.open.ac.uk/research/governance/ethics/human/review-process" TargetMode="External"/><Relationship Id="rId2" Type="http://schemas.openxmlformats.org/officeDocument/2006/relationships/hyperlink" Target="https://openuniv.sharepoint.com/sites/mi/data-and-student-analytics/SitePages/SRPP.aspx" TargetMode="External"/><Relationship Id="rId1" Type="http://schemas.openxmlformats.org/officeDocument/2006/relationships/slideLayout" Target="../slideLayouts/slideLayout6.xml"/><Relationship Id="rId4" Type="http://schemas.openxmlformats.org/officeDocument/2006/relationships/hyperlink" Target="http://www.bera.ac.uk/researchers-resources/publications/ethical-guidelines-for-educational-research-2011"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learn3.open.ac.uk/course/view.php?id=300833" TargetMode="External"/><Relationship Id="rId2" Type="http://schemas.openxmlformats.org/officeDocument/2006/relationships/hyperlink" Target="https://openuniv.sharepoint.com/sites/mi/data-and-student-analytics" TargetMode="External"/><Relationship Id="rId1" Type="http://schemas.openxmlformats.org/officeDocument/2006/relationships/slideLayout" Target="../slideLayouts/slideLayout6.xml"/><Relationship Id="rId5" Type="http://schemas.openxmlformats.org/officeDocument/2006/relationships/hyperlink" Target="https://analyse.kmi.open.ac.uk/" TargetMode="External"/><Relationship Id="rId4" Type="http://schemas.openxmlformats.org/officeDocument/2006/relationships/hyperlink" Target="https://intranet9.open.ac.uk/collaboration/Scholarship-Exchange/Wiki/Affiliation.aspx?Affiliation=Analytics%20Evidence%20Hub"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intranet6.open.ac.uk/teaching/learning-design/" TargetMode="External"/><Relationship Id="rId2" Type="http://schemas.openxmlformats.org/officeDocument/2006/relationships/hyperlink" Target="https://learn3.open.ac.uk/course/view.php?id=300224" TargetMode="External"/><Relationship Id="rId1" Type="http://schemas.openxmlformats.org/officeDocument/2006/relationships/slideLayout" Target="../slideLayouts/slideLayout6.xml"/><Relationship Id="rId5" Type="http://schemas.openxmlformats.org/officeDocument/2006/relationships/hyperlink" Target="https://openuniv.sharepoint.com/sites/units/lds/scholarship-exchange/SitePages/Home.aspx" TargetMode="External"/><Relationship Id="rId4" Type="http://schemas.openxmlformats.org/officeDocument/2006/relationships/hyperlink" Target="http://oro.open.ac.uk/"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jisc.ac.uk/" TargetMode="External"/><Relationship Id="rId3" Type="http://schemas.openxmlformats.org/officeDocument/2006/relationships/hyperlink" Target="https://www.hesa.ac.uk/" TargetMode="External"/><Relationship Id="rId7" Type="http://schemas.openxmlformats.org/officeDocument/2006/relationships/hyperlink" Target="https://www.heacademy.ac.uk/" TargetMode="External"/><Relationship Id="rId2" Type="http://schemas.openxmlformats.org/officeDocument/2006/relationships/hyperlink" Target="http://www.ecu.ac.uk/" TargetMode="External"/><Relationship Id="rId1" Type="http://schemas.openxmlformats.org/officeDocument/2006/relationships/slideLayout" Target="../slideLayouts/slideLayout6.xml"/><Relationship Id="rId6" Type="http://schemas.openxmlformats.org/officeDocument/2006/relationships/hyperlink" Target="http://www.sfc.ac.uk/" TargetMode="External"/><Relationship Id="rId5" Type="http://schemas.openxmlformats.org/officeDocument/2006/relationships/hyperlink" Target="https://www.hefcw.ac.uk/" TargetMode="External"/><Relationship Id="rId10" Type="http://schemas.openxmlformats.org/officeDocument/2006/relationships/hyperlink" Target="http://www.qaa.ac.uk/" TargetMode="External"/><Relationship Id="rId4" Type="http://schemas.openxmlformats.org/officeDocument/2006/relationships/hyperlink" Target="http://www.hefce.ac.uk/" TargetMode="External"/><Relationship Id="rId9" Type="http://schemas.openxmlformats.org/officeDocument/2006/relationships/hyperlink" Target="https://www.offa.org.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openuniv.sharepoint.com/sites/units/lds/scholarship-exchange/SitePages/Home.aspx" TargetMode="External"/><Relationship Id="rId2" Type="http://schemas.openxmlformats.org/officeDocument/2006/relationships/hyperlink" Target="https://learn3.open.ac.uk/course/view.php?id=300463" TargetMode="External"/><Relationship Id="rId1" Type="http://schemas.openxmlformats.org/officeDocument/2006/relationships/slideLayout" Target="../slideLayouts/slideLayout6.xml"/><Relationship Id="rId5" Type="http://schemas.openxmlformats.org/officeDocument/2006/relationships/hyperlink" Target="https://thelearningcentre.learningpool.com/course/index.php?categoryid=49" TargetMode="External"/><Relationship Id="rId4" Type="http://schemas.openxmlformats.org/officeDocument/2006/relationships/hyperlink" Target="http://www.open.ac.uk/esteem"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y.vanderbilt.edu/sotl/" TargetMode="External"/><Relationship Id="rId3" Type="http://schemas.openxmlformats.org/officeDocument/2006/relationships/hyperlink" Target="https://www.ed.ac.uk/institute-academic-development/learning-teaching/staff/sotl" TargetMode="External"/><Relationship Id="rId7" Type="http://schemas.openxmlformats.org/officeDocument/2006/relationships/hyperlink" Target="http://www.fctl.ucf.edu/researchandscholarship/sotl/" TargetMode="External"/><Relationship Id="rId2" Type="http://schemas.openxmlformats.org/officeDocument/2006/relationships/hyperlink" Target="https://www.heacademy.ac.uk/system/files/pedagogic_research_guide_final_version_0.pdf" TargetMode="External"/><Relationship Id="rId1" Type="http://schemas.openxmlformats.org/officeDocument/2006/relationships/slideLayout" Target="../slideLayouts/slideLayout6.xml"/><Relationship Id="rId6" Type="http://schemas.openxmlformats.org/officeDocument/2006/relationships/hyperlink" Target="https://sotlcanada.stlhe.ca/sotl-resources/" TargetMode="External"/><Relationship Id="rId5" Type="http://schemas.openxmlformats.org/officeDocument/2006/relationships/hyperlink" Target="https://www.plymouth.ac.uk/research/institutes/pedagogic" TargetMode="External"/><Relationship Id="rId4" Type="http://schemas.openxmlformats.org/officeDocument/2006/relationships/hyperlink" Target="https://www.gla.ac.uk/myglasgow/leads/staff/sotl/fivestagestoengagewithsotl/#d.en.8789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18344E7-05B6-4E37-9A8D-0973A5026FC8}"/>
              </a:ext>
            </a:extLst>
          </p:cNvPr>
          <p:cNvSpPr>
            <a:spLocks noGrp="1"/>
          </p:cNvSpPr>
          <p:nvPr>
            <p:ph type="body" sz="quarter" idx="17"/>
          </p:nvPr>
        </p:nvSpPr>
        <p:spPr>
          <a:xfrm>
            <a:off x="1103880" y="3495706"/>
            <a:ext cx="5279367" cy="395619"/>
          </a:xfrm>
        </p:spPr>
        <p:txBody>
          <a:bodyPr/>
          <a:lstStyle/>
          <a:p>
            <a:r>
              <a:rPr lang="en-GB" b="0" dirty="0">
                <a:latin typeface="Calibri" panose="020F0502020204030204" pitchFamily="34" charset="0"/>
              </a:rPr>
              <a:t>Diane Butler, eSTEeM Director</a:t>
            </a:r>
          </a:p>
          <a:p>
            <a:r>
              <a:rPr lang="en-GB" b="0" dirty="0"/>
              <a:t>With grateful thanks to Laura Hills</a:t>
            </a:r>
            <a:endParaRPr lang="en-GB" b="0" dirty="0">
              <a:latin typeface="Calibri" panose="020F0502020204030204" pitchFamily="34" charset="0"/>
            </a:endParaRPr>
          </a:p>
        </p:txBody>
      </p:sp>
      <p:sp>
        <p:nvSpPr>
          <p:cNvPr id="4" name="Text Placeholder 3">
            <a:extLst>
              <a:ext uri="{FF2B5EF4-FFF2-40B4-BE49-F238E27FC236}">
                <a16:creationId xmlns:a16="http://schemas.microsoft.com/office/drawing/2014/main" id="{21ADDB60-90FF-48E3-AA2A-32015FFCD751}"/>
              </a:ext>
            </a:extLst>
          </p:cNvPr>
          <p:cNvSpPr>
            <a:spLocks noGrp="1"/>
          </p:cNvSpPr>
          <p:nvPr>
            <p:ph type="body" sz="quarter" idx="19"/>
          </p:nvPr>
        </p:nvSpPr>
        <p:spPr>
          <a:xfrm>
            <a:off x="1103880" y="4697180"/>
            <a:ext cx="5279367" cy="373811"/>
          </a:xfrm>
        </p:spPr>
        <p:txBody>
          <a:bodyPr/>
          <a:lstStyle/>
          <a:p>
            <a:r>
              <a:rPr lang="en-GB" dirty="0"/>
              <a:t>10</a:t>
            </a:r>
            <a:r>
              <a:rPr lang="en-GB" baseline="30000" dirty="0"/>
              <a:t>th</a:t>
            </a:r>
            <a:r>
              <a:rPr lang="en-GB" dirty="0"/>
              <a:t> December 2019</a:t>
            </a:r>
          </a:p>
        </p:txBody>
      </p:sp>
      <p:sp>
        <p:nvSpPr>
          <p:cNvPr id="5" name="Text Placeholder 4">
            <a:extLst>
              <a:ext uri="{FF2B5EF4-FFF2-40B4-BE49-F238E27FC236}">
                <a16:creationId xmlns:a16="http://schemas.microsoft.com/office/drawing/2014/main" id="{F232503C-CCE7-4477-8652-32D946A35FBF}"/>
              </a:ext>
            </a:extLst>
          </p:cNvPr>
          <p:cNvSpPr>
            <a:spLocks noGrp="1"/>
          </p:cNvSpPr>
          <p:nvPr>
            <p:ph type="body" sz="quarter" idx="21"/>
          </p:nvPr>
        </p:nvSpPr>
        <p:spPr>
          <a:xfrm>
            <a:off x="1103880" y="1304902"/>
            <a:ext cx="6458311" cy="1992881"/>
          </a:xfrm>
        </p:spPr>
        <p:txBody>
          <a:bodyPr/>
          <a:lstStyle/>
          <a:p>
            <a:r>
              <a:rPr lang="en-GB" sz="4800" b="0" dirty="0">
                <a:latin typeface="Calibri" panose="020F0502020204030204" pitchFamily="34" charset="0"/>
              </a:rPr>
              <a:t>Getting started with scholarship </a:t>
            </a:r>
          </a:p>
        </p:txBody>
      </p:sp>
      <p:pic>
        <p:nvPicPr>
          <p:cNvPr id="6" name="Picture 7" descr="\\davisson\eSTEeM\visuals\Revised visuals Oct 14\esteem-education-logo-orange-new-strapline_0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6197" y="5544101"/>
            <a:ext cx="3513689" cy="780789"/>
          </a:xfrm>
          <a:prstGeom prst="rect">
            <a:avLst/>
          </a:prstGeom>
          <a:noFill/>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855094" y="4701659"/>
            <a:ext cx="237566" cy="369332"/>
          </a:xfrm>
          <a:prstGeom prst="rect">
            <a:avLst/>
          </a:prstGeom>
        </p:spPr>
        <p:txBody>
          <a:bodyPr wrap="none">
            <a:spAutoFit/>
          </a:bodyPr>
          <a:lstStyle/>
          <a:p>
            <a:r>
              <a:rPr lang="en-GB" dirty="0">
                <a:latin typeface="Calibri" panose="020F0502020204030204" pitchFamily="34" charset="0"/>
              </a:rPr>
              <a:t> </a:t>
            </a:r>
          </a:p>
        </p:txBody>
      </p:sp>
    </p:spTree>
    <p:extLst>
      <p:ext uri="{BB962C8B-B14F-4D97-AF65-F5344CB8AC3E}">
        <p14:creationId xmlns:p14="http://schemas.microsoft.com/office/powerpoint/2010/main" val="1680060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altLang="en-US" sz="4000" b="0" dirty="0">
                <a:latin typeface="Calibri" panose="020F0502020204030204" pitchFamily="34" charset="0"/>
              </a:rPr>
              <a:t>BUT</a:t>
            </a:r>
            <a:endParaRPr lang="en-GB" sz="4000" b="0" dirty="0">
              <a:latin typeface="Calibri" panose="020F0502020204030204" pitchFamily="34" charset="0"/>
            </a:endParaRPr>
          </a:p>
        </p:txBody>
      </p:sp>
      <p:sp>
        <p:nvSpPr>
          <p:cNvPr id="3" name="Text Placeholder 2"/>
          <p:cNvSpPr>
            <a:spLocks noGrp="1"/>
          </p:cNvSpPr>
          <p:nvPr>
            <p:ph type="body" sz="quarter" idx="16"/>
          </p:nvPr>
        </p:nvSpPr>
        <p:spPr>
          <a:xfrm>
            <a:off x="577968" y="2114553"/>
            <a:ext cx="7883407" cy="4147715"/>
          </a:xfrm>
        </p:spPr>
        <p:txBody>
          <a:bodyPr/>
          <a:lstStyle/>
          <a:p>
            <a:pPr marL="0" indent="0">
              <a:buNone/>
            </a:pPr>
            <a:r>
              <a:rPr lang="en-GB" altLang="en-US" sz="2000" b="1" dirty="0">
                <a:solidFill>
                  <a:srgbClr val="000000"/>
                </a:solidFill>
                <a:latin typeface="Calibri" panose="020F0502020204030204" pitchFamily="34" charset="0"/>
              </a:rPr>
              <a:t>Stage 1: Identifying an issue</a:t>
            </a:r>
          </a:p>
          <a:p>
            <a:pPr lvl="1"/>
            <a:r>
              <a:rPr lang="en-GB" altLang="en-US" sz="2000" dirty="0">
                <a:solidFill>
                  <a:srgbClr val="000000"/>
                </a:solidFill>
                <a:latin typeface="Calibri" panose="020F0502020204030204" pitchFamily="34" charset="0"/>
              </a:rPr>
              <a:t>Clear goals – clear articulation of purpose</a:t>
            </a:r>
          </a:p>
          <a:p>
            <a:pPr lvl="1"/>
            <a:r>
              <a:rPr lang="en-GB" altLang="en-US" sz="2000" dirty="0">
                <a:solidFill>
                  <a:srgbClr val="000000"/>
                </a:solidFill>
                <a:latin typeface="Calibri" panose="020F0502020204030204" pitchFamily="34" charset="0"/>
              </a:rPr>
              <a:t>Adequate preparation – grounded in the literature</a:t>
            </a:r>
          </a:p>
          <a:p>
            <a:pPr lvl="1"/>
            <a:r>
              <a:rPr lang="en-GB" altLang="en-US" sz="2000" dirty="0">
                <a:solidFill>
                  <a:srgbClr val="000000"/>
                </a:solidFill>
                <a:latin typeface="Calibri" panose="020F0502020204030204" pitchFamily="34" charset="0"/>
              </a:rPr>
              <a:t>Appropriate methods – aligned with goals</a:t>
            </a:r>
          </a:p>
          <a:p>
            <a:pPr marL="0" indent="0">
              <a:buNone/>
            </a:pPr>
            <a:r>
              <a:rPr lang="en-GB" altLang="en-US" sz="2000" b="1" dirty="0">
                <a:solidFill>
                  <a:srgbClr val="000000"/>
                </a:solidFill>
                <a:latin typeface="Calibri" panose="020F0502020204030204" pitchFamily="34" charset="0"/>
              </a:rPr>
              <a:t>Stage 2: Changing practice</a:t>
            </a:r>
          </a:p>
          <a:p>
            <a:pPr lvl="1"/>
            <a:r>
              <a:rPr lang="en-GB" altLang="en-US" sz="2000" dirty="0">
                <a:solidFill>
                  <a:srgbClr val="000000"/>
                </a:solidFill>
                <a:latin typeface="Calibri" panose="020F0502020204030204" pitchFamily="34" charset="0"/>
              </a:rPr>
              <a:t>Making changes to resolve the issue identified</a:t>
            </a:r>
          </a:p>
          <a:p>
            <a:pPr lvl="1"/>
            <a:r>
              <a:rPr lang="en-GB" altLang="en-US" sz="2000" dirty="0">
                <a:solidFill>
                  <a:srgbClr val="000000"/>
                </a:solidFill>
                <a:latin typeface="Calibri" panose="020F0502020204030204" pitchFamily="34" charset="0"/>
              </a:rPr>
              <a:t>Based on issues identified</a:t>
            </a:r>
          </a:p>
          <a:p>
            <a:pPr marL="0" indent="0">
              <a:buNone/>
            </a:pPr>
            <a:r>
              <a:rPr lang="en-GB" altLang="en-US" sz="2000" b="1" dirty="0">
                <a:solidFill>
                  <a:srgbClr val="000000"/>
                </a:solidFill>
                <a:latin typeface="Calibri" panose="020F0502020204030204" pitchFamily="34" charset="0"/>
              </a:rPr>
              <a:t>Stage 3: Evaluating change</a:t>
            </a:r>
          </a:p>
          <a:p>
            <a:pPr lvl="1"/>
            <a:r>
              <a:rPr lang="en-GB" altLang="en-US" sz="2000" dirty="0">
                <a:solidFill>
                  <a:srgbClr val="000000"/>
                </a:solidFill>
                <a:latin typeface="Calibri" panose="020F0502020204030204" pitchFamily="34" charset="0"/>
              </a:rPr>
              <a:t>Significant results – evidence to address goals</a:t>
            </a:r>
          </a:p>
          <a:p>
            <a:pPr lvl="1"/>
            <a:r>
              <a:rPr lang="en-GB" altLang="en-US" sz="2000" dirty="0">
                <a:solidFill>
                  <a:srgbClr val="000000"/>
                </a:solidFill>
                <a:latin typeface="Calibri" panose="020F0502020204030204" pitchFamily="34" charset="0"/>
              </a:rPr>
              <a:t>Reflective critique – implications for future practice</a:t>
            </a:r>
          </a:p>
          <a:p>
            <a:pPr lvl="1"/>
            <a:r>
              <a:rPr lang="en-GB" altLang="en-US" sz="2000" dirty="0">
                <a:solidFill>
                  <a:srgbClr val="000000"/>
                </a:solidFill>
                <a:latin typeface="Calibri" panose="020F0502020204030204" pitchFamily="34" charset="0"/>
              </a:rPr>
              <a:t>Effective dissemination – open to peer review and to influence others</a:t>
            </a:r>
          </a:p>
          <a:p>
            <a:endParaRPr lang="en-GB" sz="1600"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a:xfrm>
            <a:off x="577968" y="1180407"/>
            <a:ext cx="5960855" cy="820925"/>
          </a:xfrm>
        </p:spPr>
        <p:txBody>
          <a:bodyPr/>
          <a:lstStyle/>
          <a:p>
            <a:r>
              <a:rPr lang="en-GB" sz="2400" dirty="0">
                <a:latin typeface="Calibri" panose="020F0502020204030204" pitchFamily="34" charset="0"/>
              </a:rPr>
              <a:t>Before you get started you need to take a step back – what stage of the research are you at?</a:t>
            </a:r>
          </a:p>
          <a:p>
            <a:endParaRPr lang="en-GB" dirty="0"/>
          </a:p>
        </p:txBody>
      </p:sp>
    </p:spTree>
    <p:extLst>
      <p:ext uri="{BB962C8B-B14F-4D97-AF65-F5344CB8AC3E}">
        <p14:creationId xmlns:p14="http://schemas.microsoft.com/office/powerpoint/2010/main" val="45642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5"/>
          </p:nvPr>
        </p:nvSpPr>
        <p:spPr/>
        <p:txBody>
          <a:bodyPr/>
          <a:lstStyle/>
          <a:p>
            <a:pPr marL="285750" indent="-285750">
              <a:buFont typeface="Arial" panose="020B0604020202020204" pitchFamily="34" charset="0"/>
              <a:buChar char="•"/>
            </a:pPr>
            <a:r>
              <a:rPr lang="en-GB" altLang="en-US" sz="3200" dirty="0">
                <a:solidFill>
                  <a:srgbClr val="000000"/>
                </a:solidFill>
                <a:latin typeface="Calibri" panose="020F0502020204030204" pitchFamily="34" charset="0"/>
              </a:rPr>
              <a:t>Plan</a:t>
            </a:r>
          </a:p>
          <a:p>
            <a:pPr marL="285750" indent="-285750">
              <a:buFont typeface="Arial" panose="020B0604020202020204" pitchFamily="34" charset="0"/>
              <a:buChar char="•"/>
            </a:pPr>
            <a:r>
              <a:rPr lang="en-GB" altLang="en-US" sz="3200" dirty="0">
                <a:solidFill>
                  <a:srgbClr val="000000"/>
                </a:solidFill>
                <a:latin typeface="Calibri" panose="020F0502020204030204" pitchFamily="34" charset="0"/>
              </a:rPr>
              <a:t>Carry out (Act)</a:t>
            </a:r>
          </a:p>
          <a:p>
            <a:pPr marL="285750" indent="-285750">
              <a:buFont typeface="Arial" panose="020B0604020202020204" pitchFamily="34" charset="0"/>
              <a:buChar char="•"/>
            </a:pPr>
            <a:r>
              <a:rPr lang="en-GB" altLang="en-US" sz="3200" dirty="0">
                <a:solidFill>
                  <a:srgbClr val="000000"/>
                </a:solidFill>
                <a:latin typeface="Calibri" panose="020F0502020204030204" pitchFamily="34" charset="0"/>
              </a:rPr>
              <a:t>Analyse (Observe)</a:t>
            </a:r>
          </a:p>
          <a:p>
            <a:pPr marL="285750" indent="-285750">
              <a:buFont typeface="Arial" panose="020B0604020202020204" pitchFamily="34" charset="0"/>
              <a:buChar char="•"/>
            </a:pPr>
            <a:r>
              <a:rPr lang="en-GB" altLang="en-US" sz="3200" dirty="0">
                <a:solidFill>
                  <a:srgbClr val="000000"/>
                </a:solidFill>
                <a:latin typeface="Calibri" panose="020F0502020204030204" pitchFamily="34" charset="0"/>
              </a:rPr>
              <a:t>Reflect</a:t>
            </a:r>
          </a:p>
          <a:p>
            <a:endParaRPr lang="en-GB" dirty="0"/>
          </a:p>
        </p:txBody>
      </p:sp>
      <p:sp>
        <p:nvSpPr>
          <p:cNvPr id="3" name="Text Placeholder 2"/>
          <p:cNvSpPr>
            <a:spLocks noGrp="1"/>
          </p:cNvSpPr>
          <p:nvPr>
            <p:ph type="body" sz="quarter" idx="21"/>
          </p:nvPr>
        </p:nvSpPr>
        <p:spPr/>
        <p:txBody>
          <a:bodyPr/>
          <a:lstStyle/>
          <a:p>
            <a:r>
              <a:rPr lang="en-GB" sz="4800" b="0" dirty="0">
                <a:latin typeface="Calibri" panose="020F0502020204030204" pitchFamily="34" charset="0"/>
              </a:rPr>
              <a:t>AND</a:t>
            </a:r>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278538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577968" y="464267"/>
            <a:ext cx="6612541" cy="881332"/>
          </a:xfrm>
        </p:spPr>
        <p:txBody>
          <a:bodyPr/>
          <a:lstStyle/>
          <a:p>
            <a:r>
              <a:rPr lang="en-GB" altLang="en-US" sz="4000" b="0" dirty="0"/>
              <a:t>Stages of a scholarship project</a:t>
            </a:r>
            <a:endParaRPr lang="en-GB" sz="4000" b="0" dirty="0"/>
          </a:p>
        </p:txBody>
      </p:sp>
      <p:pic>
        <p:nvPicPr>
          <p:cNvPr id="8" name="Picture 7">
            <a:extLst>
              <a:ext uri="{FF2B5EF4-FFF2-40B4-BE49-F238E27FC236}">
                <a16:creationId xmlns:a16="http://schemas.microsoft.com/office/drawing/2014/main" id="{76E35371-CC82-4EF7-AA15-89185EF208CB}"/>
              </a:ext>
            </a:extLst>
          </p:cNvPr>
          <p:cNvPicPr>
            <a:picLocks noChangeAspect="1"/>
          </p:cNvPicPr>
          <p:nvPr/>
        </p:nvPicPr>
        <p:blipFill>
          <a:blip r:embed="rId2"/>
          <a:stretch>
            <a:fillRect/>
          </a:stretch>
        </p:blipFill>
        <p:spPr>
          <a:xfrm>
            <a:off x="51424" y="1678387"/>
            <a:ext cx="9041152" cy="3682303"/>
          </a:xfrm>
          <a:prstGeom prst="rect">
            <a:avLst/>
          </a:prstGeom>
        </p:spPr>
      </p:pic>
      <p:pic>
        <p:nvPicPr>
          <p:cNvPr id="9" name="Picture 8">
            <a:extLst>
              <a:ext uri="{FF2B5EF4-FFF2-40B4-BE49-F238E27FC236}">
                <a16:creationId xmlns:a16="http://schemas.microsoft.com/office/drawing/2014/main" id="{57599C25-66A1-4CAF-B7BB-AA8C47A74A93}"/>
              </a:ext>
            </a:extLst>
          </p:cNvPr>
          <p:cNvPicPr>
            <a:picLocks noChangeAspect="1"/>
          </p:cNvPicPr>
          <p:nvPr/>
        </p:nvPicPr>
        <p:blipFill>
          <a:blip r:embed="rId3"/>
          <a:stretch>
            <a:fillRect/>
          </a:stretch>
        </p:blipFill>
        <p:spPr>
          <a:xfrm>
            <a:off x="422105" y="5629758"/>
            <a:ext cx="3206774" cy="591363"/>
          </a:xfrm>
          <a:prstGeom prst="rect">
            <a:avLst/>
          </a:prstGeom>
        </p:spPr>
      </p:pic>
      <p:pic>
        <p:nvPicPr>
          <p:cNvPr id="11" name="Picture 10">
            <a:extLst>
              <a:ext uri="{FF2B5EF4-FFF2-40B4-BE49-F238E27FC236}">
                <a16:creationId xmlns:a16="http://schemas.microsoft.com/office/drawing/2014/main" id="{2B1BE210-5FFA-45A8-BCDA-910121FFE052}"/>
              </a:ext>
            </a:extLst>
          </p:cNvPr>
          <p:cNvPicPr>
            <a:picLocks noChangeAspect="1"/>
          </p:cNvPicPr>
          <p:nvPr/>
        </p:nvPicPr>
        <p:blipFill>
          <a:blip r:embed="rId4"/>
          <a:stretch>
            <a:fillRect/>
          </a:stretch>
        </p:blipFill>
        <p:spPr>
          <a:xfrm>
            <a:off x="3784742" y="5663150"/>
            <a:ext cx="2456901" cy="377985"/>
          </a:xfrm>
          <a:prstGeom prst="rect">
            <a:avLst/>
          </a:prstGeom>
        </p:spPr>
      </p:pic>
      <p:pic>
        <p:nvPicPr>
          <p:cNvPr id="12" name="Picture 11">
            <a:extLst>
              <a:ext uri="{FF2B5EF4-FFF2-40B4-BE49-F238E27FC236}">
                <a16:creationId xmlns:a16="http://schemas.microsoft.com/office/drawing/2014/main" id="{492C2720-4450-46A0-A6A7-F0A294895DA8}"/>
              </a:ext>
            </a:extLst>
          </p:cNvPr>
          <p:cNvPicPr>
            <a:picLocks noChangeAspect="1"/>
          </p:cNvPicPr>
          <p:nvPr/>
        </p:nvPicPr>
        <p:blipFill>
          <a:blip r:embed="rId5"/>
          <a:stretch>
            <a:fillRect/>
          </a:stretch>
        </p:blipFill>
        <p:spPr>
          <a:xfrm>
            <a:off x="5933426" y="5680972"/>
            <a:ext cx="3210574" cy="395051"/>
          </a:xfrm>
          <a:prstGeom prst="rect">
            <a:avLst/>
          </a:prstGeom>
        </p:spPr>
      </p:pic>
      <p:sp>
        <p:nvSpPr>
          <p:cNvPr id="4" name="Content Placeholder 3"/>
          <p:cNvSpPr>
            <a:spLocks noGrp="1"/>
          </p:cNvSpPr>
          <p:nvPr>
            <p:ph sz="quarter" idx="27"/>
          </p:nvPr>
        </p:nvSpPr>
        <p:spPr/>
        <p:txBody>
          <a:bodyPr/>
          <a:lstStyle/>
          <a:p>
            <a:endParaRPr lang="en-GB" dirty="0"/>
          </a:p>
        </p:txBody>
      </p:sp>
    </p:spTree>
    <p:extLst>
      <p:ext uri="{BB962C8B-B14F-4D97-AF65-F5344CB8AC3E}">
        <p14:creationId xmlns:p14="http://schemas.microsoft.com/office/powerpoint/2010/main" val="716035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altLang="en-US" sz="4000" b="0" dirty="0"/>
              <a:t>Activity : Goals and preparation</a:t>
            </a:r>
            <a:endParaRPr lang="en-GB" sz="4000" b="0" dirty="0"/>
          </a:p>
        </p:txBody>
      </p:sp>
      <p:sp>
        <p:nvSpPr>
          <p:cNvPr id="3" name="Text Placeholder 2"/>
          <p:cNvSpPr>
            <a:spLocks noGrp="1"/>
          </p:cNvSpPr>
          <p:nvPr>
            <p:ph type="body" sz="quarter" idx="16"/>
          </p:nvPr>
        </p:nvSpPr>
        <p:spPr/>
        <p:txBody>
          <a:bodyPr/>
          <a:lstStyle/>
          <a:p>
            <a:r>
              <a:rPr lang="en-GB" sz="2400" dirty="0">
                <a:latin typeface="Calibri" panose="020F0502020204030204" pitchFamily="34" charset="0"/>
              </a:rPr>
              <a:t>What are the goals of </a:t>
            </a:r>
            <a:r>
              <a:rPr lang="en-GB" sz="2400" dirty="0"/>
              <a:t>your </a:t>
            </a:r>
            <a:r>
              <a:rPr lang="en-GB" sz="2400" dirty="0">
                <a:latin typeface="Calibri" panose="020F0502020204030204" pitchFamily="34" charset="0"/>
              </a:rPr>
              <a:t>project?</a:t>
            </a:r>
          </a:p>
          <a:p>
            <a:r>
              <a:rPr lang="en-GB" sz="2400" dirty="0">
                <a:latin typeface="Calibri" panose="020F0502020204030204" pitchFamily="34" charset="0"/>
              </a:rPr>
              <a:t>What initiated </a:t>
            </a:r>
            <a:r>
              <a:rPr lang="en-GB" sz="2400" dirty="0"/>
              <a:t>your interest in this </a:t>
            </a:r>
            <a:r>
              <a:rPr lang="en-GB" sz="2400" dirty="0">
                <a:latin typeface="Calibri" panose="020F0502020204030204" pitchFamily="34" charset="0"/>
              </a:rPr>
              <a:t>project?</a:t>
            </a:r>
          </a:p>
          <a:p>
            <a:r>
              <a:rPr lang="en-GB" sz="2400" dirty="0">
                <a:latin typeface="Calibri" panose="020F0502020204030204" pitchFamily="34" charset="0"/>
              </a:rPr>
              <a:t>What is already known about the topic</a:t>
            </a:r>
          </a:p>
          <a:p>
            <a:pPr lvl="1"/>
            <a:r>
              <a:rPr lang="en-GB" sz="2400" dirty="0">
                <a:latin typeface="Calibri" panose="020F0502020204030204" pitchFamily="34" charset="0"/>
              </a:rPr>
              <a:t>From existing evidence </a:t>
            </a:r>
          </a:p>
          <a:p>
            <a:pPr lvl="1"/>
            <a:r>
              <a:rPr lang="en-GB" sz="2400" dirty="0">
                <a:latin typeface="Calibri" panose="020F0502020204030204" pitchFamily="34" charset="0"/>
              </a:rPr>
              <a:t>From shared practice </a:t>
            </a:r>
          </a:p>
          <a:p>
            <a:pPr lvl="1"/>
            <a:r>
              <a:rPr lang="en-GB" sz="2400" dirty="0">
                <a:latin typeface="Calibri" panose="020F0502020204030204" pitchFamily="34" charset="0"/>
              </a:rPr>
              <a:t>From the research literature</a:t>
            </a:r>
          </a:p>
          <a:p>
            <a:pPr lvl="1"/>
            <a:r>
              <a:rPr lang="en-GB" sz="2400" dirty="0">
                <a:latin typeface="Calibri" panose="020F0502020204030204" pitchFamily="34" charset="0"/>
              </a:rPr>
              <a:t>Leads to identifying a research question …</a:t>
            </a:r>
          </a:p>
          <a:p>
            <a:r>
              <a:rPr lang="en-GB" sz="2400" dirty="0">
                <a:latin typeface="Calibri" panose="020F0502020204030204" pitchFamily="34" charset="0"/>
              </a:rPr>
              <a:t>What would be your question(s) at this stage of the research?</a:t>
            </a:r>
          </a:p>
          <a:p>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r>
              <a:rPr lang="en-GB" dirty="0"/>
              <a:t>Think about a potential project you are interested in </a:t>
            </a:r>
          </a:p>
        </p:txBody>
      </p:sp>
    </p:spTree>
    <p:extLst>
      <p:ext uri="{BB962C8B-B14F-4D97-AF65-F5344CB8AC3E}">
        <p14:creationId xmlns:p14="http://schemas.microsoft.com/office/powerpoint/2010/main" val="3312352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4000" b="0" dirty="0">
                <a:latin typeface="Calibri" panose="020F0502020204030204" pitchFamily="34" charset="0"/>
              </a:rPr>
              <a:t>Other factors to consider </a:t>
            </a:r>
          </a:p>
        </p:txBody>
      </p:sp>
      <p:sp>
        <p:nvSpPr>
          <p:cNvPr id="3" name="Text Placeholder 2"/>
          <p:cNvSpPr>
            <a:spLocks noGrp="1"/>
          </p:cNvSpPr>
          <p:nvPr>
            <p:ph type="body" sz="quarter" idx="16"/>
          </p:nvPr>
        </p:nvSpPr>
        <p:spPr/>
        <p:txBody>
          <a:bodyPr/>
          <a:lstStyle/>
          <a:p>
            <a:r>
              <a:rPr lang="en-GB" altLang="en-US" sz="2800" dirty="0">
                <a:solidFill>
                  <a:srgbClr val="000000"/>
                </a:solidFill>
                <a:latin typeface="Calibri" panose="020F0502020204030204" pitchFamily="34" charset="0"/>
              </a:rPr>
              <a:t>What are the intended outcomes of the project?</a:t>
            </a:r>
          </a:p>
          <a:p>
            <a:pPr lvl="1"/>
            <a:r>
              <a:rPr lang="en-GB" altLang="en-US" sz="2800" dirty="0">
                <a:solidFill>
                  <a:srgbClr val="000000"/>
                </a:solidFill>
                <a:latin typeface="Calibri" panose="020F0502020204030204" pitchFamily="34" charset="0"/>
              </a:rPr>
              <a:t>To inform module development</a:t>
            </a:r>
          </a:p>
          <a:p>
            <a:pPr lvl="1"/>
            <a:r>
              <a:rPr lang="en-GB" altLang="en-US" sz="2800" dirty="0">
                <a:solidFill>
                  <a:srgbClr val="000000"/>
                </a:solidFill>
                <a:latin typeface="Calibri" panose="020F0502020204030204" pitchFamily="34" charset="0"/>
              </a:rPr>
              <a:t>For dissemination amongst colleagues</a:t>
            </a:r>
          </a:p>
          <a:p>
            <a:pPr lvl="1"/>
            <a:r>
              <a:rPr lang="en-GB" altLang="en-US" sz="2800" dirty="0">
                <a:solidFill>
                  <a:srgbClr val="000000"/>
                </a:solidFill>
                <a:latin typeface="Calibri" panose="020F0502020204030204" pitchFamily="34" charset="0"/>
              </a:rPr>
              <a:t>For external publication</a:t>
            </a:r>
          </a:p>
          <a:p>
            <a:r>
              <a:rPr lang="en-GB" altLang="en-US" sz="2800" dirty="0">
                <a:solidFill>
                  <a:srgbClr val="000000"/>
                </a:solidFill>
                <a:latin typeface="Calibri" panose="020F0502020204030204" pitchFamily="34" charset="0"/>
              </a:rPr>
              <a:t>How many people will be involved?</a:t>
            </a:r>
          </a:p>
          <a:p>
            <a:r>
              <a:rPr lang="en-GB" altLang="en-US" sz="2800" dirty="0">
                <a:solidFill>
                  <a:srgbClr val="000000"/>
                </a:solidFill>
                <a:latin typeface="Calibri" panose="020F0502020204030204" pitchFamily="34" charset="0"/>
              </a:rPr>
              <a:t>How much time do you have?</a:t>
            </a:r>
          </a:p>
          <a:p>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3774925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4000" b="0" dirty="0">
                <a:latin typeface="Calibri" panose="020F0502020204030204" pitchFamily="34" charset="0"/>
              </a:rPr>
              <a:t>Practical considerations</a:t>
            </a:r>
          </a:p>
        </p:txBody>
      </p:sp>
      <p:sp>
        <p:nvSpPr>
          <p:cNvPr id="3" name="Text Placeholder 2"/>
          <p:cNvSpPr>
            <a:spLocks noGrp="1"/>
          </p:cNvSpPr>
          <p:nvPr>
            <p:ph type="body" sz="quarter" idx="16"/>
          </p:nvPr>
        </p:nvSpPr>
        <p:spPr>
          <a:xfrm>
            <a:off x="577968" y="1691366"/>
            <a:ext cx="7883407" cy="4611351"/>
          </a:xfrm>
        </p:spPr>
        <p:txBody>
          <a:bodyPr/>
          <a:lstStyle/>
          <a:p>
            <a:r>
              <a:rPr lang="en-GB" altLang="en-US" sz="1900" dirty="0">
                <a:latin typeface="Calibri" panose="020F0502020204030204" pitchFamily="34" charset="0"/>
              </a:rPr>
              <a:t>Research with OU students requires permission from the Student Research Project Panel (SRPP). The panel also offers guidance on research process and can put you into contact with similar projects.</a:t>
            </a:r>
          </a:p>
          <a:p>
            <a:pPr lvl="1"/>
            <a:r>
              <a:rPr lang="en-GB" sz="1900" dirty="0">
                <a:hlinkClick r:id="rId2"/>
              </a:rPr>
              <a:t>https://openuniv.sharepoint.com/sites/mi/data-and-student-analytics/SitePages/SRPP.aspx</a:t>
            </a:r>
            <a:endParaRPr lang="en-GB" altLang="en-US" sz="1900" dirty="0">
              <a:latin typeface="Calibri" panose="020F0502020204030204" pitchFamily="34" charset="0"/>
            </a:endParaRPr>
          </a:p>
          <a:p>
            <a:r>
              <a:rPr lang="en-GB" altLang="en-US" sz="1900" dirty="0">
                <a:latin typeface="Calibri" panose="020F0502020204030204" pitchFamily="34" charset="0"/>
              </a:rPr>
              <a:t>You need to be aware of ethics in relation to students and any other participants. The OU Research Ethics website has an ethics checklist for your project and guidance on ethical procedures.</a:t>
            </a:r>
          </a:p>
          <a:p>
            <a:pPr lvl="1"/>
            <a:r>
              <a:rPr lang="en-GB" sz="1900" dirty="0">
                <a:hlinkClick r:id="rId3"/>
              </a:rPr>
              <a:t>http://www.open.ac.uk/research/governance/ethics/human/review-process</a:t>
            </a:r>
            <a:endParaRPr lang="en-GB" altLang="en-US" sz="1900" dirty="0">
              <a:latin typeface="Calibri" panose="020F0502020204030204" pitchFamily="34" charset="0"/>
            </a:endParaRPr>
          </a:p>
          <a:p>
            <a:pPr lvl="1"/>
            <a:r>
              <a:rPr lang="en-GB" altLang="en-US" sz="1900" dirty="0">
                <a:latin typeface="Calibri" panose="020F0502020204030204" pitchFamily="34" charset="0"/>
              </a:rPr>
              <a:t>BERA (British Educational Research Association) ethical guidelines</a:t>
            </a:r>
          </a:p>
          <a:p>
            <a:pPr lvl="2"/>
            <a:r>
              <a:rPr lang="en-GB" altLang="en-US" sz="1900" dirty="0">
                <a:latin typeface="Calibri" panose="020F0502020204030204" pitchFamily="34" charset="0"/>
                <a:hlinkClick r:id="rId4"/>
              </a:rPr>
              <a:t>http://www.bera.ac.uk/researchers-resources/publications/ethical-guidelines-for-educational-research-2011</a:t>
            </a:r>
            <a:endParaRPr lang="en-GB" altLang="en-US" sz="1900" dirty="0">
              <a:latin typeface="Calibri" panose="020F0502020204030204" pitchFamily="34" charset="0"/>
            </a:endParaRPr>
          </a:p>
          <a:p>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a:xfrm>
            <a:off x="577968" y="1143317"/>
            <a:ext cx="5960855" cy="542512"/>
          </a:xfrm>
        </p:spPr>
        <p:txBody>
          <a:bodyPr/>
          <a:lstStyle/>
          <a:p>
            <a:r>
              <a:rPr lang="en-GB" sz="2800" dirty="0">
                <a:latin typeface="Calibri" panose="020F0502020204030204" pitchFamily="34" charset="0"/>
              </a:rPr>
              <a:t>Researching OU students</a:t>
            </a:r>
          </a:p>
          <a:p>
            <a:endParaRPr lang="en-GB" dirty="0"/>
          </a:p>
        </p:txBody>
      </p:sp>
    </p:spTree>
    <p:extLst>
      <p:ext uri="{BB962C8B-B14F-4D97-AF65-F5344CB8AC3E}">
        <p14:creationId xmlns:p14="http://schemas.microsoft.com/office/powerpoint/2010/main" val="74166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4000" b="0" dirty="0"/>
              <a:t>Identifying the issue</a:t>
            </a:r>
          </a:p>
        </p:txBody>
      </p:sp>
      <p:sp>
        <p:nvSpPr>
          <p:cNvPr id="3" name="Text Placeholder 2"/>
          <p:cNvSpPr>
            <a:spLocks noGrp="1"/>
          </p:cNvSpPr>
          <p:nvPr>
            <p:ph type="body" sz="quarter" idx="16"/>
          </p:nvPr>
        </p:nvSpPr>
        <p:spPr/>
        <p:txBody>
          <a:bodyPr/>
          <a:lstStyle/>
          <a:p>
            <a:r>
              <a:rPr lang="en-GB" sz="2800" dirty="0"/>
              <a:t>What data already exists?</a:t>
            </a:r>
          </a:p>
          <a:p>
            <a:r>
              <a:rPr lang="en-GB" sz="2800" dirty="0"/>
              <a:t>What do you still need to know?</a:t>
            </a:r>
          </a:p>
          <a:p>
            <a:r>
              <a:rPr lang="en-GB" sz="2800" dirty="0"/>
              <a:t>What methods might be appropriate? </a:t>
            </a:r>
          </a:p>
          <a:p>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r>
              <a:rPr lang="en-GB" sz="2400" dirty="0"/>
              <a:t>Now that you have a research question and clear goals</a:t>
            </a:r>
            <a:r>
              <a:rPr lang="en-GB" dirty="0"/>
              <a:t>…</a:t>
            </a:r>
          </a:p>
          <a:p>
            <a:endParaRPr lang="en-GB" dirty="0"/>
          </a:p>
        </p:txBody>
      </p:sp>
    </p:spTree>
    <p:extLst>
      <p:ext uri="{BB962C8B-B14F-4D97-AF65-F5344CB8AC3E}">
        <p14:creationId xmlns:p14="http://schemas.microsoft.com/office/powerpoint/2010/main" val="3996343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altLang="en-US" sz="4000" b="0" dirty="0"/>
              <a:t>Finding and interpreting institutional data</a:t>
            </a:r>
            <a:endParaRPr lang="en-GB" sz="4000" b="0" dirty="0"/>
          </a:p>
        </p:txBody>
      </p:sp>
      <p:sp>
        <p:nvSpPr>
          <p:cNvPr id="3" name="Text Placeholder 2"/>
          <p:cNvSpPr>
            <a:spLocks noGrp="1"/>
          </p:cNvSpPr>
          <p:nvPr>
            <p:ph type="body" sz="quarter" idx="16"/>
          </p:nvPr>
        </p:nvSpPr>
        <p:spPr/>
        <p:txBody>
          <a:bodyPr/>
          <a:lstStyle/>
          <a:p>
            <a:r>
              <a:rPr lang="en-GB" altLang="en-US" sz="1900" dirty="0"/>
              <a:t>OU student data</a:t>
            </a:r>
          </a:p>
          <a:p>
            <a:pPr lvl="1"/>
            <a:r>
              <a:rPr lang="en-GB" sz="1900" dirty="0">
                <a:hlinkClick r:id="rId2"/>
              </a:rPr>
              <a:t>https://openuniv.sharepoint.com/sites/mi/data-and-student-analytics</a:t>
            </a:r>
            <a:endParaRPr lang="en-GB" altLang="en-US" sz="1900" dirty="0"/>
          </a:p>
          <a:p>
            <a:r>
              <a:rPr lang="en-GB" altLang="en-US" sz="1900" dirty="0"/>
              <a:t>Learning analytics</a:t>
            </a:r>
          </a:p>
          <a:p>
            <a:pPr lvl="1"/>
            <a:r>
              <a:rPr lang="en-GB" altLang="en-US" sz="1900" dirty="0"/>
              <a:t>Analytics 4 Action active presentation toolkit</a:t>
            </a:r>
          </a:p>
          <a:p>
            <a:pPr lvl="2"/>
            <a:r>
              <a:rPr lang="en-GB" sz="1900" dirty="0">
                <a:hlinkClick r:id="rId3"/>
              </a:rPr>
              <a:t>https://learn3.open.ac.uk/course/view.php?id=300833</a:t>
            </a:r>
            <a:endParaRPr lang="en-GB" altLang="en-US" sz="1900" dirty="0"/>
          </a:p>
          <a:p>
            <a:pPr lvl="1"/>
            <a:r>
              <a:rPr lang="en-GB" altLang="en-US" sz="1900" dirty="0"/>
              <a:t>Analytics Evidence Hub</a:t>
            </a:r>
          </a:p>
          <a:p>
            <a:pPr lvl="2"/>
            <a:r>
              <a:rPr lang="en-GB" sz="1900" dirty="0">
                <a:hlinkClick r:id="rId4"/>
              </a:rPr>
              <a:t>https://intranet9.open.ac.uk/collaboration/Scholarship-Exchange/Wiki/Affiliation.aspx?Affiliation=Analytics%20Evidence%20Hub</a:t>
            </a:r>
            <a:endParaRPr lang="en-GB" altLang="en-US" sz="1900" dirty="0"/>
          </a:p>
          <a:p>
            <a:pPr lvl="1"/>
            <a:r>
              <a:rPr lang="en-GB" altLang="en-US" sz="1900" dirty="0"/>
              <a:t>OU Analyse</a:t>
            </a:r>
          </a:p>
          <a:p>
            <a:pPr lvl="2"/>
            <a:r>
              <a:rPr lang="en-GB" altLang="en-US" sz="1900" dirty="0">
                <a:hlinkClick r:id="rId5"/>
              </a:rPr>
              <a:t>https://analyse.kmi.open.ac.uk</a:t>
            </a:r>
            <a:r>
              <a:rPr lang="en-GB" altLang="en-US" sz="1900" dirty="0"/>
              <a:t> </a:t>
            </a:r>
          </a:p>
          <a:p>
            <a:endParaRPr lang="en-GB" sz="2000"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1456982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altLang="en-US" sz="4000" b="0" dirty="0"/>
              <a:t>Finding OU knowledge</a:t>
            </a:r>
            <a:endParaRPr lang="en-GB" sz="4000" b="0" dirty="0"/>
          </a:p>
        </p:txBody>
      </p:sp>
      <p:sp>
        <p:nvSpPr>
          <p:cNvPr id="3" name="Text Placeholder 2"/>
          <p:cNvSpPr>
            <a:spLocks noGrp="1"/>
          </p:cNvSpPr>
          <p:nvPr>
            <p:ph type="body" sz="quarter" idx="16"/>
          </p:nvPr>
        </p:nvSpPr>
        <p:spPr/>
        <p:txBody>
          <a:bodyPr/>
          <a:lstStyle/>
          <a:p>
            <a:r>
              <a:rPr lang="en-GB" altLang="en-US" sz="2000" dirty="0"/>
              <a:t>Assessment Hub</a:t>
            </a:r>
          </a:p>
          <a:p>
            <a:pPr lvl="1"/>
            <a:r>
              <a:rPr lang="en-GB" altLang="en-US" sz="2000" dirty="0">
                <a:hlinkClick r:id="rId2"/>
              </a:rPr>
              <a:t>https://learn3.open.ac.uk/course/view.php?id=300224</a:t>
            </a:r>
            <a:r>
              <a:rPr lang="en-GB" altLang="en-US" sz="2000" dirty="0"/>
              <a:t> </a:t>
            </a:r>
          </a:p>
          <a:p>
            <a:r>
              <a:rPr lang="en-GB" altLang="en-US" sz="2000" dirty="0"/>
              <a:t>Learning design</a:t>
            </a:r>
          </a:p>
          <a:p>
            <a:pPr lvl="1"/>
            <a:r>
              <a:rPr lang="en-GB" altLang="en-US" sz="2000" dirty="0">
                <a:hlinkClick r:id="rId3"/>
              </a:rPr>
              <a:t>http://intranet6.open.ac.uk/teaching/learning-design/</a:t>
            </a:r>
            <a:r>
              <a:rPr lang="en-GB" altLang="en-US" sz="2000" dirty="0"/>
              <a:t> </a:t>
            </a:r>
          </a:p>
          <a:p>
            <a:r>
              <a:rPr lang="en-GB" altLang="en-US" sz="2000" dirty="0"/>
              <a:t>ORO (intersects with externally published literature)</a:t>
            </a:r>
          </a:p>
          <a:p>
            <a:pPr lvl="1"/>
            <a:r>
              <a:rPr lang="en-GB" altLang="en-US" sz="2000" dirty="0">
                <a:hlinkClick r:id="rId4"/>
              </a:rPr>
              <a:t>http://oro.open.ac.uk/</a:t>
            </a:r>
            <a:r>
              <a:rPr lang="en-GB" altLang="en-US" sz="2000" dirty="0"/>
              <a:t> </a:t>
            </a:r>
          </a:p>
          <a:p>
            <a:r>
              <a:rPr lang="en-GB" altLang="en-US" sz="2000" dirty="0"/>
              <a:t>Scholarship Exchange</a:t>
            </a:r>
          </a:p>
          <a:p>
            <a:pPr lvl="1"/>
            <a:r>
              <a:rPr lang="en-GB" sz="2000" dirty="0">
                <a:hlinkClick r:id="rId5"/>
              </a:rPr>
              <a:t>https://openuniv.sharepoint.com/sites/units/lds/scholarship-exchange/SitePages/Home.aspx</a:t>
            </a:r>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2357474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altLang="en-US" sz="4000" b="0" dirty="0"/>
              <a:t>HE research, policy and practice</a:t>
            </a:r>
            <a:endParaRPr lang="en-GB" sz="4000" b="0" dirty="0"/>
          </a:p>
        </p:txBody>
      </p:sp>
      <p:sp>
        <p:nvSpPr>
          <p:cNvPr id="3" name="Text Placeholder 2"/>
          <p:cNvSpPr>
            <a:spLocks noGrp="1"/>
          </p:cNvSpPr>
          <p:nvPr>
            <p:ph type="body" sz="quarter" idx="16"/>
          </p:nvPr>
        </p:nvSpPr>
        <p:spPr>
          <a:xfrm>
            <a:off x="577968" y="2243137"/>
            <a:ext cx="4252449" cy="4019131"/>
          </a:xfrm>
        </p:spPr>
        <p:txBody>
          <a:bodyPr/>
          <a:lstStyle/>
          <a:p>
            <a:r>
              <a:rPr lang="en-GB" altLang="en-US" sz="1800" dirty="0"/>
              <a:t>Equality Challenge Unit</a:t>
            </a:r>
          </a:p>
          <a:p>
            <a:pPr lvl="1"/>
            <a:r>
              <a:rPr lang="en-GB" altLang="en-US" sz="1800" dirty="0">
                <a:hlinkClick r:id="rId2"/>
              </a:rPr>
              <a:t>http://www.ecu.ac.uk</a:t>
            </a:r>
            <a:r>
              <a:rPr lang="en-GB" altLang="en-US" sz="1800" dirty="0"/>
              <a:t> </a:t>
            </a:r>
          </a:p>
          <a:p>
            <a:r>
              <a:rPr lang="en-GB" altLang="en-US" sz="1800" dirty="0"/>
              <a:t>Higher Education Statistics Agency</a:t>
            </a:r>
          </a:p>
          <a:p>
            <a:pPr lvl="1"/>
            <a:r>
              <a:rPr lang="en-GB" altLang="en-US" sz="1800" dirty="0">
                <a:hlinkClick r:id="rId3"/>
              </a:rPr>
              <a:t>https://www.hesa.ac.uk</a:t>
            </a:r>
            <a:r>
              <a:rPr lang="en-GB" altLang="en-US" sz="1800" dirty="0"/>
              <a:t> </a:t>
            </a:r>
          </a:p>
          <a:p>
            <a:r>
              <a:rPr lang="en-GB" altLang="en-US" sz="1800" dirty="0"/>
              <a:t>Higher Education Funding Councils</a:t>
            </a:r>
          </a:p>
          <a:p>
            <a:pPr lvl="1"/>
            <a:r>
              <a:rPr lang="en-GB" altLang="en-US" sz="1800" dirty="0">
                <a:hlinkClick r:id="rId4"/>
              </a:rPr>
              <a:t>http://www.hefce.ac.uk</a:t>
            </a:r>
            <a:r>
              <a:rPr lang="en-GB" altLang="en-US" sz="1800" dirty="0"/>
              <a:t> (England)</a:t>
            </a:r>
          </a:p>
          <a:p>
            <a:pPr lvl="1"/>
            <a:r>
              <a:rPr lang="en-GB" altLang="en-US" sz="1800" dirty="0">
                <a:hlinkClick r:id="rId5"/>
              </a:rPr>
              <a:t>https://www.hefcw.ac.uk</a:t>
            </a:r>
            <a:r>
              <a:rPr lang="en-GB" altLang="en-US" sz="1800" dirty="0"/>
              <a:t> (Wales)</a:t>
            </a:r>
          </a:p>
          <a:p>
            <a:pPr lvl="1"/>
            <a:r>
              <a:rPr lang="en-GB" altLang="en-US" sz="1800" dirty="0">
                <a:hlinkClick r:id="rId6"/>
              </a:rPr>
              <a:t>http://www.sfc.ac.uk</a:t>
            </a:r>
            <a:r>
              <a:rPr lang="en-GB" altLang="en-US" sz="1800" dirty="0"/>
              <a:t> (Scotland)</a:t>
            </a:r>
          </a:p>
          <a:p>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endParaRPr lang="en-GB" dirty="0"/>
          </a:p>
        </p:txBody>
      </p:sp>
      <p:sp>
        <p:nvSpPr>
          <p:cNvPr id="6" name="TextBox 5"/>
          <p:cNvSpPr txBox="1"/>
          <p:nvPr/>
        </p:nvSpPr>
        <p:spPr>
          <a:xfrm>
            <a:off x="5029200" y="2243137"/>
            <a:ext cx="3299791" cy="2862322"/>
          </a:xfrm>
          <a:prstGeom prst="rect">
            <a:avLst/>
          </a:prstGeom>
          <a:noFill/>
        </p:spPr>
        <p:txBody>
          <a:bodyPr wrap="square" rtlCol="0">
            <a:spAutoFit/>
          </a:bodyPr>
          <a:lstStyle/>
          <a:p>
            <a:r>
              <a:rPr lang="en-GB" altLang="en-US" dirty="0">
                <a:latin typeface="Calibri" panose="020F0502020204030204" pitchFamily="34" charset="0"/>
              </a:rPr>
              <a:t>Higher Education Academy</a:t>
            </a:r>
          </a:p>
          <a:p>
            <a:pPr lvl="1"/>
            <a:r>
              <a:rPr lang="en-GB" altLang="en-US" dirty="0">
                <a:latin typeface="Calibri" panose="020F0502020204030204" pitchFamily="34" charset="0"/>
                <a:hlinkClick r:id="rId7"/>
              </a:rPr>
              <a:t>https://www.heacademy.ac.uk</a:t>
            </a:r>
            <a:r>
              <a:rPr lang="en-GB" altLang="en-US" dirty="0">
                <a:latin typeface="Calibri" panose="020F0502020204030204" pitchFamily="34" charset="0"/>
              </a:rPr>
              <a:t> </a:t>
            </a:r>
          </a:p>
          <a:p>
            <a:r>
              <a:rPr lang="en-GB" altLang="en-US" dirty="0" err="1">
                <a:latin typeface="Calibri" panose="020F0502020204030204" pitchFamily="34" charset="0"/>
              </a:rPr>
              <a:t>Jisc</a:t>
            </a:r>
            <a:endParaRPr lang="en-GB" altLang="en-US" dirty="0">
              <a:latin typeface="Calibri" panose="020F0502020204030204" pitchFamily="34" charset="0"/>
            </a:endParaRPr>
          </a:p>
          <a:p>
            <a:pPr lvl="1"/>
            <a:r>
              <a:rPr lang="en-GB" altLang="en-US" dirty="0">
                <a:latin typeface="Calibri" panose="020F0502020204030204" pitchFamily="34" charset="0"/>
                <a:hlinkClick r:id="rId8"/>
              </a:rPr>
              <a:t>https://www.jisc.ac.uk</a:t>
            </a:r>
            <a:r>
              <a:rPr lang="en-GB" altLang="en-US" dirty="0">
                <a:latin typeface="Calibri" panose="020F0502020204030204" pitchFamily="34" charset="0"/>
              </a:rPr>
              <a:t> </a:t>
            </a:r>
          </a:p>
          <a:p>
            <a:r>
              <a:rPr lang="en-GB" altLang="en-US" dirty="0">
                <a:latin typeface="Calibri" panose="020F0502020204030204" pitchFamily="34" charset="0"/>
              </a:rPr>
              <a:t>Office for Fair Access</a:t>
            </a:r>
          </a:p>
          <a:p>
            <a:pPr lvl="1"/>
            <a:r>
              <a:rPr lang="en-GB" altLang="en-US" dirty="0">
                <a:latin typeface="Calibri" panose="020F0502020204030204" pitchFamily="34" charset="0"/>
                <a:hlinkClick r:id="rId9"/>
              </a:rPr>
              <a:t>https://www.offa.org.uk</a:t>
            </a:r>
            <a:r>
              <a:rPr lang="en-GB" altLang="en-US" dirty="0">
                <a:latin typeface="Calibri" panose="020F0502020204030204" pitchFamily="34" charset="0"/>
              </a:rPr>
              <a:t> </a:t>
            </a:r>
          </a:p>
          <a:p>
            <a:r>
              <a:rPr lang="en-GB" altLang="en-US" dirty="0">
                <a:latin typeface="Calibri" panose="020F0502020204030204" pitchFamily="34" charset="0"/>
              </a:rPr>
              <a:t>Quality Assurance Agency for Higher Education (QAA)</a:t>
            </a:r>
          </a:p>
          <a:p>
            <a:pPr lvl="1"/>
            <a:r>
              <a:rPr lang="en-GB" altLang="en-US" dirty="0">
                <a:latin typeface="Calibri" panose="020F0502020204030204" pitchFamily="34" charset="0"/>
                <a:hlinkClick r:id="rId10"/>
              </a:rPr>
              <a:t>http://www.qaa.ac.uk</a:t>
            </a:r>
            <a:r>
              <a:rPr lang="en-GB" altLang="en-US" dirty="0">
                <a:latin typeface="Calibri" panose="020F0502020204030204" pitchFamily="34" charset="0"/>
              </a:rPr>
              <a:t> </a:t>
            </a:r>
          </a:p>
        </p:txBody>
      </p:sp>
    </p:spTree>
    <p:extLst>
      <p:ext uri="{BB962C8B-B14F-4D97-AF65-F5344CB8AC3E}">
        <p14:creationId xmlns:p14="http://schemas.microsoft.com/office/powerpoint/2010/main" val="3726683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562B024-B71B-4B2C-BD47-E57B2FE01ED1}"/>
              </a:ext>
            </a:extLst>
          </p:cNvPr>
          <p:cNvSpPr>
            <a:spLocks noGrp="1"/>
          </p:cNvSpPr>
          <p:nvPr>
            <p:ph type="body" sz="quarter" idx="25"/>
          </p:nvPr>
        </p:nvSpPr>
        <p:spPr>
          <a:xfrm>
            <a:off x="574045" y="2026325"/>
            <a:ext cx="7883407" cy="4173866"/>
          </a:xfrm>
        </p:spPr>
        <p:txBody>
          <a:bodyPr/>
          <a:lstStyle/>
          <a:p>
            <a:pPr marL="457200" indent="-457200">
              <a:buFont typeface="Arial" panose="020B0604020202020204" pitchFamily="34" charset="0"/>
              <a:buChar char="•"/>
            </a:pPr>
            <a:r>
              <a:rPr lang="en-GB" sz="2800" dirty="0">
                <a:latin typeface="Calibri" panose="020F0502020204030204" pitchFamily="34" charset="0"/>
              </a:rPr>
              <a:t>Definitions of scholarship (of teaching and learning)</a:t>
            </a:r>
          </a:p>
          <a:p>
            <a:pPr marL="457200" indent="-457200">
              <a:buFont typeface="Arial" panose="020B0604020202020204" pitchFamily="34" charset="0"/>
              <a:buChar char="•"/>
            </a:pPr>
            <a:r>
              <a:rPr lang="en-GB" sz="2800" dirty="0">
                <a:latin typeface="Calibri" panose="020F0502020204030204" pitchFamily="34" charset="0"/>
              </a:rPr>
              <a:t>Interrelationships with teaching and research</a:t>
            </a:r>
          </a:p>
          <a:p>
            <a:pPr marL="457200" indent="-457200">
              <a:buFont typeface="Arial" panose="020B0604020202020204" pitchFamily="34" charset="0"/>
              <a:buChar char="•"/>
            </a:pPr>
            <a:r>
              <a:rPr lang="en-GB" sz="2800" dirty="0">
                <a:latin typeface="Calibri" panose="020F0502020204030204" pitchFamily="34" charset="0"/>
              </a:rPr>
              <a:t>Stages of SoTL</a:t>
            </a:r>
          </a:p>
          <a:p>
            <a:pPr marL="457200" indent="-457200">
              <a:buFont typeface="Arial" panose="020B0604020202020204" pitchFamily="34" charset="0"/>
              <a:buChar char="•"/>
            </a:pPr>
            <a:r>
              <a:rPr lang="en-GB" sz="2800" dirty="0">
                <a:latin typeface="Calibri" panose="020F0502020204030204" pitchFamily="34" charset="0"/>
              </a:rPr>
              <a:t>Thinking about your own project</a:t>
            </a:r>
          </a:p>
          <a:p>
            <a:pPr marL="457200" indent="-457200">
              <a:buFont typeface="Arial" panose="020B0604020202020204" pitchFamily="34" charset="0"/>
              <a:buChar char="•"/>
            </a:pPr>
            <a:r>
              <a:rPr lang="en-GB" sz="2800" dirty="0">
                <a:latin typeface="Calibri" panose="020F0502020204030204" pitchFamily="34" charset="0"/>
              </a:rPr>
              <a:t>SoTL books and websites</a:t>
            </a:r>
          </a:p>
          <a:p>
            <a:endParaRPr lang="en-GB" dirty="0"/>
          </a:p>
        </p:txBody>
      </p:sp>
      <p:sp>
        <p:nvSpPr>
          <p:cNvPr id="3" name="Text Placeholder 2">
            <a:extLst>
              <a:ext uri="{FF2B5EF4-FFF2-40B4-BE49-F238E27FC236}">
                <a16:creationId xmlns:a16="http://schemas.microsoft.com/office/drawing/2014/main" id="{E8C6438F-F79C-47EC-AD73-7086AA7F8B11}"/>
              </a:ext>
            </a:extLst>
          </p:cNvPr>
          <p:cNvSpPr>
            <a:spLocks noGrp="1"/>
          </p:cNvSpPr>
          <p:nvPr>
            <p:ph type="body" sz="quarter" idx="21"/>
          </p:nvPr>
        </p:nvSpPr>
        <p:spPr>
          <a:xfrm>
            <a:off x="621638" y="452553"/>
            <a:ext cx="5960855" cy="881332"/>
          </a:xfrm>
        </p:spPr>
        <p:txBody>
          <a:bodyPr/>
          <a:lstStyle/>
          <a:p>
            <a:r>
              <a:rPr lang="en-GB" sz="4000" b="0" dirty="0">
                <a:latin typeface="Calibri" panose="020F0502020204030204" pitchFamily="34" charset="0"/>
              </a:rPr>
              <a:t>This session will cover</a:t>
            </a:r>
          </a:p>
        </p:txBody>
      </p:sp>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endParaRPr lang="en-GB" dirty="0"/>
          </a:p>
        </p:txBody>
      </p:sp>
      <p:sp>
        <p:nvSpPr>
          <p:cNvPr id="5" name="Text Placeholder 4">
            <a:extLst>
              <a:ext uri="{FF2B5EF4-FFF2-40B4-BE49-F238E27FC236}">
                <a16:creationId xmlns:a16="http://schemas.microsoft.com/office/drawing/2014/main" id="{911FCAE0-67F1-4CCB-9F16-66993339E425}"/>
              </a:ext>
            </a:extLst>
          </p:cNvPr>
          <p:cNvSpPr>
            <a:spLocks noGrp="1"/>
          </p:cNvSpPr>
          <p:nvPr>
            <p:ph type="body" sz="quarter" idx="22"/>
          </p:nvPr>
        </p:nvSpPr>
        <p:spPr>
          <a:xfrm>
            <a:off x="577968" y="1089773"/>
            <a:ext cx="5960855" cy="696166"/>
          </a:xfrm>
        </p:spPr>
        <p:txBody>
          <a:bodyPr/>
          <a:lstStyle/>
          <a:p>
            <a:endParaRPr lang="en-GB" dirty="0"/>
          </a:p>
        </p:txBody>
      </p:sp>
    </p:spTree>
    <p:extLst>
      <p:ext uri="{BB962C8B-B14F-4D97-AF65-F5344CB8AC3E}">
        <p14:creationId xmlns:p14="http://schemas.microsoft.com/office/powerpoint/2010/main" val="1636843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4000" b="0" dirty="0">
                <a:latin typeface="Calibri" panose="020F0502020204030204" pitchFamily="34" charset="0"/>
              </a:rPr>
              <a:t>Choosing research methods</a:t>
            </a:r>
          </a:p>
        </p:txBody>
      </p:sp>
      <p:sp>
        <p:nvSpPr>
          <p:cNvPr id="3" name="Text Placeholder 2"/>
          <p:cNvSpPr>
            <a:spLocks noGrp="1"/>
          </p:cNvSpPr>
          <p:nvPr>
            <p:ph type="body" sz="quarter" idx="16"/>
          </p:nvPr>
        </p:nvSpPr>
        <p:spPr/>
        <p:txBody>
          <a:bodyPr/>
          <a:lstStyle/>
          <a:p>
            <a:pPr marL="0" indent="0">
              <a:buNone/>
            </a:pPr>
            <a:r>
              <a:rPr lang="en-GB" altLang="en-US" sz="2000" b="1" dirty="0">
                <a:latin typeface="Calibri" panose="020F0502020204030204" pitchFamily="34" charset="0"/>
              </a:rPr>
              <a:t>Depends on the purpose of the stage of the research</a:t>
            </a:r>
            <a:endParaRPr lang="en-GB" altLang="en-US" sz="2000" dirty="0">
              <a:latin typeface="Calibri" panose="020F0502020204030204" pitchFamily="34" charset="0"/>
            </a:endParaRPr>
          </a:p>
          <a:p>
            <a:pPr lvl="1"/>
            <a:r>
              <a:rPr lang="en-GB" altLang="en-US" sz="2000" dirty="0">
                <a:latin typeface="Calibri" panose="020F0502020204030204" pitchFamily="34" charset="0"/>
              </a:rPr>
              <a:t>To identify the issue </a:t>
            </a:r>
          </a:p>
          <a:p>
            <a:pPr lvl="1"/>
            <a:r>
              <a:rPr lang="en-GB" altLang="en-US" sz="2000" dirty="0">
                <a:latin typeface="Calibri" panose="020F0502020204030204" pitchFamily="34" charset="0"/>
              </a:rPr>
              <a:t>To evaluate change </a:t>
            </a:r>
          </a:p>
          <a:p>
            <a:pPr marL="0" indent="0">
              <a:buNone/>
            </a:pPr>
            <a:r>
              <a:rPr lang="en-GB" altLang="en-US" sz="2000" b="1" dirty="0">
                <a:latin typeface="Calibri" panose="020F0502020204030204" pitchFamily="34" charset="0"/>
              </a:rPr>
              <a:t>and on the scope and scale of the research </a:t>
            </a:r>
            <a:endParaRPr lang="en-GB" altLang="en-US" sz="2000" dirty="0">
              <a:latin typeface="Calibri" panose="020F0502020204030204" pitchFamily="34" charset="0"/>
            </a:endParaRPr>
          </a:p>
          <a:p>
            <a:pPr lvl="1"/>
            <a:r>
              <a:rPr lang="en-GB" altLang="en-US" sz="2000" dirty="0">
                <a:latin typeface="Calibri" panose="020F0502020204030204" pitchFamily="34" charset="0"/>
              </a:rPr>
              <a:t>Needs to be manageable by one person or team of people</a:t>
            </a:r>
          </a:p>
          <a:p>
            <a:pPr lvl="1"/>
            <a:r>
              <a:rPr lang="en-GB" altLang="en-US" sz="2000" dirty="0">
                <a:latin typeface="Calibri" panose="020F0502020204030204" pitchFamily="34" charset="0"/>
              </a:rPr>
              <a:t>Has to be appropriate to the time frame you have available</a:t>
            </a:r>
          </a:p>
          <a:p>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54297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4000" b="0" dirty="0"/>
              <a:t>Choosing research methods</a:t>
            </a:r>
          </a:p>
        </p:txBody>
      </p:sp>
      <p:sp>
        <p:nvSpPr>
          <p:cNvPr id="3" name="Text Placeholder 2"/>
          <p:cNvSpPr>
            <a:spLocks noGrp="1"/>
          </p:cNvSpPr>
          <p:nvPr>
            <p:ph type="body" sz="quarter" idx="16"/>
          </p:nvPr>
        </p:nvSpPr>
        <p:spPr>
          <a:xfrm>
            <a:off x="577968" y="2001333"/>
            <a:ext cx="7883407" cy="4260936"/>
          </a:xfrm>
        </p:spPr>
        <p:txBody>
          <a:bodyPr/>
          <a:lstStyle/>
          <a:p>
            <a:r>
              <a:rPr lang="en-GB" altLang="en-US" sz="2000" dirty="0"/>
              <a:t>Interviews/ focus groups</a:t>
            </a:r>
          </a:p>
          <a:p>
            <a:pPr lvl="1"/>
            <a:r>
              <a:rPr lang="en-GB" altLang="en-US" sz="2000" dirty="0"/>
              <a:t>Useful for gathering in-depth data, including feelings and attitudes. Can be used at any point in the research cycle.  Generates a lot of data to analyse</a:t>
            </a:r>
          </a:p>
          <a:p>
            <a:r>
              <a:rPr lang="en-GB" altLang="en-US" sz="2000" dirty="0"/>
              <a:t>Questionnaires</a:t>
            </a:r>
          </a:p>
          <a:p>
            <a:pPr lvl="1"/>
            <a:r>
              <a:rPr lang="en-GB" altLang="en-US" sz="2000" dirty="0"/>
              <a:t>Useful for getting snapshots in time, getting quantifiable data, identifying the situation before and after a change. Not so good for identifying feelings and attitudes</a:t>
            </a:r>
          </a:p>
          <a:p>
            <a:r>
              <a:rPr lang="en-GB" altLang="en-US" sz="2000" dirty="0"/>
              <a:t>Observations (face to face and online)</a:t>
            </a:r>
          </a:p>
          <a:p>
            <a:pPr lvl="1"/>
            <a:r>
              <a:rPr lang="en-GB" altLang="en-US" sz="2000" dirty="0"/>
              <a:t>Useful for understanding what students actually do, rather than what they say they do in activities, although can never be truly naturalistic</a:t>
            </a:r>
          </a:p>
          <a:p>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r>
              <a:rPr lang="en-GB" sz="2400" dirty="0"/>
              <a:t>What the methods can be used for, and when</a:t>
            </a:r>
          </a:p>
          <a:p>
            <a:endParaRPr lang="en-GB" dirty="0"/>
          </a:p>
        </p:txBody>
      </p:sp>
    </p:spTree>
    <p:extLst>
      <p:ext uri="{BB962C8B-B14F-4D97-AF65-F5344CB8AC3E}">
        <p14:creationId xmlns:p14="http://schemas.microsoft.com/office/powerpoint/2010/main" val="332046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4000" b="0" dirty="0"/>
              <a:t>Choosing research methods cont</a:t>
            </a:r>
            <a:r>
              <a:rPr lang="en-GB" b="0" dirty="0"/>
              <a:t>.</a:t>
            </a:r>
          </a:p>
        </p:txBody>
      </p:sp>
      <p:sp>
        <p:nvSpPr>
          <p:cNvPr id="3" name="Text Placeholder 2"/>
          <p:cNvSpPr>
            <a:spLocks noGrp="1"/>
          </p:cNvSpPr>
          <p:nvPr>
            <p:ph type="body" sz="quarter" idx="16"/>
          </p:nvPr>
        </p:nvSpPr>
        <p:spPr>
          <a:xfrm>
            <a:off x="577968" y="1458821"/>
            <a:ext cx="7883407" cy="4803448"/>
          </a:xfrm>
        </p:spPr>
        <p:txBody>
          <a:bodyPr/>
          <a:lstStyle/>
          <a:p>
            <a:r>
              <a:rPr lang="en-GB" altLang="en-US" sz="2000" dirty="0"/>
              <a:t>Documentary evidence (teaching and assessment materials, student assignments, policy documents)</a:t>
            </a:r>
          </a:p>
          <a:p>
            <a:pPr lvl="1"/>
            <a:r>
              <a:rPr lang="en-GB" altLang="en-US" sz="2000" dirty="0"/>
              <a:t>Useful for identifying the current state of play and whether any changes have occurred after making changes</a:t>
            </a:r>
          </a:p>
          <a:p>
            <a:r>
              <a:rPr lang="en-GB" altLang="en-US" sz="2000" dirty="0"/>
              <a:t>Learning analytics</a:t>
            </a:r>
          </a:p>
          <a:p>
            <a:pPr lvl="1"/>
            <a:r>
              <a:rPr lang="en-GB" altLang="en-US" sz="2000" dirty="0"/>
              <a:t>Provides data on student activity. Can be used at any time in the research cycle.</a:t>
            </a:r>
          </a:p>
          <a:p>
            <a:r>
              <a:rPr lang="en-GB" altLang="en-US" sz="2000" dirty="0"/>
              <a:t>Research diaries by students</a:t>
            </a:r>
          </a:p>
          <a:p>
            <a:pPr lvl="1"/>
            <a:r>
              <a:rPr lang="en-GB" altLang="en-US" sz="2000" dirty="0"/>
              <a:t>Useful for providing longitudinal data over time and gives some control to the student</a:t>
            </a:r>
          </a:p>
          <a:p>
            <a:r>
              <a:rPr lang="en-GB" altLang="en-US" sz="2000" dirty="0"/>
              <a:t>Research diaries by researcher</a:t>
            </a:r>
          </a:p>
          <a:p>
            <a:pPr lvl="1"/>
            <a:r>
              <a:rPr lang="en-GB" altLang="en-US" sz="2000" dirty="0"/>
              <a:t>Useful for providing longitudinal data over time and provide a basis for analytical notes</a:t>
            </a:r>
          </a:p>
          <a:p>
            <a:endParaRPr lang="en-GB" dirty="0"/>
          </a:p>
        </p:txBody>
      </p:sp>
      <p:sp>
        <p:nvSpPr>
          <p:cNvPr id="4" name="Content Placeholder 3"/>
          <p:cNvSpPr>
            <a:spLocks noGrp="1"/>
          </p:cNvSpPr>
          <p:nvPr>
            <p:ph sz="quarter" idx="27"/>
          </p:nvPr>
        </p:nvSpPr>
        <p:spPr/>
        <p:txBody>
          <a:bodyPr/>
          <a:lstStyle/>
          <a:p>
            <a:endParaRPr lang="en-GB" dirty="0"/>
          </a:p>
        </p:txBody>
      </p:sp>
    </p:spTree>
    <p:extLst>
      <p:ext uri="{BB962C8B-B14F-4D97-AF65-F5344CB8AC3E}">
        <p14:creationId xmlns:p14="http://schemas.microsoft.com/office/powerpoint/2010/main" val="3445691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4000" b="0" dirty="0"/>
              <a:t>Activity : identifying the issue</a:t>
            </a:r>
          </a:p>
        </p:txBody>
      </p:sp>
      <p:sp>
        <p:nvSpPr>
          <p:cNvPr id="3" name="Text Placeholder 2"/>
          <p:cNvSpPr>
            <a:spLocks noGrp="1"/>
          </p:cNvSpPr>
          <p:nvPr>
            <p:ph type="body" sz="quarter" idx="16"/>
          </p:nvPr>
        </p:nvSpPr>
        <p:spPr>
          <a:xfrm>
            <a:off x="577968" y="2863501"/>
            <a:ext cx="7883407" cy="3003393"/>
          </a:xfrm>
        </p:spPr>
        <p:txBody>
          <a:bodyPr/>
          <a:lstStyle/>
          <a:p>
            <a:r>
              <a:rPr lang="en-GB" sz="2800" dirty="0"/>
              <a:t>What data already exists?</a:t>
            </a:r>
          </a:p>
          <a:p>
            <a:r>
              <a:rPr lang="en-GB" sz="2800" dirty="0"/>
              <a:t>What do you still need to know?</a:t>
            </a:r>
          </a:p>
          <a:p>
            <a:r>
              <a:rPr lang="en-GB" sz="2800" dirty="0"/>
              <a:t>What methods might be appropriate? </a:t>
            </a:r>
          </a:p>
          <a:p>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a:xfrm>
            <a:off x="577968" y="1930553"/>
            <a:ext cx="5960855" cy="542512"/>
          </a:xfrm>
        </p:spPr>
        <p:txBody>
          <a:bodyPr/>
          <a:lstStyle/>
          <a:p>
            <a:r>
              <a:rPr lang="en-GB" sz="2800" dirty="0"/>
              <a:t>Over to you …</a:t>
            </a:r>
          </a:p>
          <a:p>
            <a:r>
              <a:rPr lang="en-GB" sz="2800" dirty="0"/>
              <a:t>For your chosen area of interest</a:t>
            </a:r>
          </a:p>
          <a:p>
            <a:endParaRPr lang="en-GB" dirty="0"/>
          </a:p>
        </p:txBody>
      </p:sp>
    </p:spTree>
    <p:extLst>
      <p:ext uri="{BB962C8B-B14F-4D97-AF65-F5344CB8AC3E}">
        <p14:creationId xmlns:p14="http://schemas.microsoft.com/office/powerpoint/2010/main" val="2776830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4000" b="0" dirty="0"/>
              <a:t>Needs analysis</a:t>
            </a:r>
          </a:p>
        </p:txBody>
      </p:sp>
      <p:sp>
        <p:nvSpPr>
          <p:cNvPr id="3" name="Text Placeholder 2"/>
          <p:cNvSpPr>
            <a:spLocks noGrp="1"/>
          </p:cNvSpPr>
          <p:nvPr>
            <p:ph type="body" sz="quarter" idx="16"/>
          </p:nvPr>
        </p:nvSpPr>
        <p:spPr/>
        <p:txBody>
          <a:bodyPr/>
          <a:lstStyle/>
          <a:p>
            <a:pPr marL="0" indent="0">
              <a:buNone/>
            </a:pPr>
            <a:r>
              <a:rPr lang="en-GB" sz="2400" dirty="0"/>
              <a:t>What skills do you feel you already have in relation to</a:t>
            </a:r>
          </a:p>
          <a:p>
            <a:pPr lvl="1"/>
            <a:r>
              <a:rPr lang="en-GB" sz="2400" dirty="0"/>
              <a:t>Planning your scholarship project</a:t>
            </a:r>
          </a:p>
          <a:p>
            <a:pPr lvl="1"/>
            <a:r>
              <a:rPr lang="en-GB" sz="2400" dirty="0"/>
              <a:t>Identifying and reviewing the literature</a:t>
            </a:r>
          </a:p>
          <a:p>
            <a:pPr lvl="1"/>
            <a:r>
              <a:rPr lang="en-GB" sz="2400" dirty="0"/>
              <a:t>Selecting appropriate methods</a:t>
            </a:r>
          </a:p>
          <a:p>
            <a:pPr marL="0" indent="0">
              <a:buNone/>
            </a:pPr>
            <a:r>
              <a:rPr lang="en-GB" sz="2400" dirty="0"/>
              <a:t>What skills do you need to acquire or improve?</a:t>
            </a:r>
          </a:p>
          <a:p>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621476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4000" b="0" dirty="0"/>
              <a:t>Next steps</a:t>
            </a:r>
          </a:p>
        </p:txBody>
      </p:sp>
      <p:sp>
        <p:nvSpPr>
          <p:cNvPr id="3" name="Text Placeholder 2"/>
          <p:cNvSpPr>
            <a:spLocks noGrp="1"/>
          </p:cNvSpPr>
          <p:nvPr>
            <p:ph type="body" sz="quarter" idx="16"/>
          </p:nvPr>
        </p:nvSpPr>
        <p:spPr/>
        <p:txBody>
          <a:bodyPr/>
          <a:lstStyle/>
          <a:p>
            <a:r>
              <a:rPr lang="en-GB" sz="2800" dirty="0"/>
              <a:t>Changing practice</a:t>
            </a:r>
          </a:p>
          <a:p>
            <a:r>
              <a:rPr lang="en-GB" sz="2800" dirty="0"/>
              <a:t>Evaluating change</a:t>
            </a:r>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r>
              <a:rPr lang="en-GB" sz="3200" dirty="0"/>
              <a:t>After identifying the issue …</a:t>
            </a:r>
          </a:p>
          <a:p>
            <a:endParaRPr lang="en-GB" dirty="0"/>
          </a:p>
        </p:txBody>
      </p:sp>
    </p:spTree>
    <p:extLst>
      <p:ext uri="{BB962C8B-B14F-4D97-AF65-F5344CB8AC3E}">
        <p14:creationId xmlns:p14="http://schemas.microsoft.com/office/powerpoint/2010/main" val="556930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4000" b="0" dirty="0"/>
              <a:t>Dissemination</a:t>
            </a:r>
            <a:r>
              <a:rPr lang="en-GB" dirty="0"/>
              <a:t> </a:t>
            </a:r>
          </a:p>
        </p:txBody>
      </p:sp>
      <p:sp>
        <p:nvSpPr>
          <p:cNvPr id="3" name="Text Placeholder 2"/>
          <p:cNvSpPr>
            <a:spLocks noGrp="1"/>
          </p:cNvSpPr>
          <p:nvPr>
            <p:ph type="body" sz="quarter" idx="16"/>
          </p:nvPr>
        </p:nvSpPr>
        <p:spPr/>
        <p:txBody>
          <a:bodyPr/>
          <a:lstStyle/>
          <a:p>
            <a:pPr marL="0" indent="0">
              <a:buNone/>
            </a:pPr>
            <a:r>
              <a:rPr lang="en-GB" sz="2400" b="1" dirty="0"/>
              <a:t>OU events </a:t>
            </a:r>
          </a:p>
          <a:p>
            <a:r>
              <a:rPr lang="en-GB" sz="2400" dirty="0"/>
              <a:t>School or faculty seminars</a:t>
            </a:r>
          </a:p>
          <a:p>
            <a:r>
              <a:rPr lang="en-GB" sz="2400" dirty="0"/>
              <a:t>E learning events</a:t>
            </a:r>
          </a:p>
          <a:p>
            <a:r>
              <a:rPr lang="en-GB" sz="2400" dirty="0" err="1"/>
              <a:t>eSTEeM</a:t>
            </a:r>
            <a:r>
              <a:rPr lang="en-GB" sz="2400" dirty="0"/>
              <a:t> conference and workshops</a:t>
            </a:r>
          </a:p>
          <a:p>
            <a:pPr marL="0" indent="0">
              <a:buNone/>
            </a:pPr>
            <a:r>
              <a:rPr lang="en-GB" sz="2400" b="1" dirty="0"/>
              <a:t>External Conferences</a:t>
            </a:r>
          </a:p>
          <a:p>
            <a:r>
              <a:rPr lang="en-GB" sz="2400" dirty="0"/>
              <a:t>HEA STEM</a:t>
            </a:r>
          </a:p>
          <a:p>
            <a:r>
              <a:rPr lang="en-GB" sz="2400" dirty="0"/>
              <a:t>Horizons in STEM</a:t>
            </a:r>
          </a:p>
          <a:p>
            <a:pPr marL="0" indent="0">
              <a:buNone/>
            </a:pPr>
            <a:r>
              <a:rPr lang="en-GB" sz="2400" b="1" dirty="0"/>
              <a:t>Publications </a:t>
            </a:r>
          </a:p>
          <a:p>
            <a:pPr marL="0" indent="0">
              <a:buNone/>
            </a:pPr>
            <a:endParaRPr lang="en-GB" sz="2400" dirty="0"/>
          </a:p>
        </p:txBody>
      </p:sp>
      <p:sp>
        <p:nvSpPr>
          <p:cNvPr id="4" name="Content Placeholder 3"/>
          <p:cNvSpPr>
            <a:spLocks noGrp="1"/>
          </p:cNvSpPr>
          <p:nvPr>
            <p:ph sz="quarter" idx="27"/>
          </p:nvPr>
        </p:nvSpPr>
        <p:spPr/>
        <p:txBody>
          <a:bodyPr/>
          <a:lstStyle/>
          <a:p>
            <a:endParaRPr lang="en-GB"/>
          </a:p>
        </p:txBody>
      </p:sp>
      <p:sp>
        <p:nvSpPr>
          <p:cNvPr id="5" name="Text Placeholder 4"/>
          <p:cNvSpPr>
            <a:spLocks noGrp="1"/>
          </p:cNvSpPr>
          <p:nvPr>
            <p:ph type="body" sz="quarter" idx="22"/>
          </p:nvPr>
        </p:nvSpPr>
        <p:spPr/>
        <p:txBody>
          <a:bodyPr/>
          <a:lstStyle/>
          <a:p>
            <a:endParaRPr lang="en-GB"/>
          </a:p>
        </p:txBody>
      </p:sp>
    </p:spTree>
    <p:extLst>
      <p:ext uri="{BB962C8B-B14F-4D97-AF65-F5344CB8AC3E}">
        <p14:creationId xmlns:p14="http://schemas.microsoft.com/office/powerpoint/2010/main" val="4077300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796629" y="375112"/>
            <a:ext cx="5960855" cy="881332"/>
          </a:xfrm>
        </p:spPr>
        <p:txBody>
          <a:bodyPr/>
          <a:lstStyle/>
          <a:p>
            <a:r>
              <a:rPr lang="en-GB" b="0" dirty="0"/>
              <a:t>Books on SoTL</a:t>
            </a:r>
          </a:p>
        </p:txBody>
      </p:sp>
      <p:sp>
        <p:nvSpPr>
          <p:cNvPr id="3" name="Text Placeholder 2"/>
          <p:cNvSpPr>
            <a:spLocks noGrp="1"/>
          </p:cNvSpPr>
          <p:nvPr>
            <p:ph type="body" sz="quarter" idx="16"/>
          </p:nvPr>
        </p:nvSpPr>
        <p:spPr>
          <a:xfrm>
            <a:off x="577968" y="1345599"/>
            <a:ext cx="7883407" cy="4916669"/>
          </a:xfrm>
        </p:spPr>
        <p:txBody>
          <a:bodyPr/>
          <a:lstStyle/>
          <a:p>
            <a:pPr>
              <a:defRPr/>
            </a:pPr>
            <a:r>
              <a:rPr lang="en-US" sz="1600" dirty="0"/>
              <a:t>Nitty gritty guides</a:t>
            </a:r>
          </a:p>
          <a:p>
            <a:pPr lvl="1">
              <a:defRPr/>
            </a:pPr>
            <a:r>
              <a:rPr lang="en-US" sz="1600" dirty="0"/>
              <a:t>Bishop-Clark, C. and Dietz-</a:t>
            </a:r>
            <a:r>
              <a:rPr lang="en-US" sz="1600" dirty="0" err="1"/>
              <a:t>Uhler</a:t>
            </a:r>
            <a:r>
              <a:rPr lang="en-US" sz="1600" dirty="0"/>
              <a:t>, B. (2012), </a:t>
            </a:r>
            <a:r>
              <a:rPr lang="en-GB" sz="1600" i="1" dirty="0"/>
              <a:t>Engaging in the Scholarship of Teaching and Learning: A Guide to the Process, and How to Develop a Project from Start to Finish</a:t>
            </a:r>
            <a:r>
              <a:rPr lang="en-GB" sz="1600" dirty="0"/>
              <a:t>. Sterling, VA, Stylus Publishing. (OU)</a:t>
            </a:r>
          </a:p>
          <a:p>
            <a:pPr lvl="1">
              <a:defRPr/>
            </a:pPr>
            <a:r>
              <a:rPr lang="en-GB" sz="1600" dirty="0"/>
              <a:t>Cleaver, E., </a:t>
            </a:r>
            <a:r>
              <a:rPr lang="en-GB" sz="1600" dirty="0" err="1"/>
              <a:t>Lintern</a:t>
            </a:r>
            <a:r>
              <a:rPr lang="en-GB" sz="1600" dirty="0"/>
              <a:t>, M. and </a:t>
            </a:r>
            <a:r>
              <a:rPr lang="en-GB" sz="1600" dirty="0" err="1"/>
              <a:t>McLinden</a:t>
            </a:r>
            <a:r>
              <a:rPr lang="en-GB" sz="1600" dirty="0"/>
              <a:t>, M. (2014), Teaching and Learning in Higher Education. London/ Thousand Oaks/ Nee Delhi/ Singapore, Sage.</a:t>
            </a:r>
          </a:p>
          <a:p>
            <a:pPr lvl="1">
              <a:defRPr/>
            </a:pPr>
            <a:r>
              <a:rPr lang="en-GB" sz="1600" dirty="0"/>
              <a:t>Cousin, G. (2009), </a:t>
            </a:r>
            <a:r>
              <a:rPr lang="en-GB" sz="1600" i="1" dirty="0"/>
              <a:t>Researching Learning in Higher Education: An Introduction to Contemporary Methods and Approaches</a:t>
            </a:r>
            <a:r>
              <a:rPr lang="en-GB" sz="1600" dirty="0"/>
              <a:t>. London &amp; New York, Routledge. (OU)</a:t>
            </a:r>
          </a:p>
          <a:p>
            <a:pPr lvl="1">
              <a:defRPr/>
            </a:pPr>
            <a:r>
              <a:rPr lang="en-GB" sz="1600" dirty="0"/>
              <a:t>Norton, L. (2009), </a:t>
            </a:r>
            <a:r>
              <a:rPr lang="en-GB" sz="1600" i="1" dirty="0"/>
              <a:t>Action research in teaching and learning: A Practical Guide to Conducting Pedagogical Research in Universities</a:t>
            </a:r>
            <a:r>
              <a:rPr lang="en-GB" sz="1600" dirty="0"/>
              <a:t>. London &amp; New York, Routledge. (OU)</a:t>
            </a:r>
          </a:p>
          <a:p>
            <a:pPr>
              <a:defRPr/>
            </a:pPr>
            <a:r>
              <a:rPr lang="en-GB" sz="1600" dirty="0"/>
              <a:t>Nature and relevance of SoTL</a:t>
            </a:r>
          </a:p>
          <a:p>
            <a:pPr lvl="1">
              <a:defRPr/>
            </a:pPr>
            <a:r>
              <a:rPr lang="en-GB" sz="1600" dirty="0" err="1"/>
              <a:t>McInney</a:t>
            </a:r>
            <a:r>
              <a:rPr lang="en-GB" sz="1600" dirty="0"/>
              <a:t>, K. (Ed), </a:t>
            </a:r>
            <a:r>
              <a:rPr lang="en-GB" sz="1600" i="1" dirty="0"/>
              <a:t>The Scholarship of Teaching and Learning In and Across the Disciplines</a:t>
            </a:r>
            <a:r>
              <a:rPr lang="en-GB" sz="1600" dirty="0"/>
              <a:t>. Bloomington and Indianapolis, Indiana University Press. On OU library online.</a:t>
            </a:r>
          </a:p>
          <a:p>
            <a:pPr lvl="1">
              <a:defRPr/>
            </a:pPr>
            <a:r>
              <a:rPr lang="en-GB" sz="1600" dirty="0"/>
              <a:t>Murray, R. (2008), </a:t>
            </a:r>
            <a:r>
              <a:rPr lang="en-GB" sz="1600" i="1" dirty="0"/>
              <a:t>The Scholarship of Teaching and Learning in Higher Education (Helping Students Learn</a:t>
            </a:r>
            <a:r>
              <a:rPr lang="en-GB" sz="1600" dirty="0"/>
              <a:t>). Maidenhead &amp; New York, Open University Press.</a:t>
            </a:r>
          </a:p>
          <a:p>
            <a:pPr>
              <a:defRPr/>
            </a:pPr>
            <a:endParaRPr lang="en-GB" dirty="0"/>
          </a:p>
          <a:p>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a:xfrm>
            <a:off x="577968" y="464267"/>
            <a:ext cx="5960855" cy="1537065"/>
          </a:xfrm>
        </p:spPr>
        <p:txBody>
          <a:bodyPr/>
          <a:lstStyle/>
          <a:p>
            <a:r>
              <a:rPr lang="en-GB" dirty="0"/>
              <a:t>OU - Available physically or online from OU Library</a:t>
            </a:r>
          </a:p>
          <a:p>
            <a:endParaRPr lang="en-GB" dirty="0"/>
          </a:p>
        </p:txBody>
      </p:sp>
    </p:spTree>
    <p:extLst>
      <p:ext uri="{BB962C8B-B14F-4D97-AF65-F5344CB8AC3E}">
        <p14:creationId xmlns:p14="http://schemas.microsoft.com/office/powerpoint/2010/main" val="1526429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4000" b="0" dirty="0"/>
              <a:t>Websites on SoTL - OU</a:t>
            </a:r>
          </a:p>
        </p:txBody>
      </p:sp>
      <p:sp>
        <p:nvSpPr>
          <p:cNvPr id="3" name="Text Placeholder 2"/>
          <p:cNvSpPr>
            <a:spLocks noGrp="1"/>
          </p:cNvSpPr>
          <p:nvPr>
            <p:ph type="body" sz="quarter" idx="16"/>
          </p:nvPr>
        </p:nvSpPr>
        <p:spPr>
          <a:xfrm>
            <a:off x="577968" y="1458821"/>
            <a:ext cx="7883407" cy="4803448"/>
          </a:xfrm>
        </p:spPr>
        <p:txBody>
          <a:bodyPr/>
          <a:lstStyle/>
          <a:p>
            <a:pPr>
              <a:defRPr/>
            </a:pPr>
            <a:r>
              <a:rPr lang="en-GB" altLang="en-US" sz="2000" dirty="0"/>
              <a:t>SHARE (Scholarship Help Area for Regional Scholars)</a:t>
            </a:r>
          </a:p>
          <a:p>
            <a:pPr lvl="1">
              <a:defRPr/>
            </a:pPr>
            <a:r>
              <a:rPr lang="en-GB" altLang="en-US" sz="2000" dirty="0">
                <a:hlinkClick r:id="rId2"/>
              </a:rPr>
              <a:t>https://learn3.open.ac.uk/course/view.php?id=300463</a:t>
            </a:r>
            <a:r>
              <a:rPr lang="en-GB" altLang="en-US" sz="2000" dirty="0"/>
              <a:t> </a:t>
            </a:r>
          </a:p>
          <a:p>
            <a:pPr>
              <a:defRPr/>
            </a:pPr>
            <a:r>
              <a:rPr lang="en-GB" altLang="en-US" sz="2000" dirty="0"/>
              <a:t>Open University Scholarship Exchange</a:t>
            </a:r>
          </a:p>
          <a:p>
            <a:pPr lvl="1">
              <a:defRPr/>
            </a:pPr>
            <a:r>
              <a:rPr lang="en-GB" sz="2000" dirty="0">
                <a:hlinkClick r:id="rId3"/>
              </a:rPr>
              <a:t>https://openuniv.sharepoint.com/sites/units/lds/scholarship-exchange/SitePages/Home.aspx</a:t>
            </a:r>
            <a:endParaRPr lang="en-GB" altLang="en-US" sz="2000" dirty="0"/>
          </a:p>
          <a:p>
            <a:pPr>
              <a:defRPr/>
            </a:pPr>
            <a:r>
              <a:rPr lang="en-US" sz="2000" dirty="0" err="1"/>
              <a:t>eSTEeM</a:t>
            </a:r>
            <a:endParaRPr lang="en-US" sz="2000" dirty="0"/>
          </a:p>
          <a:p>
            <a:pPr lvl="1">
              <a:defRPr/>
            </a:pPr>
            <a:r>
              <a:rPr lang="en-US" sz="2000" dirty="0">
                <a:hlinkClick r:id="rId4"/>
              </a:rPr>
              <a:t>http://www.open.ac.uk/esteem</a:t>
            </a:r>
            <a:r>
              <a:rPr lang="en-US" sz="2000" dirty="0"/>
              <a:t> </a:t>
            </a:r>
          </a:p>
          <a:p>
            <a:pPr>
              <a:defRPr/>
            </a:pPr>
            <a:r>
              <a:rPr lang="en-US" sz="2000" dirty="0" err="1"/>
              <a:t>MyLearningCentre</a:t>
            </a:r>
            <a:endParaRPr lang="en-US" sz="2000" dirty="0"/>
          </a:p>
          <a:p>
            <a:pPr lvl="1">
              <a:defRPr/>
            </a:pPr>
            <a:r>
              <a:rPr lang="en-US" sz="2000" dirty="0">
                <a:hlinkClick r:id="rId5"/>
              </a:rPr>
              <a:t>https://thelearningcentre.learningpool.com/course/index.php?categoryid=49</a:t>
            </a:r>
            <a:r>
              <a:rPr lang="en-US" sz="2000" dirty="0"/>
              <a:t> </a:t>
            </a:r>
          </a:p>
          <a:p>
            <a:endParaRPr lang="en-GB" dirty="0"/>
          </a:p>
        </p:txBody>
      </p:sp>
      <p:sp>
        <p:nvSpPr>
          <p:cNvPr id="4" name="Content Placeholder 3"/>
          <p:cNvSpPr>
            <a:spLocks noGrp="1"/>
          </p:cNvSpPr>
          <p:nvPr>
            <p:ph sz="quarter" idx="27"/>
          </p:nvPr>
        </p:nvSpPr>
        <p:spPr/>
        <p:txBody>
          <a:bodyPr/>
          <a:lstStyle/>
          <a:p>
            <a:endParaRPr lang="en-GB" dirty="0"/>
          </a:p>
        </p:txBody>
      </p:sp>
    </p:spTree>
    <p:extLst>
      <p:ext uri="{BB962C8B-B14F-4D97-AF65-F5344CB8AC3E}">
        <p14:creationId xmlns:p14="http://schemas.microsoft.com/office/powerpoint/2010/main" val="12996803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4000" b="0" dirty="0"/>
              <a:t>Websites on SoTL - external</a:t>
            </a:r>
          </a:p>
        </p:txBody>
      </p:sp>
      <p:sp>
        <p:nvSpPr>
          <p:cNvPr id="3" name="Text Placeholder 2"/>
          <p:cNvSpPr>
            <a:spLocks noGrp="1"/>
          </p:cNvSpPr>
          <p:nvPr>
            <p:ph type="body" sz="quarter" idx="16"/>
          </p:nvPr>
        </p:nvSpPr>
        <p:spPr>
          <a:xfrm>
            <a:off x="577968" y="993913"/>
            <a:ext cx="7883407" cy="5268355"/>
          </a:xfrm>
        </p:spPr>
        <p:txBody>
          <a:bodyPr/>
          <a:lstStyle/>
          <a:p>
            <a:pPr>
              <a:defRPr/>
            </a:pPr>
            <a:r>
              <a:rPr lang="en-US" sz="1600" dirty="0"/>
              <a:t>Getting Started in Pedagogic Research within the STEM Disciplines</a:t>
            </a:r>
            <a:endParaRPr lang="en-GB" altLang="en-US" sz="1600" dirty="0"/>
          </a:p>
          <a:p>
            <a:pPr lvl="1">
              <a:defRPr/>
            </a:pPr>
            <a:r>
              <a:rPr lang="en-GB" altLang="en-US" sz="1600" dirty="0">
                <a:hlinkClick r:id="rId2"/>
              </a:rPr>
              <a:t>https://www.heacademy.ac.uk/system/files/pedagogic_research_guide_final_version_0.pdf</a:t>
            </a:r>
            <a:endParaRPr lang="en-GB" altLang="en-US" sz="1600" dirty="0"/>
          </a:p>
          <a:p>
            <a:pPr>
              <a:defRPr/>
            </a:pPr>
            <a:r>
              <a:rPr lang="en-US" sz="1600" dirty="0"/>
              <a:t>University of Edinburgh Scholarship of Teaching and Learning</a:t>
            </a:r>
          </a:p>
          <a:p>
            <a:pPr lvl="1">
              <a:defRPr/>
            </a:pPr>
            <a:r>
              <a:rPr lang="en-US" sz="1600" dirty="0">
                <a:hlinkClick r:id="rId3"/>
              </a:rPr>
              <a:t>https://www.ed.ac.uk/institute-academic-development/learning-teaching/staff/sotl</a:t>
            </a:r>
            <a:r>
              <a:rPr lang="en-US" sz="1600" dirty="0"/>
              <a:t> </a:t>
            </a:r>
          </a:p>
          <a:p>
            <a:pPr>
              <a:defRPr/>
            </a:pPr>
            <a:r>
              <a:rPr lang="en-GB" altLang="en-US" sz="1600" dirty="0"/>
              <a:t>University of Glasgow 5 Stages of SoTL</a:t>
            </a:r>
          </a:p>
          <a:p>
            <a:pPr lvl="1">
              <a:defRPr/>
            </a:pPr>
            <a:r>
              <a:rPr lang="en-GB" altLang="en-US" sz="1600" dirty="0">
                <a:hlinkClick r:id="rId4"/>
              </a:rPr>
              <a:t>https://www.gla.ac.uk/myglasgow/leads/staff/sotl/fivestagestoengagewithsotl/#d.en.87898</a:t>
            </a:r>
            <a:r>
              <a:rPr lang="en-GB" altLang="en-US" sz="1600" dirty="0"/>
              <a:t> </a:t>
            </a:r>
          </a:p>
          <a:p>
            <a:pPr>
              <a:defRPr/>
            </a:pPr>
            <a:r>
              <a:rPr lang="en-GB" altLang="en-US" sz="1600" dirty="0"/>
              <a:t>Plymouth University Pedagogic Research Institute and Observatory</a:t>
            </a:r>
          </a:p>
          <a:p>
            <a:pPr lvl="1">
              <a:defRPr/>
            </a:pPr>
            <a:r>
              <a:rPr lang="en-GB" altLang="en-US" sz="1600" dirty="0">
                <a:hlinkClick r:id="rId5"/>
              </a:rPr>
              <a:t>https://www.plymouth.ac.uk/research/institutes/pedagogic</a:t>
            </a:r>
            <a:r>
              <a:rPr lang="en-GB" altLang="en-US" sz="1600" dirty="0"/>
              <a:t> </a:t>
            </a:r>
          </a:p>
          <a:p>
            <a:pPr>
              <a:defRPr/>
            </a:pPr>
            <a:r>
              <a:rPr lang="en-GB" altLang="en-US" sz="1600" dirty="0"/>
              <a:t>SoTL Canada</a:t>
            </a:r>
            <a:endParaRPr lang="en-US" sz="1600" dirty="0"/>
          </a:p>
          <a:p>
            <a:pPr lvl="1">
              <a:defRPr/>
            </a:pPr>
            <a:r>
              <a:rPr lang="en-GB" altLang="en-US" sz="1600" dirty="0">
                <a:hlinkClick r:id="rId6"/>
              </a:rPr>
              <a:t>https://sotlcanada.stlhe.ca/sotl-resources/</a:t>
            </a:r>
            <a:r>
              <a:rPr lang="en-GB" altLang="en-US" sz="1600" dirty="0"/>
              <a:t>  </a:t>
            </a:r>
          </a:p>
          <a:p>
            <a:pPr>
              <a:defRPr/>
            </a:pPr>
            <a:r>
              <a:rPr lang="en-GB" altLang="en-US" sz="1600" dirty="0"/>
              <a:t>University of Central Florida Guide to SoTL</a:t>
            </a:r>
          </a:p>
          <a:p>
            <a:pPr lvl="1">
              <a:defRPr/>
            </a:pPr>
            <a:r>
              <a:rPr lang="en-GB" altLang="en-US" sz="1600" dirty="0">
                <a:hlinkClick r:id="rId7"/>
              </a:rPr>
              <a:t>http://www.fctl.ucf.edu/researchandscholarship/sotl/</a:t>
            </a:r>
            <a:r>
              <a:rPr lang="en-GB" altLang="en-US" sz="1600" dirty="0"/>
              <a:t> </a:t>
            </a:r>
          </a:p>
          <a:p>
            <a:pPr>
              <a:defRPr/>
            </a:pPr>
            <a:r>
              <a:rPr lang="en-GB" altLang="en-US" sz="1600" dirty="0"/>
              <a:t>Vanderbilt University Guide to SoTL</a:t>
            </a:r>
          </a:p>
          <a:p>
            <a:pPr lvl="1">
              <a:defRPr/>
            </a:pPr>
            <a:r>
              <a:rPr lang="en-GB" altLang="en-US" sz="1600" dirty="0">
                <a:hlinkClick r:id="rId8"/>
              </a:rPr>
              <a:t>https://my.vanderbilt.edu/sotl/</a:t>
            </a:r>
            <a:r>
              <a:rPr lang="en-GB" altLang="en-US" sz="1600" dirty="0"/>
              <a:t> </a:t>
            </a:r>
          </a:p>
          <a:p>
            <a:endParaRPr lang="en-GB" dirty="0"/>
          </a:p>
        </p:txBody>
      </p:sp>
      <p:sp>
        <p:nvSpPr>
          <p:cNvPr id="4" name="Content Placeholder 3"/>
          <p:cNvSpPr>
            <a:spLocks noGrp="1"/>
          </p:cNvSpPr>
          <p:nvPr>
            <p:ph sz="quarter" idx="27"/>
          </p:nvPr>
        </p:nvSpPr>
        <p:spPr/>
        <p:txBody>
          <a:bodyPr/>
          <a:lstStyle/>
          <a:p>
            <a:endParaRPr lang="en-GB" dirty="0"/>
          </a:p>
        </p:txBody>
      </p:sp>
    </p:spTree>
    <p:extLst>
      <p:ext uri="{BB962C8B-B14F-4D97-AF65-F5344CB8AC3E}">
        <p14:creationId xmlns:p14="http://schemas.microsoft.com/office/powerpoint/2010/main" val="553985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sz="4000" b="0" dirty="0">
                <a:latin typeface="Calibri" panose="020F0502020204030204" pitchFamily="34" charset="0"/>
              </a:rPr>
              <a:t>Activity</a:t>
            </a:r>
          </a:p>
        </p:txBody>
      </p:sp>
      <p:sp>
        <p:nvSpPr>
          <p:cNvPr id="3" name="Text Placeholder 2"/>
          <p:cNvSpPr>
            <a:spLocks noGrp="1"/>
          </p:cNvSpPr>
          <p:nvPr>
            <p:ph type="body" sz="quarter" idx="16"/>
          </p:nvPr>
        </p:nvSpPr>
        <p:spPr>
          <a:xfrm>
            <a:off x="577968" y="2440929"/>
            <a:ext cx="7883407" cy="4019131"/>
          </a:xfrm>
        </p:spPr>
        <p:txBody>
          <a:bodyPr/>
          <a:lstStyle/>
          <a:p>
            <a:r>
              <a:rPr lang="en-GB" sz="2800" dirty="0">
                <a:latin typeface="Calibri" panose="020F0502020204030204" pitchFamily="34" charset="0"/>
              </a:rPr>
              <a:t>How would define scholarship?</a:t>
            </a:r>
          </a:p>
          <a:p>
            <a:pPr marL="0" indent="0">
              <a:buNone/>
            </a:pPr>
            <a:endParaRPr lang="en-GB" sz="2800" dirty="0">
              <a:latin typeface="Calibri" panose="020F0502020204030204" pitchFamily="34" charset="0"/>
            </a:endParaRPr>
          </a:p>
          <a:p>
            <a:r>
              <a:rPr lang="en-GB" sz="2800" dirty="0">
                <a:latin typeface="Calibri" panose="020F0502020204030204" pitchFamily="34" charset="0"/>
              </a:rPr>
              <a:t>Are there any other terms you would associate with scholarship?</a:t>
            </a:r>
          </a:p>
          <a:p>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r>
              <a:rPr lang="en-GB" sz="3200" dirty="0">
                <a:latin typeface="Calibri" panose="020F0502020204030204" pitchFamily="34" charset="0"/>
              </a:rPr>
              <a:t>Defining scholarship</a:t>
            </a:r>
          </a:p>
        </p:txBody>
      </p:sp>
    </p:spTree>
    <p:extLst>
      <p:ext uri="{BB962C8B-B14F-4D97-AF65-F5344CB8AC3E}">
        <p14:creationId xmlns:p14="http://schemas.microsoft.com/office/powerpoint/2010/main" val="15273405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b="0" dirty="0"/>
              <a:t>Teaching and Learning journals – some examples</a:t>
            </a:r>
          </a:p>
          <a:p>
            <a:endParaRPr lang="en-GB" dirty="0"/>
          </a:p>
          <a:p>
            <a:endParaRPr lang="en-GB" dirty="0"/>
          </a:p>
        </p:txBody>
      </p:sp>
      <p:sp>
        <p:nvSpPr>
          <p:cNvPr id="3" name="Text Placeholder 2"/>
          <p:cNvSpPr>
            <a:spLocks noGrp="1"/>
          </p:cNvSpPr>
          <p:nvPr>
            <p:ph type="body" sz="quarter" idx="16"/>
          </p:nvPr>
        </p:nvSpPr>
        <p:spPr>
          <a:xfrm>
            <a:off x="577968" y="1345599"/>
            <a:ext cx="7883407" cy="4916669"/>
          </a:xfrm>
        </p:spPr>
        <p:txBody>
          <a:bodyPr/>
          <a:lstStyle/>
          <a:p>
            <a:r>
              <a:rPr lang="en-GB" altLang="en-US" sz="1800" i="1" dirty="0"/>
              <a:t>Assessment and Evaluation in Higher Education</a:t>
            </a:r>
          </a:p>
          <a:p>
            <a:r>
              <a:rPr lang="en-GB" altLang="en-US" sz="1800" i="1" dirty="0"/>
              <a:t>Distance Education</a:t>
            </a:r>
          </a:p>
          <a:p>
            <a:r>
              <a:rPr lang="en-GB" altLang="en-US" sz="1800" i="1" dirty="0"/>
              <a:t>Higher Education Quarterly</a:t>
            </a:r>
          </a:p>
          <a:p>
            <a:r>
              <a:rPr lang="en-GB" altLang="en-US" sz="1800" i="1" dirty="0"/>
              <a:t>Innovations in Education and Teaching International</a:t>
            </a:r>
          </a:p>
          <a:p>
            <a:r>
              <a:rPr lang="en-GB" altLang="en-US" sz="1800" i="1" dirty="0"/>
              <a:t>International Journal for the Scholarship of Teaching &amp; Learning</a:t>
            </a:r>
          </a:p>
          <a:p>
            <a:r>
              <a:rPr lang="en-GB" altLang="en-US" sz="1800" i="1" dirty="0"/>
              <a:t>International Journal of Teaching and Learning in Higher Education</a:t>
            </a:r>
          </a:p>
          <a:p>
            <a:r>
              <a:rPr lang="en-GB" altLang="en-US" sz="1800" i="1" dirty="0"/>
              <a:t>Journal of Further and Higher Education</a:t>
            </a:r>
          </a:p>
          <a:p>
            <a:r>
              <a:rPr lang="en-GB" altLang="en-US" sz="1800" i="1" dirty="0"/>
              <a:t>Open Learning: The Journal of Open, Distance and eLearning</a:t>
            </a:r>
          </a:p>
          <a:p>
            <a:r>
              <a:rPr lang="en-GB" altLang="en-US" sz="1800" i="1" dirty="0"/>
              <a:t>Practice and Evidence of Scholarship of Teaching and Learning in Higher Education</a:t>
            </a:r>
          </a:p>
          <a:p>
            <a:r>
              <a:rPr lang="en-GB" altLang="en-US" sz="1800" i="1" dirty="0"/>
              <a:t>Studies in Higher Education</a:t>
            </a:r>
          </a:p>
          <a:p>
            <a:r>
              <a:rPr lang="en-GB" altLang="en-US" sz="1800" i="1" dirty="0"/>
              <a:t>Teaching in Higher Education</a:t>
            </a:r>
          </a:p>
          <a:p>
            <a:r>
              <a:rPr lang="en-GB" altLang="en-US" sz="1800" b="1" dirty="0"/>
              <a:t>ALSO Subject teaching and learning journals</a:t>
            </a:r>
          </a:p>
          <a:p>
            <a:endParaRPr lang="en-GB" dirty="0"/>
          </a:p>
        </p:txBody>
      </p:sp>
      <p:sp>
        <p:nvSpPr>
          <p:cNvPr id="4" name="Content Placeholder 3"/>
          <p:cNvSpPr>
            <a:spLocks noGrp="1"/>
          </p:cNvSpPr>
          <p:nvPr>
            <p:ph sz="quarter" idx="27"/>
          </p:nvPr>
        </p:nvSpPr>
        <p:spPr/>
        <p:txBody>
          <a:bodyPr/>
          <a:lstStyle/>
          <a:p>
            <a:endParaRPr lang="en-GB" dirty="0"/>
          </a:p>
        </p:txBody>
      </p:sp>
    </p:spTree>
    <p:extLst>
      <p:ext uri="{BB962C8B-B14F-4D97-AF65-F5344CB8AC3E}">
        <p14:creationId xmlns:p14="http://schemas.microsoft.com/office/powerpoint/2010/main" val="1286025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5"/>
          </p:nvPr>
        </p:nvSpPr>
        <p:spPr>
          <a:xfrm>
            <a:off x="577968" y="1488378"/>
            <a:ext cx="7883407" cy="4773892"/>
          </a:xfrm>
        </p:spPr>
        <p:txBody>
          <a:bodyPr/>
          <a:lstStyle/>
          <a:p>
            <a:pPr lvl="1"/>
            <a:r>
              <a:rPr lang="en-GB" sz="1800" dirty="0">
                <a:latin typeface="Calibri" panose="020F0502020204030204" pitchFamily="34" charset="0"/>
              </a:rPr>
              <a:t>is focused on improving and supporting student learning through teaching practices;</a:t>
            </a:r>
          </a:p>
          <a:p>
            <a:pPr lvl="1"/>
            <a:r>
              <a:rPr lang="en-GB" sz="1800" dirty="0">
                <a:latin typeface="Calibri" panose="020F0502020204030204" pitchFamily="34" charset="0"/>
              </a:rPr>
              <a:t>includes reflection on our own teaching and the resultant learning of our students, … and the implementation of subsequent interventions and improvements that better support student learning;</a:t>
            </a:r>
          </a:p>
          <a:p>
            <a:pPr lvl="1"/>
            <a:r>
              <a:rPr lang="en-GB" sz="1800" dirty="0">
                <a:latin typeface="Calibri" panose="020F0502020204030204" pitchFamily="34" charset="0"/>
              </a:rPr>
              <a:t>requires considerable familiarity with the publically disseminated knowledge both about the discipline-specific area that is being taught, and about learning and teaching, and the latter should inform actual teaching practice (i.e. it requires the scholar to engage with the literature); and,</a:t>
            </a:r>
          </a:p>
          <a:p>
            <a:pPr lvl="1"/>
            <a:r>
              <a:rPr lang="en-GB" sz="1800" dirty="0">
                <a:latin typeface="Calibri" panose="020F0502020204030204" pitchFamily="34" charset="0"/>
              </a:rPr>
              <a:t>involves dissemination of teaching practices for public/peer scrutiny </a:t>
            </a:r>
          </a:p>
          <a:p>
            <a:pPr lvl="1"/>
            <a:endParaRPr lang="en-GB" sz="1800" dirty="0">
              <a:latin typeface="Calibri" panose="020F0502020204030204" pitchFamily="34" charset="0"/>
            </a:endParaRPr>
          </a:p>
          <a:p>
            <a:pPr marL="457200" lvl="1" indent="0">
              <a:buNone/>
            </a:pPr>
            <a:r>
              <a:rPr lang="en-GB" sz="1800" dirty="0">
                <a:latin typeface="Calibri" panose="020F0502020204030204" pitchFamily="34" charset="0"/>
              </a:rPr>
              <a:t>And at the OU…</a:t>
            </a:r>
          </a:p>
          <a:p>
            <a:pPr lvl="1"/>
            <a:r>
              <a:rPr lang="en-GB" sz="1800" dirty="0">
                <a:latin typeface="Calibri" panose="020F0502020204030204" pitchFamily="34" charset="0"/>
              </a:rPr>
              <a:t>Scholarship is a term used … to cover activities that lead to evidence-informed development of our learning and teaching </a:t>
            </a:r>
          </a:p>
          <a:p>
            <a:r>
              <a:rPr lang="en-GB" sz="1800" dirty="0">
                <a:latin typeface="Calibri" panose="020F0502020204030204" pitchFamily="34" charset="0"/>
              </a:rPr>
              <a:t>       Other terms</a:t>
            </a:r>
          </a:p>
          <a:p>
            <a:pPr lvl="1"/>
            <a:r>
              <a:rPr lang="en-GB" sz="1800" dirty="0">
                <a:latin typeface="Calibri" panose="020F0502020204030204" pitchFamily="34" charset="0"/>
              </a:rPr>
              <a:t>Action research; Educational inquiry; Pedagogic research</a:t>
            </a:r>
          </a:p>
          <a:p>
            <a:endParaRPr lang="en-GB" dirty="0">
              <a:latin typeface="Calibri" panose="020F0502020204030204" pitchFamily="34" charset="0"/>
            </a:endParaRPr>
          </a:p>
        </p:txBody>
      </p:sp>
      <p:sp>
        <p:nvSpPr>
          <p:cNvPr id="3" name="Text Placeholder 2"/>
          <p:cNvSpPr>
            <a:spLocks noGrp="1"/>
          </p:cNvSpPr>
          <p:nvPr>
            <p:ph type="body" sz="quarter" idx="21"/>
          </p:nvPr>
        </p:nvSpPr>
        <p:spPr>
          <a:xfrm>
            <a:off x="577968" y="294541"/>
            <a:ext cx="5960855" cy="881332"/>
          </a:xfrm>
        </p:spPr>
        <p:txBody>
          <a:bodyPr/>
          <a:lstStyle/>
          <a:p>
            <a:r>
              <a:rPr lang="en-GB" sz="4000" b="0" dirty="0">
                <a:latin typeface="Calibri" panose="020F0502020204030204" pitchFamily="34" charset="0"/>
              </a:rPr>
              <a:t>Definitions of scholarship</a:t>
            </a:r>
          </a:p>
          <a:p>
            <a:endParaRPr lang="en-GB" dirty="0"/>
          </a:p>
          <a:p>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a:xfrm>
            <a:off x="577968" y="1107979"/>
            <a:ext cx="5960855" cy="380399"/>
          </a:xfrm>
        </p:spPr>
        <p:txBody>
          <a:bodyPr/>
          <a:lstStyle/>
          <a:p>
            <a:r>
              <a:rPr lang="en-GB" sz="2800" dirty="0"/>
              <a:t>Scholarship (of teaching and learning) …</a:t>
            </a:r>
          </a:p>
          <a:p>
            <a:endParaRPr lang="en-GB" dirty="0"/>
          </a:p>
        </p:txBody>
      </p:sp>
    </p:spTree>
    <p:extLst>
      <p:ext uri="{BB962C8B-B14F-4D97-AF65-F5344CB8AC3E}">
        <p14:creationId xmlns:p14="http://schemas.microsoft.com/office/powerpoint/2010/main" val="1216139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1"/>
          </p:nvPr>
        </p:nvSpPr>
        <p:spPr/>
        <p:txBody>
          <a:bodyPr/>
          <a:lstStyle/>
          <a:p>
            <a:r>
              <a:rPr lang="en-GB" altLang="en-US" sz="4000" b="0" dirty="0"/>
              <a:t>Definitions of scholarship</a:t>
            </a:r>
            <a:endParaRPr lang="en-GB" sz="4000" b="0" dirty="0">
              <a:latin typeface="Calibri" panose="020F0502020204030204" pitchFamily="34" charset="0"/>
            </a:endParaRPr>
          </a:p>
        </p:txBody>
      </p:sp>
      <p:sp>
        <p:nvSpPr>
          <p:cNvPr id="9" name="Subtitle 1">
            <a:extLst>
              <a:ext uri="{FF2B5EF4-FFF2-40B4-BE49-F238E27FC236}">
                <a16:creationId xmlns:a16="http://schemas.microsoft.com/office/drawing/2014/main" id="{4663F2D8-6DB5-4C70-B1DD-E3E66C07ED4A}"/>
              </a:ext>
            </a:extLst>
          </p:cNvPr>
          <p:cNvSpPr txBox="1">
            <a:spLocks/>
          </p:cNvSpPr>
          <p:nvPr/>
        </p:nvSpPr>
        <p:spPr>
          <a:xfrm>
            <a:off x="508776" y="1148121"/>
            <a:ext cx="6682095" cy="4817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530" dirty="0">
                <a:latin typeface="Calibri" panose="020F0502020204030204" pitchFamily="34" charset="0"/>
              </a:rPr>
              <a:t>Interrelationships</a:t>
            </a:r>
          </a:p>
        </p:txBody>
      </p:sp>
      <p:grpSp>
        <p:nvGrpSpPr>
          <p:cNvPr id="12" name="Group 11">
            <a:extLst>
              <a:ext uri="{FF2B5EF4-FFF2-40B4-BE49-F238E27FC236}">
                <a16:creationId xmlns:a16="http://schemas.microsoft.com/office/drawing/2014/main" id="{F6FE30B4-C381-40D3-B70B-870563006965}"/>
              </a:ext>
            </a:extLst>
          </p:cNvPr>
          <p:cNvGrpSpPr/>
          <p:nvPr/>
        </p:nvGrpSpPr>
        <p:grpSpPr>
          <a:xfrm>
            <a:off x="791886" y="1826774"/>
            <a:ext cx="7344659" cy="4305480"/>
            <a:chOff x="147638" y="1580570"/>
            <a:chExt cx="8939212" cy="4820230"/>
          </a:xfrm>
        </p:grpSpPr>
        <p:sp>
          <p:nvSpPr>
            <p:cNvPr id="13" name="Oval 12">
              <a:extLst>
                <a:ext uri="{FF2B5EF4-FFF2-40B4-BE49-F238E27FC236}">
                  <a16:creationId xmlns:a16="http://schemas.microsoft.com/office/drawing/2014/main" id="{225B82F2-F3B2-45BD-8440-438C5896964E}"/>
                </a:ext>
              </a:extLst>
            </p:cNvPr>
            <p:cNvSpPr>
              <a:spLocks/>
            </p:cNvSpPr>
            <p:nvPr/>
          </p:nvSpPr>
          <p:spPr bwMode="auto">
            <a:xfrm>
              <a:off x="147638" y="3119438"/>
              <a:ext cx="2519362" cy="2519362"/>
            </a:xfrm>
            <a:prstGeom prst="ellipse">
              <a:avLst/>
            </a:prstGeom>
            <a:solidFill>
              <a:srgbClr val="FFFF00">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984" dirty="0">
                <a:latin typeface="Calibri" panose="020F0502020204030204" pitchFamily="34" charset="0"/>
              </a:endParaRPr>
            </a:p>
          </p:txBody>
        </p:sp>
        <p:sp>
          <p:nvSpPr>
            <p:cNvPr id="14" name="TextBox 1">
              <a:extLst>
                <a:ext uri="{FF2B5EF4-FFF2-40B4-BE49-F238E27FC236}">
                  <a16:creationId xmlns:a16="http://schemas.microsoft.com/office/drawing/2014/main" id="{04491743-15E3-4154-B081-2B8D3D803E4D}"/>
                </a:ext>
              </a:extLst>
            </p:cNvPr>
            <p:cNvSpPr txBox="1">
              <a:spLocks noChangeArrowheads="1"/>
            </p:cNvSpPr>
            <p:nvPr/>
          </p:nvSpPr>
          <p:spPr bwMode="auto">
            <a:xfrm>
              <a:off x="2133715" y="3743170"/>
              <a:ext cx="2323805" cy="678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1125" dirty="0"/>
                <a:t>SCHOLARLY TEACHING</a:t>
              </a:r>
            </a:p>
            <a:p>
              <a:pPr algn="ctr" eaLnBrk="1" hangingPunct="1">
                <a:lnSpc>
                  <a:spcPct val="100000"/>
                </a:lnSpc>
                <a:spcBef>
                  <a:spcPct val="0"/>
                </a:spcBef>
                <a:buFontTx/>
                <a:buNone/>
              </a:pPr>
              <a:r>
                <a:rPr lang="en-GB" altLang="en-US" sz="984" dirty="0"/>
                <a:t>        (Evidence-informed teaching)</a:t>
              </a:r>
            </a:p>
          </p:txBody>
        </p:sp>
        <p:sp>
          <p:nvSpPr>
            <p:cNvPr id="15" name="TextBox 2">
              <a:extLst>
                <a:ext uri="{FF2B5EF4-FFF2-40B4-BE49-F238E27FC236}">
                  <a16:creationId xmlns:a16="http://schemas.microsoft.com/office/drawing/2014/main" id="{0A011E21-386B-4DB7-8C65-B1540E8380F6}"/>
                </a:ext>
              </a:extLst>
            </p:cNvPr>
            <p:cNvSpPr txBox="1">
              <a:spLocks noChangeArrowheads="1"/>
            </p:cNvSpPr>
            <p:nvPr/>
          </p:nvSpPr>
          <p:spPr bwMode="auto">
            <a:xfrm>
              <a:off x="4496051" y="3733800"/>
              <a:ext cx="2323805" cy="1066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1125" dirty="0"/>
                <a:t>SCHOLARSHIP OF TEACHING &amp; LEARNING</a:t>
              </a:r>
            </a:p>
            <a:p>
              <a:pPr algn="ctr" eaLnBrk="1" hangingPunct="1">
                <a:lnSpc>
                  <a:spcPct val="100000"/>
                </a:lnSpc>
                <a:spcBef>
                  <a:spcPct val="0"/>
                </a:spcBef>
                <a:buFontTx/>
                <a:buNone/>
              </a:pPr>
              <a:r>
                <a:rPr lang="en-GB" altLang="en-US" sz="984" dirty="0"/>
                <a:t>Evidence-informed teaching made public and open to critique)</a:t>
              </a:r>
            </a:p>
          </p:txBody>
        </p:sp>
        <p:sp>
          <p:nvSpPr>
            <p:cNvPr id="16" name="TextBox 3">
              <a:extLst>
                <a:ext uri="{FF2B5EF4-FFF2-40B4-BE49-F238E27FC236}">
                  <a16:creationId xmlns:a16="http://schemas.microsoft.com/office/drawing/2014/main" id="{8FBF6DF8-A4D7-4E10-A47B-34AC52FB517E}"/>
                </a:ext>
              </a:extLst>
            </p:cNvPr>
            <p:cNvSpPr txBox="1">
              <a:spLocks noChangeArrowheads="1"/>
            </p:cNvSpPr>
            <p:nvPr/>
          </p:nvSpPr>
          <p:spPr bwMode="auto">
            <a:xfrm>
              <a:off x="387972" y="3753056"/>
              <a:ext cx="1524089" cy="31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1125" dirty="0"/>
                <a:t>TEACHING</a:t>
              </a:r>
            </a:p>
          </p:txBody>
        </p:sp>
        <p:sp>
          <p:nvSpPr>
            <p:cNvPr id="17" name="Oval 16">
              <a:extLst>
                <a:ext uri="{FF2B5EF4-FFF2-40B4-BE49-F238E27FC236}">
                  <a16:creationId xmlns:a16="http://schemas.microsoft.com/office/drawing/2014/main" id="{FEF73009-716F-4A88-A616-B3E5765A8F9B}"/>
                </a:ext>
              </a:extLst>
            </p:cNvPr>
            <p:cNvSpPr/>
            <p:nvPr/>
          </p:nvSpPr>
          <p:spPr bwMode="auto">
            <a:xfrm>
              <a:off x="2212267" y="3059372"/>
              <a:ext cx="2519362" cy="2520950"/>
            </a:xfrm>
            <a:prstGeom prst="ellipse">
              <a:avLst/>
            </a:prstGeom>
            <a:solidFill>
              <a:srgbClr val="00B050">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265" dirty="0">
                <a:latin typeface="Calibri" panose="020F0502020204030204" pitchFamily="34" charset="0"/>
              </a:endParaRPr>
            </a:p>
          </p:txBody>
        </p:sp>
        <p:sp>
          <p:nvSpPr>
            <p:cNvPr id="18" name="Oval 17">
              <a:extLst>
                <a:ext uri="{FF2B5EF4-FFF2-40B4-BE49-F238E27FC236}">
                  <a16:creationId xmlns:a16="http://schemas.microsoft.com/office/drawing/2014/main" id="{16E2F918-2236-4271-AC61-A1126D960956}"/>
                </a:ext>
              </a:extLst>
            </p:cNvPr>
            <p:cNvSpPr/>
            <p:nvPr/>
          </p:nvSpPr>
          <p:spPr bwMode="auto">
            <a:xfrm>
              <a:off x="6567488" y="3105150"/>
              <a:ext cx="2519362" cy="2519363"/>
            </a:xfrm>
            <a:prstGeom prst="ellipse">
              <a:avLst/>
            </a:prstGeom>
            <a:solidFill>
              <a:srgbClr val="7030A0">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265" dirty="0">
                <a:latin typeface="Calibri" panose="020F0502020204030204" pitchFamily="34" charset="0"/>
              </a:endParaRPr>
            </a:p>
          </p:txBody>
        </p:sp>
        <p:sp>
          <p:nvSpPr>
            <p:cNvPr id="19" name="TextBox 2">
              <a:extLst>
                <a:ext uri="{FF2B5EF4-FFF2-40B4-BE49-F238E27FC236}">
                  <a16:creationId xmlns:a16="http://schemas.microsoft.com/office/drawing/2014/main" id="{8C20BDBB-F5A1-42E5-8576-9F378868AB96}"/>
                </a:ext>
              </a:extLst>
            </p:cNvPr>
            <p:cNvSpPr txBox="1">
              <a:spLocks noChangeArrowheads="1"/>
            </p:cNvSpPr>
            <p:nvPr/>
          </p:nvSpPr>
          <p:spPr bwMode="auto">
            <a:xfrm>
              <a:off x="6705977" y="3763748"/>
              <a:ext cx="2323805" cy="49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1125" dirty="0"/>
                <a:t>RESEARCH</a:t>
              </a:r>
            </a:p>
            <a:p>
              <a:pPr eaLnBrk="1" hangingPunct="1">
                <a:lnSpc>
                  <a:spcPct val="100000"/>
                </a:lnSpc>
                <a:spcBef>
                  <a:spcPct val="0"/>
                </a:spcBef>
                <a:buFontTx/>
                <a:buNone/>
              </a:pPr>
              <a:r>
                <a:rPr lang="en-GB" altLang="en-US" sz="984" dirty="0"/>
                <a:t>.</a:t>
              </a:r>
            </a:p>
          </p:txBody>
        </p:sp>
        <p:sp>
          <p:nvSpPr>
            <p:cNvPr id="20" name="Oval 19">
              <a:extLst>
                <a:ext uri="{FF2B5EF4-FFF2-40B4-BE49-F238E27FC236}">
                  <a16:creationId xmlns:a16="http://schemas.microsoft.com/office/drawing/2014/main" id="{7FD457AA-07E9-4C81-80EF-6EA9882D4426}"/>
                </a:ext>
              </a:extLst>
            </p:cNvPr>
            <p:cNvSpPr/>
            <p:nvPr/>
          </p:nvSpPr>
          <p:spPr bwMode="auto">
            <a:xfrm>
              <a:off x="4389877" y="3090199"/>
              <a:ext cx="2519363" cy="2519362"/>
            </a:xfrm>
            <a:prstGeom prst="ellipse">
              <a:avLst/>
            </a:prstGeom>
            <a:solidFill>
              <a:srgbClr val="00B0F0">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265" dirty="0">
                <a:latin typeface="Calibri" panose="020F0502020204030204" pitchFamily="34" charset="0"/>
              </a:endParaRPr>
            </a:p>
          </p:txBody>
        </p:sp>
        <p:grpSp>
          <p:nvGrpSpPr>
            <p:cNvPr id="21" name="Group 20">
              <a:extLst>
                <a:ext uri="{FF2B5EF4-FFF2-40B4-BE49-F238E27FC236}">
                  <a16:creationId xmlns:a16="http://schemas.microsoft.com/office/drawing/2014/main" id="{17CD2958-56BE-4C68-9107-5EFCB63B33CB}"/>
                </a:ext>
              </a:extLst>
            </p:cNvPr>
            <p:cNvGrpSpPr/>
            <p:nvPr/>
          </p:nvGrpSpPr>
          <p:grpSpPr>
            <a:xfrm>
              <a:off x="2133715" y="1580570"/>
              <a:ext cx="4857750" cy="593725"/>
              <a:chOff x="2254250" y="564813"/>
              <a:chExt cx="4857750" cy="593725"/>
            </a:xfrm>
          </p:grpSpPr>
          <p:sp>
            <p:nvSpPr>
              <p:cNvPr id="28" name="TextBox 4">
                <a:extLst>
                  <a:ext uri="{FF2B5EF4-FFF2-40B4-BE49-F238E27FC236}">
                    <a16:creationId xmlns:a16="http://schemas.microsoft.com/office/drawing/2014/main" id="{3E4622EA-5AB4-47D0-BE21-64BD66A3C92A}"/>
                  </a:ext>
                </a:extLst>
              </p:cNvPr>
              <p:cNvSpPr txBox="1">
                <a:spLocks noChangeArrowheads="1"/>
              </p:cNvSpPr>
              <p:nvPr/>
            </p:nvSpPr>
            <p:spPr bwMode="auto">
              <a:xfrm>
                <a:off x="3498764" y="665659"/>
                <a:ext cx="2636673" cy="342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1265" dirty="0"/>
                  <a:t>OU view of scholarship</a:t>
                </a:r>
              </a:p>
            </p:txBody>
          </p:sp>
          <p:sp>
            <p:nvSpPr>
              <p:cNvPr id="29" name="Oval 28">
                <a:extLst>
                  <a:ext uri="{FF2B5EF4-FFF2-40B4-BE49-F238E27FC236}">
                    <a16:creationId xmlns:a16="http://schemas.microsoft.com/office/drawing/2014/main" id="{2B2AD32B-F950-465A-BC5C-A2B57286C6EB}"/>
                  </a:ext>
                </a:extLst>
              </p:cNvPr>
              <p:cNvSpPr/>
              <p:nvPr/>
            </p:nvSpPr>
            <p:spPr bwMode="auto">
              <a:xfrm>
                <a:off x="2254250" y="564813"/>
                <a:ext cx="4857750" cy="593725"/>
              </a:xfrm>
              <a:prstGeom prst="ellipse">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265" dirty="0">
                  <a:latin typeface="Calibri" panose="020F0502020204030204" pitchFamily="34" charset="0"/>
                </a:endParaRPr>
              </a:p>
            </p:txBody>
          </p:sp>
        </p:grpSp>
        <p:sp>
          <p:nvSpPr>
            <p:cNvPr id="22" name="Curved Left Arrow 14">
              <a:extLst>
                <a:ext uri="{FF2B5EF4-FFF2-40B4-BE49-F238E27FC236}">
                  <a16:creationId xmlns:a16="http://schemas.microsoft.com/office/drawing/2014/main" id="{8ECF264A-D172-41E3-8E83-6776A7F870BE}"/>
                </a:ext>
              </a:extLst>
            </p:cNvPr>
            <p:cNvSpPr/>
            <p:nvPr/>
          </p:nvSpPr>
          <p:spPr bwMode="auto">
            <a:xfrm rot="5400000">
              <a:off x="3041650" y="3759200"/>
              <a:ext cx="592138" cy="4541838"/>
            </a:xfrm>
            <a:prstGeom prst="curvedLeftArrow">
              <a:avLst/>
            </a:prstGeom>
            <a:solidFill>
              <a:srgbClr val="00B0F0">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65" dirty="0">
                <a:solidFill>
                  <a:schemeClr val="tx1"/>
                </a:solidFill>
                <a:latin typeface="Calibri" panose="020F0502020204030204" pitchFamily="34" charset="0"/>
              </a:endParaRPr>
            </a:p>
          </p:txBody>
        </p:sp>
        <p:sp>
          <p:nvSpPr>
            <p:cNvPr id="23" name="Curved Left Arrow 15">
              <a:extLst>
                <a:ext uri="{FF2B5EF4-FFF2-40B4-BE49-F238E27FC236}">
                  <a16:creationId xmlns:a16="http://schemas.microsoft.com/office/drawing/2014/main" id="{6FEE2609-3F71-43D4-8C8F-A89CDD221BB3}"/>
                </a:ext>
              </a:extLst>
            </p:cNvPr>
            <p:cNvSpPr/>
            <p:nvPr/>
          </p:nvSpPr>
          <p:spPr bwMode="auto">
            <a:xfrm rot="16200000">
              <a:off x="4378326" y="1501775"/>
              <a:ext cx="493712" cy="2351087"/>
            </a:xfrm>
            <a:prstGeom prst="curvedLeftArrow">
              <a:avLst/>
            </a:prstGeom>
            <a:solidFill>
              <a:srgbClr val="00B0F0">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65" dirty="0">
                <a:solidFill>
                  <a:schemeClr val="tx1"/>
                </a:solidFill>
                <a:latin typeface="Calibri" panose="020F0502020204030204" pitchFamily="34" charset="0"/>
              </a:endParaRPr>
            </a:p>
          </p:txBody>
        </p:sp>
        <p:sp>
          <p:nvSpPr>
            <p:cNvPr id="24" name="Curved Left Arrow 16">
              <a:extLst>
                <a:ext uri="{FF2B5EF4-FFF2-40B4-BE49-F238E27FC236}">
                  <a16:creationId xmlns:a16="http://schemas.microsoft.com/office/drawing/2014/main" id="{A30F8336-CCEA-44E3-BED2-7EA31CD68E12}"/>
                </a:ext>
              </a:extLst>
            </p:cNvPr>
            <p:cNvSpPr/>
            <p:nvPr/>
          </p:nvSpPr>
          <p:spPr bwMode="auto">
            <a:xfrm rot="5400000">
              <a:off x="4188620" y="4780756"/>
              <a:ext cx="493712" cy="2352675"/>
            </a:xfrm>
            <a:prstGeom prst="curvedLeftArrow">
              <a:avLst/>
            </a:prstGeom>
            <a:solidFill>
              <a:srgbClr val="00B0F0">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65" dirty="0">
                <a:solidFill>
                  <a:schemeClr val="tx1"/>
                </a:solidFill>
                <a:latin typeface="Calibri" panose="020F0502020204030204" pitchFamily="34" charset="0"/>
              </a:endParaRPr>
            </a:p>
          </p:txBody>
        </p:sp>
        <p:sp>
          <p:nvSpPr>
            <p:cNvPr id="25" name="Curved Left Arrow 17">
              <a:extLst>
                <a:ext uri="{FF2B5EF4-FFF2-40B4-BE49-F238E27FC236}">
                  <a16:creationId xmlns:a16="http://schemas.microsoft.com/office/drawing/2014/main" id="{4197087C-10BF-4E56-A956-CA8D85A471FB}"/>
                </a:ext>
              </a:extLst>
            </p:cNvPr>
            <p:cNvSpPr/>
            <p:nvPr/>
          </p:nvSpPr>
          <p:spPr bwMode="auto">
            <a:xfrm rot="5400000">
              <a:off x="4183856" y="2796382"/>
              <a:ext cx="427037" cy="6781800"/>
            </a:xfrm>
            <a:prstGeom prst="curvedLeftArrow">
              <a:avLst/>
            </a:prstGeom>
            <a:solidFill>
              <a:srgbClr val="00B0F0">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65" dirty="0">
                <a:solidFill>
                  <a:schemeClr val="tx1"/>
                </a:solidFill>
                <a:latin typeface="Calibri" panose="020F0502020204030204" pitchFamily="34" charset="0"/>
              </a:endParaRPr>
            </a:p>
          </p:txBody>
        </p:sp>
        <p:sp>
          <p:nvSpPr>
            <p:cNvPr id="26" name="Curved Left Arrow 18">
              <a:extLst>
                <a:ext uri="{FF2B5EF4-FFF2-40B4-BE49-F238E27FC236}">
                  <a16:creationId xmlns:a16="http://schemas.microsoft.com/office/drawing/2014/main" id="{AE885A2E-E02A-4F72-9163-1B7673ED878A}"/>
                </a:ext>
              </a:extLst>
            </p:cNvPr>
            <p:cNvSpPr/>
            <p:nvPr/>
          </p:nvSpPr>
          <p:spPr bwMode="auto">
            <a:xfrm rot="16200000">
              <a:off x="4375944" y="-1069181"/>
              <a:ext cx="614362" cy="7397750"/>
            </a:xfrm>
            <a:prstGeom prst="curvedLeftArrow">
              <a:avLst/>
            </a:prstGeom>
            <a:solidFill>
              <a:srgbClr val="00B0F0">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65" dirty="0">
                <a:solidFill>
                  <a:schemeClr val="tx1"/>
                </a:solidFill>
                <a:latin typeface="Calibri" panose="020F0502020204030204" pitchFamily="34" charset="0"/>
              </a:endParaRPr>
            </a:p>
          </p:txBody>
        </p:sp>
        <p:sp>
          <p:nvSpPr>
            <p:cNvPr id="27" name="Curved Left Arrow 19">
              <a:extLst>
                <a:ext uri="{FF2B5EF4-FFF2-40B4-BE49-F238E27FC236}">
                  <a16:creationId xmlns:a16="http://schemas.microsoft.com/office/drawing/2014/main" id="{5E822F77-D2A5-4D5B-BD34-98D67C173D3F}"/>
                </a:ext>
              </a:extLst>
            </p:cNvPr>
            <p:cNvSpPr/>
            <p:nvPr/>
          </p:nvSpPr>
          <p:spPr bwMode="auto">
            <a:xfrm rot="16200000">
              <a:off x="1930400" y="1531938"/>
              <a:ext cx="493713" cy="2351087"/>
            </a:xfrm>
            <a:prstGeom prst="curvedLeftArrow">
              <a:avLst/>
            </a:prstGeom>
            <a:solidFill>
              <a:srgbClr val="00B0F0">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65" dirty="0">
                <a:solidFill>
                  <a:schemeClr val="tx1"/>
                </a:solidFill>
                <a:latin typeface="Calibri" panose="020F0502020204030204" pitchFamily="34" charset="0"/>
              </a:endParaRPr>
            </a:p>
          </p:txBody>
        </p:sp>
      </p:grpSp>
    </p:spTree>
    <p:extLst>
      <p:ext uri="{BB962C8B-B14F-4D97-AF65-F5344CB8AC3E}">
        <p14:creationId xmlns:p14="http://schemas.microsoft.com/office/powerpoint/2010/main" val="782634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5"/>
          </p:nvPr>
        </p:nvSpPr>
        <p:spPr/>
        <p:txBody>
          <a:bodyPr/>
          <a:lstStyle/>
          <a:p>
            <a:pPr marL="457200" indent="-457200">
              <a:buFont typeface="Arial" panose="020B0604020202020204" pitchFamily="34" charset="0"/>
              <a:buChar char="•"/>
            </a:pPr>
            <a:r>
              <a:rPr lang="en-GB" sz="2800" dirty="0">
                <a:latin typeface="Calibri" panose="020F0502020204030204" pitchFamily="34" charset="0"/>
              </a:rPr>
              <a:t>What is your impetus for being interested in SoTL?</a:t>
            </a:r>
          </a:p>
          <a:p>
            <a:pPr marL="457200" indent="-457200">
              <a:buFont typeface="Arial" panose="020B0604020202020204" pitchFamily="34" charset="0"/>
              <a:buChar char="•"/>
            </a:pPr>
            <a:r>
              <a:rPr lang="en-GB" sz="2800" dirty="0">
                <a:latin typeface="Calibri" panose="020F0502020204030204" pitchFamily="34" charset="0"/>
              </a:rPr>
              <a:t>What does SoTL offer?</a:t>
            </a:r>
          </a:p>
          <a:p>
            <a:endParaRPr lang="en-GB" dirty="0"/>
          </a:p>
        </p:txBody>
      </p:sp>
      <p:sp>
        <p:nvSpPr>
          <p:cNvPr id="3" name="Text Placeholder 2"/>
          <p:cNvSpPr>
            <a:spLocks noGrp="1"/>
          </p:cNvSpPr>
          <p:nvPr>
            <p:ph type="body" sz="quarter" idx="21"/>
          </p:nvPr>
        </p:nvSpPr>
        <p:spPr/>
        <p:txBody>
          <a:bodyPr/>
          <a:lstStyle/>
          <a:p>
            <a:r>
              <a:rPr lang="en-GB" sz="4000" b="0" dirty="0">
                <a:latin typeface="Calibri" panose="020F0502020204030204" pitchFamily="34" charset="0"/>
              </a:rPr>
              <a:t>Activity</a:t>
            </a:r>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r>
              <a:rPr lang="en-GB" altLang="en-US" sz="3200" dirty="0"/>
              <a:t>What is SoTL for?</a:t>
            </a:r>
          </a:p>
          <a:p>
            <a:endParaRPr lang="en-GB" dirty="0"/>
          </a:p>
        </p:txBody>
      </p:sp>
    </p:spTree>
    <p:extLst>
      <p:ext uri="{BB962C8B-B14F-4D97-AF65-F5344CB8AC3E}">
        <p14:creationId xmlns:p14="http://schemas.microsoft.com/office/powerpoint/2010/main" val="2818203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5"/>
          </p:nvPr>
        </p:nvSpPr>
        <p:spPr/>
        <p:txBody>
          <a:bodyPr/>
          <a:lstStyle/>
          <a:p>
            <a:r>
              <a:rPr lang="en-GB" altLang="en-US" sz="2000" dirty="0">
                <a:solidFill>
                  <a:srgbClr val="000000"/>
                </a:solidFill>
                <a:latin typeface="Calibri" panose="020F0502020204030204" pitchFamily="34" charset="0"/>
              </a:rPr>
              <a:t>What SoTL can do</a:t>
            </a:r>
            <a:endParaRPr lang="en-GB" altLang="en-US" sz="2000" dirty="0">
              <a:solidFill>
                <a:srgbClr val="000000"/>
              </a:solidFill>
            </a:endParaRPr>
          </a:p>
          <a:p>
            <a:pPr lvl="1"/>
            <a:r>
              <a:rPr lang="en-GB" altLang="en-US" sz="2000" dirty="0">
                <a:solidFill>
                  <a:srgbClr val="000000"/>
                </a:solidFill>
                <a:latin typeface="Calibri" panose="020F0502020204030204" pitchFamily="34" charset="0"/>
              </a:rPr>
              <a:t>Offer space to understand issues around teaching and learning</a:t>
            </a:r>
          </a:p>
          <a:p>
            <a:pPr lvl="1"/>
            <a:r>
              <a:rPr lang="en-GB" altLang="en-US" sz="2000" dirty="0">
                <a:solidFill>
                  <a:srgbClr val="000000"/>
                </a:solidFill>
                <a:latin typeface="Calibri" panose="020F0502020204030204" pitchFamily="34" charset="0"/>
              </a:rPr>
              <a:t>Provide evidence to identify and address issues in module design and delivery</a:t>
            </a:r>
          </a:p>
          <a:p>
            <a:pPr lvl="1"/>
            <a:r>
              <a:rPr lang="en-GB" altLang="en-US" sz="2000" dirty="0">
                <a:solidFill>
                  <a:srgbClr val="000000"/>
                </a:solidFill>
                <a:latin typeface="Calibri" panose="020F0502020204030204" pitchFamily="34" charset="0"/>
              </a:rPr>
              <a:t>Provide a basis for determining whether an intervention or change in practice  is successful</a:t>
            </a:r>
          </a:p>
          <a:p>
            <a:endParaRPr lang="en-GB" altLang="en-US" sz="2000" dirty="0">
              <a:solidFill>
                <a:srgbClr val="000000"/>
              </a:solidFill>
              <a:latin typeface="Calibri" panose="020F0502020204030204" pitchFamily="34" charset="0"/>
            </a:endParaRPr>
          </a:p>
          <a:p>
            <a:r>
              <a:rPr lang="en-GB" altLang="en-US" sz="2000" dirty="0">
                <a:solidFill>
                  <a:srgbClr val="000000"/>
                </a:solidFill>
                <a:latin typeface="Calibri" panose="020F0502020204030204" pitchFamily="34" charset="0"/>
              </a:rPr>
              <a:t>What SoTL can’t do</a:t>
            </a:r>
          </a:p>
          <a:p>
            <a:pPr lvl="1"/>
            <a:r>
              <a:rPr lang="en-GB" altLang="en-US" sz="2000" dirty="0">
                <a:solidFill>
                  <a:srgbClr val="000000"/>
                </a:solidFill>
                <a:latin typeface="Calibri" panose="020F0502020204030204" pitchFamily="34" charset="0"/>
              </a:rPr>
              <a:t>Provide a silver bullet to overcome issues of retention and attainment</a:t>
            </a:r>
          </a:p>
          <a:p>
            <a:pPr lvl="1"/>
            <a:r>
              <a:rPr lang="en-GB" altLang="en-US" sz="2000" dirty="0">
                <a:solidFill>
                  <a:srgbClr val="000000"/>
                </a:solidFill>
                <a:latin typeface="Calibri" panose="020F0502020204030204" pitchFamily="34" charset="0"/>
              </a:rPr>
              <a:t>Provide absolute evidence of cause and effect</a:t>
            </a:r>
          </a:p>
          <a:p>
            <a:endParaRPr lang="en-GB" dirty="0"/>
          </a:p>
        </p:txBody>
      </p:sp>
      <p:sp>
        <p:nvSpPr>
          <p:cNvPr id="3" name="Text Placeholder 2"/>
          <p:cNvSpPr>
            <a:spLocks noGrp="1"/>
          </p:cNvSpPr>
          <p:nvPr>
            <p:ph type="body" sz="quarter" idx="21"/>
          </p:nvPr>
        </p:nvSpPr>
        <p:spPr/>
        <p:txBody>
          <a:bodyPr/>
          <a:lstStyle/>
          <a:p>
            <a:r>
              <a:rPr lang="en-GB" altLang="en-US" sz="4000" b="0" dirty="0">
                <a:latin typeface="Calibri" panose="020F0502020204030204" pitchFamily="34" charset="0"/>
              </a:rPr>
              <a:t>What is SoTL for?</a:t>
            </a:r>
            <a:endParaRPr lang="en-GB" sz="4000" b="0" dirty="0">
              <a:latin typeface="Calibri" panose="020F0502020204030204" pitchFamily="34" charset="0"/>
            </a:endParaRPr>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endParaRPr lang="en-GB" dirty="0"/>
          </a:p>
        </p:txBody>
      </p:sp>
    </p:spTree>
    <p:extLst>
      <p:ext uri="{BB962C8B-B14F-4D97-AF65-F5344CB8AC3E}">
        <p14:creationId xmlns:p14="http://schemas.microsoft.com/office/powerpoint/2010/main" val="4016878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5"/>
          </p:nvPr>
        </p:nvSpPr>
        <p:spPr/>
        <p:txBody>
          <a:bodyPr/>
          <a:lstStyle/>
          <a:p>
            <a:pPr marL="571500" indent="-571500">
              <a:buFont typeface="Arial" panose="020B0604020202020204" pitchFamily="34" charset="0"/>
              <a:buChar char="•"/>
            </a:pPr>
            <a:r>
              <a:rPr lang="en-GB" altLang="en-US" sz="2800" dirty="0">
                <a:solidFill>
                  <a:srgbClr val="000000"/>
                </a:solidFill>
                <a:latin typeface="Calibri" panose="020F0502020204030204" pitchFamily="34" charset="0"/>
              </a:rPr>
              <a:t>Thinking about your own discipline areas, what are the stages of research?</a:t>
            </a:r>
          </a:p>
          <a:p>
            <a:pPr marL="571500" indent="-571500">
              <a:buFont typeface="Arial" panose="020B0604020202020204" pitchFamily="34" charset="0"/>
              <a:buChar char="•"/>
            </a:pPr>
            <a:r>
              <a:rPr lang="en-GB" altLang="en-US" sz="2800" dirty="0">
                <a:solidFill>
                  <a:srgbClr val="000000"/>
                </a:solidFill>
                <a:latin typeface="Calibri" panose="020F0502020204030204" pitchFamily="34" charset="0"/>
              </a:rPr>
              <a:t>How </a:t>
            </a:r>
            <a:r>
              <a:rPr lang="en-GB" altLang="en-US" sz="2800" dirty="0">
                <a:solidFill>
                  <a:srgbClr val="000000"/>
                </a:solidFill>
              </a:rPr>
              <a:t>might</a:t>
            </a:r>
            <a:r>
              <a:rPr lang="en-GB" altLang="en-US" sz="2800" dirty="0">
                <a:solidFill>
                  <a:srgbClr val="000000"/>
                </a:solidFill>
                <a:latin typeface="Calibri" panose="020F0502020204030204" pitchFamily="34" charset="0"/>
              </a:rPr>
              <a:t> they compare to the steps for pedagogic research/ SoTL?</a:t>
            </a:r>
          </a:p>
        </p:txBody>
      </p:sp>
      <p:sp>
        <p:nvSpPr>
          <p:cNvPr id="3" name="Text Placeholder 2"/>
          <p:cNvSpPr>
            <a:spLocks noGrp="1"/>
          </p:cNvSpPr>
          <p:nvPr>
            <p:ph type="body" sz="quarter" idx="21"/>
          </p:nvPr>
        </p:nvSpPr>
        <p:spPr/>
        <p:txBody>
          <a:bodyPr/>
          <a:lstStyle/>
          <a:p>
            <a:r>
              <a:rPr lang="en-GB" altLang="en-US" sz="4400" b="0" dirty="0">
                <a:latin typeface="Calibri" panose="020F0502020204030204" pitchFamily="34" charset="0"/>
              </a:rPr>
              <a:t>Stages of research</a:t>
            </a:r>
            <a:endParaRPr lang="en-GB" sz="4400" b="0" dirty="0">
              <a:latin typeface="Calibri" panose="020F0502020204030204" pitchFamily="34" charset="0"/>
            </a:endParaRPr>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r>
              <a:rPr lang="en-GB" sz="2400" dirty="0"/>
              <a:t>Starting from what you know</a:t>
            </a:r>
          </a:p>
          <a:p>
            <a:endParaRPr lang="en-GB" dirty="0"/>
          </a:p>
        </p:txBody>
      </p:sp>
    </p:spTree>
    <p:extLst>
      <p:ext uri="{BB962C8B-B14F-4D97-AF65-F5344CB8AC3E}">
        <p14:creationId xmlns:p14="http://schemas.microsoft.com/office/powerpoint/2010/main" val="1130284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577968" y="897775"/>
            <a:ext cx="5960855" cy="914400"/>
          </a:xfrm>
        </p:spPr>
        <p:txBody>
          <a:bodyPr/>
          <a:lstStyle/>
          <a:p>
            <a:r>
              <a:rPr lang="en-GB" altLang="en-US" sz="4000" b="0" dirty="0">
                <a:latin typeface="Calibri" panose="020F0502020204030204" pitchFamily="34" charset="0"/>
              </a:rPr>
              <a:t>Steps in SoTL</a:t>
            </a:r>
            <a:endParaRPr lang="en-GB" sz="4000" b="0" dirty="0">
              <a:latin typeface="Calibri" panose="020F0502020204030204" pitchFamily="34" charset="0"/>
            </a:endParaRPr>
          </a:p>
        </p:txBody>
      </p:sp>
      <p:sp>
        <p:nvSpPr>
          <p:cNvPr id="3" name="Text Placeholder 2"/>
          <p:cNvSpPr>
            <a:spLocks noGrp="1"/>
          </p:cNvSpPr>
          <p:nvPr>
            <p:ph type="body" sz="quarter" idx="16"/>
          </p:nvPr>
        </p:nvSpPr>
        <p:spPr>
          <a:xfrm>
            <a:off x="577969" y="2243137"/>
            <a:ext cx="4043908" cy="4019131"/>
          </a:xfrm>
        </p:spPr>
        <p:txBody>
          <a:bodyPr/>
          <a:lstStyle/>
          <a:p>
            <a:pPr marL="0" indent="0">
              <a:buFont typeface="Arial" pitchFamily="34" charset="0"/>
              <a:buNone/>
            </a:pPr>
            <a:r>
              <a:rPr lang="en-GB" sz="1800" dirty="0">
                <a:latin typeface="Calibri" panose="020F0502020204030204" pitchFamily="34" charset="0"/>
              </a:rPr>
              <a:t>7 steps to pedagogic research (PEDRIO)</a:t>
            </a:r>
          </a:p>
          <a:p>
            <a:pPr marL="742950" indent="-742950">
              <a:buFont typeface="+mj-lt"/>
              <a:buAutoNum type="arabicPeriod"/>
            </a:pPr>
            <a:r>
              <a:rPr lang="en-GB" sz="1800" dirty="0">
                <a:latin typeface="Calibri" panose="020F0502020204030204" pitchFamily="34" charset="0"/>
              </a:rPr>
              <a:t>Identify a research question</a:t>
            </a:r>
          </a:p>
          <a:p>
            <a:pPr marL="742950" indent="-742950">
              <a:buFont typeface="+mj-lt"/>
              <a:buAutoNum type="arabicPeriod"/>
            </a:pPr>
            <a:r>
              <a:rPr lang="en-GB" sz="1800" dirty="0">
                <a:latin typeface="Calibri" panose="020F0502020204030204" pitchFamily="34" charset="0"/>
              </a:rPr>
              <a:t>Consider theoretical underpinnings</a:t>
            </a:r>
          </a:p>
          <a:p>
            <a:pPr marL="742950" indent="-742950">
              <a:buFont typeface="+mj-lt"/>
              <a:buAutoNum type="arabicPeriod"/>
            </a:pPr>
            <a:r>
              <a:rPr lang="en-GB" sz="1800" dirty="0">
                <a:latin typeface="Calibri" panose="020F0502020204030204" pitchFamily="34" charset="0"/>
              </a:rPr>
              <a:t>Formulate a research methodology</a:t>
            </a:r>
          </a:p>
          <a:p>
            <a:pPr marL="742950" indent="-742950">
              <a:buFont typeface="+mj-lt"/>
              <a:buAutoNum type="arabicPeriod"/>
            </a:pPr>
            <a:r>
              <a:rPr lang="en-GB" sz="1800" dirty="0">
                <a:latin typeface="Calibri" panose="020F0502020204030204" pitchFamily="34" charset="0"/>
              </a:rPr>
              <a:t>Obtain ethical approval</a:t>
            </a:r>
          </a:p>
          <a:p>
            <a:pPr marL="742950" indent="-742950">
              <a:buFont typeface="+mj-lt"/>
              <a:buAutoNum type="arabicPeriod"/>
            </a:pPr>
            <a:r>
              <a:rPr lang="en-GB" sz="1800" dirty="0">
                <a:latin typeface="Calibri" panose="020F0502020204030204" pitchFamily="34" charset="0"/>
              </a:rPr>
              <a:t>Analyse data appropriately</a:t>
            </a:r>
          </a:p>
          <a:p>
            <a:pPr marL="742950" indent="-742950">
              <a:buFont typeface="+mj-lt"/>
              <a:buAutoNum type="arabicPeriod"/>
            </a:pPr>
            <a:r>
              <a:rPr lang="en-GB" sz="1800" dirty="0">
                <a:latin typeface="Calibri" panose="020F0502020204030204" pitchFamily="34" charset="0"/>
              </a:rPr>
              <a:t>Disseminate your findings</a:t>
            </a:r>
          </a:p>
          <a:p>
            <a:pPr marL="742950" indent="-742950">
              <a:buFont typeface="+mj-lt"/>
              <a:buAutoNum type="arabicPeriod"/>
            </a:pPr>
            <a:r>
              <a:rPr lang="en-GB" sz="1800" dirty="0">
                <a:latin typeface="Calibri" panose="020F0502020204030204" pitchFamily="34" charset="0"/>
              </a:rPr>
              <a:t>Collaborate</a:t>
            </a:r>
          </a:p>
          <a:p>
            <a:endParaRPr lang="en-GB" dirty="0"/>
          </a:p>
        </p:txBody>
      </p:sp>
      <p:sp>
        <p:nvSpPr>
          <p:cNvPr id="4" name="Content Placeholder 3"/>
          <p:cNvSpPr>
            <a:spLocks noGrp="1"/>
          </p:cNvSpPr>
          <p:nvPr>
            <p:ph sz="quarter" idx="27"/>
          </p:nvPr>
        </p:nvSpPr>
        <p:spPr/>
        <p:txBody>
          <a:bodyPr/>
          <a:lstStyle/>
          <a:p>
            <a:endParaRPr lang="en-GB" dirty="0"/>
          </a:p>
        </p:txBody>
      </p:sp>
      <p:sp>
        <p:nvSpPr>
          <p:cNvPr id="5" name="Text Placeholder 4"/>
          <p:cNvSpPr>
            <a:spLocks noGrp="1"/>
          </p:cNvSpPr>
          <p:nvPr>
            <p:ph type="body" sz="quarter" idx="22"/>
          </p:nvPr>
        </p:nvSpPr>
        <p:spPr/>
        <p:txBody>
          <a:bodyPr/>
          <a:lstStyle/>
          <a:p>
            <a:endParaRPr lang="en-GB" dirty="0"/>
          </a:p>
        </p:txBody>
      </p:sp>
      <p:sp>
        <p:nvSpPr>
          <p:cNvPr id="9" name="TextBox 8"/>
          <p:cNvSpPr txBox="1"/>
          <p:nvPr/>
        </p:nvSpPr>
        <p:spPr>
          <a:xfrm>
            <a:off x="4621877" y="2243137"/>
            <a:ext cx="4139738" cy="4247317"/>
          </a:xfrm>
          <a:prstGeom prst="rect">
            <a:avLst/>
          </a:prstGeom>
          <a:noFill/>
        </p:spPr>
        <p:txBody>
          <a:bodyPr wrap="square" rtlCol="0">
            <a:spAutoFit/>
          </a:bodyPr>
          <a:lstStyle/>
          <a:p>
            <a:r>
              <a:rPr lang="en-GB" dirty="0">
                <a:latin typeface="Calibri" panose="020F0502020204030204" pitchFamily="34" charset="0"/>
              </a:rPr>
              <a:t>Standards associated with SoTL</a:t>
            </a:r>
          </a:p>
          <a:p>
            <a:r>
              <a:rPr lang="en-GB" dirty="0">
                <a:latin typeface="Calibri" panose="020F0502020204030204" pitchFamily="34" charset="0"/>
              </a:rPr>
              <a:t>(University of Glasgow)</a:t>
            </a:r>
          </a:p>
          <a:p>
            <a:pPr marL="742950" indent="-742950">
              <a:buFont typeface="+mj-lt"/>
              <a:buAutoNum type="arabicPeriod"/>
            </a:pPr>
            <a:r>
              <a:rPr lang="en-GB" dirty="0">
                <a:latin typeface="Calibri" panose="020F0502020204030204" pitchFamily="34" charset="0"/>
              </a:rPr>
              <a:t>Clear goals – clear articulation of purpose</a:t>
            </a:r>
          </a:p>
          <a:p>
            <a:pPr marL="742950" indent="-742950">
              <a:buFont typeface="+mj-lt"/>
              <a:buAutoNum type="arabicPeriod"/>
            </a:pPr>
            <a:r>
              <a:rPr lang="en-GB" dirty="0">
                <a:latin typeface="Calibri" panose="020F0502020204030204" pitchFamily="34" charset="0"/>
              </a:rPr>
              <a:t>Adequate preparation – grounded in the literature</a:t>
            </a:r>
          </a:p>
          <a:p>
            <a:pPr marL="742950" indent="-742950">
              <a:buFont typeface="+mj-lt"/>
              <a:buAutoNum type="arabicPeriod"/>
            </a:pPr>
            <a:r>
              <a:rPr lang="en-GB" dirty="0">
                <a:latin typeface="Calibri" panose="020F0502020204030204" pitchFamily="34" charset="0"/>
              </a:rPr>
              <a:t>Appropriate methods – aligned with goals</a:t>
            </a:r>
          </a:p>
          <a:p>
            <a:pPr marL="742950" indent="-742950">
              <a:buFont typeface="+mj-lt"/>
              <a:buAutoNum type="arabicPeriod"/>
            </a:pPr>
            <a:r>
              <a:rPr lang="en-GB" dirty="0">
                <a:latin typeface="Calibri" panose="020F0502020204030204" pitchFamily="34" charset="0"/>
              </a:rPr>
              <a:t>Significant results – evidence to address goals</a:t>
            </a:r>
          </a:p>
          <a:p>
            <a:pPr marL="742950" indent="-742950">
              <a:buFont typeface="+mj-lt"/>
              <a:buAutoNum type="arabicPeriod"/>
            </a:pPr>
            <a:r>
              <a:rPr lang="en-GB" dirty="0">
                <a:latin typeface="Calibri" panose="020F0502020204030204" pitchFamily="34" charset="0"/>
              </a:rPr>
              <a:t>Reflective critique – implications for future practice</a:t>
            </a:r>
          </a:p>
          <a:p>
            <a:pPr marL="742950" indent="-742950">
              <a:buFont typeface="+mj-lt"/>
              <a:buAutoNum type="arabicPeriod"/>
            </a:pPr>
            <a:r>
              <a:rPr lang="en-GB" dirty="0">
                <a:latin typeface="Calibri" panose="020F0502020204030204" pitchFamily="34" charset="0"/>
              </a:rPr>
              <a:t>Effective dissemination – open to peer review and to influence others</a:t>
            </a:r>
          </a:p>
        </p:txBody>
      </p:sp>
    </p:spTree>
    <p:extLst>
      <p:ext uri="{BB962C8B-B14F-4D97-AF65-F5344CB8AC3E}">
        <p14:creationId xmlns:p14="http://schemas.microsoft.com/office/powerpoint/2010/main" val="3798888263"/>
      </p:ext>
    </p:extLst>
  </p:cSld>
  <p:clrMapOvr>
    <a:masterClrMapping/>
  </p:clrMapOvr>
</p:sld>
</file>

<file path=ppt/theme/theme1.xml><?xml version="1.0" encoding="utf-8"?>
<a:theme xmlns:a="http://schemas.openxmlformats.org/drawingml/2006/main" name="TITLE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a:themeElements>
    <a:clrScheme name="OU Colours">
      <a:dk1>
        <a:sysClr val="windowText" lastClr="000000"/>
      </a:dk1>
      <a:lt1>
        <a:sysClr val="window" lastClr="FFFFFF"/>
      </a:lt1>
      <a:dk2>
        <a:srgbClr val="44546A"/>
      </a:dk2>
      <a:lt2>
        <a:srgbClr val="E7E6E6"/>
      </a:lt2>
      <a:accent1>
        <a:srgbClr val="1E4B9B"/>
      </a:accent1>
      <a:accent2>
        <a:srgbClr val="E5007D"/>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4386</TotalTime>
  <Words>2059</Words>
  <Application>Microsoft Office PowerPoint</Application>
  <PresentationFormat>On-screen Show (4:3)</PresentationFormat>
  <Paragraphs>254</Paragraphs>
  <Slides>30</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30</vt:i4>
      </vt:variant>
    </vt:vector>
  </HeadingPairs>
  <TitlesOfParts>
    <vt:vector size="34" baseType="lpstr">
      <vt:lpstr>Arial</vt:lpstr>
      <vt:lpstr>Calibri</vt:lpstr>
      <vt:lpstr>TITLES</vt:lpstr>
      <vt:lpstr>CONTENT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SMCD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M</dc:creator>
  <cp:lastModifiedBy>Diane.Ford</cp:lastModifiedBy>
  <cp:revision>271</cp:revision>
  <dcterms:created xsi:type="dcterms:W3CDTF">2016-08-10T11:35:26Z</dcterms:created>
  <dcterms:modified xsi:type="dcterms:W3CDTF">2019-12-10T16:49:42Z</dcterms:modified>
</cp:coreProperties>
</file>