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1" r:id="rId6"/>
    <p:sldId id="265" r:id="rId7"/>
    <p:sldId id="260"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102" d="100"/>
          <a:sy n="102"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75D2B5A-B8F6-4448-8F64-066E4ADBAF51}" type="datetimeFigureOut">
              <a:rPr lang="en-GB" smtClean="0"/>
              <a:t>24/07/2019</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7457164-86B6-4EA7-A953-8FE42D580F55}"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9898453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D2B5A-B8F6-4448-8F64-066E4ADBAF51}"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57164-86B6-4EA7-A953-8FE42D580F55}" type="slidenum">
              <a:rPr lang="en-GB" smtClean="0"/>
              <a:t>‹#›</a:t>
            </a:fld>
            <a:endParaRPr lang="en-GB"/>
          </a:p>
        </p:txBody>
      </p:sp>
    </p:spTree>
    <p:extLst>
      <p:ext uri="{BB962C8B-B14F-4D97-AF65-F5344CB8AC3E}">
        <p14:creationId xmlns:p14="http://schemas.microsoft.com/office/powerpoint/2010/main" val="54478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75D2B5A-B8F6-4448-8F64-066E4ADBAF51}" type="datetimeFigureOut">
              <a:rPr lang="en-GB" smtClean="0"/>
              <a:t>24/07/2019</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7457164-86B6-4EA7-A953-8FE42D580F55}"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01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7151" y="568345"/>
            <a:ext cx="8697120" cy="1560716"/>
          </a:xfrm>
        </p:spPr>
        <p:txBody>
          <a:bodyPr/>
          <a:lstStyle/>
          <a:p>
            <a:r>
              <a:rPr lang="en-US" dirty="0"/>
              <a:t>Click to edit Master title style</a:t>
            </a:r>
          </a:p>
        </p:txBody>
      </p:sp>
      <p:sp>
        <p:nvSpPr>
          <p:cNvPr id="3" name="Content Placeholder 2"/>
          <p:cNvSpPr>
            <a:spLocks noGrp="1"/>
          </p:cNvSpPr>
          <p:nvPr>
            <p:ph idx="1"/>
          </p:nvPr>
        </p:nvSpPr>
        <p:spPr>
          <a:xfrm>
            <a:off x="3836709" y="2438400"/>
            <a:ext cx="7867562" cy="3651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D2B5A-B8F6-4448-8F64-066E4ADBAF51}"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57164-86B6-4EA7-A953-8FE42D580F55}" type="slidenum">
              <a:rPr lang="en-GB" smtClean="0"/>
              <a:t>‹#›</a:t>
            </a:fld>
            <a:endParaRPr lang="en-GB"/>
          </a:p>
        </p:txBody>
      </p:sp>
    </p:spTree>
    <p:extLst>
      <p:ext uri="{BB962C8B-B14F-4D97-AF65-F5344CB8AC3E}">
        <p14:creationId xmlns:p14="http://schemas.microsoft.com/office/powerpoint/2010/main" val="31080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75D2B5A-B8F6-4448-8F64-066E4ADBAF51}" type="datetimeFigureOut">
              <a:rPr lang="en-GB" smtClean="0"/>
              <a:t>24/07/2019</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7457164-86B6-4EA7-A953-8FE42D580F55}"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0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5D2B5A-B8F6-4448-8F64-066E4ADBAF51}"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57164-86B6-4EA7-A953-8FE42D580F55}" type="slidenum">
              <a:rPr lang="en-GB" smtClean="0"/>
              <a:t>‹#›</a:t>
            </a:fld>
            <a:endParaRPr lang="en-GB"/>
          </a:p>
        </p:txBody>
      </p:sp>
    </p:spTree>
    <p:extLst>
      <p:ext uri="{BB962C8B-B14F-4D97-AF65-F5344CB8AC3E}">
        <p14:creationId xmlns:p14="http://schemas.microsoft.com/office/powerpoint/2010/main" val="387983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5D2B5A-B8F6-4448-8F64-066E4ADBAF51}" type="datetimeFigureOut">
              <a:rPr lang="en-GB" smtClean="0"/>
              <a:t>24/07/2019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457164-86B6-4EA7-A953-8FE42D580F55}" type="slidenum">
              <a:rPr lang="en-GB" smtClean="0"/>
              <a:t>‹#›</a:t>
            </a:fld>
            <a:endParaRPr lang="en-GB"/>
          </a:p>
        </p:txBody>
      </p:sp>
    </p:spTree>
    <p:extLst>
      <p:ext uri="{BB962C8B-B14F-4D97-AF65-F5344CB8AC3E}">
        <p14:creationId xmlns:p14="http://schemas.microsoft.com/office/powerpoint/2010/main" val="157617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D2B5A-B8F6-4448-8F64-066E4ADBAF51}" type="datetimeFigureOut">
              <a:rPr lang="en-GB" smtClean="0"/>
              <a:t>24/07/2019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457164-86B6-4EA7-A953-8FE42D580F55}" type="slidenum">
              <a:rPr lang="en-GB" smtClean="0"/>
              <a:t>‹#›</a:t>
            </a:fld>
            <a:endParaRPr lang="en-GB"/>
          </a:p>
        </p:txBody>
      </p:sp>
    </p:spTree>
    <p:extLst>
      <p:ext uri="{BB962C8B-B14F-4D97-AF65-F5344CB8AC3E}">
        <p14:creationId xmlns:p14="http://schemas.microsoft.com/office/powerpoint/2010/main" val="114634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75D2B5A-B8F6-4448-8F64-066E4ADBAF51}" type="datetimeFigureOut">
              <a:rPr lang="en-GB" smtClean="0"/>
              <a:t>24/07/2019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457164-86B6-4EA7-A953-8FE42D580F55}" type="slidenum">
              <a:rPr lang="en-GB" smtClean="0"/>
              <a:t>‹#›</a:t>
            </a:fld>
            <a:endParaRPr lang="en-GB"/>
          </a:p>
        </p:txBody>
      </p:sp>
    </p:spTree>
    <p:extLst>
      <p:ext uri="{BB962C8B-B14F-4D97-AF65-F5344CB8AC3E}">
        <p14:creationId xmlns:p14="http://schemas.microsoft.com/office/powerpoint/2010/main" val="279878933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75D2B5A-B8F6-4448-8F64-066E4ADBAF51}" type="datetimeFigureOut">
              <a:rPr lang="en-GB" smtClean="0"/>
              <a:t>24/07/2019</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7457164-86B6-4EA7-A953-8FE42D580F55}" type="slidenum">
              <a:rPr lang="en-GB" smtClean="0"/>
              <a:t>‹#›</a:t>
            </a:fld>
            <a:endParaRPr lang="en-GB"/>
          </a:p>
        </p:txBody>
      </p:sp>
    </p:spTree>
    <p:extLst>
      <p:ext uri="{BB962C8B-B14F-4D97-AF65-F5344CB8AC3E}">
        <p14:creationId xmlns:p14="http://schemas.microsoft.com/office/powerpoint/2010/main" val="402838942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75D2B5A-B8F6-4448-8F64-066E4ADBAF51}" type="datetimeFigureOut">
              <a:rPr lang="en-GB" smtClean="0"/>
              <a:t>24/07/2019</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7457164-86B6-4EA7-A953-8FE42D580F55}" type="slidenum">
              <a:rPr lang="en-GB" smtClean="0"/>
              <a:t>‹#›</a:t>
            </a:fld>
            <a:endParaRPr lang="en-GB"/>
          </a:p>
        </p:txBody>
      </p:sp>
    </p:spTree>
    <p:extLst>
      <p:ext uri="{BB962C8B-B14F-4D97-AF65-F5344CB8AC3E}">
        <p14:creationId xmlns:p14="http://schemas.microsoft.com/office/powerpoint/2010/main" val="387979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75D2B5A-B8F6-4448-8F64-066E4ADBAF51}" type="datetimeFigureOut">
              <a:rPr lang="en-GB" smtClean="0"/>
              <a:t>24/07/2019</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7457164-86B6-4EA7-A953-8FE42D580F55}"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1498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080/03075079.2019.16308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FB89-FF0F-4A3E-93D7-D74736E191E3}"/>
              </a:ext>
            </a:extLst>
          </p:cNvPr>
          <p:cNvSpPr>
            <a:spLocks noGrp="1"/>
          </p:cNvSpPr>
          <p:nvPr>
            <p:ph type="title"/>
          </p:nvPr>
        </p:nvSpPr>
        <p:spPr>
          <a:xfrm>
            <a:off x="2933700" y="582930"/>
            <a:ext cx="8770571" cy="1459928"/>
          </a:xfrm>
        </p:spPr>
        <p:txBody>
          <a:bodyPr>
            <a:normAutofit/>
          </a:bodyPr>
          <a:lstStyle/>
          <a:p>
            <a:r>
              <a:rPr lang="en-GB" sz="4400" dirty="0">
                <a:latin typeface="Monotype Corsiva" panose="03010101010201010101" pitchFamily="66" charset="0"/>
              </a:rPr>
              <a:t>Writing for scholarship/educational research publications</a:t>
            </a:r>
          </a:p>
        </p:txBody>
      </p:sp>
      <p:sp>
        <p:nvSpPr>
          <p:cNvPr id="3" name="Subtitle 2">
            <a:extLst>
              <a:ext uri="{FF2B5EF4-FFF2-40B4-BE49-F238E27FC236}">
                <a16:creationId xmlns:a16="http://schemas.microsoft.com/office/drawing/2014/main" id="{6EE4AD04-1033-44A0-BB08-E13D629CF7CB}"/>
              </a:ext>
            </a:extLst>
          </p:cNvPr>
          <p:cNvSpPr>
            <a:spLocks noGrp="1"/>
          </p:cNvSpPr>
          <p:nvPr>
            <p:ph idx="1"/>
          </p:nvPr>
        </p:nvSpPr>
        <p:spPr>
          <a:xfrm>
            <a:off x="3570514" y="2438400"/>
            <a:ext cx="8133757" cy="3651504"/>
          </a:xfrm>
        </p:spPr>
        <p:txBody>
          <a:bodyPr/>
          <a:lstStyle/>
          <a:p>
            <a:pPr marL="0" indent="0">
              <a:buNone/>
            </a:pPr>
            <a:endParaRPr lang="en-GB" dirty="0"/>
          </a:p>
          <a:p>
            <a:pPr marL="0" indent="0">
              <a:buNone/>
            </a:pPr>
            <a:r>
              <a:rPr lang="en-GB" dirty="0"/>
              <a:t>   Karen Kear</a:t>
            </a:r>
          </a:p>
          <a:p>
            <a:pPr marL="0" indent="0">
              <a:buNone/>
            </a:pPr>
            <a:r>
              <a:rPr lang="en-GB" dirty="0"/>
              <a:t>   </a:t>
            </a:r>
            <a:r>
              <a:rPr lang="en-GB" dirty="0" err="1"/>
              <a:t>eSTEeM</a:t>
            </a:r>
            <a:r>
              <a:rPr lang="en-GB" dirty="0"/>
              <a:t> community event</a:t>
            </a:r>
          </a:p>
          <a:p>
            <a:pPr marL="0" indent="0">
              <a:buNone/>
            </a:pPr>
            <a:r>
              <a:rPr lang="en-GB" dirty="0"/>
              <a:t>   July 25</a:t>
            </a:r>
            <a:r>
              <a:rPr lang="en-GB" baseline="30000" dirty="0"/>
              <a:t>th</a:t>
            </a:r>
            <a:r>
              <a:rPr lang="en-GB" dirty="0"/>
              <a:t> 2019</a:t>
            </a:r>
          </a:p>
          <a:p>
            <a:endParaRPr lang="en-GB" dirty="0"/>
          </a:p>
        </p:txBody>
      </p:sp>
      <p:pic>
        <p:nvPicPr>
          <p:cNvPr id="5" name="Picture 4">
            <a:extLst>
              <a:ext uri="{FF2B5EF4-FFF2-40B4-BE49-F238E27FC236}">
                <a16:creationId xmlns:a16="http://schemas.microsoft.com/office/drawing/2014/main" id="{BCD5D260-5D91-483F-9D12-244C13176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649" y="2438400"/>
            <a:ext cx="4341923" cy="3255962"/>
          </a:xfrm>
          <a:prstGeom prst="rect">
            <a:avLst/>
          </a:prstGeom>
          <a:effectLst>
            <a:softEdge rad="38100"/>
          </a:effectLst>
        </p:spPr>
      </p:pic>
    </p:spTree>
    <p:extLst>
      <p:ext uri="{BB962C8B-B14F-4D97-AF65-F5344CB8AC3E}">
        <p14:creationId xmlns:p14="http://schemas.microsoft.com/office/powerpoint/2010/main" val="270328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1E9C-8C24-4369-A304-74D52DE99672}"/>
              </a:ext>
            </a:extLst>
          </p:cNvPr>
          <p:cNvSpPr>
            <a:spLocks noGrp="1"/>
          </p:cNvSpPr>
          <p:nvPr>
            <p:ph type="title"/>
          </p:nvPr>
        </p:nvSpPr>
        <p:spPr/>
        <p:txBody>
          <a:bodyPr/>
          <a:lstStyle/>
          <a:p>
            <a:r>
              <a:rPr lang="en-GB" dirty="0"/>
              <a:t>Skeleton of a journal paper</a:t>
            </a:r>
            <a:br>
              <a:rPr lang="en-GB" dirty="0"/>
            </a:br>
            <a:r>
              <a:rPr lang="en-GB" dirty="0"/>
              <a:t>(part 3)</a:t>
            </a:r>
          </a:p>
        </p:txBody>
      </p:sp>
      <p:sp>
        <p:nvSpPr>
          <p:cNvPr id="3" name="Content Placeholder 2">
            <a:extLst>
              <a:ext uri="{FF2B5EF4-FFF2-40B4-BE49-F238E27FC236}">
                <a16:creationId xmlns:a16="http://schemas.microsoft.com/office/drawing/2014/main" id="{3AB7CC58-4CDE-42C5-98B1-DFD8CAF722F9}"/>
              </a:ext>
            </a:extLst>
          </p:cNvPr>
          <p:cNvSpPr>
            <a:spLocks noGrp="1"/>
          </p:cNvSpPr>
          <p:nvPr>
            <p:ph idx="1"/>
          </p:nvPr>
        </p:nvSpPr>
        <p:spPr>
          <a:xfrm>
            <a:off x="3980916" y="2524655"/>
            <a:ext cx="6749590" cy="3651504"/>
          </a:xfrm>
        </p:spPr>
        <p:txBody>
          <a:bodyPr>
            <a:normAutofit/>
          </a:bodyPr>
          <a:lstStyle/>
          <a:p>
            <a:pPr marL="0" indent="0">
              <a:buNone/>
            </a:pPr>
            <a:r>
              <a:rPr lang="en-GB" sz="1300" b="1" dirty="0"/>
              <a:t>Conclusions</a:t>
            </a:r>
          </a:p>
          <a:p>
            <a:r>
              <a:rPr lang="en-GB" sz="1300" dirty="0"/>
              <a:t>This section is important – people might just read the introduction and conclusion. But it should be brief – a couple of paragraphs. </a:t>
            </a:r>
          </a:p>
          <a:p>
            <a:r>
              <a:rPr lang="en-GB" sz="1300" dirty="0"/>
              <a:t>The first paragraph can be a quick summary of what was done. Then move onto conclusions, implications and  ‘take home’ from the research. End with a strong sentence if you can. </a:t>
            </a:r>
          </a:p>
          <a:p>
            <a:pPr marL="0" indent="0">
              <a:buNone/>
            </a:pPr>
            <a:r>
              <a:rPr lang="en-GB" sz="1300" b="1" dirty="0"/>
              <a:t>Acknowledgements </a:t>
            </a:r>
          </a:p>
          <a:p>
            <a:r>
              <a:rPr lang="en-GB" sz="1300" dirty="0"/>
              <a:t>If needed – to participants, collaborators, funders.</a:t>
            </a:r>
          </a:p>
          <a:p>
            <a:pPr marL="0" indent="0">
              <a:buNone/>
            </a:pPr>
            <a:r>
              <a:rPr lang="en-GB" sz="1300" b="1" dirty="0"/>
              <a:t>References</a:t>
            </a:r>
          </a:p>
          <a:p>
            <a:r>
              <a:rPr lang="en-GB" sz="1300" dirty="0"/>
              <a:t>Need quite a few. Include some recent ones and at least one from the journal you are submitting to.</a:t>
            </a:r>
          </a:p>
          <a:p>
            <a:endParaRPr lang="en-GB" dirty="0"/>
          </a:p>
        </p:txBody>
      </p:sp>
    </p:spTree>
    <p:extLst>
      <p:ext uri="{BB962C8B-B14F-4D97-AF65-F5344CB8AC3E}">
        <p14:creationId xmlns:p14="http://schemas.microsoft.com/office/powerpoint/2010/main" val="30368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CDE2-1885-450D-BAB3-262C03EB4A6B}"/>
              </a:ext>
            </a:extLst>
          </p:cNvPr>
          <p:cNvSpPr>
            <a:spLocks noGrp="1"/>
          </p:cNvSpPr>
          <p:nvPr>
            <p:ph type="title"/>
          </p:nvPr>
        </p:nvSpPr>
        <p:spPr/>
        <p:txBody>
          <a:bodyPr/>
          <a:lstStyle/>
          <a:p>
            <a:r>
              <a:rPr lang="en-GB" dirty="0"/>
              <a:t>Looking at a journal paper – </a:t>
            </a:r>
            <a:br>
              <a:rPr lang="en-GB" dirty="0"/>
            </a:br>
            <a:r>
              <a:rPr lang="en-GB" dirty="0"/>
              <a:t>over to you …</a:t>
            </a:r>
          </a:p>
        </p:txBody>
      </p:sp>
      <p:sp>
        <p:nvSpPr>
          <p:cNvPr id="3" name="Content Placeholder 2">
            <a:extLst>
              <a:ext uri="{FF2B5EF4-FFF2-40B4-BE49-F238E27FC236}">
                <a16:creationId xmlns:a16="http://schemas.microsoft.com/office/drawing/2014/main" id="{765A06AC-DD93-4D27-9833-85DC9A014894}"/>
              </a:ext>
            </a:extLst>
          </p:cNvPr>
          <p:cNvSpPr>
            <a:spLocks noGrp="1"/>
          </p:cNvSpPr>
          <p:nvPr>
            <p:ph idx="1"/>
          </p:nvPr>
        </p:nvSpPr>
        <p:spPr/>
        <p:txBody>
          <a:bodyPr>
            <a:normAutofit fontScale="85000" lnSpcReduction="20000"/>
          </a:bodyPr>
          <a:lstStyle/>
          <a:p>
            <a:pPr marL="0" indent="0">
              <a:buNone/>
            </a:pPr>
            <a:r>
              <a:rPr lang="en-GB" dirty="0"/>
              <a:t>Berry M. O’Donovan, Birgit den Outer, Margaret Price &amp; Andy Lloyd (2019)</a:t>
            </a:r>
            <a:br>
              <a:rPr lang="en-GB" dirty="0"/>
            </a:br>
            <a:r>
              <a:rPr lang="en-GB" dirty="0"/>
              <a:t>‘What makes good feedback good?’, </a:t>
            </a:r>
            <a:r>
              <a:rPr lang="en-GB" i="1" dirty="0"/>
              <a:t>Studies in Higher Education</a:t>
            </a:r>
            <a:endParaRPr lang="en-GB" dirty="0"/>
          </a:p>
          <a:p>
            <a:pPr marL="0" indent="0">
              <a:buNone/>
            </a:pPr>
            <a:r>
              <a:rPr lang="en-GB" sz="1500" dirty="0"/>
              <a:t>DOI: 10.1080/03075079.2019.1630812</a:t>
            </a:r>
          </a:p>
          <a:p>
            <a:pPr marL="0" indent="0">
              <a:buNone/>
            </a:pPr>
            <a:r>
              <a:rPr lang="en-GB" sz="1500" dirty="0">
                <a:hlinkClick r:id="rId2"/>
              </a:rPr>
              <a:t>https://doi.org/10.1080/03075079.2019.1630812</a:t>
            </a:r>
            <a:endParaRPr lang="en-GB" sz="1500" dirty="0"/>
          </a:p>
          <a:p>
            <a:pPr marL="0" indent="0">
              <a:buNone/>
            </a:pPr>
            <a:r>
              <a:rPr lang="en-GB" sz="1500" dirty="0"/>
              <a:t>Published online: 21 Jun 2019</a:t>
            </a:r>
          </a:p>
          <a:p>
            <a:pPr marL="0" indent="0">
              <a:buNone/>
            </a:pPr>
            <a:endParaRPr lang="en-GB" dirty="0"/>
          </a:p>
          <a:p>
            <a:r>
              <a:rPr lang="en-GB" dirty="0"/>
              <a:t>How does the structure of the paper compare to the ‘skeleton’ structure?</a:t>
            </a:r>
          </a:p>
          <a:p>
            <a:r>
              <a:rPr lang="en-GB" dirty="0"/>
              <a:t>What are the differences, and do they matter?</a:t>
            </a:r>
          </a:p>
          <a:p>
            <a:r>
              <a:rPr lang="en-GB" dirty="0"/>
              <a:t>Does the content of each section match what you expect?</a:t>
            </a:r>
          </a:p>
          <a:p>
            <a:r>
              <a:rPr lang="en-GB" dirty="0"/>
              <a:t>Are the lengths of the sections as you expect?</a:t>
            </a:r>
          </a:p>
          <a:p>
            <a:r>
              <a:rPr lang="en-GB" dirty="0"/>
              <a:t>Any other comments? </a:t>
            </a:r>
          </a:p>
        </p:txBody>
      </p:sp>
    </p:spTree>
    <p:extLst>
      <p:ext uri="{BB962C8B-B14F-4D97-AF65-F5344CB8AC3E}">
        <p14:creationId xmlns:p14="http://schemas.microsoft.com/office/powerpoint/2010/main" val="178484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0378-C73E-497D-8E5D-0F851E2653FC}"/>
              </a:ext>
            </a:extLst>
          </p:cNvPr>
          <p:cNvSpPr>
            <a:spLocks noGrp="1"/>
          </p:cNvSpPr>
          <p:nvPr>
            <p:ph type="title"/>
          </p:nvPr>
        </p:nvSpPr>
        <p:spPr/>
        <p:txBody>
          <a:bodyPr/>
          <a:lstStyle/>
          <a:p>
            <a:r>
              <a:rPr lang="en-GB" dirty="0"/>
              <a:t>Today’s session</a:t>
            </a:r>
          </a:p>
        </p:txBody>
      </p:sp>
      <p:sp>
        <p:nvSpPr>
          <p:cNvPr id="3" name="Content Placeholder 2">
            <a:extLst>
              <a:ext uri="{FF2B5EF4-FFF2-40B4-BE49-F238E27FC236}">
                <a16:creationId xmlns:a16="http://schemas.microsoft.com/office/drawing/2014/main" id="{AB5925AE-B4E2-4852-A121-36FF91430DDE}"/>
              </a:ext>
            </a:extLst>
          </p:cNvPr>
          <p:cNvSpPr>
            <a:spLocks noGrp="1"/>
          </p:cNvSpPr>
          <p:nvPr>
            <p:ph idx="1"/>
          </p:nvPr>
        </p:nvSpPr>
        <p:spPr>
          <a:xfrm>
            <a:off x="3836709" y="2438400"/>
            <a:ext cx="7258639" cy="3651504"/>
          </a:xfrm>
        </p:spPr>
        <p:txBody>
          <a:bodyPr>
            <a:normAutofit fontScale="77500" lnSpcReduction="20000"/>
          </a:bodyPr>
          <a:lstStyle/>
          <a:p>
            <a:pPr marL="0" indent="0">
              <a:buNone/>
            </a:pPr>
            <a:r>
              <a:rPr lang="en-GB" dirty="0"/>
              <a:t>Outline</a:t>
            </a:r>
          </a:p>
          <a:p>
            <a:r>
              <a:rPr lang="en-GB" dirty="0"/>
              <a:t>This session will help you think about how to disseminate your educational research via journals.  </a:t>
            </a:r>
          </a:p>
          <a:p>
            <a:r>
              <a:rPr lang="en-GB" dirty="0"/>
              <a:t>You will learn more about educational journals, and what is needed in a ‘publishable’ paper. </a:t>
            </a:r>
          </a:p>
          <a:p>
            <a:r>
              <a:rPr lang="en-GB" dirty="0"/>
              <a:t>We will look at a skeleton structure for a journal paper in education, using this as a starting point for your own educational research writing.</a:t>
            </a:r>
          </a:p>
          <a:p>
            <a:pPr marL="0" indent="0">
              <a:buNone/>
            </a:pPr>
            <a:r>
              <a:rPr lang="en-GB" dirty="0"/>
              <a:t> </a:t>
            </a:r>
          </a:p>
          <a:p>
            <a:pPr marL="0" indent="0">
              <a:buNone/>
            </a:pPr>
            <a:r>
              <a:rPr lang="en-GB" dirty="0"/>
              <a:t>Learning outcomes</a:t>
            </a:r>
          </a:p>
          <a:p>
            <a:r>
              <a:rPr lang="en-GB" dirty="0"/>
              <a:t>Understand what is needed in an education research journal paper</a:t>
            </a:r>
          </a:p>
          <a:p>
            <a:r>
              <a:rPr lang="en-GB" dirty="0"/>
              <a:t>Know how to find and evaluate journals suitable for your own educational research</a:t>
            </a:r>
          </a:p>
          <a:p>
            <a:endParaRPr lang="en-GB" dirty="0"/>
          </a:p>
        </p:txBody>
      </p:sp>
    </p:spTree>
    <p:extLst>
      <p:ext uri="{BB962C8B-B14F-4D97-AF65-F5344CB8AC3E}">
        <p14:creationId xmlns:p14="http://schemas.microsoft.com/office/powerpoint/2010/main" val="261160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04B3-7F79-4237-9261-84B52C858DAA}"/>
              </a:ext>
            </a:extLst>
          </p:cNvPr>
          <p:cNvSpPr>
            <a:spLocks noGrp="1"/>
          </p:cNvSpPr>
          <p:nvPr>
            <p:ph type="title"/>
          </p:nvPr>
        </p:nvSpPr>
        <p:spPr/>
        <p:txBody>
          <a:bodyPr>
            <a:normAutofit/>
          </a:bodyPr>
          <a:lstStyle/>
          <a:p>
            <a:r>
              <a:rPr lang="en-GB" dirty="0"/>
              <a:t>Why publish your educational research?</a:t>
            </a:r>
          </a:p>
        </p:txBody>
      </p:sp>
      <p:sp>
        <p:nvSpPr>
          <p:cNvPr id="3" name="Content Placeholder 2">
            <a:extLst>
              <a:ext uri="{FF2B5EF4-FFF2-40B4-BE49-F238E27FC236}">
                <a16:creationId xmlns:a16="http://schemas.microsoft.com/office/drawing/2014/main" id="{0D7FF33F-8027-4D97-8F1D-806366F8D8AB}"/>
              </a:ext>
            </a:extLst>
          </p:cNvPr>
          <p:cNvSpPr>
            <a:spLocks noGrp="1"/>
          </p:cNvSpPr>
          <p:nvPr>
            <p:ph idx="1"/>
          </p:nvPr>
        </p:nvSpPr>
        <p:spPr/>
        <p:txBody>
          <a:bodyPr/>
          <a:lstStyle/>
          <a:p>
            <a:r>
              <a:rPr lang="en-GB" dirty="0"/>
              <a:t>Share and explore good practice</a:t>
            </a:r>
          </a:p>
          <a:p>
            <a:r>
              <a:rPr lang="en-GB" dirty="0"/>
              <a:t>Reach a wide audience for your work</a:t>
            </a:r>
          </a:p>
          <a:p>
            <a:r>
              <a:rPr lang="en-GB" dirty="0"/>
              <a:t>Gain feedback from peers (e.g. reviewers)</a:t>
            </a:r>
          </a:p>
          <a:p>
            <a:r>
              <a:rPr lang="en-GB" dirty="0"/>
              <a:t>Enhance your academic reputation</a:t>
            </a:r>
          </a:p>
          <a:p>
            <a:r>
              <a:rPr lang="en-GB" dirty="0"/>
              <a:t>Support a promotion/reward case</a:t>
            </a:r>
          </a:p>
          <a:p>
            <a:pPr marL="0" indent="0">
              <a:buNone/>
            </a:pPr>
            <a:endParaRPr lang="en-GB" dirty="0"/>
          </a:p>
          <a:p>
            <a:pPr marL="0" indent="0">
              <a:buNone/>
            </a:pPr>
            <a:r>
              <a:rPr lang="en-GB" dirty="0"/>
              <a:t>… other reasons? (over to you) … </a:t>
            </a:r>
          </a:p>
        </p:txBody>
      </p:sp>
    </p:spTree>
    <p:extLst>
      <p:ext uri="{BB962C8B-B14F-4D97-AF65-F5344CB8AC3E}">
        <p14:creationId xmlns:p14="http://schemas.microsoft.com/office/powerpoint/2010/main" val="290853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77-C9A4-4871-A147-836BB2F75C35}"/>
              </a:ext>
            </a:extLst>
          </p:cNvPr>
          <p:cNvSpPr>
            <a:spLocks noGrp="1"/>
          </p:cNvSpPr>
          <p:nvPr>
            <p:ph type="title"/>
          </p:nvPr>
        </p:nvSpPr>
        <p:spPr/>
        <p:txBody>
          <a:bodyPr/>
          <a:lstStyle/>
          <a:p>
            <a:r>
              <a:rPr lang="en-GB" dirty="0"/>
              <a:t>Where to publish</a:t>
            </a:r>
          </a:p>
        </p:txBody>
      </p:sp>
      <p:sp>
        <p:nvSpPr>
          <p:cNvPr id="3" name="Content Placeholder 2">
            <a:extLst>
              <a:ext uri="{FF2B5EF4-FFF2-40B4-BE49-F238E27FC236}">
                <a16:creationId xmlns:a16="http://schemas.microsoft.com/office/drawing/2014/main" id="{97286A82-3F76-49DF-959D-ABAF6A996014}"/>
              </a:ext>
            </a:extLst>
          </p:cNvPr>
          <p:cNvSpPr>
            <a:spLocks noGrp="1"/>
          </p:cNvSpPr>
          <p:nvPr>
            <p:ph idx="1"/>
          </p:nvPr>
        </p:nvSpPr>
        <p:spPr>
          <a:xfrm>
            <a:off x="3836709" y="2438399"/>
            <a:ext cx="7867562" cy="3851255"/>
          </a:xfrm>
        </p:spPr>
        <p:txBody>
          <a:bodyPr>
            <a:normAutofit fontScale="85000" lnSpcReduction="20000"/>
          </a:bodyPr>
          <a:lstStyle/>
          <a:p>
            <a:pPr marL="0" indent="0">
              <a:buNone/>
            </a:pPr>
            <a:r>
              <a:rPr lang="en-GB" dirty="0"/>
              <a:t>Conferences e.g.</a:t>
            </a:r>
          </a:p>
          <a:p>
            <a:pPr lvl="1"/>
            <a:r>
              <a:rPr lang="en-GB" dirty="0"/>
              <a:t>Networked Learning, HEA and HEA STEM, ALT and OER, Eden &amp; EADTU </a:t>
            </a:r>
          </a:p>
          <a:p>
            <a:pPr lvl="1"/>
            <a:r>
              <a:rPr lang="en-GB" dirty="0"/>
              <a:t>Choose carefully – there are lots! Quality, coverage and status vary</a:t>
            </a:r>
          </a:p>
          <a:p>
            <a:pPr lvl="1"/>
            <a:r>
              <a:rPr lang="en-GB" dirty="0"/>
              <a:t>Watch out for deadlines – they come early</a:t>
            </a:r>
          </a:p>
          <a:p>
            <a:pPr marL="0" indent="0">
              <a:buNone/>
            </a:pPr>
            <a:r>
              <a:rPr lang="en-GB" dirty="0"/>
              <a:t>Journals e.g.</a:t>
            </a:r>
          </a:p>
          <a:p>
            <a:pPr lvl="1"/>
            <a:r>
              <a:rPr lang="en-GB" dirty="0"/>
              <a:t>Studies in Higher Education, Higher Education, The Internet &amp; Higher Education, Computers &amp; Education</a:t>
            </a:r>
          </a:p>
          <a:p>
            <a:pPr lvl="1"/>
            <a:r>
              <a:rPr lang="en-GB" dirty="0"/>
              <a:t>Again, choose carefully, at the right ‘quality’ level for your current work</a:t>
            </a:r>
          </a:p>
          <a:p>
            <a:pPr marL="0" indent="0">
              <a:buNone/>
            </a:pPr>
            <a:r>
              <a:rPr lang="en-GB" dirty="0"/>
              <a:t>Books </a:t>
            </a:r>
          </a:p>
          <a:p>
            <a:pPr lvl="1"/>
            <a:r>
              <a:rPr lang="en-GB" dirty="0"/>
              <a:t>Monograph, edited collection</a:t>
            </a:r>
          </a:p>
          <a:p>
            <a:pPr marL="0" indent="0">
              <a:buNone/>
            </a:pPr>
            <a:r>
              <a:rPr lang="en-GB" dirty="0"/>
              <a:t>Other outlets (not refereed)</a:t>
            </a:r>
          </a:p>
          <a:p>
            <a:pPr lvl="1"/>
            <a:r>
              <a:rPr lang="en-GB" dirty="0"/>
              <a:t>blogs, social media, reports</a:t>
            </a:r>
          </a:p>
        </p:txBody>
      </p:sp>
    </p:spTree>
    <p:extLst>
      <p:ext uri="{BB962C8B-B14F-4D97-AF65-F5344CB8AC3E}">
        <p14:creationId xmlns:p14="http://schemas.microsoft.com/office/powerpoint/2010/main" val="278631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1CCD-33CC-4983-9579-D3CBB24FD572}"/>
              </a:ext>
            </a:extLst>
          </p:cNvPr>
          <p:cNvSpPr>
            <a:spLocks noGrp="1"/>
          </p:cNvSpPr>
          <p:nvPr>
            <p:ph type="title"/>
          </p:nvPr>
        </p:nvSpPr>
        <p:spPr>
          <a:xfrm>
            <a:off x="3007151" y="568345"/>
            <a:ext cx="8697120" cy="1560716"/>
          </a:xfrm>
        </p:spPr>
        <p:txBody>
          <a:bodyPr>
            <a:normAutofit fontScale="90000"/>
          </a:bodyPr>
          <a:lstStyle/>
          <a:p>
            <a:r>
              <a:rPr lang="en-GB" dirty="0"/>
              <a:t>Journal ‘hierarchies’</a:t>
            </a:r>
            <a:br>
              <a:rPr lang="en-GB" dirty="0"/>
            </a:br>
            <a:r>
              <a:rPr lang="en-GB" dirty="0"/>
              <a:t> </a:t>
            </a:r>
            <a:br>
              <a:rPr lang="en-GB" dirty="0"/>
            </a:br>
            <a:endParaRPr lang="en-GB" dirty="0"/>
          </a:p>
        </p:txBody>
      </p:sp>
      <p:sp>
        <p:nvSpPr>
          <p:cNvPr id="3" name="Content Placeholder 2">
            <a:extLst>
              <a:ext uri="{FF2B5EF4-FFF2-40B4-BE49-F238E27FC236}">
                <a16:creationId xmlns:a16="http://schemas.microsoft.com/office/drawing/2014/main" id="{D7F82725-3454-4E21-B8F2-004371A96F73}"/>
              </a:ext>
            </a:extLst>
          </p:cNvPr>
          <p:cNvSpPr>
            <a:spLocks noGrp="1"/>
          </p:cNvSpPr>
          <p:nvPr>
            <p:ph idx="1"/>
          </p:nvPr>
        </p:nvSpPr>
        <p:spPr>
          <a:xfrm>
            <a:off x="3836709" y="2438400"/>
            <a:ext cx="7867562" cy="4037814"/>
          </a:xfrm>
        </p:spPr>
        <p:txBody>
          <a:bodyPr>
            <a:normAutofit fontScale="77500" lnSpcReduction="20000"/>
          </a:bodyPr>
          <a:lstStyle/>
          <a:p>
            <a:pPr marL="0" indent="0">
              <a:buNone/>
            </a:pPr>
            <a:r>
              <a:rPr lang="en-GB" sz="1700" dirty="0"/>
              <a:t>From Google Scholar: </a:t>
            </a:r>
            <a:r>
              <a:rPr lang="en-GB" sz="1700" u="sng" dirty="0"/>
              <a:t>https://scholar.google.com/citations?view_op=top_venues&amp;hl=en&amp;vq=soc</a:t>
            </a:r>
            <a:endParaRPr lang="en-GB" sz="1700" dirty="0"/>
          </a:p>
          <a:p>
            <a:pPr marL="0" indent="0">
              <a:buNone/>
            </a:pPr>
            <a:r>
              <a:rPr lang="en-GB" b="1" dirty="0"/>
              <a:t>Educational Technology</a:t>
            </a:r>
          </a:p>
          <a:p>
            <a:pPr marL="320040" lvl="1" indent="0">
              <a:buNone/>
            </a:pPr>
            <a:r>
              <a:rPr lang="en-GB" dirty="0"/>
              <a:t>1. Computers &amp; Education</a:t>
            </a:r>
          </a:p>
          <a:p>
            <a:pPr marL="320040" lvl="1" indent="0">
              <a:buNone/>
            </a:pPr>
            <a:r>
              <a:rPr lang="en-GB" dirty="0"/>
              <a:t>2. British Journal of Educational Technology</a:t>
            </a:r>
          </a:p>
          <a:p>
            <a:pPr marL="320040" lvl="1" indent="0">
              <a:buNone/>
            </a:pPr>
            <a:r>
              <a:rPr lang="en-GB" dirty="0"/>
              <a:t>3. The International Review of Research in Open and Distributed Learning</a:t>
            </a:r>
          </a:p>
          <a:p>
            <a:pPr marL="320040" lvl="1" indent="0">
              <a:buNone/>
            </a:pPr>
            <a:r>
              <a:rPr lang="en-GB" dirty="0"/>
              <a:t>4. The Internet and Higher Education</a:t>
            </a:r>
          </a:p>
          <a:p>
            <a:pPr marL="320040" lvl="1" indent="0">
              <a:buNone/>
            </a:pPr>
            <a:r>
              <a:rPr lang="en-GB" dirty="0"/>
              <a:t>5. Journal of Educational Technology &amp; Society</a:t>
            </a:r>
          </a:p>
          <a:p>
            <a:pPr marL="0" indent="0">
              <a:buNone/>
            </a:pPr>
            <a:r>
              <a:rPr lang="en-GB" b="1" dirty="0"/>
              <a:t>Higher Education</a:t>
            </a:r>
          </a:p>
          <a:p>
            <a:pPr marL="320040" lvl="1" indent="0">
              <a:buNone/>
            </a:pPr>
            <a:r>
              <a:rPr lang="en-GB" dirty="0"/>
              <a:t>1. Studies in Higher Education </a:t>
            </a:r>
          </a:p>
          <a:p>
            <a:pPr marL="320040" lvl="1" indent="0">
              <a:buNone/>
            </a:pPr>
            <a:r>
              <a:rPr lang="en-GB" dirty="0"/>
              <a:t>2. Higher Education </a:t>
            </a:r>
          </a:p>
          <a:p>
            <a:pPr marL="320040" lvl="1" indent="0">
              <a:buNone/>
            </a:pPr>
            <a:r>
              <a:rPr lang="en-GB" dirty="0"/>
              <a:t>3. Research in Higher Education  </a:t>
            </a:r>
          </a:p>
          <a:p>
            <a:pPr marL="320040" lvl="1" indent="0">
              <a:buNone/>
            </a:pPr>
            <a:r>
              <a:rPr lang="en-GB" dirty="0"/>
              <a:t>4. Assessment &amp; Evaluation in Higher Education  </a:t>
            </a:r>
          </a:p>
          <a:p>
            <a:pPr marL="320040" lvl="1" indent="0">
              <a:buNone/>
            </a:pPr>
            <a:r>
              <a:rPr lang="en-GB" dirty="0"/>
              <a:t>5. The Journal of Higher Education </a:t>
            </a:r>
          </a:p>
          <a:p>
            <a:endParaRPr lang="en-GB" dirty="0"/>
          </a:p>
        </p:txBody>
      </p:sp>
    </p:spTree>
    <p:extLst>
      <p:ext uri="{BB962C8B-B14F-4D97-AF65-F5344CB8AC3E}">
        <p14:creationId xmlns:p14="http://schemas.microsoft.com/office/powerpoint/2010/main" val="85658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8B23-3DEE-431E-92FA-95774C400ADF}"/>
              </a:ext>
            </a:extLst>
          </p:cNvPr>
          <p:cNvSpPr>
            <a:spLocks noGrp="1"/>
          </p:cNvSpPr>
          <p:nvPr>
            <p:ph type="title"/>
          </p:nvPr>
        </p:nvSpPr>
        <p:spPr/>
        <p:txBody>
          <a:bodyPr/>
          <a:lstStyle/>
          <a:p>
            <a:r>
              <a:rPr lang="en-GB" dirty="0"/>
              <a:t>Reviewing criteria for journals: two examples</a:t>
            </a:r>
          </a:p>
        </p:txBody>
      </p:sp>
      <p:sp>
        <p:nvSpPr>
          <p:cNvPr id="3" name="Content Placeholder 2">
            <a:extLst>
              <a:ext uri="{FF2B5EF4-FFF2-40B4-BE49-F238E27FC236}">
                <a16:creationId xmlns:a16="http://schemas.microsoft.com/office/drawing/2014/main" id="{6FFE004D-1D7F-4B7B-B790-84549E48A871}"/>
              </a:ext>
            </a:extLst>
          </p:cNvPr>
          <p:cNvSpPr>
            <a:spLocks noGrp="1"/>
          </p:cNvSpPr>
          <p:nvPr>
            <p:ph sz="half" idx="1"/>
          </p:nvPr>
        </p:nvSpPr>
        <p:spPr>
          <a:xfrm>
            <a:off x="3912609" y="2416402"/>
            <a:ext cx="4160520" cy="3657601"/>
          </a:xfrm>
        </p:spPr>
        <p:txBody>
          <a:bodyPr>
            <a:normAutofit fontScale="55000" lnSpcReduction="20000"/>
          </a:bodyPr>
          <a:lstStyle/>
          <a:p>
            <a:pPr marL="0" indent="0">
              <a:buNone/>
            </a:pPr>
            <a:r>
              <a:rPr lang="en-GB" sz="2200" b="1" dirty="0"/>
              <a:t>Journal 1</a:t>
            </a:r>
          </a:p>
          <a:p>
            <a:pPr fontAlgn="base"/>
            <a:r>
              <a:rPr lang="en-GB" sz="2200" dirty="0"/>
              <a:t>Originality of Ideas</a:t>
            </a:r>
            <a:r>
              <a:rPr lang="en-US" sz="2200" dirty="0"/>
              <a:t> </a:t>
            </a:r>
            <a:endParaRPr lang="en-GB" sz="2200" dirty="0"/>
          </a:p>
          <a:p>
            <a:pPr fontAlgn="base"/>
            <a:r>
              <a:rPr lang="en-GB" sz="2200" dirty="0"/>
              <a:t>Clarity of Goals</a:t>
            </a:r>
          </a:p>
          <a:p>
            <a:pPr fontAlgn="base"/>
            <a:r>
              <a:rPr lang="en-GB" sz="2200" dirty="0"/>
              <a:t>Appropriateness of Methods (where relevant)</a:t>
            </a:r>
            <a:r>
              <a:rPr lang="en-US" sz="2200" dirty="0"/>
              <a:t> </a:t>
            </a:r>
            <a:endParaRPr lang="en-GB" sz="2200" dirty="0"/>
          </a:p>
          <a:p>
            <a:pPr fontAlgn="base"/>
            <a:r>
              <a:rPr lang="en-GB" sz="2200" dirty="0"/>
              <a:t>Clarity &amp; Credibility of Results</a:t>
            </a:r>
          </a:p>
          <a:p>
            <a:pPr fontAlgn="base"/>
            <a:r>
              <a:rPr lang="en-GB" sz="2200" dirty="0"/>
              <a:t>Quality of Writing</a:t>
            </a:r>
            <a:endParaRPr lang="en-US" sz="2200" dirty="0"/>
          </a:p>
          <a:p>
            <a:pPr marL="0" indent="0" fontAlgn="base">
              <a:buNone/>
            </a:pPr>
            <a:endParaRPr lang="en-GB" dirty="0"/>
          </a:p>
          <a:p>
            <a:endParaRPr lang="en-GB" dirty="0"/>
          </a:p>
        </p:txBody>
      </p:sp>
      <p:sp>
        <p:nvSpPr>
          <p:cNvPr id="4" name="Content Placeholder 3">
            <a:extLst>
              <a:ext uri="{FF2B5EF4-FFF2-40B4-BE49-F238E27FC236}">
                <a16:creationId xmlns:a16="http://schemas.microsoft.com/office/drawing/2014/main" id="{A09D1AE0-CB5A-443F-A31E-4E7A0921CD79}"/>
              </a:ext>
            </a:extLst>
          </p:cNvPr>
          <p:cNvSpPr>
            <a:spLocks noGrp="1"/>
          </p:cNvSpPr>
          <p:nvPr>
            <p:ph sz="half" idx="2"/>
          </p:nvPr>
        </p:nvSpPr>
        <p:spPr>
          <a:xfrm>
            <a:off x="7543751" y="2416402"/>
            <a:ext cx="4160520" cy="3873253"/>
          </a:xfrm>
        </p:spPr>
        <p:txBody>
          <a:bodyPr>
            <a:normAutofit fontScale="55000" lnSpcReduction="20000"/>
          </a:bodyPr>
          <a:lstStyle/>
          <a:p>
            <a:pPr marL="0" indent="0" fontAlgn="base">
              <a:buNone/>
            </a:pPr>
            <a:r>
              <a:rPr lang="en-US" sz="2200" b="1" dirty="0"/>
              <a:t>Journal 2</a:t>
            </a:r>
          </a:p>
          <a:p>
            <a:pPr fontAlgn="base"/>
            <a:r>
              <a:rPr lang="en-GB" sz="2200" dirty="0"/>
              <a:t>Does the paper discuss or employ computers in education?</a:t>
            </a:r>
            <a:r>
              <a:rPr lang="en-US" sz="2200" dirty="0"/>
              <a:t> </a:t>
            </a:r>
            <a:endParaRPr lang="en-GB" sz="2200" dirty="0"/>
          </a:p>
          <a:p>
            <a:pPr fontAlgn="base"/>
            <a:r>
              <a:rPr lang="en-GB" sz="2200" dirty="0"/>
              <a:t>Is the abstract a concise account of the work and conclusions?</a:t>
            </a:r>
            <a:r>
              <a:rPr lang="en-US" sz="2200" dirty="0"/>
              <a:t> </a:t>
            </a:r>
            <a:endParaRPr lang="en-GB" sz="2200" dirty="0"/>
          </a:p>
          <a:p>
            <a:pPr fontAlgn="base"/>
            <a:r>
              <a:rPr lang="en-GB" sz="2200" dirty="0"/>
              <a:t>Is the introduction a satisfactory background to the work?</a:t>
            </a:r>
            <a:r>
              <a:rPr lang="en-US" sz="2200" dirty="0"/>
              <a:t> </a:t>
            </a:r>
            <a:endParaRPr lang="en-GB" sz="2200" dirty="0"/>
          </a:p>
          <a:p>
            <a:pPr fontAlgn="base"/>
            <a:r>
              <a:rPr lang="en-GB" sz="2200" dirty="0"/>
              <a:t>Are any technical methods adequately described and analysed?</a:t>
            </a:r>
            <a:r>
              <a:rPr lang="en-US" sz="2200" dirty="0"/>
              <a:t> </a:t>
            </a:r>
            <a:endParaRPr lang="en-GB" sz="2200" dirty="0"/>
          </a:p>
          <a:p>
            <a:pPr fontAlgn="base"/>
            <a:r>
              <a:rPr lang="en-GB" sz="2200" dirty="0"/>
              <a:t>Are the results adequately described and analysed?</a:t>
            </a:r>
            <a:r>
              <a:rPr lang="en-US" sz="2200" dirty="0"/>
              <a:t> </a:t>
            </a:r>
            <a:endParaRPr lang="en-GB" sz="2200" dirty="0"/>
          </a:p>
          <a:p>
            <a:pPr fontAlgn="base"/>
            <a:r>
              <a:rPr lang="en-GB" sz="2200" dirty="0"/>
              <a:t>Are the conclusions supported by the data?</a:t>
            </a:r>
            <a:r>
              <a:rPr lang="en-US" sz="2200" dirty="0"/>
              <a:t> </a:t>
            </a:r>
            <a:endParaRPr lang="en-GB" sz="2200" dirty="0"/>
          </a:p>
          <a:p>
            <a:pPr fontAlgn="base"/>
            <a:r>
              <a:rPr lang="en-GB" sz="2200" dirty="0"/>
              <a:t>Have alternative interpretations of the data been considered?</a:t>
            </a:r>
            <a:r>
              <a:rPr lang="en-US" sz="2200" dirty="0"/>
              <a:t> </a:t>
            </a:r>
            <a:endParaRPr lang="en-GB" sz="2200" dirty="0"/>
          </a:p>
          <a:p>
            <a:pPr fontAlgn="base"/>
            <a:r>
              <a:rPr lang="en-GB" sz="2200" dirty="0"/>
              <a:t>Is the arrangement of material satisfactory?</a:t>
            </a:r>
            <a:r>
              <a:rPr lang="en-US" sz="2200" dirty="0"/>
              <a:t> </a:t>
            </a:r>
            <a:endParaRPr lang="en-GB" sz="2200" dirty="0"/>
          </a:p>
          <a:p>
            <a:pPr fontAlgn="base"/>
            <a:r>
              <a:rPr lang="en-GB" sz="2200" dirty="0"/>
              <a:t>Can parts of the paper be presented more concisely?</a:t>
            </a:r>
            <a:r>
              <a:rPr lang="en-US" sz="2200" dirty="0"/>
              <a:t> </a:t>
            </a:r>
            <a:endParaRPr lang="en-GB" sz="2200" dirty="0"/>
          </a:p>
        </p:txBody>
      </p:sp>
    </p:spTree>
    <p:extLst>
      <p:ext uri="{BB962C8B-B14F-4D97-AF65-F5344CB8AC3E}">
        <p14:creationId xmlns:p14="http://schemas.microsoft.com/office/powerpoint/2010/main" val="106955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E9EA-3547-474E-B4B2-8FF554333671}"/>
              </a:ext>
            </a:extLst>
          </p:cNvPr>
          <p:cNvSpPr>
            <a:spLocks noGrp="1"/>
          </p:cNvSpPr>
          <p:nvPr>
            <p:ph type="title"/>
          </p:nvPr>
        </p:nvSpPr>
        <p:spPr/>
        <p:txBody>
          <a:bodyPr/>
          <a:lstStyle/>
          <a:p>
            <a:r>
              <a:rPr lang="en-GB" dirty="0"/>
              <a:t>Approaches to writing a publishable journal article</a:t>
            </a:r>
          </a:p>
        </p:txBody>
      </p:sp>
      <p:sp>
        <p:nvSpPr>
          <p:cNvPr id="3" name="Content Placeholder 2">
            <a:extLst>
              <a:ext uri="{FF2B5EF4-FFF2-40B4-BE49-F238E27FC236}">
                <a16:creationId xmlns:a16="http://schemas.microsoft.com/office/drawing/2014/main" id="{D4F3690F-AF00-4C33-AFEB-064CB827150A}"/>
              </a:ext>
            </a:extLst>
          </p:cNvPr>
          <p:cNvSpPr>
            <a:spLocks noGrp="1"/>
          </p:cNvSpPr>
          <p:nvPr>
            <p:ph idx="1"/>
          </p:nvPr>
        </p:nvSpPr>
        <p:spPr>
          <a:xfrm>
            <a:off x="3817856" y="2638151"/>
            <a:ext cx="6466787" cy="3651504"/>
          </a:xfrm>
        </p:spPr>
        <p:txBody>
          <a:bodyPr>
            <a:normAutofit fontScale="92500" lnSpcReduction="10000"/>
          </a:bodyPr>
          <a:lstStyle/>
          <a:p>
            <a:pPr marL="0" indent="0">
              <a:buNone/>
            </a:pPr>
            <a:r>
              <a:rPr lang="en-GB" sz="1400" dirty="0"/>
              <a:t>“A publishable journal article is a piece of writing organized around one important new idea that is demonstrably related to the scholarship previously published. In other words, research articles get published because they say something new about something old. If your idea is interesting but not new, your article won’t be published. If your idea is new but not related to the old (previous research), your article won’t be published.”</a:t>
            </a:r>
          </a:p>
          <a:p>
            <a:pPr marL="0" indent="0">
              <a:buNone/>
            </a:pPr>
            <a:endParaRPr lang="en-GB" sz="1400" dirty="0"/>
          </a:p>
          <a:p>
            <a:pPr marL="0" indent="0">
              <a:buNone/>
            </a:pPr>
            <a:r>
              <a:rPr lang="en-GB" sz="1400" dirty="0"/>
              <a:t>“An article that provides new evidence in support of an accepted idea represents the best bet for novice authors. In such an article, you don’t create a new approach; rather, you present new evidence to support an existing approach. (By “existing approach,” I mean accepted theories, common methods, dominant arguments and so on. As long as someone else has proposed a theory, it’s an existing approach for you.) </a:t>
            </a:r>
          </a:p>
          <a:p>
            <a:pPr marL="0" indent="0">
              <a:buNone/>
            </a:pPr>
            <a:endParaRPr lang="en-GB" sz="1400" i="1" dirty="0"/>
          </a:p>
          <a:p>
            <a:pPr marL="0" indent="0">
              <a:buNone/>
            </a:pPr>
            <a:r>
              <a:rPr lang="en-GB" sz="1400" i="1" dirty="0"/>
              <a:t>Myths and Truths About Publishable Journal Articles, Wendy Laura Belcher, July 18, 2019</a:t>
            </a:r>
            <a:br>
              <a:rPr lang="en-GB" sz="1400" i="1" dirty="0"/>
            </a:br>
            <a:r>
              <a:rPr lang="en-GB" sz="1400" i="1" dirty="0"/>
              <a:t>https://www.insidehighered.com/advice/2019/07/18/how-write-publishable-journal-article-opinion</a:t>
            </a:r>
          </a:p>
        </p:txBody>
      </p:sp>
    </p:spTree>
    <p:extLst>
      <p:ext uri="{BB962C8B-B14F-4D97-AF65-F5344CB8AC3E}">
        <p14:creationId xmlns:p14="http://schemas.microsoft.com/office/powerpoint/2010/main" val="168494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1E9C-8C24-4369-A304-74D52DE99672}"/>
              </a:ext>
            </a:extLst>
          </p:cNvPr>
          <p:cNvSpPr>
            <a:spLocks noGrp="1"/>
          </p:cNvSpPr>
          <p:nvPr>
            <p:ph type="title"/>
          </p:nvPr>
        </p:nvSpPr>
        <p:spPr/>
        <p:txBody>
          <a:bodyPr/>
          <a:lstStyle/>
          <a:p>
            <a:r>
              <a:rPr lang="en-GB" dirty="0"/>
              <a:t>Skeleton of a journal paper</a:t>
            </a:r>
            <a:br>
              <a:rPr lang="en-GB" dirty="0"/>
            </a:br>
            <a:r>
              <a:rPr lang="en-GB" dirty="0"/>
              <a:t> (part 1)</a:t>
            </a:r>
          </a:p>
        </p:txBody>
      </p:sp>
      <p:sp>
        <p:nvSpPr>
          <p:cNvPr id="3" name="Content Placeholder 2">
            <a:extLst>
              <a:ext uri="{FF2B5EF4-FFF2-40B4-BE49-F238E27FC236}">
                <a16:creationId xmlns:a16="http://schemas.microsoft.com/office/drawing/2014/main" id="{3AB7CC58-4CDE-42C5-98B1-DFD8CAF722F9}"/>
              </a:ext>
            </a:extLst>
          </p:cNvPr>
          <p:cNvSpPr>
            <a:spLocks noGrp="1"/>
          </p:cNvSpPr>
          <p:nvPr>
            <p:ph idx="1"/>
          </p:nvPr>
        </p:nvSpPr>
        <p:spPr>
          <a:xfrm>
            <a:off x="3968685" y="2438400"/>
            <a:ext cx="7503736" cy="3651504"/>
          </a:xfrm>
        </p:spPr>
        <p:txBody>
          <a:bodyPr>
            <a:normAutofit fontScale="70000" lnSpcReduction="20000"/>
          </a:bodyPr>
          <a:lstStyle/>
          <a:p>
            <a:pPr marL="0" indent="0">
              <a:buNone/>
            </a:pPr>
            <a:r>
              <a:rPr lang="en-GB" sz="1900" b="1" dirty="0"/>
              <a:t>Title</a:t>
            </a:r>
          </a:p>
          <a:p>
            <a:r>
              <a:rPr lang="en-GB" sz="1900" dirty="0"/>
              <a:t>Meaningful and clearly linked to what the paper is about. Something ‘buzzy’ is a bonus!</a:t>
            </a:r>
          </a:p>
          <a:p>
            <a:pPr marL="0" indent="0">
              <a:buNone/>
            </a:pPr>
            <a:r>
              <a:rPr lang="en-GB" sz="1900" b="1" dirty="0"/>
              <a:t>Abstract</a:t>
            </a:r>
          </a:p>
          <a:p>
            <a:r>
              <a:rPr lang="en-GB" sz="1900" dirty="0"/>
              <a:t>Might be the only bit people read. Understandable on its own. Tells the whole story</a:t>
            </a:r>
          </a:p>
          <a:p>
            <a:pPr marL="0" indent="0">
              <a:buNone/>
            </a:pPr>
            <a:r>
              <a:rPr lang="en-GB" sz="1900" b="1" dirty="0"/>
              <a:t>Introduction</a:t>
            </a:r>
          </a:p>
          <a:p>
            <a:r>
              <a:rPr lang="en-GB" sz="1900" dirty="0"/>
              <a:t>Introduce the issue, the research and the paper. Say why the research is needed, why it is important. </a:t>
            </a:r>
          </a:p>
          <a:p>
            <a:r>
              <a:rPr lang="en-GB" sz="1900" dirty="0"/>
              <a:t>At the end, present the structure of the paper. Use literature, but briefly because it is coming next …</a:t>
            </a:r>
          </a:p>
          <a:p>
            <a:pPr marL="0" indent="0">
              <a:buNone/>
            </a:pPr>
            <a:r>
              <a:rPr lang="en-GB" sz="1900" b="1" dirty="0"/>
              <a:t>Background/literature</a:t>
            </a:r>
          </a:p>
          <a:p>
            <a:r>
              <a:rPr lang="en-GB" sz="1900" dirty="0"/>
              <a:t>Review existing research. This section is important, and should be quite long. Pick out relevant aspects of a good range of papers, and say how they relate to your research. </a:t>
            </a:r>
          </a:p>
          <a:p>
            <a:r>
              <a:rPr lang="en-GB" sz="1900" dirty="0"/>
              <a:t>At the end, set up the research questions (or hypotheses).</a:t>
            </a:r>
          </a:p>
          <a:p>
            <a:endParaRPr lang="en-GB" dirty="0"/>
          </a:p>
        </p:txBody>
      </p:sp>
    </p:spTree>
    <p:extLst>
      <p:ext uri="{BB962C8B-B14F-4D97-AF65-F5344CB8AC3E}">
        <p14:creationId xmlns:p14="http://schemas.microsoft.com/office/powerpoint/2010/main" val="132236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1E9C-8C24-4369-A304-74D52DE99672}"/>
              </a:ext>
            </a:extLst>
          </p:cNvPr>
          <p:cNvSpPr>
            <a:spLocks noGrp="1"/>
          </p:cNvSpPr>
          <p:nvPr>
            <p:ph type="title"/>
          </p:nvPr>
        </p:nvSpPr>
        <p:spPr/>
        <p:txBody>
          <a:bodyPr/>
          <a:lstStyle/>
          <a:p>
            <a:r>
              <a:rPr lang="en-GB" dirty="0"/>
              <a:t>Skeleton of a journal paper</a:t>
            </a:r>
            <a:br>
              <a:rPr lang="en-GB" dirty="0"/>
            </a:br>
            <a:r>
              <a:rPr lang="en-GB" dirty="0"/>
              <a:t>(part 2)</a:t>
            </a:r>
          </a:p>
        </p:txBody>
      </p:sp>
      <p:sp>
        <p:nvSpPr>
          <p:cNvPr id="3" name="Content Placeholder 2">
            <a:extLst>
              <a:ext uri="{FF2B5EF4-FFF2-40B4-BE49-F238E27FC236}">
                <a16:creationId xmlns:a16="http://schemas.microsoft.com/office/drawing/2014/main" id="{3AB7CC58-4CDE-42C5-98B1-DFD8CAF722F9}"/>
              </a:ext>
            </a:extLst>
          </p:cNvPr>
          <p:cNvSpPr>
            <a:spLocks noGrp="1"/>
          </p:cNvSpPr>
          <p:nvPr>
            <p:ph idx="1"/>
          </p:nvPr>
        </p:nvSpPr>
        <p:spPr>
          <a:xfrm>
            <a:off x="3912123" y="2346960"/>
            <a:ext cx="7560297" cy="4145280"/>
          </a:xfrm>
        </p:spPr>
        <p:txBody>
          <a:bodyPr>
            <a:noAutofit/>
          </a:bodyPr>
          <a:lstStyle/>
          <a:p>
            <a:pPr marL="0" indent="0">
              <a:buNone/>
            </a:pPr>
            <a:r>
              <a:rPr lang="en-GB" sz="1300" b="1" dirty="0"/>
              <a:t>Methods</a:t>
            </a:r>
          </a:p>
          <a:p>
            <a:r>
              <a:rPr lang="en-GB" sz="1300" dirty="0"/>
              <a:t>Describe the context briefly. If the work is at the OU, just explain what is relevant, and translate it for an external audience. Avoid all OU jargon.</a:t>
            </a:r>
          </a:p>
          <a:p>
            <a:r>
              <a:rPr lang="en-GB" sz="1300" dirty="0"/>
              <a:t>Give a clear account of the methods used and why they were chosen. Don’t miss out anything important (e.g. present or summarise survey questions).</a:t>
            </a:r>
          </a:p>
          <a:p>
            <a:pPr marL="0" indent="0">
              <a:buNone/>
            </a:pPr>
            <a:r>
              <a:rPr lang="en-GB" sz="1300" b="1" dirty="0"/>
              <a:t>Findings</a:t>
            </a:r>
          </a:p>
          <a:p>
            <a:r>
              <a:rPr lang="en-GB" sz="1300" dirty="0"/>
              <a:t>If there is a lot of data, use substructure for clarity e.g. quantitative data followed by qualitative data. </a:t>
            </a:r>
          </a:p>
          <a:p>
            <a:r>
              <a:rPr lang="en-GB" sz="1300" dirty="0"/>
              <a:t>Use stats for quantitative data to show significance if necessary (ask for stats help if you need it!). </a:t>
            </a:r>
          </a:p>
          <a:p>
            <a:r>
              <a:rPr lang="en-GB" sz="1300" dirty="0"/>
              <a:t>Explain your analysis approach for qualitative data e.g. how did you get to your themes? Include quotes from participants, but only those that illustrate points being made.</a:t>
            </a:r>
          </a:p>
          <a:p>
            <a:pPr marL="0" indent="0">
              <a:buNone/>
            </a:pPr>
            <a:r>
              <a:rPr lang="en-GB" sz="1300" b="1" dirty="0"/>
              <a:t>Discussion</a:t>
            </a:r>
          </a:p>
          <a:p>
            <a:r>
              <a:rPr lang="en-GB" sz="1300" dirty="0"/>
              <a:t>This is important and should be quite long. It needs to interpret the findings - not repeat them. </a:t>
            </a:r>
          </a:p>
          <a:p>
            <a:r>
              <a:rPr lang="en-GB" sz="1300" dirty="0"/>
              <a:t>Link back to the literature used earlier (or new literature if necessary). Address the research questions.</a:t>
            </a:r>
          </a:p>
          <a:p>
            <a:r>
              <a:rPr lang="en-GB" sz="1300" dirty="0"/>
              <a:t>Discuss limitations and possible future research. </a:t>
            </a:r>
          </a:p>
        </p:txBody>
      </p:sp>
    </p:spTree>
    <p:extLst>
      <p:ext uri="{BB962C8B-B14F-4D97-AF65-F5344CB8AC3E}">
        <p14:creationId xmlns:p14="http://schemas.microsoft.com/office/powerpoint/2010/main" val="6986627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162</TotalTime>
  <Words>955</Words>
  <Application>Microsoft Office PowerPoint</Application>
  <PresentationFormat>Widescreen</PresentationFormat>
  <Paragraphs>113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Schoolbook</vt:lpstr>
      <vt:lpstr>Corbel</vt:lpstr>
      <vt:lpstr>Monotype Corsiva</vt:lpstr>
      <vt:lpstr>Feathered</vt:lpstr>
      <vt:lpstr>Writing for scholarship/educational research publications</vt:lpstr>
      <vt:lpstr>Today’s session</vt:lpstr>
      <vt:lpstr>Why publish your educational research?</vt:lpstr>
      <vt:lpstr>Where to publish</vt:lpstr>
      <vt:lpstr>Journal ‘hierarchies’   </vt:lpstr>
      <vt:lpstr>Reviewing criteria for journals: two examples</vt:lpstr>
      <vt:lpstr>Approaches to writing a publishable journal article</vt:lpstr>
      <vt:lpstr>Skeleton of a journal paper  (part 1)</vt:lpstr>
      <vt:lpstr>Skeleton of a journal paper (part 2)</vt:lpstr>
      <vt:lpstr>Skeleton of a journal paper (part 3)</vt:lpstr>
      <vt:lpstr>Looking at a journal paper –  over to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for scholarship/educational research publications</dc:title>
  <dc:creator>Karen.Kear</dc:creator>
  <cp:lastModifiedBy>Karen.Kear</cp:lastModifiedBy>
  <cp:revision>26</cp:revision>
  <dcterms:created xsi:type="dcterms:W3CDTF">2019-07-22T15:49:00Z</dcterms:created>
  <dcterms:modified xsi:type="dcterms:W3CDTF">2019-07-24T11:00:43Z</dcterms:modified>
</cp:coreProperties>
</file>