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1" r:id="rId2"/>
  </p:sldIdLst>
  <p:sldSz cx="12192000" cy="6858000"/>
  <p:notesSz cx="7010400" cy="92964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D2380"/>
    <a:srgbClr val="2C58A4"/>
    <a:srgbClr val="78B82A"/>
    <a:srgbClr val="EFE524"/>
    <a:srgbClr val="F28917"/>
    <a:srgbClr val="E22016"/>
    <a:srgbClr val="945516"/>
    <a:srgbClr val="66338B"/>
    <a:srgbClr val="FDD817"/>
    <a:srgbClr val="F4AE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750" autoAdjust="0"/>
    <p:restoredTop sz="86410" autoAdjust="0"/>
  </p:normalViewPr>
  <p:slideViewPr>
    <p:cSldViewPr snapToGrid="0">
      <p:cViewPr varScale="1">
        <p:scale>
          <a:sx n="74" d="100"/>
          <a:sy n="74" d="100"/>
        </p:scale>
        <p:origin x="178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63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-4937"/>
    </p:cViewPr>
  </p:sorterViewPr>
  <p:notesViewPr>
    <p:cSldViewPr snapToGrid="0">
      <p:cViewPr varScale="1">
        <p:scale>
          <a:sx n="64" d="100"/>
          <a:sy n="64" d="100"/>
        </p:scale>
        <p:origin x="3149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CC96A8-6ED5-4539-87D6-AFCB6A9ADD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01CA9-6E9A-4637-835A-572E070E7F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31E61-F304-4060-A71B-12EF89F2AB62}" type="datetimeFigureOut">
              <a:rPr lang="en-GB" smtClean="0"/>
              <a:t>11/06/2024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7BD09-F700-4294-844B-B16BB42D45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D03D2-9D32-4973-B2F2-CBB43172B8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62D12-9E5E-493C-BE47-C6A094F24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103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1C1C4-A2CA-4E67-A1F5-602634E2BCF5}" type="datetimeFigureOut">
              <a:rPr lang="en-GB" smtClean="0"/>
              <a:t>11/06/2024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55DF9-41A9-4B2A-8603-E47104E21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09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55DF9-41A9-4B2A-8603-E47104E21A8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922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5024934-070C-DA4D-AC21-0DC55BDEFAC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86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54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70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74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2414B7-E694-DD45-8C62-70FE79ADDF1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5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5181600" cy="48088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8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5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53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98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76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51280"/>
            <a:ext cx="10515600" cy="484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Image result for open university logo">
            <a:extLst>
              <a:ext uri="{FF2B5EF4-FFF2-40B4-BE49-F238E27FC236}">
                <a16:creationId xmlns:a16="http://schemas.microsoft.com/office/drawing/2014/main" id="{73F5A3A6-890C-3C44-8E85-866FAD5E91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712" y="361703"/>
            <a:ext cx="1234088" cy="84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02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humandignitytrust.org/" TargetMode="External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svg"/><Relationship Id="rId12" Type="http://schemas.openxmlformats.org/officeDocument/2006/relationships/hyperlink" Target="https://www.mentalhealth.org.uk/explore-mental-health/statistics/lgbtiq-people-statistics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11" Type="http://schemas.openxmlformats.org/officeDocument/2006/relationships/hyperlink" Target="https://www.stonewall.org.uk/about-us/news/new-data-rise-hate-crime-against-lgbtq-people-continues-stonewall-slams-uk-gov-" TargetMode="External"/><Relationship Id="rId5" Type="http://schemas.openxmlformats.org/officeDocument/2006/relationships/image" Target="../media/image3.png"/><Relationship Id="rId10" Type="http://schemas.openxmlformats.org/officeDocument/2006/relationships/hyperlink" Target="https://www.hrc.org/resources/understanding-poverty-in-the-lgbtq-community" TargetMode="External"/><Relationship Id="rId4" Type="http://schemas.openxmlformats.org/officeDocument/2006/relationships/image" Target="../media/image2.jpeg"/><Relationship Id="rId9" Type="http://schemas.openxmlformats.org/officeDocument/2006/relationships/hyperlink" Target="https://doi.org/10.1080/03054985.2015.112888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BC9E42-CF55-F942-9572-3ACDE7694071}"/>
              </a:ext>
            </a:extLst>
          </p:cNvPr>
          <p:cNvSpPr txBox="1"/>
          <p:nvPr/>
        </p:nvSpPr>
        <p:spPr>
          <a:xfrm>
            <a:off x="5285678" y="66461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F465D11-9EEB-4425-A721-333EF169DD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197016" y="277661"/>
            <a:ext cx="11797967" cy="1338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2400" b="1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Evaluating an </a:t>
            </a:r>
            <a:r>
              <a:rPr lang="en-GB" altLang="en-US" sz="2400" b="1" dirty="0">
                <a:solidFill>
                  <a:srgbClr val="E22016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</a:t>
            </a:r>
            <a:r>
              <a:rPr lang="en-GB" altLang="en-US" sz="2400" b="1" dirty="0">
                <a:solidFill>
                  <a:srgbClr val="F28917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G</a:t>
            </a:r>
            <a:r>
              <a:rPr lang="en-GB" altLang="en-US" sz="2400" b="1" dirty="0">
                <a:solidFill>
                  <a:srgbClr val="EFE524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</a:t>
            </a:r>
            <a:r>
              <a:rPr lang="en-GB" altLang="en-US" sz="2400" b="1" dirty="0">
                <a:solidFill>
                  <a:srgbClr val="78B82A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</a:t>
            </a:r>
            <a:r>
              <a:rPr lang="en-GB" altLang="en-US" sz="2400" b="1" dirty="0">
                <a:solidFill>
                  <a:srgbClr val="2C58A4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Q</a:t>
            </a:r>
            <a:r>
              <a:rPr lang="en-GB" altLang="en-US" sz="2400" b="1" dirty="0">
                <a:solidFill>
                  <a:srgbClr val="6D238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+</a:t>
            </a:r>
            <a:r>
              <a:rPr lang="en-GB" altLang="en-US" sz="2400" b="1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awarding gap and supporting </a:t>
            </a:r>
            <a:br>
              <a:rPr lang="en-GB" altLang="en-US" sz="2400" b="1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n-GB" altLang="en-US" sz="2400" b="1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our queer student community (Phase 1) </a:t>
            </a:r>
            <a:br>
              <a:rPr lang="en-GB" altLang="en-US" sz="2400" b="1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br>
              <a:rPr lang="en-GB" altLang="en-US" sz="18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n-GB" altLang="en-US" sz="1800" b="1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Willow Neal, Emmanuel Zuza, Elaine McPherson, Chris Hutton, Ellesar Elhaggagi and Kat Gauld</a:t>
            </a: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Picture 8" descr="A black and white logo&#10;&#10;Description automatically generated with low confidence">
            <a:extLst>
              <a:ext uri="{FF2B5EF4-FFF2-40B4-BE49-F238E27FC236}">
                <a16:creationId xmlns:a16="http://schemas.microsoft.com/office/drawing/2014/main" id="{6C7A6090-39D0-B303-D8E4-96EDB08762E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8464" y="379696"/>
            <a:ext cx="2273415" cy="744026"/>
          </a:xfrm>
          <a:prstGeom prst="rect">
            <a:avLst/>
          </a:prstGeom>
        </p:spPr>
      </p:pic>
      <p:pic>
        <p:nvPicPr>
          <p:cNvPr id="5" name="Picture 4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0F097027-6750-6F5F-752A-302E0706278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016" y="6280564"/>
            <a:ext cx="2771745" cy="398346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874B7211-EFC3-2697-9E53-BB3CDB6B2F0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14542" y="2801117"/>
            <a:ext cx="3197585" cy="2030467"/>
          </a:xfrm>
          <a:prstGeom prst="rect">
            <a:avLst/>
          </a:prstGeom>
        </p:spPr>
      </p:pic>
      <p:sp>
        <p:nvSpPr>
          <p:cNvPr id="7" name="Rectangle 1">
            <a:extLst>
              <a:ext uri="{FF2B5EF4-FFF2-40B4-BE49-F238E27FC236}">
                <a16:creationId xmlns:a16="http://schemas.microsoft.com/office/drawing/2014/main" id="{746F967C-495D-1BE5-5FF0-FD39B7FFE8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5751" y="1718524"/>
            <a:ext cx="8286249" cy="2816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1800" b="1" i="1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Is there an awarding gap between our queer and cisgender heterosexual students in STEM?</a:t>
            </a: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endParaRPr lang="en-GB" altLang="en-US" sz="1800" dirty="0">
              <a:solidFill>
                <a:srgbClr val="060645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285750" indent="-285750" algn="l" eaLnBrk="0" fontAlgn="base" hangingPunct="0">
              <a:lnSpc>
                <a:spcPct val="100000"/>
              </a:lnSpc>
              <a:spcAft>
                <a:spcPct val="0"/>
              </a:spcAft>
              <a:buFont typeface="Wingdings" panose="05000000000000000000" pitchFamily="2" charset="2"/>
              <a:buChar char="è"/>
            </a:pPr>
            <a:r>
              <a:rPr lang="en-GB" altLang="en-US" sz="1800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As a group, queer students are highly likely to have external pressure due to their identity.</a:t>
            </a:r>
          </a:p>
          <a:p>
            <a:pPr marL="285750" indent="-285750" algn="l" eaLnBrk="0" fontAlgn="base" hangingPunct="0">
              <a:lnSpc>
                <a:spcPct val="100000"/>
              </a:lnSpc>
              <a:spcAft>
                <a:spcPct val="0"/>
              </a:spcAft>
              <a:buFont typeface="Wingdings" panose="05000000000000000000" pitchFamily="2" charset="2"/>
              <a:buChar char="è"/>
            </a:pPr>
            <a:r>
              <a:rPr lang="en-GB" altLang="en-US" sz="1800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Research shows that mental health, poverty, familial support all contribute to academic achievement.</a:t>
            </a:r>
          </a:p>
          <a:p>
            <a:pPr marL="285750" indent="-285750" algn="l" eaLnBrk="0" fontAlgn="base" hangingPunct="0">
              <a:lnSpc>
                <a:spcPct val="100000"/>
              </a:lnSpc>
              <a:spcAft>
                <a:spcPct val="0"/>
              </a:spcAft>
              <a:buFont typeface="Wingdings" panose="05000000000000000000" pitchFamily="2" charset="2"/>
              <a:buChar char="è"/>
            </a:pPr>
            <a:r>
              <a:rPr lang="en-GB" altLang="en-US" sz="1800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Queer people are likely to have mental illness, be financially unstable and have weaker familial connections.</a:t>
            </a:r>
          </a:p>
          <a:p>
            <a:pPr marL="285750" indent="-285750" algn="l" eaLnBrk="0" fontAlgn="base" hangingPunct="0">
              <a:lnSpc>
                <a:spcPct val="100000"/>
              </a:lnSpc>
              <a:spcAft>
                <a:spcPct val="0"/>
              </a:spcAft>
              <a:buFont typeface="Wingdings" panose="05000000000000000000" pitchFamily="2" charset="2"/>
              <a:buChar char="è"/>
            </a:pPr>
            <a:r>
              <a:rPr lang="en-GB" altLang="en-US" sz="1800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Intersectionality likely compounds these issues.</a:t>
            </a: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90A7F602-3B2B-838B-2285-BB48CEA46E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76821" y="3950101"/>
            <a:ext cx="2237919" cy="124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24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Over 50% </a:t>
            </a:r>
            <a:r>
              <a:rPr lang="en-GB" altLang="en-US" sz="1800" b="1" dirty="0">
                <a:solidFill>
                  <a:srgbClr val="7BCCE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of LGBTQ+ people have </a:t>
            </a:r>
            <a:r>
              <a:rPr lang="en-GB" altLang="en-US" sz="1800" b="1" dirty="0">
                <a:solidFill>
                  <a:srgbClr val="6D238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mental health problems</a:t>
            </a:r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D9CD60F0-FDE6-7469-4D0C-D2B29DBE71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2127" y="5624407"/>
            <a:ext cx="3625729" cy="692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1800" b="1" dirty="0">
                <a:solidFill>
                  <a:srgbClr val="E22016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Almost</a:t>
            </a:r>
            <a:r>
              <a:rPr lang="en-GB" altLang="en-US" sz="1800" dirty="0">
                <a:solidFill>
                  <a:srgbClr val="E22016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GB" altLang="en-US" sz="24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half</a:t>
            </a:r>
            <a:r>
              <a:rPr lang="en-GB" altLang="en-US" sz="1800" b="1" dirty="0">
                <a:solidFill>
                  <a:srgbClr val="E22016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of trans </a:t>
            </a:r>
            <a:r>
              <a:rPr lang="en-GB" altLang="en-US" sz="1800" b="1" dirty="0">
                <a:solidFill>
                  <a:srgbClr val="78B82A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people have considered suicide</a:t>
            </a: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8D985789-7806-0511-8EDD-E35299BE55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542" y="4926911"/>
            <a:ext cx="3087398" cy="13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1800" b="1" dirty="0">
                <a:solidFill>
                  <a:srgbClr val="2C58A4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Hate crimes </a:t>
            </a:r>
            <a:r>
              <a:rPr lang="en-GB" altLang="en-US" sz="1800" b="1" dirty="0">
                <a:solidFill>
                  <a:srgbClr val="F4AEC8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on the basis of sexual orientation are up by </a:t>
            </a:r>
            <a:r>
              <a:rPr lang="en-GB" altLang="en-US" sz="28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112% </a:t>
            </a:r>
            <a:r>
              <a:rPr lang="en-GB" altLang="en-US" sz="1800" b="1" dirty="0">
                <a:solidFill>
                  <a:srgbClr val="F4AEC8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(2018 - 2023) in the UK</a:t>
            </a:r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id="{326F4824-D336-BF33-AD89-1258FD93C5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5797" y="5437704"/>
            <a:ext cx="3725334" cy="106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1800" b="1" dirty="0">
                <a:solidFill>
                  <a:srgbClr val="EFE524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Many LGBTQ+ people </a:t>
            </a:r>
            <a:r>
              <a:rPr lang="en-GB" altLang="en-US" sz="24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avoid healthcare </a:t>
            </a:r>
            <a:r>
              <a:rPr lang="en-GB" altLang="en-US" sz="1800" b="1" dirty="0">
                <a:solidFill>
                  <a:srgbClr val="F28917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treatment through fear of </a:t>
            </a:r>
            <a:r>
              <a:rPr lang="en-GB" altLang="en-US" sz="1800" b="1" dirty="0">
                <a:solidFill>
                  <a:srgbClr val="FDD817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discrimination</a:t>
            </a:r>
          </a:p>
        </p:txBody>
      </p:sp>
      <p:sp>
        <p:nvSpPr>
          <p:cNvPr id="13" name="Rectangle 1">
            <a:extLst>
              <a:ext uri="{FF2B5EF4-FFF2-40B4-BE49-F238E27FC236}">
                <a16:creationId xmlns:a16="http://schemas.microsoft.com/office/drawing/2014/main" id="{8F9AF85A-54AE-771C-AC2C-2E20385238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933" y="1755247"/>
            <a:ext cx="3511718" cy="969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1800" b="1" dirty="0">
                <a:solidFill>
                  <a:srgbClr val="66338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It is </a:t>
            </a:r>
            <a:r>
              <a:rPr lang="en-GB" altLang="en-US" sz="24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illegal</a:t>
            </a:r>
            <a:r>
              <a:rPr lang="en-GB" altLang="en-US" sz="18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GB" altLang="en-US" sz="1800" b="1" dirty="0">
                <a:solidFill>
                  <a:srgbClr val="945516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to be gay in 64 countries, </a:t>
            </a:r>
            <a:r>
              <a:rPr lang="en-GB" altLang="en-US" sz="18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12</a:t>
            </a:r>
            <a:r>
              <a:rPr lang="en-GB" altLang="en-US" sz="1800" b="1" dirty="0">
                <a:solidFill>
                  <a:srgbClr val="945516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publishable by death</a:t>
            </a:r>
          </a:p>
        </p:txBody>
      </p:sp>
      <p:sp>
        <p:nvSpPr>
          <p:cNvPr id="14" name="Rectangle 1">
            <a:extLst>
              <a:ext uri="{FF2B5EF4-FFF2-40B4-BE49-F238E27FC236}">
                <a16:creationId xmlns:a16="http://schemas.microsoft.com/office/drawing/2014/main" id="{42945F94-785D-52FB-07EF-7D2BDF34F5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11605" y="6543225"/>
            <a:ext cx="233143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14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References: </a:t>
            </a:r>
            <a:r>
              <a:rPr lang="en-GB" altLang="en-US" sz="14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  <a:hlinkClick r:id="rId8"/>
              </a:rPr>
              <a:t>1</a:t>
            </a:r>
            <a:r>
              <a:rPr lang="en-GB" altLang="en-US" sz="14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n-GB" altLang="en-US" sz="14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  <a:hlinkClick r:id="rId9"/>
              </a:rPr>
              <a:t>2</a:t>
            </a:r>
            <a:r>
              <a:rPr lang="en-GB" altLang="en-US" sz="14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,</a:t>
            </a:r>
            <a:r>
              <a:rPr lang="en-GB" altLang="en-US" sz="14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  <a:hlinkClick r:id="rId10"/>
              </a:rPr>
              <a:t>3</a:t>
            </a:r>
            <a:r>
              <a:rPr lang="en-GB" altLang="en-US" sz="14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, </a:t>
            </a:r>
            <a:r>
              <a:rPr lang="en-GB" altLang="en-US" sz="14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  <a:hlinkClick r:id="rId11"/>
              </a:rPr>
              <a:t>4</a:t>
            </a:r>
            <a:r>
              <a:rPr lang="en-GB" altLang="en-US" sz="14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, </a:t>
            </a:r>
            <a:r>
              <a:rPr lang="en-GB" altLang="en-US" sz="14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  <a:hlinkClick r:id="rId12"/>
              </a:rPr>
              <a:t>5</a:t>
            </a:r>
            <a:endParaRPr lang="en-GB" altLang="en-US" sz="1400" b="1" dirty="0">
              <a:solidFill>
                <a:schemeClr val="tx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5" name="Rectangle 1">
            <a:extLst>
              <a:ext uri="{FF2B5EF4-FFF2-40B4-BE49-F238E27FC236}">
                <a16:creationId xmlns:a16="http://schemas.microsoft.com/office/drawing/2014/main" id="{F23A2734-D708-E38D-AC51-15B5E5156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5125" y="4686110"/>
            <a:ext cx="6552323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1800" b="1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Phase 1:</a:t>
            </a:r>
            <a:r>
              <a:rPr lang="en-GB" altLang="en-US" sz="1800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Quantitative model for all of STEM (2024/5)</a:t>
            </a: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1800" b="1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Phase 2</a:t>
            </a:r>
            <a:r>
              <a:rPr lang="en-GB" altLang="en-US" sz="1800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: Qualitative interviews with students (2025/6)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385722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PRESENTATIONINFO" val="{&quot;DocumentId&quot;:&quot;29ad3a3ebe5e404357d4ecaf534720f0&quot;,&quot;LanguageCode&quot;:&quot;en-US&quot;,&quot;SlideGuids&quot;:[&quot;c9357629-6185-4467-a39f-3b7c432b5c10&quot;,&quot;a4878e81-4d15-4d43-9531-39680c84ecfd&quot;,&quot;f5b398ea-cf7c-4b3e-8177-824a4a8ab1cf&quot;,&quot;c49b6e99-fa39-4211-a779-fc7790e6eed6&quot;,&quot;dd196faf-b12c-483b-aa38-b2c4502e2f6b&quot;,&quot;18aba1ed-efdf-4f22-8d7a-ad6c440525cb&quot;,&quot;7158b587-1b31-406f-8257-87dc7fa3f787&quot;,&quot;05797c85-1add-41f0-b160-1fadf135e4cf&quot;,&quot;adaa4fae-b221-436f-8dba-057a16a6d2e7&quot;,&quot;e72066f0-097a-49a3-a904-6929ad9723e8&quot;,&quot;34c97da7-b5dc-453c-a409-7a366c37ccaf&quot;,&quot;6cc20db3-ea89-47d1-a321-ca87e78ad727&quot;,&quot;6538ee61-a74c-46f4-87b8-1761415f06fa&quot;],&quot;TimeStamp&quot;:&quot;2018-10-04T22:54:38.6356615+01:00&quot;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SLIDEINFO" val="{&quot;Guid&quot;:&quot;c9357629-6185-4467-a39f-3b7c432b5c10&quot;,&quot;TimeStamp&quot;:&quot;2018-10-04T22:54:38.5658229+01:00&quot;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3970</TotalTime>
  <Words>208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Poppins</vt:lpstr>
      <vt:lpstr>Wingdings</vt:lpstr>
      <vt:lpstr>Office Theme</vt:lpstr>
      <vt:lpstr>Evaluating an LGBTQ+ awarding gap and supporting  our queer student community (Phase 1)   Willow Neal, Emmanuel Zuza, Elaine McPherson, Chris Hutton, Ellesar Elhaggagi and Kat Gauld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sustaining inclusive STEM practices</dc:title>
  <dc:creator>Trevor Collins</dc:creator>
  <cp:lastModifiedBy>Diane.Ford</cp:lastModifiedBy>
  <cp:revision>484</cp:revision>
  <cp:lastPrinted>2018-10-16T09:27:54Z</cp:lastPrinted>
  <dcterms:created xsi:type="dcterms:W3CDTF">2017-05-06T04:58:44Z</dcterms:created>
  <dcterms:modified xsi:type="dcterms:W3CDTF">2024-06-11T08:51:41Z</dcterms:modified>
</cp:coreProperties>
</file>