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3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4DAEE-F3F2-4BEF-8B64-ED86F964B883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00952-97BF-4695-A247-39C221483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08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755DF9-41A9-4B2A-8603-E47104E21A8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07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05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17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68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8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80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4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84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01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04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11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75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DFFBC"/>
            </a:gs>
            <a:gs pos="100000">
              <a:srgbClr val="F3FCFE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047" y="5931895"/>
            <a:ext cx="2589363" cy="7922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621C102-EB29-0F9C-58BA-5E3B5015490A}"/>
              </a:ext>
            </a:extLst>
          </p:cNvPr>
          <p:cNvSpPr/>
          <p:nvPr/>
        </p:nvSpPr>
        <p:spPr>
          <a:xfrm>
            <a:off x="10020300" y="219631"/>
            <a:ext cx="1600200" cy="1151969"/>
          </a:xfrm>
          <a:prstGeom prst="rect">
            <a:avLst/>
          </a:prstGeom>
          <a:solidFill>
            <a:srgbClr val="F1F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692" y="620225"/>
            <a:ext cx="2273415" cy="74402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56DE271-B91D-5713-140D-CF3B22FA114A}"/>
              </a:ext>
            </a:extLst>
          </p:cNvPr>
          <p:cNvSpPr txBox="1"/>
          <p:nvPr/>
        </p:nvSpPr>
        <p:spPr>
          <a:xfrm>
            <a:off x="234892" y="992238"/>
            <a:ext cx="6513777" cy="166199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24B9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Context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MST124 often first module but it’s “harder” than many Level 1s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multiple qualifications – many non-specialist mathematicians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Retention a priority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Students struggle to navigate OU systems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​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606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03E759-15CB-2F22-6FBD-10418CD8D8E3}"/>
              </a:ext>
            </a:extLst>
          </p:cNvPr>
          <p:cNvSpPr txBox="1"/>
          <p:nvPr/>
        </p:nvSpPr>
        <p:spPr>
          <a:xfrm>
            <a:off x="6712389" y="2506236"/>
            <a:ext cx="518149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24B9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Analysis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Impact considered qualitatively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on themes covered and how students used PTs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Potential for quantitative over several presentations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4" y="86978"/>
            <a:ext cx="11797967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Personal Tutor scheme to enhance student retention and improve success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Vicki </a:t>
            </a: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Brown, Cath Brown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3D8729-720F-AD95-7C3C-A3BEF1ECCF74}"/>
              </a:ext>
            </a:extLst>
          </p:cNvPr>
          <p:cNvSpPr txBox="1"/>
          <p:nvPr/>
        </p:nvSpPr>
        <p:spPr>
          <a:xfrm>
            <a:off x="216662" y="2511461"/>
            <a:ext cx="7112118" cy="1446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24B9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is a personal tutor?</a:t>
            </a:r>
            <a:endParaRPr kumimoji="0" lang="en-GB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124B9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Addition to regular tutor (not replacement)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 from a different cluster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Different use of tuition hours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​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606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567C60-5810-8E75-B830-B7ED41685089}"/>
              </a:ext>
            </a:extLst>
          </p:cNvPr>
          <p:cNvSpPr txBox="1"/>
          <p:nvPr/>
        </p:nvSpPr>
        <p:spPr>
          <a:xfrm>
            <a:off x="197014" y="3847824"/>
            <a:ext cx="7112118" cy="218521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24B9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Role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Study skills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 management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Arial"/>
              </a:rPr>
              <a:t>Non-judgmental person to talk to about module-related issues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Sign-posting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Developing confidence &amp; autonomy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​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606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5546D1-AE27-86B7-647F-91619C8F37E3}"/>
              </a:ext>
            </a:extLst>
          </p:cNvPr>
          <p:cNvSpPr txBox="1"/>
          <p:nvPr/>
        </p:nvSpPr>
        <p:spPr>
          <a:xfrm>
            <a:off x="6712388" y="3855173"/>
            <a:ext cx="51814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24B9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Taking it forward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Could this be rolled out on other modules in the same way?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Potential for continuity on level 1 at least?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1" name="Picture 30" descr="Bald man attending virtual therapy">
            <a:extLst>
              <a:ext uri="{FF2B5EF4-FFF2-40B4-BE49-F238E27FC236}">
                <a16:creationId xmlns:a16="http://schemas.microsoft.com/office/drawing/2014/main" id="{B99EDF80-C9A1-50A0-A82C-CD45841EE0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473" y="4833090"/>
            <a:ext cx="2697480" cy="179832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C5D4DF6-B85E-B7B4-6001-5C964CB3FE0C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4FFFF"/>
              </a:clrFrom>
              <a:clrTo>
                <a:srgbClr val="F4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1462" y="537608"/>
            <a:ext cx="1861674" cy="1968628"/>
          </a:xfrm>
          <a:prstGeom prst="rect">
            <a:avLst/>
          </a:prstGeom>
        </p:spPr>
      </p:pic>
      <p:pic>
        <p:nvPicPr>
          <p:cNvPr id="34" name="Picture 33" descr="Woman using laptop computer">
            <a:extLst>
              <a:ext uri="{FF2B5EF4-FFF2-40B4-BE49-F238E27FC236}">
                <a16:creationId xmlns:a16="http://schemas.microsoft.com/office/drawing/2014/main" id="{9B276DCE-0F67-387B-F610-ED24FD14E9F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728" y="4833090"/>
            <a:ext cx="2743200" cy="1828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50391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1_Office Theme</vt:lpstr>
      <vt:lpstr>A Personal Tutor scheme to enhance student retention and improve success Vicki Brown, Cath Brown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Personal Tutor scheme to enhance student retention and improve success Vicki Brown, Cath Brown</dc:title>
  <dc:creator>Victoria.Brown [she/her]</dc:creator>
  <cp:lastModifiedBy>Diane.Ford</cp:lastModifiedBy>
  <cp:revision>2</cp:revision>
  <dcterms:created xsi:type="dcterms:W3CDTF">2023-05-19T11:58:48Z</dcterms:created>
  <dcterms:modified xsi:type="dcterms:W3CDTF">2023-05-19T14:38:26Z</dcterms:modified>
</cp:coreProperties>
</file>