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71" r:id="rId5"/>
    <p:sldMasterId id="2147483863" r:id="rId6"/>
    <p:sldMasterId id="2147483817" r:id="rId7"/>
    <p:sldMasterId id="2147483927" r:id="rId8"/>
  </p:sldMasterIdLst>
  <p:notesMasterIdLst>
    <p:notesMasterId r:id="rId15"/>
  </p:notesMasterIdLst>
  <p:handoutMasterIdLst>
    <p:handoutMasterId r:id="rId16"/>
  </p:handoutMasterIdLst>
  <p:sldIdLst>
    <p:sldId id="308" r:id="rId9"/>
    <p:sldId id="306" r:id="rId10"/>
    <p:sldId id="307" r:id="rId11"/>
    <p:sldId id="310" r:id="rId12"/>
    <p:sldId id="312" r:id="rId13"/>
    <p:sldId id="311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2C21D-9C31-DAEC-E611-E76D7525B8BA}" name="Hannah.King" initials="H" userId="S::hlk63@open.ac.uk::a66496f2-2df4-4361-8801-89f9e25bfc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45"/>
    <a:srgbClr val="FFD7FD"/>
    <a:srgbClr val="FF8A76"/>
    <a:srgbClr val="FFB4FF"/>
    <a:srgbClr val="D6FFF2"/>
    <a:srgbClr val="CAD2FF"/>
    <a:srgbClr val="FEE3E9"/>
    <a:srgbClr val="4F9AE9"/>
    <a:srgbClr val="8AFFD7"/>
    <a:srgbClr val="BA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3DE831-BF13-4F33-9904-ED7E066CF04E}" v="61" dt="2023-04-17T21:20:49.2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7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0AFA1-2D98-83E6-6B45-1BA4EFFA0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92458-5F54-BBF5-A700-E864B64DF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FF1-B4C8-4A7A-A50B-9837D279A5B3}" type="datetimeFigureOut">
              <a:rPr lang="en-GB" smtClean="0">
                <a:latin typeface="Poppins" panose="00000500000000000000" pitchFamily="2" charset="0"/>
              </a:rPr>
              <a:t>18/04/2023</a:t>
            </a:fld>
            <a:endParaRPr lang="en-GB">
              <a:latin typeface="Poppins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5C0A-89EE-3D17-E818-2781A8FCA1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F12D-2392-5BCA-470C-1326218C7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0D4E1-3C06-412A-A8F6-CECF698F9984}" type="slidenum">
              <a:rPr lang="en-GB" smtClean="0">
                <a:latin typeface="Poppins" panose="00000500000000000000" pitchFamily="2" charset="0"/>
              </a:rPr>
              <a:t>‹#›</a:t>
            </a:fld>
            <a:endParaRPr lang="en-GB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16C2FE4-2A89-2C48-B077-AF8EE4693F31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CCD80B4-3417-B74B-BDCD-C7836226A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Key message: Impact as achievable for everyone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15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98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Key message: Impact as achievable for everyone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6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3504968" cy="5119768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59EDF-990B-8A48-B3FB-ACAE78C6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69" y="0"/>
            <a:ext cx="2599267" cy="511976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39595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975496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056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4BF4FA5-BC22-05C3-E069-B6D3DBC120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148663-9A22-D30A-1E00-66697B7739F5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154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 - Blu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4182387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491E11-C10D-5DDF-F581-B813FF8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908543F-39C8-3FDA-CBB3-84FC94206A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388B64FB-ADBB-26BD-E337-6CF096A932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51F-5FB0-9945-E01E-6CB9436C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C6BB43E-7657-B36B-FF0A-F805A2FB9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screen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329EC4-43A1-4C93-CC9C-F8056BDA6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C92E1EE-0986-AEDC-C202-DFA17E6186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2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8421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161B3BB-13A6-8F07-69F3-28C1C681F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30393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57315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BA357D1-B85B-5E43-48BE-75FF66F90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A75198C-6ADB-FB44-7D03-6F5213AC31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C01CCF-0DB7-F246-ABF2-EC18516A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C71BB06-BC2B-503D-C100-C1D7CF606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5EE5AA7-CE9F-6795-3587-5FECAE583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8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C03919D-ED94-85DD-1324-53A7CAE381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87A5F3DD-B4AB-BD17-596F-E74A62BFB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C1EA7DC-B02A-FE29-687A-390579C75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412ECB0-A0F7-C3C3-CD7E-53BD50174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5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C3A49A-8F27-4ABD-3E82-D19FBB8B2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1EF4921-C4EA-38D0-FDB1-827E4E6B7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38D216E0-7352-C52F-6A35-B80CBA184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26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71C0-93BA-5ADF-64A4-2A43F86D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DBA90-2059-F1EB-DC4D-1F490EC5C85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DBE218AA-1FFB-BE5D-8642-2B04DCCE9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7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EEF07-1889-D507-89A8-BB2EE63E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E1AC07D-4E2F-CEA1-4D8E-FFA7745DD9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8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582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00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3B649-1EB8-9846-A24F-3002667E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25C514-5CFA-FD4E-BB21-038E4D8F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BE89543-A931-7E7D-70F4-0895930BED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E4D12D21-2F9E-2846-20E0-F0307CE082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3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15272609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C3DB8-28FE-CD4A-AC01-87EE1020C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90F52-05CD-A068-38A6-49F5DCC4B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4032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E638D-6AD4-9B4C-B7A9-1F0500BFE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097770"/>
            <a:ext cx="4417181" cy="176023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8BB04F-25F0-024C-BD47-209C74A31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36C6B16-6B0D-9EC9-CB32-E93F0F256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99C368-7E26-527C-B143-BDB1D5B48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887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80854" cy="6858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06383-A6CB-5648-834D-B48F2370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61708" y="1715146"/>
            <a:ext cx="5145438" cy="171514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3B3489-D726-D446-9A29-05672FA50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7E64E4-287C-1FCE-9776-59EE01B204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966699-83CA-1202-E4B3-09DCD56E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46295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917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922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923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19" r:id="rId2"/>
    <p:sldLayoutId id="2147483936" r:id="rId3"/>
    <p:sldLayoutId id="2147483828" r:id="rId4"/>
    <p:sldLayoutId id="2147483829" r:id="rId5"/>
    <p:sldLayoutId id="2147483830" r:id="rId6"/>
    <p:sldLayoutId id="2147483831" r:id="rId7"/>
    <p:sldLayoutId id="2147483835" r:id="rId8"/>
    <p:sldLayoutId id="2147483836" r:id="rId9"/>
    <p:sldLayoutId id="2147483839" r:id="rId10"/>
    <p:sldLayoutId id="2147483935" r:id="rId11"/>
    <p:sldLayoutId id="2147483842" r:id="rId12"/>
    <p:sldLayoutId id="2147483846" r:id="rId13"/>
    <p:sldLayoutId id="2147483847" r:id="rId14"/>
    <p:sldLayoutId id="2147483848" r:id="rId15"/>
    <p:sldLayoutId id="2147483849" r:id="rId16"/>
    <p:sldLayoutId id="2147483850" r:id="rId17"/>
    <p:sldLayoutId id="2147483851" r:id="rId18"/>
    <p:sldLayoutId id="2147483852" r:id="rId19"/>
    <p:sldLayoutId id="2147483853" r:id="rId20"/>
    <p:sldLayoutId id="2147483937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B5729BC6-1974-4E70-5D19-1AF91822E89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" b="3149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1D5D748-F05B-1EA5-C326-33235AFA37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4400" dirty="0"/>
              <a:t>Impact of </a:t>
            </a:r>
            <a:r>
              <a:rPr lang="en-GB" sz="4400" dirty="0" err="1"/>
              <a:t>SoTL</a:t>
            </a:r>
            <a:r>
              <a:rPr lang="en-GB" sz="4400" dirty="0"/>
              <a:t> Publication Launch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27E592-DA0E-9BD5-45D9-A6CFFD1608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2600" i="1" dirty="0"/>
              <a:t>A compendium of case studies and a guide for educators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FDC3C6-E048-1A2D-E904-F72F85E443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Shailey</a:t>
            </a:r>
            <a:r>
              <a:rPr lang="en-GB" dirty="0"/>
              <a:t> </a:t>
            </a:r>
            <a:r>
              <a:rPr lang="en-GB" dirty="0" err="1"/>
              <a:t>Minocha</a:t>
            </a:r>
            <a:r>
              <a:rPr lang="en-GB" dirty="0"/>
              <a:t> and Trevor Collins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0E472FA-1D34-9DCF-AFF5-D0FD6DC9AC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eSTEeM Conference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29AE5D-BAFA-C898-EEFC-1AD4A67541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Wednesday, 19</a:t>
            </a:r>
            <a:r>
              <a:rPr lang="en-GB" baseline="30000" dirty="0"/>
              <a:t>th</a:t>
            </a:r>
            <a:r>
              <a:rPr lang="en-GB" dirty="0"/>
              <a:t> April 2023</a:t>
            </a:r>
          </a:p>
        </p:txBody>
      </p:sp>
    </p:spTree>
    <p:extLst>
      <p:ext uri="{BB962C8B-B14F-4D97-AF65-F5344CB8AC3E}">
        <p14:creationId xmlns:p14="http://schemas.microsoft.com/office/powerpoint/2010/main" val="1981479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4751EB9-DC23-3E8D-B076-BD8956F6E6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3915" y="1409228"/>
            <a:ext cx="3390259" cy="289311"/>
          </a:xfrm>
        </p:spPr>
        <p:txBody>
          <a:bodyPr/>
          <a:lstStyle/>
          <a:p>
            <a:r>
              <a:rPr lang="en-GB" dirty="0"/>
              <a:t>Learning and Teaching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AE8C1C-C233-86BA-C3B1-8F91901D79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3915" y="1819047"/>
            <a:ext cx="5682085" cy="1527658"/>
          </a:xfrm>
        </p:spPr>
        <p:txBody>
          <a:bodyPr lIns="91440" tIns="45720" rIns="91440" bIns="45720" anchor="t">
            <a:noAutofit/>
          </a:bodyPr>
          <a:lstStyle/>
          <a:p>
            <a:pPr marL="244800" indent="-244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Poppins"/>
                <a:cs typeface="Poppins"/>
              </a:rPr>
              <a:t>What has been the impact on </a:t>
            </a:r>
            <a:r>
              <a:rPr lang="en-US" sz="1600" i="1" dirty="0">
                <a:latin typeface="Poppins"/>
                <a:cs typeface="Poppins"/>
              </a:rPr>
              <a:t>student experience</a:t>
            </a:r>
            <a:r>
              <a:rPr lang="en-US" sz="1600" dirty="0">
                <a:latin typeface="Poppins"/>
                <a:cs typeface="Poppins"/>
              </a:rPr>
              <a:t>?</a:t>
            </a:r>
          </a:p>
          <a:p>
            <a:pPr marL="244800" indent="-244800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Poppins"/>
                <a:cs typeface="Poppins"/>
              </a:rPr>
              <a:t>What has been the impact on </a:t>
            </a:r>
            <a:r>
              <a:rPr lang="en-US" sz="1600" i="1" dirty="0">
                <a:latin typeface="Poppins"/>
                <a:cs typeface="Poppins"/>
              </a:rPr>
              <a:t>student retention and progression</a:t>
            </a:r>
            <a:r>
              <a:rPr lang="en-US" sz="1600" dirty="0">
                <a:latin typeface="Poppins"/>
                <a:cs typeface="Poppins"/>
              </a:rPr>
              <a:t>?</a:t>
            </a:r>
          </a:p>
          <a:p>
            <a:pPr marL="244800" indent="-244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Is there evidence of </a:t>
            </a:r>
            <a:r>
              <a:rPr lang="en-US" sz="1600" i="1" dirty="0"/>
              <a:t>excellence in teaching</a:t>
            </a:r>
            <a:r>
              <a:rPr lang="en-US" sz="1600" dirty="0"/>
              <a:t>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701FA-DBA0-0892-26D9-167873F5396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Impact Evaluation Framework for </a:t>
            </a:r>
            <a:r>
              <a:rPr lang="en-GB" dirty="0" err="1"/>
              <a:t>SoTL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0C69C2F-68BF-8704-1014-F6B999145D3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915" y="912168"/>
            <a:ext cx="10766703" cy="405241"/>
          </a:xfrm>
        </p:spPr>
        <p:txBody>
          <a:bodyPr/>
          <a:lstStyle/>
          <a:p>
            <a:r>
              <a:rPr lang="en-US" i="1" dirty="0"/>
              <a:t>Four categories and 12 facets of impact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450"/>
            <a:ext cx="10515600" cy="346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9416CC9-D08B-F0AB-93A7-1E2A8C629048}"/>
              </a:ext>
            </a:extLst>
          </p:cNvPr>
          <p:cNvSpPr txBox="1">
            <a:spLocks/>
          </p:cNvSpPr>
          <p:nvPr/>
        </p:nvSpPr>
        <p:spPr>
          <a:xfrm>
            <a:off x="413915" y="3429000"/>
            <a:ext cx="3465928" cy="4324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Transfer to others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9DCD14E-181F-029A-E65F-F86B16996C57}"/>
              </a:ext>
            </a:extLst>
          </p:cNvPr>
          <p:cNvSpPr txBox="1">
            <a:spLocks/>
          </p:cNvSpPr>
          <p:nvPr/>
        </p:nvSpPr>
        <p:spPr>
          <a:xfrm>
            <a:off x="413915" y="3861434"/>
            <a:ext cx="5682085" cy="178814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4800" indent="-244800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Has there been an influence on </a:t>
            </a:r>
            <a:r>
              <a:rPr lang="en-US" sz="1600" i="1" dirty="0"/>
              <a:t>discipline-based teaching, research and practice</a:t>
            </a:r>
            <a:r>
              <a:rPr lang="en-US" sz="1600" dirty="0"/>
              <a:t>?</a:t>
            </a:r>
          </a:p>
          <a:p>
            <a:pPr marL="244800" indent="-244800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Have you </a:t>
            </a:r>
            <a:r>
              <a:rPr lang="en-US" sz="1600" i="1" dirty="0"/>
              <a:t>disseminated the project’s outcomes</a:t>
            </a:r>
            <a:r>
              <a:rPr lang="en-US" sz="1600" dirty="0"/>
              <a:t>?</a:t>
            </a:r>
          </a:p>
          <a:p>
            <a:pPr marL="244800" indent="-244800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Have the outcomes of the project been </a:t>
            </a:r>
            <a:r>
              <a:rPr lang="en-US" sz="1600" i="1" dirty="0"/>
              <a:t>adopted by other educators</a:t>
            </a:r>
            <a:r>
              <a:rPr lang="en-US" sz="1600" dirty="0"/>
              <a:t>?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8580AB94-122F-555B-FC01-15E0340AF8DB}"/>
              </a:ext>
            </a:extLst>
          </p:cNvPr>
          <p:cNvSpPr txBox="1">
            <a:spLocks/>
          </p:cNvSpPr>
          <p:nvPr/>
        </p:nvSpPr>
        <p:spPr>
          <a:xfrm>
            <a:off x="6220053" y="1415056"/>
            <a:ext cx="3390259" cy="4052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Stakeholder benefits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ABD2ED1-6FBC-C738-B73E-B4E2B9DF5234}"/>
              </a:ext>
            </a:extLst>
          </p:cNvPr>
          <p:cNvSpPr txBox="1">
            <a:spLocks/>
          </p:cNvSpPr>
          <p:nvPr/>
        </p:nvSpPr>
        <p:spPr>
          <a:xfrm>
            <a:off x="6220053" y="1819046"/>
            <a:ext cx="5558032" cy="2354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4800" indent="-244800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Has the project enhanced </a:t>
            </a:r>
            <a:r>
              <a:rPr lang="en-US" sz="1600" i="1" dirty="0"/>
              <a:t>mutual stakeholder understanding</a:t>
            </a:r>
            <a:r>
              <a:rPr lang="en-US" sz="1600" dirty="0"/>
              <a:t>?</a:t>
            </a:r>
          </a:p>
          <a:p>
            <a:pPr marL="244800" indent="-244800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Has the project facilitated the </a:t>
            </a:r>
            <a:r>
              <a:rPr lang="en-US" sz="1600" i="1" dirty="0"/>
              <a:t>personal and professional development</a:t>
            </a:r>
            <a:r>
              <a:rPr lang="en-US" sz="1600" dirty="0"/>
              <a:t> of project team and associated stakeholders?</a:t>
            </a:r>
          </a:p>
          <a:p>
            <a:pPr marL="244800" indent="-244800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Has the project led to the </a:t>
            </a:r>
            <a:r>
              <a:rPr lang="en-US" sz="1600" i="1" dirty="0"/>
              <a:t>recognition of project team members and other stakeholders</a:t>
            </a:r>
            <a:r>
              <a:rPr lang="en-US" sz="1600" dirty="0"/>
              <a:t>?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A3D4705-5422-6756-6C42-476FA1EF8421}"/>
              </a:ext>
            </a:extLst>
          </p:cNvPr>
          <p:cNvSpPr txBox="1">
            <a:spLocks/>
          </p:cNvSpPr>
          <p:nvPr/>
        </p:nvSpPr>
        <p:spPr>
          <a:xfrm>
            <a:off x="6220053" y="4182858"/>
            <a:ext cx="4419600" cy="3869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Cultural and economic benefits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81FC637-3B31-4C0D-702C-7626DF1928FE}"/>
              </a:ext>
            </a:extLst>
          </p:cNvPr>
          <p:cNvSpPr txBox="1">
            <a:spLocks/>
          </p:cNvSpPr>
          <p:nvPr/>
        </p:nvSpPr>
        <p:spPr>
          <a:xfrm>
            <a:off x="6220053" y="4594038"/>
            <a:ext cx="5558032" cy="12980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4800" indent="-244800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Has the project helped to </a:t>
            </a:r>
            <a:r>
              <a:rPr lang="en-US" sz="1600" i="1" dirty="0"/>
              <a:t>foster </a:t>
            </a:r>
            <a:r>
              <a:rPr lang="en-US" sz="1600" i="1" dirty="0" err="1"/>
              <a:t>SoTL</a:t>
            </a:r>
            <a:r>
              <a:rPr lang="en-US" sz="1600" i="1" dirty="0"/>
              <a:t> culture</a:t>
            </a:r>
            <a:r>
              <a:rPr lang="en-US" sz="1600" dirty="0"/>
              <a:t>?</a:t>
            </a:r>
          </a:p>
          <a:p>
            <a:pPr marL="244800" indent="-244800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Has the project had any </a:t>
            </a:r>
            <a:r>
              <a:rPr lang="en-US" sz="1600" i="1" dirty="0"/>
              <a:t>financial implications</a:t>
            </a:r>
            <a:r>
              <a:rPr lang="en-US" sz="1600" dirty="0"/>
              <a:t>?</a:t>
            </a:r>
          </a:p>
          <a:p>
            <a:pPr marL="244800" indent="-244800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Has the project led to </a:t>
            </a:r>
            <a:r>
              <a:rPr lang="en-US" sz="1600" i="1" dirty="0"/>
              <a:t>funding opportunities</a:t>
            </a:r>
            <a:r>
              <a:rPr lang="en-US" sz="1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991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uiExpand="1" build="p"/>
      <p:bldP spid="6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7197E3AF-810A-9B30-8299-4E1EC9946250}"/>
              </a:ext>
            </a:extLst>
          </p:cNvPr>
          <p:cNvSpPr txBox="1">
            <a:spLocks/>
          </p:cNvSpPr>
          <p:nvPr/>
        </p:nvSpPr>
        <p:spPr>
          <a:xfrm>
            <a:off x="6226449" y="4645288"/>
            <a:ext cx="5509807" cy="3800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1500" kern="1200"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Interactions in </a:t>
            </a:r>
            <a:r>
              <a:rPr lang="en-GB" sz="1600" dirty="0" err="1"/>
              <a:t>OpenStudio</a:t>
            </a:r>
            <a:r>
              <a:rPr lang="en-GB" sz="1600" dirty="0"/>
              <a:t> across a qualification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Remote pair programming</a:t>
            </a:r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99B0C800-CADC-C90D-2B59-573999A5F14D}"/>
              </a:ext>
            </a:extLst>
          </p:cNvPr>
          <p:cNvSpPr txBox="1">
            <a:spLocks/>
          </p:cNvSpPr>
          <p:nvPr/>
        </p:nvSpPr>
        <p:spPr>
          <a:xfrm>
            <a:off x="6226449" y="1860395"/>
            <a:ext cx="5509807" cy="20526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1500" kern="1200"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The Mathematics and Statistics subject website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Qualification subject websites in 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A flexible start to a module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Cross-level engagement between staff and 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On-screen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Predictions of at-risk students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8FB03F-4CBE-ABA7-DECD-D63CB53E69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3915" y="1484178"/>
            <a:ext cx="4128571" cy="276120"/>
          </a:xfrm>
        </p:spPr>
        <p:txBody>
          <a:bodyPr/>
          <a:lstStyle/>
          <a:p>
            <a:r>
              <a:rPr lang="en-GB" dirty="0"/>
              <a:t>Accessibility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FB8D69-42C4-E6EA-F059-58CDCF9AD2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Compendium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032FB3E-A43B-9707-C13C-B4B9FD5C2FC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3915" y="912168"/>
            <a:ext cx="10797426" cy="416168"/>
          </a:xfrm>
        </p:spPr>
        <p:txBody>
          <a:bodyPr/>
          <a:lstStyle/>
          <a:p>
            <a:r>
              <a:rPr lang="en-GB" i="1" dirty="0"/>
              <a:t>16 Impact Case Studies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D002FC-04C4-86E7-E6D8-75CE2EDC8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3911" y="1863004"/>
            <a:ext cx="5509807" cy="56951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Remote sighted helper support for visually impaired students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992ABFE-0DCB-5CC5-22AE-95C8245BDFCE}"/>
              </a:ext>
            </a:extLst>
          </p:cNvPr>
          <p:cNvSpPr txBox="1">
            <a:spLocks/>
          </p:cNvSpPr>
          <p:nvPr/>
        </p:nvSpPr>
        <p:spPr>
          <a:xfrm>
            <a:off x="413913" y="2432520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Assessment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854FE8D-336C-E4F8-4219-B4EA6EE660BB}"/>
              </a:ext>
            </a:extLst>
          </p:cNvPr>
          <p:cNvSpPr txBox="1">
            <a:spLocks/>
          </p:cNvSpPr>
          <p:nvPr/>
        </p:nvSpPr>
        <p:spPr>
          <a:xfrm>
            <a:off x="413913" y="3538637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Digital Skills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3CDEB50-45B4-AA0D-8CA0-A52400153E02}"/>
              </a:ext>
            </a:extLst>
          </p:cNvPr>
          <p:cNvSpPr txBox="1">
            <a:spLocks/>
          </p:cNvSpPr>
          <p:nvPr/>
        </p:nvSpPr>
        <p:spPr>
          <a:xfrm>
            <a:off x="6226449" y="1484178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Student Journey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6E1DF72-B472-F83F-1FB4-E838257EF0BD}"/>
              </a:ext>
            </a:extLst>
          </p:cNvPr>
          <p:cNvSpPr txBox="1">
            <a:spLocks/>
          </p:cNvSpPr>
          <p:nvPr/>
        </p:nvSpPr>
        <p:spPr>
          <a:xfrm>
            <a:off x="413913" y="4351797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Practical Learning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EBFCFB3-3ACD-A14E-16AF-8211FD419CD1}"/>
              </a:ext>
            </a:extLst>
          </p:cNvPr>
          <p:cNvSpPr txBox="1">
            <a:spLocks/>
          </p:cNvSpPr>
          <p:nvPr/>
        </p:nvSpPr>
        <p:spPr>
          <a:xfrm>
            <a:off x="6226448" y="4268037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Discipline Teaching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25CD7776-281F-BAFF-05EA-0168498D167B}"/>
              </a:ext>
            </a:extLst>
          </p:cNvPr>
          <p:cNvSpPr txBox="1">
            <a:spLocks/>
          </p:cNvSpPr>
          <p:nvPr/>
        </p:nvSpPr>
        <p:spPr>
          <a:xfrm>
            <a:off x="6226450" y="5419477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Involving Students</a:t>
            </a: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C8C74101-1713-55B1-B491-B07B3F537B68}"/>
              </a:ext>
            </a:extLst>
          </p:cNvPr>
          <p:cNvSpPr txBox="1">
            <a:spLocks/>
          </p:cNvSpPr>
          <p:nvPr/>
        </p:nvSpPr>
        <p:spPr>
          <a:xfrm>
            <a:off x="413911" y="2796481"/>
            <a:ext cx="5509807" cy="6439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1500" kern="1200"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Voluntary diagnostic quiz in </a:t>
            </a:r>
            <a:r>
              <a:rPr lang="en-US" sz="1600" dirty="0" err="1"/>
              <a:t>maths</a:t>
            </a:r>
            <a:r>
              <a:rPr lang="en-US" sz="1600" dirty="0"/>
              <a:t> modules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Interactive online quizzes in formative assessment</a:t>
            </a:r>
            <a:endParaRPr lang="en-GB" sz="1600" dirty="0"/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F909BDCA-833E-0D2B-93BA-1A0C22F89499}"/>
              </a:ext>
            </a:extLst>
          </p:cNvPr>
          <p:cNvSpPr txBox="1">
            <a:spLocks/>
          </p:cNvSpPr>
          <p:nvPr/>
        </p:nvSpPr>
        <p:spPr>
          <a:xfrm>
            <a:off x="413911" y="3913010"/>
            <a:ext cx="5509807" cy="3405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1500" kern="1200"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Online Journal Clubs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178AFF02-953D-0A69-8A11-7F84CB25BAE5}"/>
              </a:ext>
            </a:extLst>
          </p:cNvPr>
          <p:cNvSpPr txBox="1">
            <a:spLocks/>
          </p:cNvSpPr>
          <p:nvPr/>
        </p:nvSpPr>
        <p:spPr>
          <a:xfrm>
            <a:off x="6226450" y="5809142"/>
            <a:ext cx="5509807" cy="4741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1500" kern="1200"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Students as partners in the Scholarship of Teaching and Learning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415AE187-E64B-A0CB-5495-077927F9C521}"/>
              </a:ext>
            </a:extLst>
          </p:cNvPr>
          <p:cNvSpPr txBox="1">
            <a:spLocks/>
          </p:cNvSpPr>
          <p:nvPr/>
        </p:nvSpPr>
        <p:spPr>
          <a:xfrm>
            <a:off x="413911" y="4726170"/>
            <a:ext cx="5509807" cy="10436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1500" kern="1200"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Interactive virtual visits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A 3D virtual field trip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Geology photo blog</a:t>
            </a:r>
          </a:p>
        </p:txBody>
      </p:sp>
    </p:spTree>
    <p:extLst>
      <p:ext uri="{BB962C8B-B14F-4D97-AF65-F5344CB8AC3E}">
        <p14:creationId xmlns:p14="http://schemas.microsoft.com/office/powerpoint/2010/main" val="2000993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4BCD57-7FF9-556A-2F47-75A92B7703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3915" y="1414044"/>
            <a:ext cx="5509807" cy="395879"/>
          </a:xfrm>
        </p:spPr>
        <p:txBody>
          <a:bodyPr/>
          <a:lstStyle/>
          <a:p>
            <a:r>
              <a:rPr lang="en-GB" dirty="0"/>
              <a:t>Challenges to generating impact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6622E8-2BE7-8D27-E34F-5D08BA5978C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73753" y="1435453"/>
            <a:ext cx="5066572" cy="395879"/>
          </a:xfrm>
        </p:spPr>
        <p:txBody>
          <a:bodyPr/>
          <a:lstStyle/>
          <a:p>
            <a:r>
              <a:rPr lang="en-GB" dirty="0"/>
              <a:t>Strategies for generating impact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DBAD5F-4315-E671-4E99-E0105BB3240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Guide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66A61E-432F-A4AA-2370-584CE331822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3915" y="912168"/>
            <a:ext cx="10797426" cy="373271"/>
          </a:xfrm>
        </p:spPr>
        <p:txBody>
          <a:bodyPr/>
          <a:lstStyle/>
          <a:p>
            <a:r>
              <a:rPr lang="en-GB" i="1" dirty="0"/>
              <a:t>Challenges and Strategies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FEC0A82-8A91-0860-2119-D71B031C3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3915" y="1810512"/>
            <a:ext cx="4011781" cy="26060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Time constraints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Lack of continuity of funding/resources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Changes in situation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Delay in dissemination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Not being able to operationalise outputs or recommendations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Not being able to effect change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5283676-BE75-75F8-73D5-89906D1192D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873752" y="1810512"/>
            <a:ext cx="7059168" cy="41353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Connecting to the aim of the </a:t>
            </a:r>
            <a:r>
              <a:rPr lang="en-GB" sz="1600" dirty="0" err="1"/>
              <a:t>SoTL</a:t>
            </a:r>
            <a:r>
              <a:rPr lang="en-GB" sz="1600" dirty="0"/>
              <a:t> project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Communicating context of the project and impact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Aligning </a:t>
            </a:r>
            <a:r>
              <a:rPr lang="en-US" sz="1600" dirty="0" err="1"/>
              <a:t>SoTL</a:t>
            </a:r>
            <a:r>
              <a:rPr lang="en-US" sz="1600" dirty="0"/>
              <a:t> with the institution’s strategic priorities</a:t>
            </a:r>
            <a:endParaRPr lang="en-GB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Identifying stakeholders and their relevant interests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Being realistic and specific when advocating change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Going public to both inform and disseminate the research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Sharing findings of </a:t>
            </a:r>
            <a:r>
              <a:rPr lang="en-GB" sz="1600" dirty="0" err="1"/>
              <a:t>SoTL</a:t>
            </a:r>
            <a:r>
              <a:rPr lang="en-GB" sz="1600" dirty="0"/>
              <a:t> strategically (e.g., stakeholder alliances)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Receiving questions/challenges with an open mind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Using social media to create community and connection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Plan </a:t>
            </a:r>
            <a:r>
              <a:rPr lang="en-GB" sz="1600" dirty="0" err="1"/>
              <a:t>SoTL</a:t>
            </a:r>
            <a:r>
              <a:rPr lang="en-GB" sz="1600" dirty="0"/>
              <a:t> dissemination (e.g., school, faculty, institution, sector)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Keeping a record of the evidence of impact (i.e., log your actions)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Ethos of empathy (e.g., stakeholder perspectives and requirements)</a:t>
            </a:r>
          </a:p>
        </p:txBody>
      </p:sp>
    </p:spTree>
    <p:extLst>
      <p:ext uri="{BB962C8B-B14F-4D97-AF65-F5344CB8AC3E}">
        <p14:creationId xmlns:p14="http://schemas.microsoft.com/office/powerpoint/2010/main" val="266286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8" grpId="0" uiExpand="1" build="p"/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1EE4B7-FDCE-1B3F-E7A7-92DE51F78F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3915" y="1400549"/>
            <a:ext cx="4715761" cy="424274"/>
          </a:xfrm>
        </p:spPr>
        <p:txBody>
          <a:bodyPr/>
          <a:lstStyle/>
          <a:p>
            <a:r>
              <a:rPr lang="en-GB" dirty="0"/>
              <a:t>Case Studies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8C70D7-6CCC-E986-DB8F-C20BFCDBF7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8280" y="1400548"/>
            <a:ext cx="4128571" cy="424273"/>
          </a:xfrm>
        </p:spPr>
        <p:txBody>
          <a:bodyPr/>
          <a:lstStyle/>
          <a:p>
            <a:r>
              <a:rPr lang="en-GB" dirty="0"/>
              <a:t>LDS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2764CB-3042-0127-BDD1-A20B9BA0B3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Acknowledgements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7FB6C8-BA24-1BFF-5414-56883F3FEE5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/>
              <a:t>Our thanks go to…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908E981-52A2-7EC7-9526-C8746C810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3915" y="1824823"/>
            <a:ext cx="5594999" cy="320835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Fiona Aiken, Laura Alexander, Tom Argles, </a:t>
            </a:r>
            <a:b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Cath Brown, Diane Butler, Carol Calvert, </a:t>
            </a:r>
            <a:b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David Conway, Sarah Davies, Chris Gardner, Catherine Halliwell, Thea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Herodotou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b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Rachel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Hilliam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, Martin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Hlosta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, Georgy Holden, Janet Hughes, Derek Jones, Alexis Lansbury, </a:t>
            </a:r>
            <a:b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Nicole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Lotz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, Fiona Moorman, Brendan Murphy, Karen New, Andrew Norton, Paul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Piwek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b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Simon Savage, Jill Shaw, Richard Walker and</a:t>
            </a:r>
            <a:b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Ann Walshe</a:t>
            </a:r>
            <a:endParaRPr lang="en-GB" sz="1800" dirty="0"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491644-D272-DAB1-BBE4-6A021C6F560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68280" y="1824821"/>
            <a:ext cx="4922617" cy="8132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Johnny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Englishby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, Lucy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Jarnam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and David Winter</a:t>
            </a:r>
            <a:endParaRPr lang="en-GB" sz="1600" dirty="0">
              <a:latin typeface="+mn-lt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7BC544F-CB38-9CF7-D559-CAD48D71A939}"/>
              </a:ext>
            </a:extLst>
          </p:cNvPr>
          <p:cNvSpPr txBox="1">
            <a:spLocks/>
          </p:cNvSpPr>
          <p:nvPr/>
        </p:nvSpPr>
        <p:spPr>
          <a:xfrm>
            <a:off x="6268280" y="2697247"/>
            <a:ext cx="4128571" cy="4242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Accessibility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1607368D-CF9E-21AE-DE7C-50EBCC3C7377}"/>
              </a:ext>
            </a:extLst>
          </p:cNvPr>
          <p:cNvSpPr txBox="1">
            <a:spLocks/>
          </p:cNvSpPr>
          <p:nvPr/>
        </p:nvSpPr>
        <p:spPr>
          <a:xfrm>
            <a:off x="6268280" y="3165062"/>
            <a:ext cx="4922617" cy="8132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1500" kern="1200"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Jade Matos Carew, Joanna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Lowery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and Steven Price</a:t>
            </a:r>
            <a:endParaRPr lang="en-GB" sz="1600" dirty="0">
              <a:latin typeface="+mn-lt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2348728-D9D2-08FC-C28B-21D918871BAC}"/>
              </a:ext>
            </a:extLst>
          </p:cNvPr>
          <p:cNvSpPr txBox="1">
            <a:spLocks/>
          </p:cNvSpPr>
          <p:nvPr/>
        </p:nvSpPr>
        <p:spPr>
          <a:xfrm>
            <a:off x="6268280" y="4021864"/>
            <a:ext cx="4128571" cy="4242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ORO Repository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7531255A-5A16-A18C-3E9D-D8D220C9E42A}"/>
              </a:ext>
            </a:extLst>
          </p:cNvPr>
          <p:cNvSpPr txBox="1">
            <a:spLocks/>
          </p:cNvSpPr>
          <p:nvPr/>
        </p:nvSpPr>
        <p:spPr>
          <a:xfrm>
            <a:off x="6268280" y="4489679"/>
            <a:ext cx="4922617" cy="5178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1500" kern="1200"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Chris Biggs</a:t>
            </a:r>
          </a:p>
        </p:txBody>
      </p:sp>
    </p:spTree>
    <p:extLst>
      <p:ext uri="{BB962C8B-B14F-4D97-AF65-F5344CB8AC3E}">
        <p14:creationId xmlns:p14="http://schemas.microsoft.com/office/powerpoint/2010/main" val="2928401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B5729BC6-1974-4E70-5D19-1AF91822E89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" b="3149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1D5D748-F05B-1EA5-C326-33235AFA37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4400" dirty="0"/>
              <a:t>Impact of </a:t>
            </a:r>
            <a:r>
              <a:rPr lang="en-GB" sz="4400" dirty="0" err="1"/>
              <a:t>SoTL</a:t>
            </a:r>
            <a:r>
              <a:rPr lang="en-GB" sz="4400" dirty="0"/>
              <a:t> Publication Launch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27E592-DA0E-9BD5-45D9-A6CFFD1608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2600" i="1" dirty="0"/>
              <a:t>A compendium of case studies and a guide for educators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FDC3C6-E048-1A2D-E904-F72F85E443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Shailey</a:t>
            </a:r>
            <a:r>
              <a:rPr lang="en-GB" dirty="0"/>
              <a:t> </a:t>
            </a:r>
            <a:r>
              <a:rPr lang="en-GB" dirty="0" err="1"/>
              <a:t>Minocha</a:t>
            </a:r>
            <a:r>
              <a:rPr lang="en-GB" dirty="0"/>
              <a:t> and Trevor Collins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0E472FA-1D34-9DCF-AFF5-D0FD6DC9AC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eSTEeM Conference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29AE5D-BAFA-C898-EEFC-1AD4A67541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Wednesday, 19</a:t>
            </a:r>
            <a:r>
              <a:rPr lang="en-GB" baseline="30000" dirty="0"/>
              <a:t>th</a:t>
            </a:r>
            <a:r>
              <a:rPr lang="en-GB" dirty="0"/>
              <a:t> April 2023</a:t>
            </a:r>
          </a:p>
        </p:txBody>
      </p:sp>
    </p:spTree>
    <p:extLst>
      <p:ext uri="{BB962C8B-B14F-4D97-AF65-F5344CB8AC3E}">
        <p14:creationId xmlns:p14="http://schemas.microsoft.com/office/powerpoint/2010/main" val="18624053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413e0f70-5042-4188-8461-e52cedc3e330"/>
</p:tagLst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94E85A0E-8E0A-45F9-81BA-B6ED124559CC}"/>
    </a:ext>
  </a:extLst>
</a:theme>
</file>

<file path=ppt/theme/theme2.xml><?xml version="1.0" encoding="utf-8"?>
<a:theme xmlns:a="http://schemas.openxmlformats.org/drawingml/2006/main" name="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4BB12A69-2195-4393-8DC0-EB9EE8397D91}"/>
    </a:ext>
  </a:extLst>
</a:theme>
</file>

<file path=ppt/theme/theme3.xml><?xml version="1.0" encoding="utf-8"?>
<a:theme xmlns:a="http://schemas.openxmlformats.org/drawingml/2006/main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E6697964-0098-45A5-A68F-45809E852513}"/>
    </a:ext>
  </a:extLst>
</a:theme>
</file>

<file path=ppt/theme/theme4.xml><?xml version="1.0" encoding="utf-8"?>
<a:theme xmlns:a="http://schemas.openxmlformats.org/drawingml/2006/main" name="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BF0D45D2-C1FF-4D88-9D45-1B3B67EB2D7C}"/>
    </a:ext>
  </a:extLst>
</a:theme>
</file>

<file path=ppt/theme/theme5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CB3D32D0-10AB-4988-B46F-32A3F4ABFA9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E7A8613C21C848AD2F91B91A9AAB64" ma:contentTypeVersion="20" ma:contentTypeDescription="Create a new document." ma:contentTypeScope="" ma:versionID="c1d9353f12382b36ac3f9f5b2f1dd716">
  <xsd:schema xmlns:xsd="http://www.w3.org/2001/XMLSchema" xmlns:xs="http://www.w3.org/2001/XMLSchema" xmlns:p="http://schemas.microsoft.com/office/2006/metadata/properties" xmlns:ns2="4ed73a0e-c0f4-4682-9833-b80ae4bd0773" xmlns:ns3="23060362-3cc1-48ff-8e33-88570e39b161" xmlns:ns4="e4476828-269d-41e7-8c7f-463a607b843c" targetNamespace="http://schemas.microsoft.com/office/2006/metadata/properties" ma:root="true" ma:fieldsID="c254bfd5ec353ffdfb8a6f8fbb6c5717" ns2:_="" ns3:_="" ns4:_="">
    <xsd:import namespace="4ed73a0e-c0f4-4682-9833-b80ae4bd0773"/>
    <xsd:import namespace="23060362-3cc1-48ff-8e33-88570e39b161"/>
    <xsd:import namespace="e4476828-269d-41e7-8c7f-463a607b84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4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73a0e-c0f4-4682-9833-b80ae4bd07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fb35f09-1364-44fa-bda6-079b81d03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60362-3cc1-48ff-8e33-88570e39b16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76828-269d-41e7-8c7f-463a607b843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206e9e1-5a8f-47ca-9c1f-db2539ee6553}" ma:internalName="TaxCatchAll" ma:showField="CatchAllData" ma:web="23060362-3cc1-48ff-8e33-88570e39b1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476828-269d-41e7-8c7f-463a607b843c" xsi:nil="true"/>
    <lcf76f155ced4ddcb4097134ff3c332f xmlns="4ed73a0e-c0f4-4682-9833-b80ae4bd077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DD03CB-2A88-4644-BBA9-D7ABCC1D4135}">
  <ds:schemaRefs>
    <ds:schemaRef ds:uri="23060362-3cc1-48ff-8e33-88570e39b161"/>
    <ds:schemaRef ds:uri="4ed73a0e-c0f4-4682-9833-b80ae4bd0773"/>
    <ds:schemaRef ds:uri="e4476828-269d-41e7-8c7f-463a607b84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D1F123D-72E4-47AA-AF87-050EE8541186}">
  <ds:schemaRefs>
    <ds:schemaRef ds:uri="37366ac4-c030-4543-8cc8-88329e81ec50"/>
    <ds:schemaRef ds:uri="4ed73a0e-c0f4-4682-9833-b80ae4bd0773"/>
    <ds:schemaRef ds:uri="a4bbcd8a-0e99-45ba-ba54-c1f6b28a9aac"/>
    <ds:schemaRef ds:uri="e4476828-269d-41e7-8c7f-463a607b843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600</Words>
  <Application>Microsoft Office PowerPoint</Application>
  <PresentationFormat>Widescreen</PresentationFormat>
  <Paragraphs>91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Poppins</vt:lpstr>
      <vt:lpstr>Poppins SemiBold</vt:lpstr>
      <vt:lpstr>Covers</vt:lpstr>
      <vt:lpstr>Contents Slides</vt:lpstr>
      <vt:lpstr>Chapter Headings / Dividers</vt:lpstr>
      <vt:lpstr>Slide Options</vt:lpstr>
      <vt:lpstr>End Slides</vt:lpstr>
      <vt:lpstr>PowerPoint Presentation</vt:lpstr>
      <vt:lpstr>Slide Title 9</vt:lpstr>
      <vt:lpstr>PowerPoint Presentation</vt:lpstr>
      <vt:lpstr>PowerPoint Presentation</vt:lpstr>
      <vt:lpstr>PowerPoint Presentation</vt:lpstr>
      <vt:lpstr>PowerPoint Presentation</vt:lpstr>
    </vt:vector>
  </TitlesOfParts>
  <Manager/>
  <Company>The Open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 Master PowerPoint Template</dc:title>
  <dc:subject>OU Master PowerPoint Template with accessibility guidance and best practice tips</dc:subject>
  <dc:creator>brand-enquiries@open.ac.uk</dc:creator>
  <cp:keywords>OU Master PowerPoint Template</cp:keywords>
  <dc:description/>
  <cp:lastModifiedBy>Diane.Ford</cp:lastModifiedBy>
  <cp:revision>14</cp:revision>
  <dcterms:created xsi:type="dcterms:W3CDTF">2022-10-21T14:33:01Z</dcterms:created>
  <dcterms:modified xsi:type="dcterms:W3CDTF">2023-04-18T10:17:23Z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0x01010003E7A8613C21C848AD2F91B91A9AAB64</vt:lpwstr>
  </property>
  <property fmtid="{D5CDD505-2E9C-101B-9397-08002B2CF9AE}" pid="3" name="MediaServiceImageTags">
    <vt:lpwstr/>
  </property>
</Properties>
</file>