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730" y="9510394"/>
            <a:ext cx="2933699" cy="831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725275" y="579755"/>
            <a:ext cx="1841500" cy="12617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250" y="451231"/>
            <a:ext cx="7100570" cy="563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15"/>
              </a:lnSpc>
              <a:spcBef>
                <a:spcPts val="100"/>
              </a:spcBef>
            </a:pPr>
            <a:r>
              <a:rPr dirty="0" sz="1800" spc="5" b="1">
                <a:solidFill>
                  <a:srgbClr val="001F5F"/>
                </a:solidFill>
                <a:latin typeface="Arial"/>
                <a:cs typeface="Arial"/>
              </a:rPr>
              <a:t>The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value to students of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drop-in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tutorials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to </a:t>
            </a:r>
            <a:r>
              <a:rPr dirty="0" sz="1800" b="1">
                <a:solidFill>
                  <a:srgbClr val="001F5F"/>
                </a:solidFill>
                <a:latin typeface="Arial"/>
                <a:cs typeface="Arial"/>
              </a:rPr>
              <a:t>support</a:t>
            </a:r>
            <a:r>
              <a:rPr dirty="0" sz="18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assessment.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20"/>
              </a:lnSpc>
            </a:pPr>
            <a:r>
              <a:rPr dirty="0" sz="1800" spc="-5">
                <a:latin typeface="Arial"/>
                <a:cs typeface="Arial"/>
              </a:rPr>
              <a:t>Maria Townsend, Wendy Berndt, Emma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Champion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44605" y="7111162"/>
            <a:ext cx="2854325" cy="20614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9317" y="1978659"/>
            <a:ext cx="10490835" cy="39198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320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The </a:t>
            </a:r>
            <a:r>
              <a:rPr dirty="0" sz="1400" spc="-10" b="1">
                <a:latin typeface="Arial"/>
                <a:cs typeface="Arial"/>
              </a:rPr>
              <a:t>main </a:t>
            </a:r>
            <a:r>
              <a:rPr dirty="0" sz="1400" b="1">
                <a:latin typeface="Arial"/>
                <a:cs typeface="Arial"/>
              </a:rPr>
              <a:t>aims </a:t>
            </a:r>
            <a:r>
              <a:rPr dirty="0" sz="1400" spc="-5" b="1">
                <a:latin typeface="Arial"/>
                <a:cs typeface="Arial"/>
              </a:rPr>
              <a:t>of the project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are: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Arial"/>
              <a:cs typeface="Arial"/>
            </a:endParaRPr>
          </a:p>
          <a:p>
            <a:pPr marL="2241550" indent="-229235">
              <a:lnSpc>
                <a:spcPct val="100000"/>
              </a:lnSpc>
              <a:buAutoNum type="arabicPeriod"/>
              <a:tabLst>
                <a:tab pos="2242185" algn="l"/>
              </a:tabLst>
            </a:pPr>
            <a:r>
              <a:rPr dirty="0" sz="1400" spc="-5">
                <a:latin typeface="Arial"/>
                <a:cs typeface="Arial"/>
              </a:rPr>
              <a:t>To assess </a:t>
            </a:r>
            <a:r>
              <a:rPr dirty="0" sz="1400">
                <a:latin typeface="Arial"/>
                <a:cs typeface="Arial"/>
              </a:rPr>
              <a:t>the </a:t>
            </a:r>
            <a:r>
              <a:rPr dirty="0" sz="1400" spc="-5">
                <a:latin typeface="Arial"/>
                <a:cs typeface="Arial"/>
              </a:rPr>
              <a:t>place </a:t>
            </a:r>
            <a:r>
              <a:rPr dirty="0" sz="1400">
                <a:latin typeface="Arial"/>
                <a:cs typeface="Arial"/>
              </a:rPr>
              <a:t>for </a:t>
            </a:r>
            <a:r>
              <a:rPr dirty="0" sz="1400" spc="-5">
                <a:latin typeface="Arial"/>
                <a:cs typeface="Arial"/>
              </a:rPr>
              <a:t>less </a:t>
            </a:r>
            <a:r>
              <a:rPr dirty="0" sz="1400">
                <a:latin typeface="Arial"/>
                <a:cs typeface="Arial"/>
              </a:rPr>
              <a:t>formal, </a:t>
            </a:r>
            <a:r>
              <a:rPr dirty="0" sz="1400" spc="-5">
                <a:latin typeface="Arial"/>
                <a:cs typeface="Arial"/>
              </a:rPr>
              <a:t>student-led, drop-in </a:t>
            </a:r>
            <a:r>
              <a:rPr dirty="0" sz="1400" spc="-10">
                <a:latin typeface="Arial"/>
                <a:cs typeface="Arial"/>
              </a:rPr>
              <a:t>tutorials </a:t>
            </a:r>
            <a:r>
              <a:rPr dirty="0" sz="1400">
                <a:latin typeface="Arial"/>
                <a:cs typeface="Arial"/>
              </a:rPr>
              <a:t>to </a:t>
            </a:r>
            <a:r>
              <a:rPr dirty="0" sz="1400" spc="-5">
                <a:latin typeface="Arial"/>
                <a:cs typeface="Arial"/>
              </a:rPr>
              <a:t>support assessment </a:t>
            </a:r>
            <a:r>
              <a:rPr dirty="0" sz="1400" spc="-10">
                <a:latin typeface="Arial"/>
                <a:cs typeface="Arial"/>
              </a:rPr>
              <a:t>in</a:t>
            </a:r>
            <a:r>
              <a:rPr dirty="0" sz="1400" spc="1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U116.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1300">
              <a:latin typeface="Arial"/>
              <a:cs typeface="Arial"/>
            </a:endParaRPr>
          </a:p>
          <a:p>
            <a:pPr marL="2241550" indent="-229235">
              <a:lnSpc>
                <a:spcPct val="100000"/>
              </a:lnSpc>
              <a:buAutoNum type="arabicPeriod"/>
              <a:tabLst>
                <a:tab pos="2242185" algn="l"/>
              </a:tabLst>
            </a:pPr>
            <a:r>
              <a:rPr dirty="0" sz="1400" spc="-5">
                <a:latin typeface="Arial"/>
                <a:cs typeface="Arial"/>
              </a:rPr>
              <a:t>To develop an understanding </a:t>
            </a:r>
            <a:r>
              <a:rPr dirty="0" sz="1400">
                <a:latin typeface="Arial"/>
                <a:cs typeface="Arial"/>
              </a:rPr>
              <a:t>of the </a:t>
            </a:r>
            <a:r>
              <a:rPr dirty="0" sz="1400" spc="-5">
                <a:latin typeface="Arial"/>
                <a:cs typeface="Arial"/>
              </a:rPr>
              <a:t>value that students attach </a:t>
            </a:r>
            <a:r>
              <a:rPr dirty="0" sz="1400">
                <a:latin typeface="Arial"/>
                <a:cs typeface="Arial"/>
              </a:rPr>
              <a:t>to </a:t>
            </a:r>
            <a:r>
              <a:rPr dirty="0" sz="1400" spc="-5">
                <a:latin typeface="Arial"/>
                <a:cs typeface="Arial"/>
              </a:rPr>
              <a:t>drop-in </a:t>
            </a:r>
            <a:r>
              <a:rPr dirty="0" sz="1400" spc="-10">
                <a:latin typeface="Arial"/>
                <a:cs typeface="Arial"/>
              </a:rPr>
              <a:t>tutorials </a:t>
            </a:r>
            <a:r>
              <a:rPr dirty="0" sz="1400">
                <a:latin typeface="Arial"/>
                <a:cs typeface="Arial"/>
              </a:rPr>
              <a:t>to </a:t>
            </a:r>
            <a:r>
              <a:rPr dirty="0" sz="1400" spc="-5">
                <a:latin typeface="Arial"/>
                <a:cs typeface="Arial"/>
              </a:rPr>
              <a:t>support</a:t>
            </a:r>
            <a:r>
              <a:rPr dirty="0" sz="1400" spc="2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assessment.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1300">
              <a:latin typeface="Arial"/>
              <a:cs typeface="Arial"/>
            </a:endParaRPr>
          </a:p>
          <a:p>
            <a:pPr marL="2241550" indent="-229235">
              <a:lnSpc>
                <a:spcPct val="100000"/>
              </a:lnSpc>
              <a:buAutoNum type="arabicPeriod"/>
              <a:tabLst>
                <a:tab pos="2242185" algn="l"/>
              </a:tabLst>
            </a:pPr>
            <a:r>
              <a:rPr dirty="0" sz="1400" spc="-5">
                <a:latin typeface="Arial"/>
                <a:cs typeface="Arial"/>
              </a:rPr>
              <a:t>To determine whether students </a:t>
            </a:r>
            <a:r>
              <a:rPr dirty="0" sz="1400" spc="-10">
                <a:latin typeface="Arial"/>
                <a:cs typeface="Arial"/>
              </a:rPr>
              <a:t>attending </a:t>
            </a:r>
            <a:r>
              <a:rPr dirty="0" sz="1400" spc="-5">
                <a:latin typeface="Arial"/>
                <a:cs typeface="Arial"/>
              </a:rPr>
              <a:t>drop-in </a:t>
            </a:r>
            <a:r>
              <a:rPr dirty="0" sz="1400" spc="-10">
                <a:latin typeface="Arial"/>
                <a:cs typeface="Arial"/>
              </a:rPr>
              <a:t>tutorials </a:t>
            </a:r>
            <a:r>
              <a:rPr dirty="0" sz="1400" spc="-5">
                <a:latin typeface="Arial"/>
                <a:cs typeface="Arial"/>
              </a:rPr>
              <a:t>expect </a:t>
            </a:r>
            <a:r>
              <a:rPr dirty="0" sz="1400">
                <a:latin typeface="Arial"/>
                <a:cs typeface="Arial"/>
              </a:rPr>
              <a:t>to </a:t>
            </a:r>
            <a:r>
              <a:rPr dirty="0" sz="1400" spc="-5">
                <a:latin typeface="Arial"/>
                <a:cs typeface="Arial"/>
              </a:rPr>
              <a:t>be </a:t>
            </a:r>
            <a:r>
              <a:rPr dirty="0" sz="1400" spc="-10">
                <a:latin typeface="Arial"/>
                <a:cs typeface="Arial"/>
              </a:rPr>
              <a:t>active </a:t>
            </a:r>
            <a:r>
              <a:rPr dirty="0" sz="1400" spc="-5">
                <a:latin typeface="Arial"/>
                <a:cs typeface="Arial"/>
              </a:rPr>
              <a:t>participants </a:t>
            </a:r>
            <a:r>
              <a:rPr dirty="0" sz="1400" spc="-10">
                <a:latin typeface="Arial"/>
                <a:cs typeface="Arial"/>
              </a:rPr>
              <a:t>in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37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tutorials.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rabicPeriod"/>
            </a:pPr>
            <a:endParaRPr sz="1300">
              <a:latin typeface="Arial"/>
              <a:cs typeface="Arial"/>
            </a:endParaRPr>
          </a:p>
          <a:p>
            <a:pPr marL="2241550" indent="-229235">
              <a:lnSpc>
                <a:spcPct val="100000"/>
              </a:lnSpc>
              <a:buAutoNum type="arabicPeriod"/>
              <a:tabLst>
                <a:tab pos="2242185" algn="l"/>
              </a:tabLst>
            </a:pPr>
            <a:r>
              <a:rPr dirty="0" sz="1400" spc="-5">
                <a:latin typeface="Arial"/>
                <a:cs typeface="Arial"/>
              </a:rPr>
              <a:t>To develop an understanding </a:t>
            </a:r>
            <a:r>
              <a:rPr dirty="0" sz="1400">
                <a:latin typeface="Arial"/>
                <a:cs typeface="Arial"/>
              </a:rPr>
              <a:t>of the </a:t>
            </a:r>
            <a:r>
              <a:rPr dirty="0" sz="1400" spc="-5">
                <a:latin typeface="Arial"/>
                <a:cs typeface="Arial"/>
              </a:rPr>
              <a:t>experience ALs have </a:t>
            </a:r>
            <a:r>
              <a:rPr dirty="0" sz="1400" spc="-10">
                <a:latin typeface="Arial"/>
                <a:cs typeface="Arial"/>
              </a:rPr>
              <a:t>when </a:t>
            </a:r>
            <a:r>
              <a:rPr dirty="0" sz="1400" spc="-5">
                <a:latin typeface="Arial"/>
                <a:cs typeface="Arial"/>
              </a:rPr>
              <a:t>facilitating drop-in</a:t>
            </a:r>
            <a:r>
              <a:rPr dirty="0" sz="1400" spc="15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tutorials.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5" b="1">
                <a:latin typeface="Arial"/>
                <a:cs typeface="Arial"/>
              </a:rPr>
              <a:t>To </a:t>
            </a:r>
            <a:r>
              <a:rPr dirty="0" sz="1400" spc="-5" b="1">
                <a:latin typeface="Arial"/>
                <a:cs typeface="Arial"/>
              </a:rPr>
              <a:t>achieve these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aims: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Arial"/>
              <a:cs typeface="Arial"/>
            </a:endParaRPr>
          </a:p>
          <a:p>
            <a:pPr marL="469265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dirty="0" sz="1400" spc="-10">
                <a:latin typeface="Arial"/>
                <a:cs typeface="Arial"/>
              </a:rPr>
              <a:t>Establish </a:t>
            </a:r>
            <a:r>
              <a:rPr dirty="0" sz="1400" spc="-5">
                <a:latin typeface="Arial"/>
                <a:cs typeface="Arial"/>
              </a:rPr>
              <a:t>expectations </a:t>
            </a:r>
            <a:r>
              <a:rPr dirty="0" sz="1400">
                <a:latin typeface="Arial"/>
                <a:cs typeface="Arial"/>
              </a:rPr>
              <a:t>of </a:t>
            </a:r>
            <a:r>
              <a:rPr dirty="0" sz="1400" spc="-5">
                <a:latin typeface="Arial"/>
                <a:cs typeface="Arial"/>
              </a:rPr>
              <a:t>both </a:t>
            </a:r>
            <a:r>
              <a:rPr dirty="0" sz="1400">
                <a:latin typeface="Arial"/>
                <a:cs typeface="Arial"/>
              </a:rPr>
              <a:t>students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 spc="-5">
                <a:latin typeface="Arial"/>
                <a:cs typeface="Arial"/>
              </a:rPr>
              <a:t>ALs </a:t>
            </a:r>
            <a:r>
              <a:rPr dirty="0" sz="1400" spc="-10">
                <a:latin typeface="Arial"/>
                <a:cs typeface="Arial"/>
              </a:rPr>
              <a:t>with clear </a:t>
            </a:r>
            <a:r>
              <a:rPr dirty="0" sz="1400" spc="-5">
                <a:latin typeface="Arial"/>
                <a:cs typeface="Arial"/>
              </a:rPr>
              <a:t>descriptions </a:t>
            </a:r>
            <a:r>
              <a:rPr dirty="0" sz="1400" spc="-10">
                <a:latin typeface="Arial"/>
                <a:cs typeface="Arial"/>
              </a:rPr>
              <a:t>in </a:t>
            </a:r>
            <a:r>
              <a:rPr dirty="0" sz="1400">
                <a:latin typeface="Arial"/>
                <a:cs typeface="Arial"/>
              </a:rPr>
              <a:t>the </a:t>
            </a:r>
            <a:r>
              <a:rPr dirty="0" sz="1400" spc="-5">
                <a:latin typeface="Arial"/>
                <a:cs typeface="Arial"/>
              </a:rPr>
              <a:t>tuition</a:t>
            </a:r>
            <a:r>
              <a:rPr dirty="0" sz="1400" spc="2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strategy.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</a:pPr>
            <a:endParaRPr sz="1400">
              <a:latin typeface="Arial"/>
              <a:cs typeface="Arial"/>
            </a:endParaRPr>
          </a:p>
          <a:p>
            <a:pPr marL="469265" marR="2371090" indent="-228600">
              <a:lnSpc>
                <a:spcPts val="163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dirty="0" sz="1400" spc="-5">
                <a:latin typeface="Arial"/>
                <a:cs typeface="Arial"/>
              </a:rPr>
              <a:t>Collect and analyse quantitative and qualitative data from </a:t>
            </a:r>
            <a:r>
              <a:rPr dirty="0" sz="1400">
                <a:latin typeface="Arial"/>
                <a:cs typeface="Arial"/>
              </a:rPr>
              <a:t>students </a:t>
            </a:r>
            <a:r>
              <a:rPr dirty="0" sz="1400" spc="-5">
                <a:latin typeface="Arial"/>
                <a:cs typeface="Arial"/>
              </a:rPr>
              <a:t>using </a:t>
            </a:r>
            <a:r>
              <a:rPr dirty="0" sz="1400">
                <a:latin typeface="Arial"/>
                <a:cs typeface="Arial"/>
              </a:rPr>
              <a:t>surveys </a:t>
            </a:r>
            <a:r>
              <a:rPr dirty="0" sz="1400" spc="-5">
                <a:latin typeface="Arial"/>
                <a:cs typeface="Arial"/>
              </a:rPr>
              <a:t>and student-led  focus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groups.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eriod"/>
            </a:pPr>
            <a:endParaRPr sz="1250">
              <a:latin typeface="Arial"/>
              <a:cs typeface="Arial"/>
            </a:endParaRPr>
          </a:p>
          <a:p>
            <a:pPr marL="469265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dirty="0" sz="1400" spc="-5">
                <a:latin typeface="Arial"/>
                <a:cs typeface="Arial"/>
              </a:rPr>
              <a:t>Collect and analyse qualitative data </a:t>
            </a:r>
            <a:r>
              <a:rPr dirty="0" sz="1400">
                <a:latin typeface="Arial"/>
                <a:cs typeface="Arial"/>
              </a:rPr>
              <a:t>from </a:t>
            </a:r>
            <a:r>
              <a:rPr dirty="0" sz="1400" spc="-5">
                <a:latin typeface="Arial"/>
                <a:cs typeface="Arial"/>
              </a:rPr>
              <a:t>ALs </a:t>
            </a:r>
            <a:r>
              <a:rPr dirty="0" sz="1400" spc="-10">
                <a:latin typeface="Arial"/>
                <a:cs typeface="Arial"/>
              </a:rPr>
              <a:t>in </a:t>
            </a:r>
            <a:r>
              <a:rPr dirty="0" sz="1400">
                <a:latin typeface="Arial"/>
                <a:cs typeface="Arial"/>
              </a:rPr>
              <a:t>the </a:t>
            </a:r>
            <a:r>
              <a:rPr dirty="0" sz="1400" spc="-5">
                <a:latin typeface="Arial"/>
                <a:cs typeface="Arial"/>
              </a:rPr>
              <a:t>form </a:t>
            </a:r>
            <a:r>
              <a:rPr dirty="0" sz="1400" spc="-15">
                <a:latin typeface="Arial"/>
                <a:cs typeface="Arial"/>
              </a:rPr>
              <a:t>of </a:t>
            </a:r>
            <a:r>
              <a:rPr dirty="0" sz="1400" spc="-5">
                <a:latin typeface="Arial"/>
                <a:cs typeface="Arial"/>
              </a:rPr>
              <a:t>reflective </a:t>
            </a:r>
            <a:r>
              <a:rPr dirty="0" sz="1400" spc="-10">
                <a:latin typeface="Arial"/>
                <a:cs typeface="Arial"/>
              </a:rPr>
              <a:t>logs </a:t>
            </a:r>
            <a:r>
              <a:rPr dirty="0" sz="1400">
                <a:latin typeface="Arial"/>
                <a:cs typeface="Arial"/>
              </a:rPr>
              <a:t>on </a:t>
            </a:r>
            <a:r>
              <a:rPr dirty="0" sz="1400" spc="-5">
                <a:latin typeface="Arial"/>
                <a:cs typeface="Arial"/>
              </a:rPr>
              <a:t>their</a:t>
            </a:r>
            <a:r>
              <a:rPr dirty="0" sz="1400" spc="2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experience.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7109" y="6888734"/>
            <a:ext cx="7225665" cy="1464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Anticipated </a:t>
            </a:r>
            <a:r>
              <a:rPr dirty="0" sz="1400" spc="-5" b="1">
                <a:latin typeface="Arial"/>
                <a:cs typeface="Arial"/>
              </a:rPr>
              <a:t>outcomes from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project: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Arial"/>
              <a:cs typeface="Arial"/>
            </a:endParaRPr>
          </a:p>
          <a:p>
            <a:pPr marL="469900" indent="-17526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dirty="0" sz="1400" spc="-5">
                <a:latin typeface="Arial"/>
                <a:cs typeface="Arial"/>
              </a:rPr>
              <a:t>Increased student confidence </a:t>
            </a:r>
            <a:r>
              <a:rPr dirty="0" sz="1400" spc="-10">
                <a:latin typeface="Arial"/>
                <a:cs typeface="Arial"/>
              </a:rPr>
              <a:t>with </a:t>
            </a:r>
            <a:r>
              <a:rPr dirty="0" sz="1400" spc="-5">
                <a:latin typeface="Arial"/>
                <a:cs typeface="Arial"/>
              </a:rPr>
              <a:t>assessment and a higher </a:t>
            </a:r>
            <a:r>
              <a:rPr dirty="0" sz="1400" spc="-10">
                <a:latin typeface="Arial"/>
                <a:cs typeface="Arial"/>
              </a:rPr>
              <a:t>probability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27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completion.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rabicPeriod"/>
            </a:pPr>
            <a:endParaRPr sz="1300">
              <a:latin typeface="Arial"/>
              <a:cs typeface="Arial"/>
            </a:endParaRPr>
          </a:p>
          <a:p>
            <a:pPr marL="469900" indent="-17526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dirty="0" sz="1400" spc="-10">
                <a:latin typeface="Arial"/>
                <a:cs typeface="Arial"/>
              </a:rPr>
              <a:t>Changes </a:t>
            </a:r>
            <a:r>
              <a:rPr dirty="0" sz="1400">
                <a:latin typeface="Arial"/>
                <a:cs typeface="Arial"/>
              </a:rPr>
              <a:t>to future </a:t>
            </a:r>
            <a:r>
              <a:rPr dirty="0" sz="1400" spc="-5">
                <a:latin typeface="Arial"/>
                <a:cs typeface="Arial"/>
              </a:rPr>
              <a:t>design </a:t>
            </a:r>
            <a:r>
              <a:rPr dirty="0" sz="1400">
                <a:latin typeface="Arial"/>
                <a:cs typeface="Arial"/>
              </a:rPr>
              <a:t>of </a:t>
            </a:r>
            <a:r>
              <a:rPr dirty="0" sz="1400" spc="-5">
                <a:latin typeface="Arial"/>
                <a:cs typeface="Arial"/>
              </a:rPr>
              <a:t>module tuition strategies, </a:t>
            </a:r>
            <a:r>
              <a:rPr dirty="0" sz="1400" spc="-10">
                <a:latin typeface="Arial"/>
                <a:cs typeface="Arial"/>
              </a:rPr>
              <a:t>including</a:t>
            </a:r>
            <a:r>
              <a:rPr dirty="0" sz="1400" spc="10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U116.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AutoNum type="arabicPeriod"/>
            </a:pPr>
            <a:endParaRPr sz="1300">
              <a:latin typeface="Arial"/>
              <a:cs typeface="Arial"/>
            </a:endParaRPr>
          </a:p>
          <a:p>
            <a:pPr marL="469900" indent="-17526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dirty="0" sz="1400" spc="-5">
                <a:latin typeface="Arial"/>
                <a:cs typeface="Arial"/>
              </a:rPr>
              <a:t>Best practice document </a:t>
            </a:r>
            <a:r>
              <a:rPr dirty="0" sz="1400">
                <a:latin typeface="Arial"/>
                <a:cs typeface="Arial"/>
              </a:rPr>
              <a:t>for </a:t>
            </a:r>
            <a:r>
              <a:rPr dirty="0" sz="1400" spc="-5">
                <a:latin typeface="Arial"/>
                <a:cs typeface="Arial"/>
              </a:rPr>
              <a:t>effective facilitation </a:t>
            </a:r>
            <a:r>
              <a:rPr dirty="0" sz="1400">
                <a:latin typeface="Arial"/>
                <a:cs typeface="Arial"/>
              </a:rPr>
              <a:t>of </a:t>
            </a:r>
            <a:r>
              <a:rPr dirty="0" sz="1400" spc="-5">
                <a:latin typeface="Arial"/>
                <a:cs typeface="Arial"/>
              </a:rPr>
              <a:t>drop-in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tutorials.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8285" y="1874730"/>
            <a:ext cx="1941962" cy="1875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73565" y="4066540"/>
            <a:ext cx="4028440" cy="22631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2115" y="6923405"/>
            <a:ext cx="3027680" cy="19735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2020-04-30T14:41:02Z</dcterms:created>
  <dcterms:modified xsi:type="dcterms:W3CDTF">2020-04-30T14:41:02Z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2020-04-30T00:00:00Z</vt:filetime>
  </property>
  <property fmtid="{D5CDD505-2E9C-101B-9397-08002B2CF9AE}" pid="3" name="LastSaved">
    <vt:filetime>2020-04-30T00:00:00Z</vt:filetime>
  </property>
</Properties>
</file>