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20"/>
  </p:notesMasterIdLst>
  <p:sldIdLst>
    <p:sldId id="272" r:id="rId4"/>
    <p:sldId id="307" r:id="rId5"/>
    <p:sldId id="309" r:id="rId6"/>
    <p:sldId id="313" r:id="rId7"/>
    <p:sldId id="291" r:id="rId8"/>
    <p:sldId id="312" r:id="rId9"/>
    <p:sldId id="322" r:id="rId10"/>
    <p:sldId id="300" r:id="rId11"/>
    <p:sldId id="323" r:id="rId12"/>
    <p:sldId id="325" r:id="rId13"/>
    <p:sldId id="319" r:id="rId14"/>
    <p:sldId id="316" r:id="rId15"/>
    <p:sldId id="328" r:id="rId16"/>
    <p:sldId id="317" r:id="rId17"/>
    <p:sldId id="326"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e Rogers" initials="KR" lastIdx="7" clrIdx="0">
    <p:extLst>
      <p:ext uri="{19B8F6BF-5375-455C-9EA6-DF929625EA0E}">
        <p15:presenceInfo xmlns:p15="http://schemas.microsoft.com/office/powerpoint/2012/main" userId="Katrine Rog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023" autoAdjust="0"/>
  </p:normalViewPr>
  <p:slideViewPr>
    <p:cSldViewPr snapToGrid="0">
      <p:cViewPr varScale="1">
        <p:scale>
          <a:sx n="83" d="100"/>
          <a:sy n="83" d="100"/>
        </p:scale>
        <p:origin x="708" y="84"/>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9551-ADBC-4C14-A979-254047CA7E8A}" type="datetimeFigureOut">
              <a:rPr lang="en-GB" smtClean="0"/>
              <a:t>15/05/2019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33548-A482-4511-959D-0B320F9B4808}" type="slidenum">
              <a:rPr lang="en-GB" smtClean="0"/>
              <a:t>‹#›</a:t>
            </a:fld>
            <a:endParaRPr lang="en-GB"/>
          </a:p>
        </p:txBody>
      </p:sp>
    </p:spTree>
    <p:extLst>
      <p:ext uri="{BB962C8B-B14F-4D97-AF65-F5344CB8AC3E}">
        <p14:creationId xmlns:p14="http://schemas.microsoft.com/office/powerpoint/2010/main" val="341330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2</a:t>
            </a:fld>
            <a:endParaRPr lang="en-GB"/>
          </a:p>
        </p:txBody>
      </p:sp>
    </p:spTree>
    <p:extLst>
      <p:ext uri="{BB962C8B-B14F-4D97-AF65-F5344CB8AC3E}">
        <p14:creationId xmlns:p14="http://schemas.microsoft.com/office/powerpoint/2010/main" val="736053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Biggs: </a:t>
            </a:r>
            <a:r>
              <a:rPr lang="en-GB" sz="1200" dirty="0"/>
              <a:t>“Emphasizing depth of learning, rather than breadth of coverage.”</a:t>
            </a:r>
          </a:p>
          <a:p>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12</a:t>
            </a:fld>
            <a:endParaRPr lang="en-GB"/>
          </a:p>
        </p:txBody>
      </p:sp>
    </p:spTree>
    <p:extLst>
      <p:ext uri="{BB962C8B-B14F-4D97-AF65-F5344CB8AC3E}">
        <p14:creationId xmlns:p14="http://schemas.microsoft.com/office/powerpoint/2010/main" val="345844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Particularly noticeable were the </a:t>
            </a:r>
            <a:r>
              <a:rPr lang="en-GB" dirty="0" smtClean="0"/>
              <a:t>small number of negative </a:t>
            </a:r>
            <a:r>
              <a:rPr lang="en-GB" dirty="0"/>
              <a:t>comments in the recordings survey linked to activities and the time taken: ‘time wasted</a:t>
            </a:r>
            <a:r>
              <a:rPr lang="en-GB" baseline="0" dirty="0"/>
              <a:t> waiting for responses</a:t>
            </a:r>
            <a:r>
              <a:rPr lang="en-GB" baseline="0" dirty="0" smtClean="0"/>
              <a:t>’. There were no such negative survey comments for the live sessions.</a:t>
            </a:r>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13</a:t>
            </a:fld>
            <a:endParaRPr lang="en-GB"/>
          </a:p>
        </p:txBody>
      </p:sp>
    </p:spTree>
    <p:extLst>
      <p:ext uri="{BB962C8B-B14F-4D97-AF65-F5344CB8AC3E}">
        <p14:creationId xmlns:p14="http://schemas.microsoft.com/office/powerpoint/2010/main" val="54138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Polling pods easy to set up and re-use for other questions (questions given on the slides) – polling pods can be quite versatile (multiple choice, short text answers)</a:t>
            </a:r>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14</a:t>
            </a:fld>
            <a:endParaRPr lang="en-GB"/>
          </a:p>
        </p:txBody>
      </p:sp>
    </p:spTree>
    <p:extLst>
      <p:ext uri="{BB962C8B-B14F-4D97-AF65-F5344CB8AC3E}">
        <p14:creationId xmlns:p14="http://schemas.microsoft.com/office/powerpoint/2010/main" val="139275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33548-A482-4511-959D-0B320F9B4808}" type="slidenum">
              <a:rPr lang="en-GB" smtClean="0"/>
              <a:t>15</a:t>
            </a:fld>
            <a:endParaRPr lang="en-GB"/>
          </a:p>
        </p:txBody>
      </p:sp>
    </p:spTree>
    <p:extLst>
      <p:ext uri="{BB962C8B-B14F-4D97-AF65-F5344CB8AC3E}">
        <p14:creationId xmlns:p14="http://schemas.microsoft.com/office/powerpoint/2010/main" val="170281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3</a:t>
            </a:fld>
            <a:endParaRPr lang="en-GB"/>
          </a:p>
        </p:txBody>
      </p:sp>
    </p:spTree>
    <p:extLst>
      <p:ext uri="{BB962C8B-B14F-4D97-AF65-F5344CB8AC3E}">
        <p14:creationId xmlns:p14="http://schemas.microsoft.com/office/powerpoint/2010/main" val="26848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4</a:t>
            </a:fld>
            <a:endParaRPr lang="en-GB"/>
          </a:p>
        </p:txBody>
      </p:sp>
    </p:spTree>
    <p:extLst>
      <p:ext uri="{BB962C8B-B14F-4D97-AF65-F5344CB8AC3E}">
        <p14:creationId xmlns:p14="http://schemas.microsoft.com/office/powerpoint/2010/main" val="112105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 tutorial observations, tutor focus group and survey, 80 student survey responses (51 live, 29 recordings, issue: </a:t>
            </a:r>
            <a:r>
              <a:rPr lang="en-GB" dirty="0" smtClean="0"/>
              <a:t>possibly a small number of duplicates</a:t>
            </a:r>
            <a:r>
              <a:rPr lang="en-GB" dirty="0"/>
              <a:t>?), 9 student interviews.</a:t>
            </a:r>
          </a:p>
        </p:txBody>
      </p:sp>
      <p:sp>
        <p:nvSpPr>
          <p:cNvPr id="4" name="Slide Number Placeholder 3"/>
          <p:cNvSpPr>
            <a:spLocks noGrp="1"/>
          </p:cNvSpPr>
          <p:nvPr>
            <p:ph type="sldNum" sz="quarter" idx="10"/>
          </p:nvPr>
        </p:nvSpPr>
        <p:spPr/>
        <p:txBody>
          <a:bodyPr/>
          <a:lstStyle/>
          <a:p>
            <a:fld id="{53433548-A482-4511-959D-0B320F9B4808}" type="slidenum">
              <a:rPr lang="en-GB" smtClean="0"/>
              <a:t>6</a:t>
            </a:fld>
            <a:endParaRPr lang="en-GB"/>
          </a:p>
        </p:txBody>
      </p:sp>
    </p:spTree>
    <p:extLst>
      <p:ext uri="{BB962C8B-B14F-4D97-AF65-F5344CB8AC3E}">
        <p14:creationId xmlns:p14="http://schemas.microsoft.com/office/powerpoint/2010/main" val="300525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thinking time in polling and screen – used for fuller activities, screen in 5/11 tutorials, 1 occurrence of using microphone</a:t>
            </a:r>
          </a:p>
          <a:p>
            <a:r>
              <a:rPr lang="en-GB" dirty="0"/>
              <a:t>Polling most used in terms of proportion of tutorial time. Asking questions is used more often</a:t>
            </a:r>
            <a:r>
              <a:rPr lang="en-GB" baseline="0" dirty="0"/>
              <a:t> if counting occurrences.</a:t>
            </a:r>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7</a:t>
            </a:fld>
            <a:endParaRPr lang="en-GB"/>
          </a:p>
        </p:txBody>
      </p:sp>
    </p:spTree>
    <p:extLst>
      <p:ext uri="{BB962C8B-B14F-4D97-AF65-F5344CB8AC3E}">
        <p14:creationId xmlns:p14="http://schemas.microsoft.com/office/powerpoint/2010/main" val="140986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r>
              <a:rPr lang="en-GB" baseline="0" dirty="0"/>
              <a:t> from live student survey data (51 responses in </a:t>
            </a:r>
            <a:r>
              <a:rPr lang="en-GB" baseline="0" dirty="0" smtClean="0"/>
              <a:t>total, but not all students answered every question). </a:t>
            </a:r>
            <a:r>
              <a:rPr lang="en-GB" baseline="0" dirty="0"/>
              <a:t>94%+ tried the activities sometimes/mostly or always, 80%+ mostly or always.</a:t>
            </a:r>
          </a:p>
          <a:p>
            <a:r>
              <a:rPr lang="en-GB" baseline="0" dirty="0"/>
              <a:t>70%+ agreed that the activities aided their learning and 66%+ enjoyed the activities.</a:t>
            </a:r>
          </a:p>
          <a:p>
            <a:endParaRPr lang="en-GB" dirty="0"/>
          </a:p>
          <a:p>
            <a:r>
              <a:rPr lang="en-GB" dirty="0"/>
              <a:t>These methods are successful at engaging students. Percentages that share </a:t>
            </a:r>
            <a:r>
              <a:rPr lang="en-GB" dirty="0" smtClean="0"/>
              <a:t>their answers are </a:t>
            </a:r>
            <a:r>
              <a:rPr lang="en-GB" dirty="0"/>
              <a:t>lower (still over 80% s/m/a) and 50% (m/a)), encouraging for tutors that students are attempting even when not sharing.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Polls shared most (85% m/a), anonymous (</a:t>
            </a:r>
            <a:r>
              <a:rPr lang="en-GB" dirty="0" err="1"/>
              <a:t>st</a:t>
            </a:r>
            <a:r>
              <a:rPr lang="en-GB" dirty="0"/>
              <a:t> </a:t>
            </a:r>
            <a:r>
              <a:rPr lang="en-GB" dirty="0" err="1"/>
              <a:t>ints</a:t>
            </a:r>
            <a:r>
              <a:rPr lang="en-GB" dirty="0"/>
              <a:t> and survey comments)</a:t>
            </a:r>
          </a:p>
          <a:p>
            <a:r>
              <a:rPr lang="en-GB" dirty="0"/>
              <a:t>Positive </a:t>
            </a:r>
            <a:r>
              <a:rPr lang="en-GB" dirty="0" err="1"/>
              <a:t>st</a:t>
            </a:r>
            <a:r>
              <a:rPr lang="en-GB" dirty="0"/>
              <a:t> attitudes. Others neutral (none negative to useful, 2-3% less enjoyable)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Chat box shared slightly less often (50% s/m/a) – once one student answers others don’t bother (lots </a:t>
            </a:r>
            <a:r>
              <a:rPr lang="en-GB" dirty="0" smtClean="0"/>
              <a:t>of comments </a:t>
            </a:r>
            <a:r>
              <a:rPr lang="en-GB" dirty="0"/>
              <a:t>in </a:t>
            </a:r>
            <a:r>
              <a:rPr lang="en-GB" dirty="0" err="1"/>
              <a:t>st</a:t>
            </a:r>
            <a:r>
              <a:rPr lang="en-GB" dirty="0"/>
              <a:t> </a:t>
            </a:r>
            <a:r>
              <a:rPr lang="en-GB" dirty="0" err="1"/>
              <a:t>ints</a:t>
            </a:r>
            <a:r>
              <a:rPr lang="en-GB" dirty="0"/>
              <a:t>) – can go too fast for some. </a:t>
            </a:r>
          </a:p>
          <a:p>
            <a:r>
              <a:rPr lang="en-GB" dirty="0"/>
              <a:t>Chat box less enjoyed. </a:t>
            </a:r>
          </a:p>
          <a:p>
            <a:r>
              <a:rPr lang="en-GB" dirty="0"/>
              <a:t>Main reasons for not participating: lack of time and confidence (both over 30% in survey) Positive </a:t>
            </a:r>
            <a:r>
              <a:rPr lang="en-GB" dirty="0" err="1"/>
              <a:t>st</a:t>
            </a:r>
            <a:r>
              <a:rPr lang="en-GB" dirty="0"/>
              <a:t> attitudes., zero for ‘did not think useful’.</a:t>
            </a:r>
          </a:p>
        </p:txBody>
      </p:sp>
      <p:sp>
        <p:nvSpPr>
          <p:cNvPr id="4" name="Slide Number Placeholder 3"/>
          <p:cNvSpPr>
            <a:spLocks noGrp="1"/>
          </p:cNvSpPr>
          <p:nvPr>
            <p:ph type="sldNum" sz="quarter" idx="10"/>
          </p:nvPr>
        </p:nvSpPr>
        <p:spPr/>
        <p:txBody>
          <a:bodyPr/>
          <a:lstStyle/>
          <a:p>
            <a:fld id="{53433548-A482-4511-959D-0B320F9B4808}" type="slidenum">
              <a:rPr lang="en-GB" smtClean="0"/>
              <a:t>8</a:t>
            </a:fld>
            <a:endParaRPr lang="en-GB"/>
          </a:p>
        </p:txBody>
      </p:sp>
    </p:spTree>
    <p:extLst>
      <p:ext uri="{BB962C8B-B14F-4D97-AF65-F5344CB8AC3E}">
        <p14:creationId xmlns:p14="http://schemas.microsoft.com/office/powerpoint/2010/main" val="208109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Students perceive benefits as ‘revise a skill’ , ‘enable me to tackle similar questions’, ‘understand a new mathematical idea’ (live survey responses for ‘very well’: 67%, 65% and 54% respectively). Less voted for were ‘highlighted an error I had made’, ‘realised I had misunderstood a problem’ and ‘helped me explain my ideas’ (live survey responses for ‘very well’: 30%-40%). The least popular (most voted for ‘not at all’) were ‘highlighted an error I had made’, ‘realised I had misunderstood a problem’ and ‘helped me explain my ideas’ (live survey responses for ‘not at all’: 20%-25%). </a:t>
            </a:r>
          </a:p>
          <a:p>
            <a:r>
              <a:rPr lang="en-GB" sz="1200" kern="1200" dirty="0">
                <a:solidFill>
                  <a:schemeClr val="tx1"/>
                </a:solidFill>
                <a:effectLst/>
                <a:latin typeface="+mn-lt"/>
                <a:ea typeface="+mn-ea"/>
                <a:cs typeface="+mn-cs"/>
              </a:rPr>
              <a:t>St </a:t>
            </a:r>
            <a:r>
              <a:rPr lang="en-GB" sz="1200" kern="1200" dirty="0" err="1">
                <a:solidFill>
                  <a:schemeClr val="tx1"/>
                </a:solidFill>
                <a:effectLst/>
                <a:latin typeface="+mn-lt"/>
                <a:ea typeface="+mn-ea"/>
                <a:cs typeface="+mn-cs"/>
              </a:rPr>
              <a:t>ints</a:t>
            </a:r>
            <a:r>
              <a:rPr lang="en-GB" sz="1200" kern="1200" dirty="0">
                <a:solidFill>
                  <a:schemeClr val="tx1"/>
                </a:solidFill>
                <a:effectLst/>
                <a:latin typeface="+mn-lt"/>
                <a:ea typeface="+mn-ea"/>
                <a:cs typeface="+mn-cs"/>
              </a:rPr>
              <a:t>: the main themes are benchmarking [6/9 polling], that the activities get them working things out [6/9 polling, 4/9 screen, 2/9 chat], highlighted an error or area of weakness [3/9 polling]</a:t>
            </a:r>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9</a:t>
            </a:fld>
            <a:endParaRPr lang="en-GB"/>
          </a:p>
        </p:txBody>
      </p:sp>
    </p:spTree>
    <p:extLst>
      <p:ext uri="{BB962C8B-B14F-4D97-AF65-F5344CB8AC3E}">
        <p14:creationId xmlns:p14="http://schemas.microsoft.com/office/powerpoint/2010/main" val="142405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dirty="0"/>
              <a:t>Emoticons: student-teacher interactions</a:t>
            </a:r>
          </a:p>
          <a:p>
            <a:pPr marL="742939" lvl="1" indent="-285750">
              <a:buFont typeface="Arial" panose="020B0604020202020204" pitchFamily="34" charset="0"/>
              <a:buChar char="•"/>
            </a:pPr>
            <a:r>
              <a:rPr lang="en-GB" sz="1800" dirty="0"/>
              <a:t>St </a:t>
            </a:r>
            <a:r>
              <a:rPr lang="en-GB" sz="1800" dirty="0" err="1"/>
              <a:t>ints</a:t>
            </a:r>
            <a:r>
              <a:rPr lang="en-GB" sz="1800" dirty="0"/>
              <a:t> not positive, much greater barrier than to looking confused (imagine putting hand up f2f and saying I’m confused)</a:t>
            </a:r>
          </a:p>
          <a:p>
            <a:pPr marL="742939" lvl="1" indent="-285750">
              <a:buFont typeface="Arial" panose="020B0604020202020204" pitchFamily="34" charset="0"/>
              <a:buChar char="•"/>
            </a:pPr>
            <a:r>
              <a:rPr lang="en-GB" sz="1800" dirty="0"/>
              <a:t>Question design can go some way to exposing misconceptions, but </a:t>
            </a:r>
            <a:r>
              <a:rPr lang="en-GB" sz="1800" dirty="0" smtClean="0"/>
              <a:t>limited – multiple choice polling activities could be designed to catch some common</a:t>
            </a:r>
            <a:r>
              <a:rPr lang="en-GB" sz="1800" baseline="0" dirty="0" smtClean="0"/>
              <a:t> misconceptions, but requires overheads for tutors in terms of prep time</a:t>
            </a:r>
            <a:endParaRPr lang="en-GB" sz="1800" dirty="0"/>
          </a:p>
          <a:p>
            <a:pPr marL="742939" lvl="1" indent="-285750">
              <a:buFont typeface="Arial" panose="020B0604020202020204" pitchFamily="34" charset="0"/>
              <a:buChar char="•"/>
            </a:pPr>
            <a:r>
              <a:rPr lang="en-GB" sz="1800" dirty="0"/>
              <a:t>Adapting to student needs during tutorial is harder online – more time and skill to produce materials on fly</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Breakout rooms: explain and student-student interactions</a:t>
            </a:r>
          </a:p>
          <a:p>
            <a:pPr marL="742939" lvl="1" indent="-285750">
              <a:buFont typeface="Arial" panose="020B0604020202020204" pitchFamily="34" charset="0"/>
              <a:buChar char="•"/>
            </a:pPr>
            <a:r>
              <a:rPr lang="en-GB" sz="1800" dirty="0"/>
              <a:t>Not much evidence of successful use</a:t>
            </a:r>
          </a:p>
          <a:p>
            <a:pPr marL="742939" lvl="1" indent="-285750">
              <a:buFont typeface="Arial" panose="020B0604020202020204" pitchFamily="34" charset="0"/>
              <a:buChar char="•"/>
            </a:pPr>
            <a:r>
              <a:rPr lang="en-GB" sz="1800" dirty="0"/>
              <a:t>Unwillingness to use microphone</a:t>
            </a:r>
          </a:p>
          <a:p>
            <a:pPr marL="742939"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Peer-peer easier f2f</a:t>
            </a:r>
            <a:r>
              <a:rPr lang="en-GB" sz="1800" dirty="0" smtClean="0"/>
              <a:t>?</a:t>
            </a:r>
          </a:p>
          <a:p>
            <a:pPr marL="742939"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Technically more challenging, so probably not so suitable for many tutors</a:t>
            </a:r>
            <a:endParaRPr lang="en-GB" sz="1800" dirty="0"/>
          </a:p>
          <a:p>
            <a:pPr marL="285750" indent="-285750">
              <a:buFont typeface="Arial" panose="020B0604020202020204" pitchFamily="34" charset="0"/>
              <a:buChar char="•"/>
            </a:pPr>
            <a:r>
              <a:rPr lang="en-GB" sz="1800" dirty="0" smtClean="0"/>
              <a:t>Short text polling pods can be used to ask students to explain ideas (anonymous), e.g. with question</a:t>
            </a:r>
            <a:r>
              <a:rPr lang="en-GB" sz="1800" baseline="0" dirty="0" smtClean="0"/>
              <a:t> types of</a:t>
            </a:r>
            <a:r>
              <a:rPr lang="en-GB" sz="1800" dirty="0" smtClean="0"/>
              <a:t> ‘spot/explain the error’</a:t>
            </a:r>
          </a:p>
          <a:p>
            <a:pPr marL="285750" indent="-285750">
              <a:buFont typeface="Arial" panose="020B0604020202020204" pitchFamily="34" charset="0"/>
              <a:buChar char="•"/>
            </a:pPr>
            <a:r>
              <a:rPr lang="en-GB" sz="1800" dirty="0" smtClean="0"/>
              <a:t>Harder </a:t>
            </a:r>
            <a:r>
              <a:rPr lang="en-GB" sz="1800" dirty="0"/>
              <a:t>problems</a:t>
            </a:r>
          </a:p>
          <a:p>
            <a:pPr marL="742939" lvl="1" indent="-285750">
              <a:buFont typeface="Arial" panose="020B0604020202020204" pitchFamily="34" charset="0"/>
              <a:buChar char="•"/>
            </a:pPr>
            <a:r>
              <a:rPr lang="en-GB" sz="1800" dirty="0"/>
              <a:t>Tutors play it safe – reduce waiting time – can’t see when or how they need to intervene due to lack of instant </a:t>
            </a:r>
            <a:r>
              <a:rPr lang="en-GB" sz="1800" dirty="0" err="1"/>
              <a:t>st</a:t>
            </a:r>
            <a:r>
              <a:rPr lang="en-GB" sz="1800" dirty="0"/>
              <a:t> feedback</a:t>
            </a:r>
          </a:p>
          <a:p>
            <a:pPr marL="742939" lvl="1" indent="-285750">
              <a:buFont typeface="Arial" panose="020B0604020202020204" pitchFamily="34" charset="0"/>
              <a:buChar char="•"/>
            </a:pPr>
            <a:r>
              <a:rPr lang="en-GB" sz="1800" dirty="0"/>
              <a:t>Different levels</a:t>
            </a:r>
            <a:r>
              <a:rPr lang="en-GB" sz="1800" dirty="0" smtClean="0"/>
              <a:t>? E.g. create two</a:t>
            </a:r>
            <a:r>
              <a:rPr lang="en-GB" sz="1800" baseline="0" dirty="0" smtClean="0"/>
              <a:t> polls on one slide – a standard question and a harder question and direct </a:t>
            </a:r>
            <a:r>
              <a:rPr lang="en-GB" sz="1800" baseline="0" dirty="0" err="1" smtClean="0"/>
              <a:t>st</a:t>
            </a:r>
            <a:r>
              <a:rPr lang="en-GB" sz="1800" baseline="0" dirty="0" smtClean="0"/>
              <a:t> to relevant one for them – but again overheads for tutor and potential timing issue during tutorial when explaining the answers</a:t>
            </a:r>
            <a:endParaRPr lang="en-GB" sz="1800" dirty="0"/>
          </a:p>
          <a:p>
            <a:pPr marL="742939" lvl="1" indent="-285750">
              <a:buFont typeface="Arial" panose="020B0604020202020204" pitchFamily="34" charset="0"/>
              <a:buChar char="•"/>
            </a:pPr>
            <a:endParaRPr lang="en-GB" sz="1800" dirty="0"/>
          </a:p>
          <a:p>
            <a:pPr marL="0" indent="0">
              <a:buFont typeface="Arial" panose="020B0604020202020204" pitchFamily="34" charset="0"/>
              <a:buNone/>
            </a:pPr>
            <a:r>
              <a:rPr lang="en-GB" sz="2800" dirty="0"/>
              <a:t>We can do: staff development (limits!), recognise limitations of online conferencing software, students expect things to happen instantly</a:t>
            </a:r>
          </a:p>
          <a:p>
            <a:pPr marL="0" indent="0">
              <a:buFont typeface="Arial" panose="020B0604020202020204" pitchFamily="34" charset="0"/>
              <a:buNone/>
            </a:pPr>
            <a:endParaRPr lang="en-GB" sz="2800" dirty="0"/>
          </a:p>
          <a:p>
            <a:pPr marL="0" indent="0">
              <a:buFont typeface="Arial" panose="020B0604020202020204" pitchFamily="34" charset="0"/>
              <a:buNone/>
            </a:pPr>
            <a:r>
              <a:rPr lang="en-GB" sz="1800" dirty="0"/>
              <a:t>Requiring a significant new skill of tutors, need them to be highly conversant with software</a:t>
            </a:r>
          </a:p>
          <a:p>
            <a:pPr marL="742939" lvl="1" indent="-285750">
              <a:buFont typeface="Arial" panose="020B0604020202020204" pitchFamily="34" charset="0"/>
              <a:buChar char="•"/>
            </a:pPr>
            <a:r>
              <a:rPr lang="en-GB" sz="1800" dirty="0"/>
              <a:t>Harder to adapt online</a:t>
            </a:r>
          </a:p>
          <a:p>
            <a:pPr marL="742939" lvl="1" indent="-285750">
              <a:buFont typeface="Arial" panose="020B0604020202020204" pitchFamily="34" charset="0"/>
              <a:buChar char="•"/>
            </a:pPr>
            <a:r>
              <a:rPr lang="en-GB" sz="1800" dirty="0"/>
              <a:t>Expectations of things happening instantly online (waiting time is wasted – real and perceived)</a:t>
            </a:r>
          </a:p>
          <a:p>
            <a:pPr marL="0" indent="0">
              <a:buFont typeface="Arial" panose="020B0604020202020204" pitchFamily="34" charset="0"/>
              <a:buNone/>
            </a:pPr>
            <a:endParaRPr lang="en-GB" sz="2800" dirty="0"/>
          </a:p>
          <a:p>
            <a:pPr marL="742939" lvl="1" indent="-285750">
              <a:buFont typeface="Arial" panose="020B0604020202020204" pitchFamily="34" charset="0"/>
              <a:buChar char="•"/>
            </a:pPr>
            <a:endParaRPr lang="en-GB" sz="1800" dirty="0"/>
          </a:p>
          <a:p>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10</a:t>
            </a:fld>
            <a:endParaRPr lang="en-GB"/>
          </a:p>
        </p:txBody>
      </p:sp>
    </p:spTree>
    <p:extLst>
      <p:ext uri="{BB962C8B-B14F-4D97-AF65-F5344CB8AC3E}">
        <p14:creationId xmlns:p14="http://schemas.microsoft.com/office/powerpoint/2010/main" val="29032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433548-A482-4511-959D-0B320F9B4808}" type="slidenum">
              <a:rPr lang="en-GB" smtClean="0"/>
              <a:t>11</a:t>
            </a:fld>
            <a:endParaRPr lang="en-GB"/>
          </a:p>
        </p:txBody>
      </p:sp>
    </p:spTree>
    <p:extLst>
      <p:ext uri="{BB962C8B-B14F-4D97-AF65-F5344CB8AC3E}">
        <p14:creationId xmlns:p14="http://schemas.microsoft.com/office/powerpoint/2010/main" val="47937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Graphs and graphics can be positioned over the grey box</a:t>
            </a:r>
          </a:p>
        </p:txBody>
      </p:sp>
      <p:sp>
        <p:nvSpPr>
          <p:cNvPr id="14" name="Title 1">
            <a:extLst>
              <a:ext uri="{FF2B5EF4-FFF2-40B4-BE49-F238E27FC236}">
                <a16:creationId xmlns=""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r>
              <a:rPr lang="en-US" dirty="0"/>
              <a:t/>
            </a:r>
            <a:br>
              <a:rPr lang="en-US" dirty="0"/>
            </a:br>
            <a:endParaRPr lang="en-US" dirty="0"/>
          </a:p>
          <a:p>
            <a:pPr lvl="0"/>
            <a:r>
              <a:rPr lang="en-US" dirty="0"/>
              <a:t>Body text</a:t>
            </a:r>
          </a:p>
        </p:txBody>
      </p:sp>
      <p:sp>
        <p:nvSpPr>
          <p:cNvPr id="8" name="Text Placeholder 2">
            <a:extLst>
              <a:ext uri="{FF2B5EF4-FFF2-40B4-BE49-F238E27FC236}">
                <a16:creationId xmlns=""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Charts, graphs and graphics can be positioned over the grey box.</a:t>
            </a:r>
            <a:br>
              <a:rPr lang="en-US" dirty="0"/>
            </a:br>
            <a:r>
              <a:rPr lang="en-US" dirty="0"/>
              <a:t/>
            </a:r>
            <a:br>
              <a:rPr lang="en-US" dirty="0"/>
            </a:br>
            <a:r>
              <a:rPr lang="en-US" dirty="0"/>
              <a:t/>
            </a:r>
            <a:br>
              <a:rPr lang="en-US" dirty="0"/>
            </a:br>
            <a:r>
              <a:rPr lang="en-US"/>
              <a:t>Body text</a:t>
            </a:r>
            <a:endParaRPr lang="en-US" dirty="0"/>
          </a:p>
        </p:txBody>
      </p:sp>
      <p:sp>
        <p:nvSpPr>
          <p:cNvPr id="13" name="Text Placeholder 2">
            <a:extLst>
              <a:ext uri="{FF2B5EF4-FFF2-40B4-BE49-F238E27FC236}">
                <a16:creationId xmlns=""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12263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13972026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3ED99F8-E22C-4D15-85F7-8D466F90469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7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www.freestockphotos.biz/stockphoto/1555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azharreflections.blogspot.com/2013/06/my-e-dventures-of-writing.html" TargetMode="External"/><Relationship Id="rId5" Type="http://schemas.openxmlformats.org/officeDocument/2006/relationships/image" Target="../media/image6.jpeg"/><Relationship Id="rId4" Type="http://schemas.openxmlformats.org/officeDocument/2006/relationships/hyperlink" Target="https://openclipart.org/detail/195908/simple-compu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D35A2-212B-4253-8D50-FD1945F2BFB6}"/>
              </a:ext>
            </a:extLst>
          </p:cNvPr>
          <p:cNvSpPr>
            <a:spLocks noGrp="1"/>
          </p:cNvSpPr>
          <p:nvPr>
            <p:ph type="ctrTitle"/>
          </p:nvPr>
        </p:nvSpPr>
        <p:spPr>
          <a:xfrm>
            <a:off x="515862" y="2784098"/>
            <a:ext cx="7920773" cy="886397"/>
          </a:xfrm>
        </p:spPr>
        <p:txBody>
          <a:bodyPr/>
          <a:lstStyle/>
          <a:p>
            <a:r>
              <a:rPr lang="en-GB" sz="3200" dirty="0"/>
              <a:t>Encouraging active learning through student participation in online tutorials</a:t>
            </a:r>
          </a:p>
        </p:txBody>
      </p:sp>
      <p:sp>
        <p:nvSpPr>
          <p:cNvPr id="3" name="Subtitle 2">
            <a:extLst>
              <a:ext uri="{FF2B5EF4-FFF2-40B4-BE49-F238E27FC236}">
                <a16:creationId xmlns="" xmlns:a16="http://schemas.microsoft.com/office/drawing/2014/main" id="{0BD11A33-AC46-4B11-BB79-1093594918F3}"/>
              </a:ext>
            </a:extLst>
          </p:cNvPr>
          <p:cNvSpPr>
            <a:spLocks noGrp="1"/>
          </p:cNvSpPr>
          <p:nvPr>
            <p:ph type="subTitle" idx="1"/>
          </p:nvPr>
        </p:nvSpPr>
        <p:spPr>
          <a:xfrm>
            <a:off x="515861" y="4354990"/>
            <a:ext cx="7920774" cy="1004378"/>
          </a:xfrm>
        </p:spPr>
        <p:txBody>
          <a:bodyPr/>
          <a:lstStyle/>
          <a:p>
            <a:r>
              <a:rPr lang="en-GB" dirty="0"/>
              <a:t>Claudi Thomas, Hilary Holmes, Katrine Rogers</a:t>
            </a:r>
          </a:p>
          <a:p>
            <a:endParaRPr lang="en-GB" dirty="0"/>
          </a:p>
          <a:p>
            <a:r>
              <a:rPr lang="en-GB" dirty="0"/>
              <a:t>eSTEeM Conference, 8</a:t>
            </a:r>
            <a:r>
              <a:rPr lang="en-GB" baseline="30000" dirty="0"/>
              <a:t>th</a:t>
            </a:r>
            <a:r>
              <a:rPr lang="en-GB" dirty="0"/>
              <a:t> May 2019</a:t>
            </a:r>
          </a:p>
        </p:txBody>
      </p:sp>
      <p:pic>
        <p:nvPicPr>
          <p:cNvPr id="4" name="Picture 2" descr="C:\Users\cbw6\AppData\Local\Microsoft\Windows\Temporary Internet Files\Content.IE5\HH89JRU7\stk-fgr6[1].gif">
            <a:extLst>
              <a:ext uri="{FF2B5EF4-FFF2-40B4-BE49-F238E27FC236}">
                <a16:creationId xmlns="" xmlns:a16="http://schemas.microsoft.com/office/drawing/2014/main" id="{5D42FDF5-95EF-4444-8716-9931411CFB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861" y="423621"/>
            <a:ext cx="1676019" cy="182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6D8BC23-E5B9-4846-93FB-04E2D7A61640}"/>
              </a:ext>
            </a:extLst>
          </p:cNvPr>
          <p:cNvSpPr>
            <a:spLocks noGrp="1"/>
          </p:cNvSpPr>
          <p:nvPr>
            <p:ph idx="1"/>
          </p:nvPr>
        </p:nvSpPr>
        <p:spPr>
          <a:xfrm>
            <a:off x="388801" y="1451294"/>
            <a:ext cx="8263493" cy="4913671"/>
          </a:xfrm>
        </p:spPr>
        <p:txBody>
          <a:bodyPr/>
          <a:lstStyle/>
          <a:p>
            <a:pPr marL="285750" indent="-285750">
              <a:buFont typeface="Arial" panose="020B0604020202020204" pitchFamily="34" charset="0"/>
              <a:buChar char="•"/>
            </a:pPr>
            <a:r>
              <a:rPr lang="en-GB" sz="2800" dirty="0"/>
              <a:t>Identifying and correcting misconceptions</a:t>
            </a:r>
          </a:p>
          <a:p>
            <a:pPr marL="742939" lvl="1" indent="-285750">
              <a:buFont typeface="Arial" panose="020B0604020202020204" pitchFamily="34" charset="0"/>
              <a:buChar char="•"/>
            </a:pPr>
            <a:r>
              <a:rPr lang="en-GB" sz="2800" dirty="0"/>
              <a:t>Emoticons and careful question design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Explain…</a:t>
            </a:r>
          </a:p>
          <a:p>
            <a:pPr marL="742939" lvl="1" indent="-285750">
              <a:buFont typeface="Arial" panose="020B0604020202020204" pitchFamily="34" charset="0"/>
              <a:buChar char="•"/>
            </a:pPr>
            <a:r>
              <a:rPr lang="en-GB" sz="2800" dirty="0"/>
              <a:t>Breakout rooms</a:t>
            </a:r>
          </a:p>
          <a:p>
            <a:pPr marL="742939" lvl="1" indent="-285750">
              <a:buFont typeface="Arial" panose="020B0604020202020204" pitchFamily="34" charset="0"/>
              <a:buChar char="•"/>
            </a:pPr>
            <a:r>
              <a:rPr lang="en-GB" sz="2800" dirty="0"/>
              <a:t>Leave students alone!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Harder problems?</a:t>
            </a:r>
          </a:p>
          <a:p>
            <a:pPr marL="285750" indent="-285750">
              <a:buFont typeface="Arial" panose="020B0604020202020204" pitchFamily="34" charset="0"/>
              <a:buChar char="•"/>
            </a:pPr>
            <a:endParaRPr lang="en-GB" sz="2800" dirty="0"/>
          </a:p>
        </p:txBody>
      </p:sp>
      <p:sp>
        <p:nvSpPr>
          <p:cNvPr id="6" name="Title 2">
            <a:extLst>
              <a:ext uri="{FF2B5EF4-FFF2-40B4-BE49-F238E27FC236}">
                <a16:creationId xmlns="" xmlns:a16="http://schemas.microsoft.com/office/drawing/2014/main" id="{EE5901C3-B314-4305-94BB-5EF417E2C93B}"/>
              </a:ext>
            </a:extLst>
          </p:cNvPr>
          <p:cNvSpPr txBox="1">
            <a:spLocks/>
          </p:cNvSpPr>
          <p:nvPr/>
        </p:nvSpPr>
        <p:spPr>
          <a:xfrm>
            <a:off x="431999" y="544317"/>
            <a:ext cx="6001852" cy="428806"/>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400" dirty="0"/>
              <a:t>Improving aspects that work less well</a:t>
            </a:r>
          </a:p>
        </p:txBody>
      </p:sp>
      <p:pic>
        <p:nvPicPr>
          <p:cNvPr id="7" name="Picture 6">
            <a:extLst>
              <a:ext uri="{FF2B5EF4-FFF2-40B4-BE49-F238E27FC236}">
                <a16:creationId xmlns="" xmlns:a16="http://schemas.microsoft.com/office/drawing/2014/main" id="{9EF75208-DC87-4D4F-AF49-14596C5A6B0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451327" y="1451294"/>
            <a:ext cx="952959" cy="952959"/>
          </a:xfrm>
          <a:prstGeom prst="rect">
            <a:avLst/>
          </a:prstGeom>
        </p:spPr>
      </p:pic>
    </p:spTree>
    <p:extLst>
      <p:ext uri="{BB962C8B-B14F-4D97-AF65-F5344CB8AC3E}">
        <p14:creationId xmlns:p14="http://schemas.microsoft.com/office/powerpoint/2010/main" val="185207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 xmlns:a16="http://schemas.microsoft.com/office/drawing/2014/main" id="{38CFD47C-09C7-4B5C-B13C-EF3C1CC3D8C7}"/>
              </a:ext>
            </a:extLst>
          </p:cNvPr>
          <p:cNvSpPr txBox="1">
            <a:spLocks/>
          </p:cNvSpPr>
          <p:nvPr/>
        </p:nvSpPr>
        <p:spPr>
          <a:xfrm>
            <a:off x="431999" y="544317"/>
            <a:ext cx="5107667" cy="428806"/>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400" dirty="0"/>
              <a:t>Technological issues</a:t>
            </a:r>
          </a:p>
        </p:txBody>
      </p:sp>
      <p:sp>
        <p:nvSpPr>
          <p:cNvPr id="4" name="Content Placeholder 3">
            <a:extLst>
              <a:ext uri="{FF2B5EF4-FFF2-40B4-BE49-F238E27FC236}">
                <a16:creationId xmlns="" xmlns:a16="http://schemas.microsoft.com/office/drawing/2014/main" id="{C20451B4-B0B2-4989-9ED8-D5A8F5C6081A}"/>
              </a:ext>
            </a:extLst>
          </p:cNvPr>
          <p:cNvSpPr>
            <a:spLocks noGrp="1"/>
          </p:cNvSpPr>
          <p:nvPr>
            <p:ph idx="1"/>
          </p:nvPr>
        </p:nvSpPr>
        <p:spPr>
          <a:xfrm>
            <a:off x="254577" y="1429305"/>
            <a:ext cx="8263493" cy="4692380"/>
          </a:xfrm>
        </p:spPr>
        <p:txBody>
          <a:bodyPr/>
          <a:lstStyle/>
          <a:p>
            <a:pPr marL="171450" indent="-171450">
              <a:spcBef>
                <a:spcPts val="1200"/>
              </a:spcBef>
              <a:spcAft>
                <a:spcPts val="1800"/>
              </a:spcAft>
              <a:buFont typeface="Arial" panose="020B0604020202020204" pitchFamily="34" charset="0"/>
              <a:buChar char="•"/>
            </a:pPr>
            <a:r>
              <a:rPr lang="en-GB" sz="2400" dirty="0"/>
              <a:t>Significant issues with mathematical notation</a:t>
            </a:r>
          </a:p>
          <a:p>
            <a:pPr marL="171450" indent="-171450">
              <a:spcBef>
                <a:spcPts val="1200"/>
              </a:spcBef>
              <a:spcAft>
                <a:spcPts val="1800"/>
              </a:spcAft>
              <a:buFont typeface="Arial" panose="020B0604020202020204" pitchFamily="34" charset="0"/>
              <a:buChar char="•"/>
            </a:pPr>
            <a:r>
              <a:rPr lang="en-GB" sz="2400" dirty="0"/>
              <a:t>“it [screen activity functionality] is not sophisticated at all”</a:t>
            </a:r>
          </a:p>
          <a:p>
            <a:pPr marL="171450" indent="-171450">
              <a:spcBef>
                <a:spcPts val="1200"/>
              </a:spcBef>
              <a:spcAft>
                <a:spcPts val="1800"/>
              </a:spcAft>
              <a:buFont typeface="Arial" panose="020B0604020202020204" pitchFamily="34" charset="0"/>
              <a:buChar char="•"/>
            </a:pPr>
            <a:r>
              <a:rPr lang="en-GB" sz="2400" dirty="0"/>
              <a:t>“When question was full-screen, could not see or use chat box”</a:t>
            </a:r>
          </a:p>
          <a:p>
            <a:pPr marL="171450" indent="-171450">
              <a:spcBef>
                <a:spcPts val="1200"/>
              </a:spcBef>
              <a:spcAft>
                <a:spcPts val="1800"/>
              </a:spcAft>
              <a:buFont typeface="Arial" panose="020B0604020202020204" pitchFamily="34" charset="0"/>
              <a:buChar char="•"/>
            </a:pPr>
            <a:r>
              <a:rPr lang="en-GB" sz="2400" dirty="0"/>
              <a:t>“the audio was not in sync with the screen”</a:t>
            </a:r>
          </a:p>
          <a:p>
            <a:pPr marL="171450" indent="-171450">
              <a:spcBef>
                <a:spcPts val="1200"/>
              </a:spcBef>
              <a:spcAft>
                <a:spcPts val="1800"/>
              </a:spcAft>
              <a:buFont typeface="Arial" panose="020B0604020202020204" pitchFamily="34" charset="0"/>
              <a:buChar char="•"/>
            </a:pPr>
            <a:r>
              <a:rPr lang="en-GB" sz="2400" dirty="0"/>
              <a:t>“I think a technical problem prevented </a:t>
            </a:r>
            <a:br>
              <a:rPr lang="en-GB" sz="2400" dirty="0"/>
            </a:br>
            <a:r>
              <a:rPr lang="en-GB" sz="2400" dirty="0"/>
              <a:t>me from entering text in chat box some </a:t>
            </a:r>
            <a:br>
              <a:rPr lang="en-GB" sz="2400" dirty="0"/>
            </a:br>
            <a:r>
              <a:rPr lang="en-GB" sz="2400" dirty="0"/>
              <a:t>of the time”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076" y="4283851"/>
            <a:ext cx="2290994" cy="2574149"/>
          </a:xfrm>
          <a:prstGeom prst="rect">
            <a:avLst/>
          </a:prstGeom>
        </p:spPr>
      </p:pic>
    </p:spTree>
    <p:extLst>
      <p:ext uri="{BB962C8B-B14F-4D97-AF65-F5344CB8AC3E}">
        <p14:creationId xmlns:p14="http://schemas.microsoft.com/office/powerpoint/2010/main" val="94347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6D8BC23-E5B9-4846-93FB-04E2D7A61640}"/>
              </a:ext>
            </a:extLst>
          </p:cNvPr>
          <p:cNvSpPr>
            <a:spLocks noGrp="1"/>
          </p:cNvSpPr>
          <p:nvPr>
            <p:ph idx="1"/>
          </p:nvPr>
        </p:nvSpPr>
        <p:spPr>
          <a:xfrm>
            <a:off x="431999" y="1363652"/>
            <a:ext cx="8263493" cy="4855009"/>
          </a:xfrm>
        </p:spPr>
        <p:txBody>
          <a:bodyPr/>
          <a:lstStyle/>
          <a:p>
            <a:pPr marL="285750" indent="-285750">
              <a:buFont typeface="Arial" panose="020B0604020202020204" pitchFamily="34" charset="0"/>
              <a:buChar char="•"/>
            </a:pPr>
            <a:r>
              <a:rPr lang="en-GB" sz="2200" dirty="0"/>
              <a:t>“we really need as much mathematical content </a:t>
            </a:r>
            <a:br>
              <a:rPr lang="en-GB" sz="2200" dirty="0"/>
            </a:br>
            <a:r>
              <a:rPr lang="en-GB" sz="2200" dirty="0"/>
              <a:t>delivered to us as possible in the short amount </a:t>
            </a:r>
            <a:br>
              <a:rPr lang="en-GB" sz="2200" dirty="0"/>
            </a:br>
            <a:r>
              <a:rPr lang="en-GB" sz="2200" dirty="0"/>
              <a:t>of time”</a:t>
            </a:r>
          </a:p>
          <a:p>
            <a:pPr marL="285750" indent="-285750">
              <a:buFont typeface="Arial" panose="020B0604020202020204" pitchFamily="34" charset="0"/>
              <a:buChar char="•"/>
            </a:pPr>
            <a:r>
              <a:rPr lang="en-GB" sz="2200" dirty="0"/>
              <a:t>“Some of the tutorials, they were like lectures”</a:t>
            </a:r>
          </a:p>
          <a:p>
            <a:pPr marL="285750" indent="-285750">
              <a:buFont typeface="Arial" panose="020B0604020202020204" pitchFamily="34" charset="0"/>
              <a:buChar char="•"/>
            </a:pPr>
            <a:r>
              <a:rPr lang="en-GB" sz="2200" dirty="0"/>
              <a:t>“there is just no time for individual tuition in that sort of setting so even if I had got it wrong I would feel uncomfortable about getting more attention if you like because actually the other students, they want to be getting on and bashing through getting to the end of the agenda“</a:t>
            </a:r>
          </a:p>
          <a:p>
            <a:endParaRPr lang="en-GB" sz="2200" dirty="0"/>
          </a:p>
          <a:p>
            <a:r>
              <a:rPr lang="en-GB" sz="2200" dirty="0"/>
              <a:t>“This is a great convenience for them, but it might reinforce the idea that the main function of university teaching is lecturing: the transfer of information, without the interactive learning that – one hopes – took place in the lecture.” 	– Biggs and Tang 2007</a:t>
            </a:r>
          </a:p>
          <a:p>
            <a:endParaRPr lang="en-GB" sz="1800" dirty="0"/>
          </a:p>
        </p:txBody>
      </p:sp>
      <p:sp>
        <p:nvSpPr>
          <p:cNvPr id="6" name="Title 2">
            <a:extLst>
              <a:ext uri="{FF2B5EF4-FFF2-40B4-BE49-F238E27FC236}">
                <a16:creationId xmlns="" xmlns:a16="http://schemas.microsoft.com/office/drawing/2014/main" id="{EE5901C3-B314-4305-94BB-5EF417E2C93B}"/>
              </a:ext>
            </a:extLst>
          </p:cNvPr>
          <p:cNvSpPr txBox="1">
            <a:spLocks/>
          </p:cNvSpPr>
          <p:nvPr/>
        </p:nvSpPr>
        <p:spPr>
          <a:xfrm>
            <a:off x="431999" y="544317"/>
            <a:ext cx="5107667" cy="428806"/>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400" dirty="0"/>
              <a:t>Student expectations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279" y="973123"/>
            <a:ext cx="1715213" cy="1715213"/>
          </a:xfrm>
          <a:prstGeom prst="rect">
            <a:avLst/>
          </a:prstGeom>
        </p:spPr>
      </p:pic>
    </p:spTree>
    <p:extLst>
      <p:ext uri="{BB962C8B-B14F-4D97-AF65-F5344CB8AC3E}">
        <p14:creationId xmlns:p14="http://schemas.microsoft.com/office/powerpoint/2010/main" val="205540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6D8BC23-E5B9-4846-93FB-04E2D7A61640}"/>
              </a:ext>
            </a:extLst>
          </p:cNvPr>
          <p:cNvSpPr>
            <a:spLocks noGrp="1"/>
          </p:cNvSpPr>
          <p:nvPr>
            <p:ph idx="1"/>
          </p:nvPr>
        </p:nvSpPr>
        <p:spPr>
          <a:xfrm>
            <a:off x="388801" y="1451294"/>
            <a:ext cx="8263493" cy="4913671"/>
          </a:xfrm>
        </p:spPr>
        <p:txBody>
          <a:bodyPr/>
          <a:lstStyle/>
          <a:p>
            <a:pPr marL="285750" indent="-285750">
              <a:buFont typeface="Arial" panose="020B0604020202020204" pitchFamily="34" charset="0"/>
              <a:buChar char="•"/>
            </a:pPr>
            <a:r>
              <a:rPr lang="en-GB" sz="2200" dirty="0"/>
              <a:t>From interviews and other sources: students want full recordings but:</a:t>
            </a:r>
            <a:br>
              <a:rPr lang="en-GB" sz="2200" dirty="0"/>
            </a:br>
            <a:r>
              <a:rPr lang="en-GB" sz="2200" dirty="0"/>
              <a:t>“</a:t>
            </a:r>
            <a:r>
              <a:rPr lang="en-GB" sz="2400" dirty="0"/>
              <a:t>at the back of your mind is that dozens of people will be watching […] it is a slight inhibition but not, I don’t think, enough to make me not get any value from it”</a:t>
            </a:r>
            <a:endParaRPr lang="en-GB" sz="2200" dirty="0"/>
          </a:p>
          <a:p>
            <a:pPr marL="285750" indent="-285750">
              <a:buFont typeface="Arial" panose="020B0604020202020204" pitchFamily="34" charset="0"/>
              <a:buChar char="•"/>
            </a:pPr>
            <a:r>
              <a:rPr lang="en-GB" sz="2200" dirty="0"/>
              <a:t>Survey responses are less positive, more negative about interactive activities in recordings and participation in activities seems reduced</a:t>
            </a:r>
          </a:p>
          <a:p>
            <a:pPr marL="285750" indent="-285750">
              <a:buFont typeface="Arial" panose="020B0604020202020204" pitchFamily="34" charset="0"/>
              <a:buChar char="•"/>
            </a:pPr>
            <a:r>
              <a:rPr lang="en-GB" sz="2200" dirty="0"/>
              <a:t>Navigation difficult</a:t>
            </a:r>
          </a:p>
          <a:p>
            <a:pPr marL="285750" indent="-285750">
              <a:buFont typeface="Arial" panose="020B0604020202020204" pitchFamily="34" charset="0"/>
              <a:buChar char="•"/>
            </a:pPr>
            <a:r>
              <a:rPr lang="en-GB" sz="2200" dirty="0"/>
              <a:t>Different uses: some students use </a:t>
            </a:r>
            <a:br>
              <a:rPr lang="en-GB" sz="2200" dirty="0"/>
            </a:br>
            <a:r>
              <a:rPr lang="en-GB" sz="2200" dirty="0"/>
              <a:t>recordings like live sessions, but </a:t>
            </a:r>
            <a:br>
              <a:rPr lang="en-GB" sz="2200" dirty="0"/>
            </a:br>
            <a:r>
              <a:rPr lang="en-GB" sz="2200" dirty="0"/>
              <a:t>most look for specific topics or </a:t>
            </a:r>
            <a:br>
              <a:rPr lang="en-GB" sz="2200" dirty="0"/>
            </a:br>
            <a:r>
              <a:rPr lang="en-GB" sz="2200" dirty="0"/>
              <a:t>listen again and again to grasp </a:t>
            </a:r>
            <a:br>
              <a:rPr lang="en-GB" sz="2200" dirty="0"/>
            </a:br>
            <a:r>
              <a:rPr lang="en-GB" sz="2200" dirty="0"/>
              <a:t>a point</a:t>
            </a:r>
          </a:p>
          <a:p>
            <a:endParaRPr lang="en-GB" sz="1800" dirty="0"/>
          </a:p>
        </p:txBody>
      </p:sp>
      <p:sp>
        <p:nvSpPr>
          <p:cNvPr id="6" name="Title 2">
            <a:extLst>
              <a:ext uri="{FF2B5EF4-FFF2-40B4-BE49-F238E27FC236}">
                <a16:creationId xmlns="" xmlns:a16="http://schemas.microsoft.com/office/drawing/2014/main" id="{EE5901C3-B314-4305-94BB-5EF417E2C93B}"/>
              </a:ext>
            </a:extLst>
          </p:cNvPr>
          <p:cNvSpPr txBox="1">
            <a:spLocks/>
          </p:cNvSpPr>
          <p:nvPr/>
        </p:nvSpPr>
        <p:spPr>
          <a:xfrm>
            <a:off x="431999" y="544317"/>
            <a:ext cx="5107667" cy="428806"/>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400" dirty="0"/>
              <a:t>Tutorial recordings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056" y="3913632"/>
            <a:ext cx="3214268" cy="2944368"/>
          </a:xfrm>
          <a:prstGeom prst="rect">
            <a:avLst/>
          </a:prstGeom>
        </p:spPr>
      </p:pic>
    </p:spTree>
    <p:extLst>
      <p:ext uri="{BB962C8B-B14F-4D97-AF65-F5344CB8AC3E}">
        <p14:creationId xmlns:p14="http://schemas.microsoft.com/office/powerpoint/2010/main" val="273640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 xmlns:a16="http://schemas.microsoft.com/office/drawing/2014/main" id="{2C448DD2-0643-45BD-A2EA-D3A75F8B726A}"/>
              </a:ext>
            </a:extLst>
          </p:cNvPr>
          <p:cNvSpPr/>
          <p:nvPr/>
        </p:nvSpPr>
        <p:spPr>
          <a:xfrm>
            <a:off x="2049137" y="3207869"/>
            <a:ext cx="870333" cy="90142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 xmlns:a16="http://schemas.microsoft.com/office/drawing/2014/main" id="{C6D8BC23-E5B9-4846-93FB-04E2D7A61640}"/>
              </a:ext>
            </a:extLst>
          </p:cNvPr>
          <p:cNvSpPr>
            <a:spLocks noGrp="1"/>
          </p:cNvSpPr>
          <p:nvPr>
            <p:ph idx="1"/>
          </p:nvPr>
        </p:nvSpPr>
        <p:spPr>
          <a:xfrm>
            <a:off x="388801" y="1451294"/>
            <a:ext cx="8263493" cy="4913671"/>
          </a:xfrm>
        </p:spPr>
        <p:txBody>
          <a:bodyPr/>
          <a:lstStyle/>
          <a:p>
            <a:pPr marL="285750" indent="-285750">
              <a:buFont typeface="Arial" panose="020B0604020202020204" pitchFamily="34" charset="0"/>
              <a:buChar char="•"/>
            </a:pPr>
            <a:r>
              <a:rPr lang="en-GB" sz="2400" dirty="0"/>
              <a:t>3 tools for active learning: polling, screen and chat activities</a:t>
            </a:r>
          </a:p>
          <a:p>
            <a:pPr marL="742939" lvl="1" indent="-285750">
              <a:buFont typeface="Arial" panose="020B0604020202020204" pitchFamily="34" charset="0"/>
              <a:buChar char="•"/>
            </a:pPr>
            <a:r>
              <a:rPr lang="en-GB" sz="2400" dirty="0"/>
              <a:t>Students engage</a:t>
            </a:r>
          </a:p>
          <a:p>
            <a:pPr marL="742939" lvl="1" indent="-285750">
              <a:buFont typeface="Arial" panose="020B0604020202020204" pitchFamily="34" charset="0"/>
              <a:buChar char="•"/>
            </a:pPr>
            <a:r>
              <a:rPr lang="en-GB" sz="2400" dirty="0"/>
              <a:t>Students are positive</a:t>
            </a:r>
            <a:endParaRPr lang="en-GB" sz="1800" dirty="0"/>
          </a:p>
          <a:p>
            <a:r>
              <a:rPr lang="en-GB" sz="1800" dirty="0">
                <a:sym typeface="Wingdings" panose="05000000000000000000" pitchFamily="2" charset="2"/>
              </a:rPr>
              <a:t>	          </a:t>
            </a:r>
            <a:r>
              <a:rPr lang="en-GB" sz="9600" dirty="0">
                <a:sym typeface="Wingdings" panose="05000000000000000000" pitchFamily="2" charset="2"/>
              </a:rPr>
              <a:t></a:t>
            </a:r>
            <a:endParaRPr lang="en-GB" sz="1800" dirty="0"/>
          </a:p>
          <a:p>
            <a:pPr marL="285750" indent="-285750">
              <a:buFont typeface="Arial" panose="020B0604020202020204" pitchFamily="34" charset="0"/>
              <a:buChar char="•"/>
            </a:pPr>
            <a:r>
              <a:rPr lang="en-GB" sz="2400" dirty="0"/>
              <a:t>Students find activities both useful and enjoyable</a:t>
            </a:r>
          </a:p>
          <a:p>
            <a:pPr marL="285750" indent="-285750">
              <a:buFont typeface="Arial" panose="020B0604020202020204" pitchFamily="34" charset="0"/>
              <a:buChar char="•"/>
            </a:pPr>
            <a:r>
              <a:rPr lang="en-GB" sz="2400" dirty="0"/>
              <a:t>Polling useful place to start for tutors and students</a:t>
            </a:r>
          </a:p>
          <a:p>
            <a:pPr marL="285750" indent="-285750">
              <a:buFont typeface="Arial" panose="020B0604020202020204" pitchFamily="34" charset="0"/>
              <a:buChar char="•"/>
            </a:pPr>
            <a:r>
              <a:rPr lang="en-GB" sz="2400" dirty="0"/>
              <a:t>Recordings are valued but for activities some would like the option of skipping straight to the answer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1800" dirty="0"/>
          </a:p>
        </p:txBody>
      </p:sp>
      <p:sp>
        <p:nvSpPr>
          <p:cNvPr id="6" name="Title 2">
            <a:extLst>
              <a:ext uri="{FF2B5EF4-FFF2-40B4-BE49-F238E27FC236}">
                <a16:creationId xmlns="" xmlns:a16="http://schemas.microsoft.com/office/drawing/2014/main" id="{EE5901C3-B314-4305-94BB-5EF417E2C93B}"/>
              </a:ext>
            </a:extLst>
          </p:cNvPr>
          <p:cNvSpPr txBox="1">
            <a:spLocks/>
          </p:cNvSpPr>
          <p:nvPr/>
        </p:nvSpPr>
        <p:spPr>
          <a:xfrm>
            <a:off x="431999" y="544317"/>
            <a:ext cx="5107667" cy="428806"/>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r>
              <a:rPr lang="en-GB" sz="2400" dirty="0"/>
              <a:t>Conclusion</a:t>
            </a:r>
          </a:p>
        </p:txBody>
      </p:sp>
      <p:pic>
        <p:nvPicPr>
          <p:cNvPr id="5" name="Picture 4">
            <a:extLst>
              <a:ext uri="{FF2B5EF4-FFF2-40B4-BE49-F238E27FC236}">
                <a16:creationId xmlns="" xmlns:a16="http://schemas.microsoft.com/office/drawing/2014/main" id="{7C150509-F89E-4AD4-AB7C-5E42081660F4}"/>
              </a:ext>
            </a:extLst>
          </p:cNvPr>
          <p:cNvPicPr>
            <a:picLocks noChangeAspect="1"/>
          </p:cNvPicPr>
          <p:nvPr/>
        </p:nvPicPr>
        <p:blipFill>
          <a:blip r:embed="rId3"/>
          <a:stretch>
            <a:fillRect/>
          </a:stretch>
        </p:blipFill>
        <p:spPr>
          <a:xfrm>
            <a:off x="4913503" y="1933418"/>
            <a:ext cx="916904" cy="1037344"/>
          </a:xfrm>
          <a:prstGeom prst="rect">
            <a:avLst/>
          </a:prstGeom>
        </p:spPr>
      </p:pic>
      <p:pic>
        <p:nvPicPr>
          <p:cNvPr id="7" name="Picture 6">
            <a:extLst>
              <a:ext uri="{FF2B5EF4-FFF2-40B4-BE49-F238E27FC236}">
                <a16:creationId xmlns="" xmlns:a16="http://schemas.microsoft.com/office/drawing/2014/main" id="{E2A4FD93-A9C8-4097-BE1C-EA58CD9922C1}"/>
              </a:ext>
            </a:extLst>
          </p:cNvPr>
          <p:cNvPicPr>
            <a:picLocks noChangeAspect="1"/>
          </p:cNvPicPr>
          <p:nvPr/>
        </p:nvPicPr>
        <p:blipFill>
          <a:blip r:embed="rId4"/>
          <a:stretch>
            <a:fillRect/>
          </a:stretch>
        </p:blipFill>
        <p:spPr>
          <a:xfrm>
            <a:off x="6067182" y="2887556"/>
            <a:ext cx="1489962" cy="640626"/>
          </a:xfrm>
          <a:prstGeom prst="rect">
            <a:avLst/>
          </a:prstGeom>
        </p:spPr>
      </p:pic>
      <p:grpSp>
        <p:nvGrpSpPr>
          <p:cNvPr id="8" name="Group 7">
            <a:extLst>
              <a:ext uri="{FF2B5EF4-FFF2-40B4-BE49-F238E27FC236}">
                <a16:creationId xmlns="" xmlns:a16="http://schemas.microsoft.com/office/drawing/2014/main" id="{F0643978-D361-4541-BA0F-E149240D14D5}"/>
              </a:ext>
            </a:extLst>
          </p:cNvPr>
          <p:cNvGrpSpPr/>
          <p:nvPr/>
        </p:nvGrpSpPr>
        <p:grpSpPr>
          <a:xfrm>
            <a:off x="6522818" y="1919133"/>
            <a:ext cx="1739834" cy="846101"/>
            <a:chOff x="5861076" y="4098511"/>
            <a:chExt cx="2690495" cy="1244461"/>
          </a:xfrm>
        </p:grpSpPr>
        <p:pic>
          <p:nvPicPr>
            <p:cNvPr id="9" name="Picture 8">
              <a:extLst>
                <a:ext uri="{FF2B5EF4-FFF2-40B4-BE49-F238E27FC236}">
                  <a16:creationId xmlns="" xmlns:a16="http://schemas.microsoft.com/office/drawing/2014/main" id="{DC099AD7-951E-40DE-9E1C-63C78B34EA57}"/>
                </a:ext>
              </a:extLst>
            </p:cNvPr>
            <p:cNvPicPr>
              <a:picLocks noChangeAspect="1"/>
            </p:cNvPicPr>
            <p:nvPr/>
          </p:nvPicPr>
          <p:blipFill rotWithShape="1">
            <a:blip r:embed="rId5"/>
            <a:srcRect l="-12660" t="450" r="22126" b="-6865"/>
            <a:stretch/>
          </p:blipFill>
          <p:spPr>
            <a:xfrm>
              <a:off x="5861076" y="4098511"/>
              <a:ext cx="2690495" cy="1244461"/>
            </a:xfrm>
            <a:prstGeom prst="rect">
              <a:avLst/>
            </a:prstGeom>
          </p:spPr>
        </p:pic>
        <p:sp>
          <p:nvSpPr>
            <p:cNvPr id="10" name="Rectangle 9">
              <a:extLst>
                <a:ext uri="{FF2B5EF4-FFF2-40B4-BE49-F238E27FC236}">
                  <a16:creationId xmlns="" xmlns:a16="http://schemas.microsoft.com/office/drawing/2014/main" id="{B42B5BD3-A0D8-47E6-BB79-BD4E01E74B57}"/>
                </a:ext>
              </a:extLst>
            </p:cNvPr>
            <p:cNvSpPr/>
            <p:nvPr/>
          </p:nvSpPr>
          <p:spPr>
            <a:xfrm>
              <a:off x="6308521" y="4555222"/>
              <a:ext cx="562062" cy="90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66222430-C633-46A9-B855-752B4EFBED60}"/>
                </a:ext>
              </a:extLst>
            </p:cNvPr>
            <p:cNvSpPr/>
            <p:nvPr/>
          </p:nvSpPr>
          <p:spPr>
            <a:xfrm>
              <a:off x="6308521" y="4778522"/>
              <a:ext cx="562062" cy="10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 xmlns:a16="http://schemas.microsoft.com/office/drawing/2014/main" id="{AE0954E2-2008-4B33-A511-B02D5FCD650D}"/>
                </a:ext>
              </a:extLst>
            </p:cNvPr>
            <p:cNvSpPr/>
            <p:nvPr/>
          </p:nvSpPr>
          <p:spPr>
            <a:xfrm>
              <a:off x="6308521" y="5015127"/>
              <a:ext cx="662730" cy="8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283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08CB1F2-BD1C-4587-83CC-F7C5E83E39D5}"/>
              </a:ext>
            </a:extLst>
          </p:cNvPr>
          <p:cNvSpPr>
            <a:spLocks noGrp="1"/>
          </p:cNvSpPr>
          <p:nvPr>
            <p:ph type="ctrTitle"/>
          </p:nvPr>
        </p:nvSpPr>
        <p:spPr>
          <a:xfrm>
            <a:off x="432000" y="544317"/>
            <a:ext cx="2226794" cy="398218"/>
          </a:xfrm>
        </p:spPr>
        <p:txBody>
          <a:bodyPr/>
          <a:lstStyle/>
          <a:p>
            <a:r>
              <a:rPr lang="en-GB" sz="2400" dirty="0"/>
              <a:t>Where next?</a:t>
            </a:r>
          </a:p>
        </p:txBody>
      </p:sp>
      <p:sp>
        <p:nvSpPr>
          <p:cNvPr id="4" name="Content Placeholder 3">
            <a:extLst>
              <a:ext uri="{FF2B5EF4-FFF2-40B4-BE49-F238E27FC236}">
                <a16:creationId xmlns="" xmlns:a16="http://schemas.microsoft.com/office/drawing/2014/main" id="{D3C7BF95-D184-4591-BD3C-A02897ADC98F}"/>
              </a:ext>
            </a:extLst>
          </p:cNvPr>
          <p:cNvSpPr>
            <a:spLocks noGrp="1"/>
          </p:cNvSpPr>
          <p:nvPr>
            <p:ph idx="1"/>
          </p:nvPr>
        </p:nvSpPr>
        <p:spPr>
          <a:xfrm>
            <a:off x="432000" y="1099334"/>
            <a:ext cx="8263493" cy="5594073"/>
          </a:xfrm>
        </p:spPr>
        <p:txBody>
          <a:bodyPr/>
          <a:lstStyle/>
          <a:p>
            <a:pPr marL="342900" indent="-342900">
              <a:buFont typeface="Arial" panose="020B0604020202020204" pitchFamily="34" charset="0"/>
              <a:buChar char="•"/>
            </a:pPr>
            <a:r>
              <a:rPr lang="en-GB" sz="2200" dirty="0"/>
              <a:t>Greater variety in tutorial delivery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More use of module-wide room</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Improve navigation of recordings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More staff development</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More research on incorporating higher level skills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More research on how online tools can be used effectively</a:t>
            </a:r>
          </a:p>
          <a:p>
            <a:r>
              <a:rPr lang="en-GB" sz="2200" dirty="0"/>
              <a:t>    for teaching and getting feedback to control pace and plan</a:t>
            </a:r>
          </a:p>
        </p:txBody>
      </p:sp>
    </p:spTree>
    <p:extLst>
      <p:ext uri="{BB962C8B-B14F-4D97-AF65-F5344CB8AC3E}">
        <p14:creationId xmlns:p14="http://schemas.microsoft.com/office/powerpoint/2010/main" val="176493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dirty="0"/>
              <a:t>Questions?</a:t>
            </a:r>
          </a:p>
        </p:txBody>
      </p:sp>
    </p:spTree>
    <p:extLst>
      <p:ext uri="{BB962C8B-B14F-4D97-AF65-F5344CB8AC3E}">
        <p14:creationId xmlns:p14="http://schemas.microsoft.com/office/powerpoint/2010/main" val="285997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6DBACD5-D2E7-4FC4-983B-387893489553}"/>
              </a:ext>
            </a:extLst>
          </p:cNvPr>
          <p:cNvSpPr>
            <a:spLocks noGrp="1"/>
          </p:cNvSpPr>
          <p:nvPr>
            <p:ph type="ctrTitle"/>
          </p:nvPr>
        </p:nvSpPr>
        <p:spPr>
          <a:xfrm>
            <a:off x="432000" y="544316"/>
            <a:ext cx="2775434" cy="749911"/>
          </a:xfrm>
        </p:spPr>
        <p:txBody>
          <a:bodyPr/>
          <a:lstStyle/>
          <a:p>
            <a:r>
              <a:rPr lang="en-GB" sz="2400" dirty="0"/>
              <a:t>Recent research</a:t>
            </a:r>
          </a:p>
        </p:txBody>
      </p:sp>
      <p:sp>
        <p:nvSpPr>
          <p:cNvPr id="4" name="Content Placeholder 3">
            <a:extLst>
              <a:ext uri="{FF2B5EF4-FFF2-40B4-BE49-F238E27FC236}">
                <a16:creationId xmlns="" xmlns:a16="http://schemas.microsoft.com/office/drawing/2014/main" id="{C6D8BC23-E5B9-4846-93FB-04E2D7A61640}"/>
              </a:ext>
            </a:extLst>
          </p:cNvPr>
          <p:cNvSpPr>
            <a:spLocks noGrp="1"/>
          </p:cNvSpPr>
          <p:nvPr>
            <p:ph idx="1"/>
          </p:nvPr>
        </p:nvSpPr>
        <p:spPr>
          <a:xfrm>
            <a:off x="388801" y="1451294"/>
            <a:ext cx="8263493" cy="4913671"/>
          </a:xfrm>
        </p:spPr>
        <p:txBody>
          <a:bodyPr/>
          <a:lstStyle/>
          <a:p>
            <a:endParaRPr lang="en-GB" sz="600" dirty="0"/>
          </a:p>
          <a:p>
            <a:pPr marL="285750" indent="-285750">
              <a:buFont typeface="Arial" panose="020B0604020202020204" pitchFamily="34" charset="0"/>
              <a:buChar char="•"/>
            </a:pPr>
            <a:r>
              <a:rPr lang="en-GB" sz="2400" dirty="0"/>
              <a:t>Maths is not a spectator sport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2016  CBMS `ensure that effective active learning is</a:t>
            </a:r>
          </a:p>
          <a:p>
            <a:r>
              <a:rPr lang="en-GB" sz="2400" dirty="0"/>
              <a:t>                 incorporated into post-secondary </a:t>
            </a:r>
          </a:p>
          <a:p>
            <a:r>
              <a:rPr lang="en-GB" sz="2400" dirty="0"/>
              <a:t>                 mathematics classrooms’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2016 Lowe et al: online tutorials tended to be lecture style</a:t>
            </a:r>
          </a:p>
          <a:p>
            <a:pPr marL="285750" indent="-285750">
              <a:buFont typeface="Arial" panose="020B0604020202020204" pitchFamily="34" charset="0"/>
              <a:buChar char="•"/>
            </a:pPr>
            <a:r>
              <a:rPr lang="en-GB" sz="2400" dirty="0"/>
              <a:t>2016 onwards:  more online tutorials, less face-to-face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400" dirty="0"/>
              <a:t>2018 Butler et al: tutors tend not to use online tools</a:t>
            </a:r>
            <a:endParaRPr lang="en-GB" sz="2000" dirty="0"/>
          </a:p>
          <a:p>
            <a:pPr marL="285750" indent="-285750">
              <a:buFont typeface="Arial" panose="020B0604020202020204" pitchFamily="34" charset="0"/>
              <a:buChar char="•"/>
            </a:pPr>
            <a:r>
              <a:rPr lang="en-GB" sz="2400" dirty="0"/>
              <a:t>2018 Campbell et al: tutors think students expect lectures</a:t>
            </a:r>
          </a:p>
          <a:p>
            <a:endParaRPr lang="en-GB" sz="2000" dirty="0"/>
          </a:p>
          <a:p>
            <a:r>
              <a:rPr lang="en-GB" sz="2000" dirty="0"/>
              <a:t> </a:t>
            </a:r>
          </a:p>
          <a:p>
            <a:pPr marL="285750" indent="-285750">
              <a:buFont typeface="Arial" panose="020B0604020202020204" pitchFamily="34" charset="0"/>
              <a:buChar char="•"/>
            </a:pPr>
            <a:endParaRPr lang="en-GB" sz="2400" dirty="0"/>
          </a:p>
        </p:txBody>
      </p:sp>
      <p:pic>
        <p:nvPicPr>
          <p:cNvPr id="9" name="Picture 8">
            <a:extLst>
              <a:ext uri="{FF2B5EF4-FFF2-40B4-BE49-F238E27FC236}">
                <a16:creationId xmlns="" xmlns:a16="http://schemas.microsoft.com/office/drawing/2014/main" id="{43C20905-F495-419B-AFE5-B01AC9304C4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753040" y="2998583"/>
            <a:ext cx="1575698" cy="1188996"/>
          </a:xfrm>
          <a:prstGeom prst="rect">
            <a:avLst/>
          </a:prstGeom>
        </p:spPr>
      </p:pic>
      <p:pic>
        <p:nvPicPr>
          <p:cNvPr id="11" name="Picture 10">
            <a:extLst>
              <a:ext uri="{FF2B5EF4-FFF2-40B4-BE49-F238E27FC236}">
                <a16:creationId xmlns="" xmlns:a16="http://schemas.microsoft.com/office/drawing/2014/main" id="{92DBA67E-FA02-4129-836F-FAF2D0A6543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6362952" y="793363"/>
            <a:ext cx="1965786" cy="1547289"/>
          </a:xfrm>
          <a:prstGeom prst="rect">
            <a:avLst/>
          </a:prstGeom>
        </p:spPr>
      </p:pic>
      <p:sp>
        <p:nvSpPr>
          <p:cNvPr id="12" name="TextBox 11">
            <a:extLst>
              <a:ext uri="{FF2B5EF4-FFF2-40B4-BE49-F238E27FC236}">
                <a16:creationId xmlns="" xmlns:a16="http://schemas.microsoft.com/office/drawing/2014/main" id="{C14E0719-DE5B-4C87-8B94-FF48A430A242}"/>
              </a:ext>
            </a:extLst>
          </p:cNvPr>
          <p:cNvSpPr txBox="1"/>
          <p:nvPr/>
        </p:nvSpPr>
        <p:spPr>
          <a:xfrm>
            <a:off x="8213021" y="1878987"/>
            <a:ext cx="878545" cy="461665"/>
          </a:xfrm>
          <a:prstGeom prst="rect">
            <a:avLst/>
          </a:prstGeom>
          <a:noFill/>
        </p:spPr>
        <p:txBody>
          <a:bodyPr wrap="square" rtlCol="0">
            <a:spAutoFit/>
          </a:bodyPr>
          <a:lstStyle/>
          <a:p>
            <a:r>
              <a:rPr lang="en-GB" sz="600" dirty="0">
                <a:hlinkClick r:id="rId6" tooltip="http://azharreflections.blogspot.com/2013/06/my-e-dventures-of-writing.html"/>
              </a:rPr>
              <a:t>This Photo</a:t>
            </a:r>
            <a:r>
              <a:rPr lang="en-GB" sz="600" dirty="0"/>
              <a:t> by Unknown Author is licensed under </a:t>
            </a:r>
            <a:r>
              <a:rPr lang="en-GB" sz="600" dirty="0">
                <a:hlinkClick r:id="rId7" tooltip="https://creativecommons.org/licenses/by-nc-sa/3.0/"/>
              </a:rPr>
              <a:t>CC BY-SA-NC</a:t>
            </a:r>
            <a:endParaRPr lang="en-GB" sz="600" dirty="0"/>
          </a:p>
        </p:txBody>
      </p:sp>
    </p:spTree>
    <p:extLst>
      <p:ext uri="{BB962C8B-B14F-4D97-AF65-F5344CB8AC3E}">
        <p14:creationId xmlns:p14="http://schemas.microsoft.com/office/powerpoint/2010/main" val="304282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6DBACD5-D2E7-4FC4-983B-387893489553}"/>
              </a:ext>
            </a:extLst>
          </p:cNvPr>
          <p:cNvSpPr>
            <a:spLocks noGrp="1"/>
          </p:cNvSpPr>
          <p:nvPr>
            <p:ph type="ctrTitle"/>
          </p:nvPr>
        </p:nvSpPr>
        <p:spPr>
          <a:xfrm>
            <a:off x="432000" y="403640"/>
            <a:ext cx="3605428" cy="784532"/>
          </a:xfrm>
        </p:spPr>
        <p:txBody>
          <a:bodyPr/>
          <a:lstStyle/>
          <a:p>
            <a:r>
              <a:rPr lang="en-GB" sz="2400" dirty="0"/>
              <a:t> Maths tutorials</a:t>
            </a:r>
          </a:p>
        </p:txBody>
      </p:sp>
      <p:sp>
        <p:nvSpPr>
          <p:cNvPr id="4" name="Content Placeholder 3">
            <a:extLst>
              <a:ext uri="{FF2B5EF4-FFF2-40B4-BE49-F238E27FC236}">
                <a16:creationId xmlns="" xmlns:a16="http://schemas.microsoft.com/office/drawing/2014/main" id="{C6D8BC23-E5B9-4846-93FB-04E2D7A61640}"/>
              </a:ext>
            </a:extLst>
          </p:cNvPr>
          <p:cNvSpPr>
            <a:spLocks noGrp="1"/>
          </p:cNvSpPr>
          <p:nvPr>
            <p:ph idx="1"/>
          </p:nvPr>
        </p:nvSpPr>
        <p:spPr>
          <a:xfrm>
            <a:off x="388801" y="1451294"/>
            <a:ext cx="8263493" cy="4913671"/>
          </a:xfrm>
        </p:spPr>
        <p:txBody>
          <a:bodyPr/>
          <a:lstStyle/>
          <a:p>
            <a:pPr marL="285750" indent="-285750">
              <a:buFont typeface="Arial" panose="020B0604020202020204" pitchFamily="34" charset="0"/>
              <a:buChar char="•"/>
            </a:pPr>
            <a:r>
              <a:rPr lang="en-GB" sz="2400" dirty="0"/>
              <a:t>Offered face-to-face and online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GTP strategies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Adobe Connect … some teething troubles but…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Some tutors used online tools </a:t>
            </a:r>
          </a:p>
          <a:p>
            <a:r>
              <a:rPr lang="en-GB" sz="2400" dirty="0"/>
              <a:t>   to  run highly active tutorials</a:t>
            </a:r>
          </a:p>
          <a:p>
            <a:endParaRPr lang="en-GB" sz="2400" dirty="0"/>
          </a:p>
          <a:p>
            <a:pPr marL="342900" indent="-342900">
              <a:buFont typeface="Arial" panose="020B0604020202020204" pitchFamily="34" charset="0"/>
              <a:buChar char="•"/>
            </a:pPr>
            <a:r>
              <a:rPr lang="en-GB" sz="2400" dirty="0"/>
              <a:t>Did the students participate?</a:t>
            </a:r>
          </a:p>
          <a:p>
            <a:endParaRPr lang="en-GB" sz="2400" dirty="0"/>
          </a:p>
          <a:p>
            <a:endParaRPr lang="en-GB" sz="2400" dirty="0"/>
          </a:p>
          <a:p>
            <a:endParaRPr lang="en-GB" sz="2400" dirty="0"/>
          </a:p>
          <a:p>
            <a:endParaRPr lang="en-GB" sz="2400" dirty="0"/>
          </a:p>
        </p:txBody>
      </p:sp>
      <p:pic>
        <p:nvPicPr>
          <p:cNvPr id="2" name="Picture 1">
            <a:extLst>
              <a:ext uri="{FF2B5EF4-FFF2-40B4-BE49-F238E27FC236}">
                <a16:creationId xmlns="" xmlns:a16="http://schemas.microsoft.com/office/drawing/2014/main" id="{7132C0EF-DBB7-46EB-B216-4A9ADD7CADC7}"/>
              </a:ext>
            </a:extLst>
          </p:cNvPr>
          <p:cNvPicPr>
            <a:picLocks noChangeAspect="1"/>
          </p:cNvPicPr>
          <p:nvPr/>
        </p:nvPicPr>
        <p:blipFill>
          <a:blip r:embed="rId3"/>
          <a:stretch>
            <a:fillRect/>
          </a:stretch>
        </p:blipFill>
        <p:spPr>
          <a:xfrm>
            <a:off x="5241506" y="4084540"/>
            <a:ext cx="3410788" cy="1781688"/>
          </a:xfrm>
          <a:prstGeom prst="rect">
            <a:avLst/>
          </a:prstGeom>
        </p:spPr>
      </p:pic>
    </p:spTree>
    <p:extLst>
      <p:ext uri="{BB962C8B-B14F-4D97-AF65-F5344CB8AC3E}">
        <p14:creationId xmlns:p14="http://schemas.microsoft.com/office/powerpoint/2010/main" val="108785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F20C29B-E9C2-42D8-9DC8-6CD1B9087D84}"/>
              </a:ext>
            </a:extLst>
          </p:cNvPr>
          <p:cNvSpPr/>
          <p:nvPr/>
        </p:nvSpPr>
        <p:spPr>
          <a:xfrm>
            <a:off x="308472" y="1341125"/>
            <a:ext cx="8446727" cy="16224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 xmlns:a16="http://schemas.microsoft.com/office/drawing/2014/main" id="{46DBACD5-D2E7-4FC4-983B-387893489553}"/>
              </a:ext>
            </a:extLst>
          </p:cNvPr>
          <p:cNvSpPr>
            <a:spLocks noGrp="1"/>
          </p:cNvSpPr>
          <p:nvPr>
            <p:ph type="ctrTitle"/>
          </p:nvPr>
        </p:nvSpPr>
        <p:spPr>
          <a:xfrm>
            <a:off x="432000" y="544317"/>
            <a:ext cx="4268016" cy="388371"/>
          </a:xfrm>
        </p:spPr>
        <p:txBody>
          <a:bodyPr/>
          <a:lstStyle/>
          <a:p>
            <a:r>
              <a:rPr lang="en-GB" sz="2400" dirty="0"/>
              <a:t>The study</a:t>
            </a:r>
          </a:p>
        </p:txBody>
      </p:sp>
      <p:sp>
        <p:nvSpPr>
          <p:cNvPr id="4" name="Content Placeholder 3">
            <a:extLst>
              <a:ext uri="{FF2B5EF4-FFF2-40B4-BE49-F238E27FC236}">
                <a16:creationId xmlns="" xmlns:a16="http://schemas.microsoft.com/office/drawing/2014/main" id="{C6D8BC23-E5B9-4846-93FB-04E2D7A61640}"/>
              </a:ext>
            </a:extLst>
          </p:cNvPr>
          <p:cNvSpPr>
            <a:spLocks noGrp="1"/>
          </p:cNvSpPr>
          <p:nvPr>
            <p:ph idx="1"/>
          </p:nvPr>
        </p:nvSpPr>
        <p:spPr>
          <a:xfrm>
            <a:off x="388801" y="1451294"/>
            <a:ext cx="8263493" cy="4913671"/>
          </a:xfrm>
        </p:spPr>
        <p:txBody>
          <a:bodyPr/>
          <a:lstStyle/>
          <a:p>
            <a:pPr algn="ctr"/>
            <a:r>
              <a:rPr lang="en-GB" sz="2400" b="1" dirty="0">
                <a:solidFill>
                  <a:schemeClr val="bg1"/>
                </a:solidFill>
              </a:rPr>
              <a:t>How effective are polling, screen activities and the text chat in engaging undergraduate maths students in active learning during online tutorials in Adobe Connect?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3 maths modules – all undergraduate levels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3 carefully selected tutors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11 tutorials specifically designed: Feb – May 2018</a:t>
            </a:r>
          </a:p>
        </p:txBody>
      </p:sp>
    </p:spTree>
    <p:extLst>
      <p:ext uri="{BB962C8B-B14F-4D97-AF65-F5344CB8AC3E}">
        <p14:creationId xmlns:p14="http://schemas.microsoft.com/office/powerpoint/2010/main" val="196044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9BB73286-442A-4DC1-A7E8-6A31D1AFF636}"/>
              </a:ext>
            </a:extLst>
          </p:cNvPr>
          <p:cNvGrpSpPr/>
          <p:nvPr/>
        </p:nvGrpSpPr>
        <p:grpSpPr>
          <a:xfrm>
            <a:off x="154820" y="1963024"/>
            <a:ext cx="2667419" cy="4521666"/>
            <a:chOff x="3189" y="2045723"/>
            <a:chExt cx="2799524" cy="1885217"/>
          </a:xfrm>
          <a:solidFill>
            <a:schemeClr val="accent6"/>
          </a:solidFill>
        </p:grpSpPr>
        <p:sp>
          <p:nvSpPr>
            <p:cNvPr id="16" name="Rectangle: Rounded Corners 15">
              <a:extLst>
                <a:ext uri="{FF2B5EF4-FFF2-40B4-BE49-F238E27FC236}">
                  <a16:creationId xmlns="" xmlns:a16="http://schemas.microsoft.com/office/drawing/2014/main" id="{43BE4C0A-AD58-4FE4-BE82-0D9799866F2E}"/>
                </a:ext>
              </a:extLst>
            </p:cNvPr>
            <p:cNvSpPr/>
            <p:nvPr/>
          </p:nvSpPr>
          <p:spPr>
            <a:xfrm>
              <a:off x="3189"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ectangle: Rounded Corners 4">
              <a:extLst>
                <a:ext uri="{FF2B5EF4-FFF2-40B4-BE49-F238E27FC236}">
                  <a16:creationId xmlns="" xmlns:a16="http://schemas.microsoft.com/office/drawing/2014/main" id="{410FF1C2-D24F-4BDE-B797-E06899BD9224}"/>
                </a:ext>
              </a:extLst>
            </p:cNvPr>
            <p:cNvSpPr txBox="1"/>
            <p:nvPr/>
          </p:nvSpPr>
          <p:spPr>
            <a:xfrm>
              <a:off x="146711" y="2236873"/>
              <a:ext cx="2512480" cy="4312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000" kern="1200" dirty="0"/>
                <a:t>Polling</a:t>
              </a:r>
            </a:p>
          </p:txBody>
        </p:sp>
      </p:grpSp>
      <p:grpSp>
        <p:nvGrpSpPr>
          <p:cNvPr id="18" name="Group 17">
            <a:extLst>
              <a:ext uri="{FF2B5EF4-FFF2-40B4-BE49-F238E27FC236}">
                <a16:creationId xmlns="" xmlns:a16="http://schemas.microsoft.com/office/drawing/2014/main" id="{D47341BD-6D1D-4DC9-9F75-D918808E5BE6}"/>
              </a:ext>
            </a:extLst>
          </p:cNvPr>
          <p:cNvGrpSpPr/>
          <p:nvPr/>
        </p:nvGrpSpPr>
        <p:grpSpPr>
          <a:xfrm>
            <a:off x="6027916" y="1963024"/>
            <a:ext cx="2799524" cy="4521666"/>
            <a:chOff x="3037873" y="2045723"/>
            <a:chExt cx="2799524" cy="1885217"/>
          </a:xfrm>
          <a:solidFill>
            <a:schemeClr val="accent6"/>
          </a:solidFill>
        </p:grpSpPr>
        <p:sp>
          <p:nvSpPr>
            <p:cNvPr id="19" name="Rectangle: Rounded Corners 18">
              <a:extLst>
                <a:ext uri="{FF2B5EF4-FFF2-40B4-BE49-F238E27FC236}">
                  <a16:creationId xmlns="" xmlns:a16="http://schemas.microsoft.com/office/drawing/2014/main" id="{2B6EA0D9-BAD5-41ED-BDAA-DE4E81730871}"/>
                </a:ext>
              </a:extLst>
            </p:cNvPr>
            <p:cNvSpPr/>
            <p:nvPr/>
          </p:nvSpPr>
          <p:spPr>
            <a:xfrm>
              <a:off x="3037873"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ectangle: Rounded Corners 4">
              <a:extLst>
                <a:ext uri="{FF2B5EF4-FFF2-40B4-BE49-F238E27FC236}">
                  <a16:creationId xmlns="" xmlns:a16="http://schemas.microsoft.com/office/drawing/2014/main" id="{5ED6105B-774D-48D5-9C15-B51CB53B5061}"/>
                </a:ext>
              </a:extLst>
            </p:cNvPr>
            <p:cNvSpPr txBox="1"/>
            <p:nvPr/>
          </p:nvSpPr>
          <p:spPr>
            <a:xfrm>
              <a:off x="3098906" y="2100939"/>
              <a:ext cx="2677458" cy="77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000" kern="1200" dirty="0"/>
                <a:t>Asking questions</a:t>
              </a:r>
            </a:p>
          </p:txBody>
        </p:sp>
      </p:grpSp>
      <p:grpSp>
        <p:nvGrpSpPr>
          <p:cNvPr id="21" name="Group 20">
            <a:extLst>
              <a:ext uri="{FF2B5EF4-FFF2-40B4-BE49-F238E27FC236}">
                <a16:creationId xmlns="" xmlns:a16="http://schemas.microsoft.com/office/drawing/2014/main" id="{09D3DF85-719A-431F-B1D9-FBE5820269D1}"/>
              </a:ext>
            </a:extLst>
          </p:cNvPr>
          <p:cNvGrpSpPr/>
          <p:nvPr/>
        </p:nvGrpSpPr>
        <p:grpSpPr>
          <a:xfrm>
            <a:off x="3019977" y="1971902"/>
            <a:ext cx="2799524" cy="4521666"/>
            <a:chOff x="6072558" y="2045723"/>
            <a:chExt cx="2799524" cy="1885217"/>
          </a:xfrm>
          <a:solidFill>
            <a:schemeClr val="accent6"/>
          </a:solidFill>
        </p:grpSpPr>
        <p:sp>
          <p:nvSpPr>
            <p:cNvPr id="22" name="Rectangle: Rounded Corners 21">
              <a:extLst>
                <a:ext uri="{FF2B5EF4-FFF2-40B4-BE49-F238E27FC236}">
                  <a16:creationId xmlns="" xmlns:a16="http://schemas.microsoft.com/office/drawing/2014/main" id="{E75791CB-5382-4EE1-ACC0-41EF60CBA097}"/>
                </a:ext>
              </a:extLst>
            </p:cNvPr>
            <p:cNvSpPr/>
            <p:nvPr/>
          </p:nvSpPr>
          <p:spPr>
            <a:xfrm>
              <a:off x="6072558"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Rectangle: Rounded Corners 4">
              <a:extLst>
                <a:ext uri="{FF2B5EF4-FFF2-40B4-BE49-F238E27FC236}">
                  <a16:creationId xmlns="" xmlns:a16="http://schemas.microsoft.com/office/drawing/2014/main" id="{F11E3ED3-078C-4A9B-AB63-B0FF116B61BF}"/>
                </a:ext>
              </a:extLst>
            </p:cNvPr>
            <p:cNvSpPr txBox="1"/>
            <p:nvPr/>
          </p:nvSpPr>
          <p:spPr>
            <a:xfrm>
              <a:off x="6103886" y="2104036"/>
              <a:ext cx="2689092" cy="7807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000" kern="1200" dirty="0"/>
                <a:t>Screen activities</a:t>
              </a:r>
            </a:p>
          </p:txBody>
        </p:sp>
      </p:grpSp>
      <p:pic>
        <p:nvPicPr>
          <p:cNvPr id="5" name="Picture 4">
            <a:extLst>
              <a:ext uri="{FF2B5EF4-FFF2-40B4-BE49-F238E27FC236}">
                <a16:creationId xmlns="" xmlns:a16="http://schemas.microsoft.com/office/drawing/2014/main" id="{3F8909B3-8FB4-4A73-AA4C-F4C2F311372C}"/>
              </a:ext>
            </a:extLst>
          </p:cNvPr>
          <p:cNvPicPr>
            <a:picLocks noChangeAspect="1"/>
          </p:cNvPicPr>
          <p:nvPr/>
        </p:nvPicPr>
        <p:blipFill>
          <a:blip r:embed="rId2"/>
          <a:stretch>
            <a:fillRect/>
          </a:stretch>
        </p:blipFill>
        <p:spPr>
          <a:xfrm>
            <a:off x="3061552" y="4062120"/>
            <a:ext cx="2716373" cy="1167935"/>
          </a:xfrm>
          <a:prstGeom prst="rect">
            <a:avLst/>
          </a:prstGeom>
        </p:spPr>
      </p:pic>
      <p:pic>
        <p:nvPicPr>
          <p:cNvPr id="3" name="Picture 2">
            <a:extLst>
              <a:ext uri="{FF2B5EF4-FFF2-40B4-BE49-F238E27FC236}">
                <a16:creationId xmlns="" xmlns:a16="http://schemas.microsoft.com/office/drawing/2014/main" id="{D96029BA-23C2-40EB-857C-E40239EE9358}"/>
              </a:ext>
            </a:extLst>
          </p:cNvPr>
          <p:cNvPicPr>
            <a:picLocks noChangeAspect="1"/>
          </p:cNvPicPr>
          <p:nvPr/>
        </p:nvPicPr>
        <p:blipFill>
          <a:blip r:embed="rId3"/>
          <a:stretch>
            <a:fillRect/>
          </a:stretch>
        </p:blipFill>
        <p:spPr>
          <a:xfrm>
            <a:off x="364579" y="3455746"/>
            <a:ext cx="2247900" cy="2543175"/>
          </a:xfrm>
          <a:prstGeom prst="rect">
            <a:avLst/>
          </a:prstGeom>
        </p:spPr>
      </p:pic>
      <p:grpSp>
        <p:nvGrpSpPr>
          <p:cNvPr id="2" name="Group 1">
            <a:extLst>
              <a:ext uri="{FF2B5EF4-FFF2-40B4-BE49-F238E27FC236}">
                <a16:creationId xmlns="" xmlns:a16="http://schemas.microsoft.com/office/drawing/2014/main" id="{83164067-80FB-4F82-8BFD-F6E141964C53}"/>
              </a:ext>
            </a:extLst>
          </p:cNvPr>
          <p:cNvGrpSpPr/>
          <p:nvPr/>
        </p:nvGrpSpPr>
        <p:grpSpPr>
          <a:xfrm>
            <a:off x="5861076" y="4098511"/>
            <a:ext cx="2690495" cy="1244461"/>
            <a:chOff x="5861076" y="4098511"/>
            <a:chExt cx="2690495" cy="1244461"/>
          </a:xfrm>
        </p:grpSpPr>
        <p:pic>
          <p:nvPicPr>
            <p:cNvPr id="4" name="Picture 3">
              <a:extLst>
                <a:ext uri="{FF2B5EF4-FFF2-40B4-BE49-F238E27FC236}">
                  <a16:creationId xmlns="" xmlns:a16="http://schemas.microsoft.com/office/drawing/2014/main" id="{0ADE1CA2-9EC1-4F94-A156-B770D677DBA0}"/>
                </a:ext>
              </a:extLst>
            </p:cNvPr>
            <p:cNvPicPr>
              <a:picLocks noChangeAspect="1"/>
            </p:cNvPicPr>
            <p:nvPr/>
          </p:nvPicPr>
          <p:blipFill rotWithShape="1">
            <a:blip r:embed="rId4"/>
            <a:srcRect l="-12660" t="450" r="22126" b="-6865"/>
            <a:stretch/>
          </p:blipFill>
          <p:spPr>
            <a:xfrm>
              <a:off x="5861076" y="4098511"/>
              <a:ext cx="2690495" cy="1244461"/>
            </a:xfrm>
            <a:prstGeom prst="rect">
              <a:avLst/>
            </a:prstGeom>
          </p:spPr>
        </p:pic>
        <p:sp>
          <p:nvSpPr>
            <p:cNvPr id="10" name="Rectangle 9">
              <a:extLst>
                <a:ext uri="{FF2B5EF4-FFF2-40B4-BE49-F238E27FC236}">
                  <a16:creationId xmlns="" xmlns:a16="http://schemas.microsoft.com/office/drawing/2014/main" id="{81149818-5F60-44C8-A69E-ADA36EBB6A5E}"/>
                </a:ext>
              </a:extLst>
            </p:cNvPr>
            <p:cNvSpPr/>
            <p:nvPr/>
          </p:nvSpPr>
          <p:spPr>
            <a:xfrm>
              <a:off x="6308521" y="4555222"/>
              <a:ext cx="562062" cy="90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 xmlns:a16="http://schemas.microsoft.com/office/drawing/2014/main" id="{2870D071-F745-45B2-B303-3119ACBF8941}"/>
                </a:ext>
              </a:extLst>
            </p:cNvPr>
            <p:cNvSpPr/>
            <p:nvPr/>
          </p:nvSpPr>
          <p:spPr>
            <a:xfrm>
              <a:off x="6308521" y="4778522"/>
              <a:ext cx="562062" cy="10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 xmlns:a16="http://schemas.microsoft.com/office/drawing/2014/main" id="{769CEEB9-9276-4744-8464-CE28F146627E}"/>
                </a:ext>
              </a:extLst>
            </p:cNvPr>
            <p:cNvSpPr/>
            <p:nvPr/>
          </p:nvSpPr>
          <p:spPr>
            <a:xfrm>
              <a:off x="6308521" y="5015127"/>
              <a:ext cx="662730" cy="8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itle 2">
            <a:extLst>
              <a:ext uri="{FF2B5EF4-FFF2-40B4-BE49-F238E27FC236}">
                <a16:creationId xmlns="" xmlns:a16="http://schemas.microsoft.com/office/drawing/2014/main" id="{4F96AB00-AF63-4F95-BDF2-1F248CD55915}"/>
              </a:ext>
            </a:extLst>
          </p:cNvPr>
          <p:cNvSpPr>
            <a:spLocks noGrp="1"/>
          </p:cNvSpPr>
          <p:nvPr>
            <p:ph type="ctrTitle"/>
          </p:nvPr>
        </p:nvSpPr>
        <p:spPr>
          <a:xfrm>
            <a:off x="431999" y="544317"/>
            <a:ext cx="4317553" cy="428806"/>
          </a:xfrm>
        </p:spPr>
        <p:txBody>
          <a:bodyPr/>
          <a:lstStyle/>
          <a:p>
            <a:r>
              <a:rPr lang="en-GB" sz="2400" dirty="0"/>
              <a:t>Active tasks</a:t>
            </a:r>
          </a:p>
        </p:txBody>
      </p:sp>
    </p:spTree>
    <p:extLst>
      <p:ext uri="{BB962C8B-B14F-4D97-AF65-F5344CB8AC3E}">
        <p14:creationId xmlns:p14="http://schemas.microsoft.com/office/powerpoint/2010/main" val="322737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 xmlns:a16="http://schemas.microsoft.com/office/drawing/2014/main" id="{543C2F65-DBA9-43B2-9026-D4394DF64DD6}"/>
              </a:ext>
            </a:extLst>
          </p:cNvPr>
          <p:cNvSpPr>
            <a:spLocks noGrp="1"/>
          </p:cNvSpPr>
          <p:nvPr>
            <p:ph type="ctrTitle"/>
          </p:nvPr>
        </p:nvSpPr>
        <p:spPr>
          <a:xfrm>
            <a:off x="431999" y="544317"/>
            <a:ext cx="4317553" cy="428806"/>
          </a:xfrm>
        </p:spPr>
        <p:txBody>
          <a:bodyPr/>
          <a:lstStyle/>
          <a:p>
            <a:r>
              <a:rPr lang="en-GB" sz="2400" dirty="0"/>
              <a:t>Data Collection</a:t>
            </a:r>
          </a:p>
        </p:txBody>
      </p:sp>
      <p:grpSp>
        <p:nvGrpSpPr>
          <p:cNvPr id="8" name="Group 7">
            <a:extLst>
              <a:ext uri="{FF2B5EF4-FFF2-40B4-BE49-F238E27FC236}">
                <a16:creationId xmlns="" xmlns:a16="http://schemas.microsoft.com/office/drawing/2014/main" id="{EE97D738-6A71-4ADF-8283-24FCE9B5C115}"/>
              </a:ext>
            </a:extLst>
          </p:cNvPr>
          <p:cNvGrpSpPr/>
          <p:nvPr/>
        </p:nvGrpSpPr>
        <p:grpSpPr>
          <a:xfrm>
            <a:off x="154820" y="1963024"/>
            <a:ext cx="2667419" cy="4521666"/>
            <a:chOff x="3189" y="2045723"/>
            <a:chExt cx="2799524" cy="1885217"/>
          </a:xfrm>
          <a:solidFill>
            <a:schemeClr val="accent6"/>
          </a:solidFill>
        </p:grpSpPr>
        <p:sp>
          <p:nvSpPr>
            <p:cNvPr id="9" name="Rectangle: Rounded Corners 8">
              <a:extLst>
                <a:ext uri="{FF2B5EF4-FFF2-40B4-BE49-F238E27FC236}">
                  <a16:creationId xmlns="" xmlns:a16="http://schemas.microsoft.com/office/drawing/2014/main" id="{8F93250A-FD30-43EF-B4B1-3EF57F0EF541}"/>
                </a:ext>
              </a:extLst>
            </p:cNvPr>
            <p:cNvSpPr/>
            <p:nvPr/>
          </p:nvSpPr>
          <p:spPr>
            <a:xfrm>
              <a:off x="3189"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ectangle: Rounded Corners 4">
              <a:extLst>
                <a:ext uri="{FF2B5EF4-FFF2-40B4-BE49-F238E27FC236}">
                  <a16:creationId xmlns="" xmlns:a16="http://schemas.microsoft.com/office/drawing/2014/main" id="{3C7A8068-245B-43C4-BFB7-A6BE35F8485C}"/>
                </a:ext>
              </a:extLst>
            </p:cNvPr>
            <p:cNvSpPr txBox="1"/>
            <p:nvPr/>
          </p:nvSpPr>
          <p:spPr>
            <a:xfrm>
              <a:off x="146711" y="2236873"/>
              <a:ext cx="2512480" cy="4312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2800" kern="1200" dirty="0"/>
                <a:t>Counting interactions</a:t>
              </a:r>
            </a:p>
          </p:txBody>
        </p:sp>
      </p:grpSp>
      <p:grpSp>
        <p:nvGrpSpPr>
          <p:cNvPr id="11" name="Group 10">
            <a:extLst>
              <a:ext uri="{FF2B5EF4-FFF2-40B4-BE49-F238E27FC236}">
                <a16:creationId xmlns="" xmlns:a16="http://schemas.microsoft.com/office/drawing/2014/main" id="{EFB1AE57-A105-48EB-A95B-34D33C8144EC}"/>
              </a:ext>
            </a:extLst>
          </p:cNvPr>
          <p:cNvGrpSpPr/>
          <p:nvPr/>
        </p:nvGrpSpPr>
        <p:grpSpPr>
          <a:xfrm>
            <a:off x="3019977" y="1971902"/>
            <a:ext cx="2799524" cy="4521666"/>
            <a:chOff x="6072558" y="2045723"/>
            <a:chExt cx="2799524" cy="1885217"/>
          </a:xfrm>
          <a:solidFill>
            <a:srgbClr val="0070C0"/>
          </a:solidFill>
        </p:grpSpPr>
        <p:sp>
          <p:nvSpPr>
            <p:cNvPr id="16" name="Rectangle: Rounded Corners 15">
              <a:extLst>
                <a:ext uri="{FF2B5EF4-FFF2-40B4-BE49-F238E27FC236}">
                  <a16:creationId xmlns="" xmlns:a16="http://schemas.microsoft.com/office/drawing/2014/main" id="{7480D85B-985B-4112-8197-32AFFB18D16D}"/>
                </a:ext>
              </a:extLst>
            </p:cNvPr>
            <p:cNvSpPr/>
            <p:nvPr/>
          </p:nvSpPr>
          <p:spPr>
            <a:xfrm>
              <a:off x="6072558"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ectangle: Rounded Corners 4">
              <a:extLst>
                <a:ext uri="{FF2B5EF4-FFF2-40B4-BE49-F238E27FC236}">
                  <a16:creationId xmlns="" xmlns:a16="http://schemas.microsoft.com/office/drawing/2014/main" id="{58131506-95D4-4539-BDA7-3E864D6B8B72}"/>
                </a:ext>
              </a:extLst>
            </p:cNvPr>
            <p:cNvSpPr txBox="1"/>
            <p:nvPr/>
          </p:nvSpPr>
          <p:spPr>
            <a:xfrm>
              <a:off x="6103886" y="2104036"/>
              <a:ext cx="2689092" cy="7807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3200" kern="1200" dirty="0"/>
                <a:t>Tutor perceptions</a:t>
              </a:r>
            </a:p>
          </p:txBody>
        </p:sp>
      </p:grpSp>
      <p:grpSp>
        <p:nvGrpSpPr>
          <p:cNvPr id="18" name="Group 17">
            <a:extLst>
              <a:ext uri="{FF2B5EF4-FFF2-40B4-BE49-F238E27FC236}">
                <a16:creationId xmlns="" xmlns:a16="http://schemas.microsoft.com/office/drawing/2014/main" id="{0EFA10C2-96CC-4CAE-ADB8-3240BEFB7A30}"/>
              </a:ext>
            </a:extLst>
          </p:cNvPr>
          <p:cNvGrpSpPr/>
          <p:nvPr/>
        </p:nvGrpSpPr>
        <p:grpSpPr>
          <a:xfrm>
            <a:off x="6027916" y="1963024"/>
            <a:ext cx="2799524" cy="4521666"/>
            <a:chOff x="3037873" y="2045723"/>
            <a:chExt cx="2799524" cy="1885217"/>
          </a:xfrm>
          <a:solidFill>
            <a:schemeClr val="accent3"/>
          </a:solidFill>
        </p:grpSpPr>
        <p:sp>
          <p:nvSpPr>
            <p:cNvPr id="19" name="Rectangle: Rounded Corners 18">
              <a:extLst>
                <a:ext uri="{FF2B5EF4-FFF2-40B4-BE49-F238E27FC236}">
                  <a16:creationId xmlns="" xmlns:a16="http://schemas.microsoft.com/office/drawing/2014/main" id="{AF983B88-7F60-4F01-9A88-2AE18BB49F89}"/>
                </a:ext>
              </a:extLst>
            </p:cNvPr>
            <p:cNvSpPr/>
            <p:nvPr/>
          </p:nvSpPr>
          <p:spPr>
            <a:xfrm>
              <a:off x="3037873"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ectangle: Rounded Corners 4">
              <a:extLst>
                <a:ext uri="{FF2B5EF4-FFF2-40B4-BE49-F238E27FC236}">
                  <a16:creationId xmlns="" xmlns:a16="http://schemas.microsoft.com/office/drawing/2014/main" id="{33F6EBEB-0136-47EA-A5C1-F1F929CDE228}"/>
                </a:ext>
              </a:extLst>
            </p:cNvPr>
            <p:cNvSpPr txBox="1"/>
            <p:nvPr/>
          </p:nvSpPr>
          <p:spPr>
            <a:xfrm>
              <a:off x="3098906" y="2100939"/>
              <a:ext cx="2677458" cy="77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3200" dirty="0"/>
                <a:t>Student perceptions</a:t>
              </a:r>
            </a:p>
          </p:txBody>
        </p:sp>
      </p:grpSp>
      <p:pic>
        <p:nvPicPr>
          <p:cNvPr id="21" name="Picture 4" descr="C:\Users\cbw6\AppData\Local\Microsoft\Windows\Temporary Internet Files\Content.IE5\ND2SKR01\bar_grapgh[1].gif">
            <a:extLst>
              <a:ext uri="{FF2B5EF4-FFF2-40B4-BE49-F238E27FC236}">
                <a16:creationId xmlns="" xmlns:a16="http://schemas.microsoft.com/office/drawing/2014/main" id="{570AA93A-0103-411D-9087-455FF2376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35" y="3984299"/>
            <a:ext cx="1677988" cy="12920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cbw6\AppData\Local\Microsoft\Windows\Temporary Internet Files\Content.IE5\84BXUKY5\Computer[1].png">
            <a:extLst>
              <a:ext uri="{FF2B5EF4-FFF2-40B4-BE49-F238E27FC236}">
                <a16:creationId xmlns="" xmlns:a16="http://schemas.microsoft.com/office/drawing/2014/main" id="{8402E443-6449-458B-B390-D682F6D94A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1271" y="3966076"/>
            <a:ext cx="1651982" cy="14883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cbw6\AppData\Local\Microsoft\Windows\Temporary Internet Files\Content.IE5\ND2SKR01\woman-computer-drawing1[1].jpg">
            <a:extLst>
              <a:ext uri="{FF2B5EF4-FFF2-40B4-BE49-F238E27FC236}">
                <a16:creationId xmlns="" xmlns:a16="http://schemas.microsoft.com/office/drawing/2014/main" id="{7BB2AABD-A22B-46E7-ADE8-C373A5A47E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385" y="4081536"/>
            <a:ext cx="1756586" cy="119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3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9BB73286-442A-4DC1-A7E8-6A31D1AFF636}"/>
              </a:ext>
            </a:extLst>
          </p:cNvPr>
          <p:cNvGrpSpPr/>
          <p:nvPr/>
        </p:nvGrpSpPr>
        <p:grpSpPr>
          <a:xfrm>
            <a:off x="154820" y="2484908"/>
            <a:ext cx="2667419" cy="3999782"/>
            <a:chOff x="3189" y="2045723"/>
            <a:chExt cx="2799524" cy="1885217"/>
          </a:xfrm>
          <a:solidFill>
            <a:schemeClr val="accent6"/>
          </a:solidFill>
        </p:grpSpPr>
        <p:sp>
          <p:nvSpPr>
            <p:cNvPr id="16" name="Rectangle: Rounded Corners 15">
              <a:extLst>
                <a:ext uri="{FF2B5EF4-FFF2-40B4-BE49-F238E27FC236}">
                  <a16:creationId xmlns="" xmlns:a16="http://schemas.microsoft.com/office/drawing/2014/main" id="{43BE4C0A-AD58-4FE4-BE82-0D9799866F2E}"/>
                </a:ext>
              </a:extLst>
            </p:cNvPr>
            <p:cNvSpPr/>
            <p:nvPr/>
          </p:nvSpPr>
          <p:spPr>
            <a:xfrm>
              <a:off x="3189"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ectangle: Rounded Corners 4">
              <a:extLst>
                <a:ext uri="{FF2B5EF4-FFF2-40B4-BE49-F238E27FC236}">
                  <a16:creationId xmlns="" xmlns:a16="http://schemas.microsoft.com/office/drawing/2014/main" id="{410FF1C2-D24F-4BDE-B797-E06899BD9224}"/>
                </a:ext>
              </a:extLst>
            </p:cNvPr>
            <p:cNvSpPr txBox="1"/>
            <p:nvPr/>
          </p:nvSpPr>
          <p:spPr>
            <a:xfrm>
              <a:off x="36364" y="2375053"/>
              <a:ext cx="2755142" cy="4312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3200" kern="1200" dirty="0"/>
                <a:t>Polling</a:t>
              </a:r>
            </a:p>
            <a:p>
              <a:pPr marL="571500" lvl="0" indent="-571500" defTabSz="1955800">
                <a:lnSpc>
                  <a:spcPct val="90000"/>
                </a:lnSpc>
                <a:spcBef>
                  <a:spcPct val="0"/>
                </a:spcBef>
                <a:spcAft>
                  <a:spcPct val="35000"/>
                </a:spcAft>
                <a:buFont typeface="Arial" panose="020B0604020202020204" pitchFamily="34" charset="0"/>
                <a:buChar char="•"/>
              </a:pPr>
              <a:r>
                <a:rPr lang="en-GB" sz="2400" dirty="0"/>
                <a:t>Most used</a:t>
              </a:r>
            </a:p>
            <a:p>
              <a:pPr marL="571500" lvl="0" indent="-571500" defTabSz="1955800">
                <a:lnSpc>
                  <a:spcPct val="90000"/>
                </a:lnSpc>
                <a:spcBef>
                  <a:spcPct val="0"/>
                </a:spcBef>
                <a:spcAft>
                  <a:spcPct val="35000"/>
                </a:spcAft>
                <a:buFont typeface="Arial" panose="020B0604020202020204" pitchFamily="34" charset="0"/>
                <a:buChar char="•"/>
              </a:pPr>
              <a:r>
                <a:rPr lang="en-GB" sz="2400" dirty="0"/>
                <a:t>2 – 8 min</a:t>
              </a:r>
            </a:p>
          </p:txBody>
        </p:sp>
      </p:grpSp>
      <p:grpSp>
        <p:nvGrpSpPr>
          <p:cNvPr id="18" name="Group 17">
            <a:extLst>
              <a:ext uri="{FF2B5EF4-FFF2-40B4-BE49-F238E27FC236}">
                <a16:creationId xmlns="" xmlns:a16="http://schemas.microsoft.com/office/drawing/2014/main" id="{D47341BD-6D1D-4DC9-9F75-D918808E5BE6}"/>
              </a:ext>
            </a:extLst>
          </p:cNvPr>
          <p:cNvGrpSpPr/>
          <p:nvPr/>
        </p:nvGrpSpPr>
        <p:grpSpPr>
          <a:xfrm>
            <a:off x="6027916" y="2476028"/>
            <a:ext cx="2799524" cy="4008661"/>
            <a:chOff x="3037873" y="2045723"/>
            <a:chExt cx="2799524" cy="1885217"/>
          </a:xfrm>
          <a:solidFill>
            <a:schemeClr val="accent6"/>
          </a:solidFill>
        </p:grpSpPr>
        <p:sp>
          <p:nvSpPr>
            <p:cNvPr id="19" name="Rectangle: Rounded Corners 18">
              <a:extLst>
                <a:ext uri="{FF2B5EF4-FFF2-40B4-BE49-F238E27FC236}">
                  <a16:creationId xmlns="" xmlns:a16="http://schemas.microsoft.com/office/drawing/2014/main" id="{2B6EA0D9-BAD5-41ED-BDAA-DE4E81730871}"/>
                </a:ext>
              </a:extLst>
            </p:cNvPr>
            <p:cNvSpPr/>
            <p:nvPr/>
          </p:nvSpPr>
          <p:spPr>
            <a:xfrm>
              <a:off x="3037873"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ectangle: Rounded Corners 4">
              <a:extLst>
                <a:ext uri="{FF2B5EF4-FFF2-40B4-BE49-F238E27FC236}">
                  <a16:creationId xmlns="" xmlns:a16="http://schemas.microsoft.com/office/drawing/2014/main" id="{5ED6105B-774D-48D5-9C15-B51CB53B5061}"/>
                </a:ext>
              </a:extLst>
            </p:cNvPr>
            <p:cNvSpPr txBox="1"/>
            <p:nvPr/>
          </p:nvSpPr>
          <p:spPr>
            <a:xfrm>
              <a:off x="3098906" y="2100939"/>
              <a:ext cx="2677458" cy="77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3200" kern="1200" dirty="0"/>
                <a:t>Asking questions</a:t>
              </a:r>
            </a:p>
            <a:p>
              <a:pPr marL="457200" lvl="0" indent="-457200" defTabSz="1955800">
                <a:lnSpc>
                  <a:spcPct val="90000"/>
                </a:lnSpc>
                <a:spcBef>
                  <a:spcPct val="0"/>
                </a:spcBef>
                <a:spcAft>
                  <a:spcPct val="35000"/>
                </a:spcAft>
                <a:buFont typeface="Arial" panose="020B0604020202020204" pitchFamily="34" charset="0"/>
                <a:buChar char="•"/>
              </a:pPr>
              <a:r>
                <a:rPr lang="en-GB" sz="2400" dirty="0"/>
                <a:t>Frequent</a:t>
              </a:r>
            </a:p>
            <a:p>
              <a:pPr marL="457200" lvl="0" indent="-457200" defTabSz="1955800">
                <a:lnSpc>
                  <a:spcPct val="90000"/>
                </a:lnSpc>
                <a:spcBef>
                  <a:spcPct val="0"/>
                </a:spcBef>
                <a:spcAft>
                  <a:spcPct val="35000"/>
                </a:spcAft>
                <a:buFont typeface="Arial" panose="020B0604020202020204" pitchFamily="34" charset="0"/>
                <a:buChar char="•"/>
              </a:pPr>
              <a:r>
                <a:rPr lang="en-GB" sz="2400" dirty="0"/>
                <a:t>1 – 3 min</a:t>
              </a:r>
            </a:p>
          </p:txBody>
        </p:sp>
      </p:grpSp>
      <p:grpSp>
        <p:nvGrpSpPr>
          <p:cNvPr id="21" name="Group 20">
            <a:extLst>
              <a:ext uri="{FF2B5EF4-FFF2-40B4-BE49-F238E27FC236}">
                <a16:creationId xmlns="" xmlns:a16="http://schemas.microsoft.com/office/drawing/2014/main" id="{09D3DF85-719A-431F-B1D9-FBE5820269D1}"/>
              </a:ext>
            </a:extLst>
          </p:cNvPr>
          <p:cNvGrpSpPr/>
          <p:nvPr/>
        </p:nvGrpSpPr>
        <p:grpSpPr>
          <a:xfrm>
            <a:off x="3019977" y="2484908"/>
            <a:ext cx="2799524" cy="4008660"/>
            <a:chOff x="6072558" y="2045723"/>
            <a:chExt cx="2799524" cy="1885217"/>
          </a:xfrm>
          <a:solidFill>
            <a:schemeClr val="accent6"/>
          </a:solidFill>
        </p:grpSpPr>
        <p:sp>
          <p:nvSpPr>
            <p:cNvPr id="22" name="Rectangle: Rounded Corners 21">
              <a:extLst>
                <a:ext uri="{FF2B5EF4-FFF2-40B4-BE49-F238E27FC236}">
                  <a16:creationId xmlns="" xmlns:a16="http://schemas.microsoft.com/office/drawing/2014/main" id="{E75791CB-5382-4EE1-ACC0-41EF60CBA097}"/>
                </a:ext>
              </a:extLst>
            </p:cNvPr>
            <p:cNvSpPr/>
            <p:nvPr/>
          </p:nvSpPr>
          <p:spPr>
            <a:xfrm>
              <a:off x="6072558" y="2045723"/>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Rectangle: Rounded Corners 4">
              <a:extLst>
                <a:ext uri="{FF2B5EF4-FFF2-40B4-BE49-F238E27FC236}">
                  <a16:creationId xmlns="" xmlns:a16="http://schemas.microsoft.com/office/drawing/2014/main" id="{F11E3ED3-078C-4A9B-AB63-B0FF116B61BF}"/>
                </a:ext>
              </a:extLst>
            </p:cNvPr>
            <p:cNvSpPr txBox="1"/>
            <p:nvPr/>
          </p:nvSpPr>
          <p:spPr>
            <a:xfrm>
              <a:off x="6103886" y="2104036"/>
              <a:ext cx="2689092" cy="7807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3200" kern="1200" dirty="0"/>
                <a:t>Screen activities</a:t>
              </a:r>
            </a:p>
            <a:p>
              <a:pPr marL="571500" lvl="0" indent="-571500" defTabSz="1955800">
                <a:lnSpc>
                  <a:spcPct val="90000"/>
                </a:lnSpc>
                <a:spcBef>
                  <a:spcPct val="0"/>
                </a:spcBef>
                <a:spcAft>
                  <a:spcPct val="35000"/>
                </a:spcAft>
                <a:buFont typeface="Arial" panose="020B0604020202020204" pitchFamily="34" charset="0"/>
                <a:buChar char="•"/>
              </a:pPr>
              <a:r>
                <a:rPr lang="en-GB" sz="2400" dirty="0"/>
                <a:t>Least used</a:t>
              </a:r>
            </a:p>
            <a:p>
              <a:pPr marL="571500" lvl="0" indent="-571500" defTabSz="1955800">
                <a:lnSpc>
                  <a:spcPct val="90000"/>
                </a:lnSpc>
                <a:spcBef>
                  <a:spcPct val="0"/>
                </a:spcBef>
                <a:spcAft>
                  <a:spcPct val="35000"/>
                </a:spcAft>
                <a:buFont typeface="Arial" panose="020B0604020202020204" pitchFamily="34" charset="0"/>
                <a:buChar char="•"/>
              </a:pPr>
              <a:r>
                <a:rPr lang="en-GB" sz="2400" kern="1200" dirty="0"/>
                <a:t>2 – 12 min</a:t>
              </a:r>
            </a:p>
          </p:txBody>
        </p:sp>
      </p:grpSp>
      <p:pic>
        <p:nvPicPr>
          <p:cNvPr id="5" name="Picture 4">
            <a:extLst>
              <a:ext uri="{FF2B5EF4-FFF2-40B4-BE49-F238E27FC236}">
                <a16:creationId xmlns="" xmlns:a16="http://schemas.microsoft.com/office/drawing/2014/main" id="{3F8909B3-8FB4-4A73-AA4C-F4C2F311372C}"/>
              </a:ext>
            </a:extLst>
          </p:cNvPr>
          <p:cNvPicPr>
            <a:picLocks noChangeAspect="1"/>
          </p:cNvPicPr>
          <p:nvPr/>
        </p:nvPicPr>
        <p:blipFill>
          <a:blip r:embed="rId3"/>
          <a:stretch>
            <a:fillRect/>
          </a:stretch>
        </p:blipFill>
        <p:spPr>
          <a:xfrm>
            <a:off x="3327108" y="4790689"/>
            <a:ext cx="2221925" cy="955342"/>
          </a:xfrm>
          <a:prstGeom prst="rect">
            <a:avLst/>
          </a:prstGeom>
        </p:spPr>
      </p:pic>
      <p:grpSp>
        <p:nvGrpSpPr>
          <p:cNvPr id="2" name="Group 1">
            <a:extLst>
              <a:ext uri="{FF2B5EF4-FFF2-40B4-BE49-F238E27FC236}">
                <a16:creationId xmlns="" xmlns:a16="http://schemas.microsoft.com/office/drawing/2014/main" id="{83164067-80FB-4F82-8BFD-F6E141964C53}"/>
              </a:ext>
            </a:extLst>
          </p:cNvPr>
          <p:cNvGrpSpPr/>
          <p:nvPr/>
        </p:nvGrpSpPr>
        <p:grpSpPr>
          <a:xfrm>
            <a:off x="6232124" y="4873841"/>
            <a:ext cx="2129477" cy="984872"/>
            <a:chOff x="5861076" y="4098511"/>
            <a:chExt cx="2690495" cy="1244461"/>
          </a:xfrm>
        </p:grpSpPr>
        <p:pic>
          <p:nvPicPr>
            <p:cNvPr id="4" name="Picture 3">
              <a:extLst>
                <a:ext uri="{FF2B5EF4-FFF2-40B4-BE49-F238E27FC236}">
                  <a16:creationId xmlns="" xmlns:a16="http://schemas.microsoft.com/office/drawing/2014/main" id="{0ADE1CA2-9EC1-4F94-A156-B770D677DBA0}"/>
                </a:ext>
              </a:extLst>
            </p:cNvPr>
            <p:cNvPicPr>
              <a:picLocks noChangeAspect="1"/>
            </p:cNvPicPr>
            <p:nvPr/>
          </p:nvPicPr>
          <p:blipFill rotWithShape="1">
            <a:blip r:embed="rId4"/>
            <a:srcRect l="-12660" t="450" r="22126" b="-6865"/>
            <a:stretch/>
          </p:blipFill>
          <p:spPr>
            <a:xfrm>
              <a:off x="5861076" y="4098511"/>
              <a:ext cx="2690495" cy="1244461"/>
            </a:xfrm>
            <a:prstGeom prst="rect">
              <a:avLst/>
            </a:prstGeom>
          </p:spPr>
        </p:pic>
        <p:sp>
          <p:nvSpPr>
            <p:cNvPr id="10" name="Rectangle 9">
              <a:extLst>
                <a:ext uri="{FF2B5EF4-FFF2-40B4-BE49-F238E27FC236}">
                  <a16:creationId xmlns="" xmlns:a16="http://schemas.microsoft.com/office/drawing/2014/main" id="{81149818-5F60-44C8-A69E-ADA36EBB6A5E}"/>
                </a:ext>
              </a:extLst>
            </p:cNvPr>
            <p:cNvSpPr/>
            <p:nvPr/>
          </p:nvSpPr>
          <p:spPr>
            <a:xfrm>
              <a:off x="6308521" y="4555222"/>
              <a:ext cx="562062" cy="90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 xmlns:a16="http://schemas.microsoft.com/office/drawing/2014/main" id="{2870D071-F745-45B2-B303-3119ACBF8941}"/>
                </a:ext>
              </a:extLst>
            </p:cNvPr>
            <p:cNvSpPr/>
            <p:nvPr/>
          </p:nvSpPr>
          <p:spPr>
            <a:xfrm>
              <a:off x="6308521" y="4778522"/>
              <a:ext cx="562062" cy="10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 xmlns:a16="http://schemas.microsoft.com/office/drawing/2014/main" id="{769CEEB9-9276-4744-8464-CE28F146627E}"/>
                </a:ext>
              </a:extLst>
            </p:cNvPr>
            <p:cNvSpPr/>
            <p:nvPr/>
          </p:nvSpPr>
          <p:spPr>
            <a:xfrm>
              <a:off x="6308521" y="5015127"/>
              <a:ext cx="662730" cy="8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itle 2">
            <a:extLst>
              <a:ext uri="{FF2B5EF4-FFF2-40B4-BE49-F238E27FC236}">
                <a16:creationId xmlns="" xmlns:a16="http://schemas.microsoft.com/office/drawing/2014/main" id="{4F96AB00-AF63-4F95-BDF2-1F248CD55915}"/>
              </a:ext>
            </a:extLst>
          </p:cNvPr>
          <p:cNvSpPr>
            <a:spLocks noGrp="1"/>
          </p:cNvSpPr>
          <p:nvPr>
            <p:ph type="ctrTitle"/>
          </p:nvPr>
        </p:nvSpPr>
        <p:spPr>
          <a:xfrm>
            <a:off x="431999" y="544317"/>
            <a:ext cx="4317553" cy="428806"/>
          </a:xfrm>
        </p:spPr>
        <p:txBody>
          <a:bodyPr/>
          <a:lstStyle/>
          <a:p>
            <a:r>
              <a:rPr lang="en-GB" sz="2400" dirty="0"/>
              <a:t>A typical tutorial</a:t>
            </a:r>
          </a:p>
        </p:txBody>
      </p:sp>
      <p:grpSp>
        <p:nvGrpSpPr>
          <p:cNvPr id="25" name="Group 24">
            <a:extLst>
              <a:ext uri="{FF2B5EF4-FFF2-40B4-BE49-F238E27FC236}">
                <a16:creationId xmlns="" xmlns:a16="http://schemas.microsoft.com/office/drawing/2014/main" id="{358483F8-DEB5-421D-B879-CBF05BB347EC}"/>
              </a:ext>
            </a:extLst>
          </p:cNvPr>
          <p:cNvGrpSpPr/>
          <p:nvPr/>
        </p:nvGrpSpPr>
        <p:grpSpPr>
          <a:xfrm>
            <a:off x="291569" y="1211890"/>
            <a:ext cx="6810567" cy="1034251"/>
            <a:chOff x="-14992" y="-3868461"/>
            <a:chExt cx="2799524" cy="1885217"/>
          </a:xfrm>
          <a:solidFill>
            <a:schemeClr val="accent6"/>
          </a:solidFill>
        </p:grpSpPr>
        <p:sp>
          <p:nvSpPr>
            <p:cNvPr id="28" name="Rectangle: Rounded Corners 27">
              <a:extLst>
                <a:ext uri="{FF2B5EF4-FFF2-40B4-BE49-F238E27FC236}">
                  <a16:creationId xmlns="" xmlns:a16="http://schemas.microsoft.com/office/drawing/2014/main" id="{1B23390D-94B2-49D7-8062-24A9E982FEA7}"/>
                </a:ext>
              </a:extLst>
            </p:cNvPr>
            <p:cNvSpPr/>
            <p:nvPr/>
          </p:nvSpPr>
          <p:spPr>
            <a:xfrm>
              <a:off x="-14992" y="-3868461"/>
              <a:ext cx="2799524" cy="188521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Rectangle: Rounded Corners 4">
              <a:extLst>
                <a:ext uri="{FF2B5EF4-FFF2-40B4-BE49-F238E27FC236}">
                  <a16:creationId xmlns="" xmlns:a16="http://schemas.microsoft.com/office/drawing/2014/main" id="{A3373772-38EB-42F4-9D9D-A9CFC86713DF}"/>
                </a:ext>
              </a:extLst>
            </p:cNvPr>
            <p:cNvSpPr txBox="1"/>
            <p:nvPr/>
          </p:nvSpPr>
          <p:spPr>
            <a:xfrm>
              <a:off x="34465" y="-3141455"/>
              <a:ext cx="2512480" cy="4312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r>
                <a:rPr lang="en-GB" sz="2400" dirty="0"/>
                <a:t>25% - 65% time spent on activities</a:t>
              </a:r>
            </a:p>
            <a:p>
              <a:r>
                <a:rPr lang="en-GB" sz="2400" dirty="0"/>
                <a:t>Half that time is tutor explaining answer</a:t>
              </a:r>
            </a:p>
          </p:txBody>
        </p:sp>
      </p:grpSp>
      <p:pic>
        <p:nvPicPr>
          <p:cNvPr id="30" name="Picture 29">
            <a:extLst>
              <a:ext uri="{FF2B5EF4-FFF2-40B4-BE49-F238E27FC236}">
                <a16:creationId xmlns="" xmlns:a16="http://schemas.microsoft.com/office/drawing/2014/main" id="{394CFE8C-A56C-4A20-B3A7-F60C01483A5B}"/>
              </a:ext>
            </a:extLst>
          </p:cNvPr>
          <p:cNvPicPr>
            <a:picLocks noChangeAspect="1"/>
          </p:cNvPicPr>
          <p:nvPr/>
        </p:nvPicPr>
        <p:blipFill>
          <a:blip r:embed="rId5"/>
          <a:stretch>
            <a:fillRect/>
          </a:stretch>
        </p:blipFill>
        <p:spPr>
          <a:xfrm>
            <a:off x="893920" y="4680410"/>
            <a:ext cx="1273490" cy="1440770"/>
          </a:xfrm>
          <a:prstGeom prst="rect">
            <a:avLst/>
          </a:prstGeom>
        </p:spPr>
      </p:pic>
    </p:spTree>
    <p:extLst>
      <p:ext uri="{BB962C8B-B14F-4D97-AF65-F5344CB8AC3E}">
        <p14:creationId xmlns:p14="http://schemas.microsoft.com/office/powerpoint/2010/main" val="244100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95EF18D-2ADF-48F1-B5E9-8A5FF81D6EA4}"/>
              </a:ext>
            </a:extLst>
          </p:cNvPr>
          <p:cNvPicPr>
            <a:picLocks noChangeAspect="1"/>
          </p:cNvPicPr>
          <p:nvPr/>
        </p:nvPicPr>
        <p:blipFill>
          <a:blip r:embed="rId3"/>
          <a:stretch>
            <a:fillRect/>
          </a:stretch>
        </p:blipFill>
        <p:spPr>
          <a:xfrm>
            <a:off x="759041" y="1230885"/>
            <a:ext cx="7625918" cy="5082798"/>
          </a:xfrm>
          <a:prstGeom prst="rect">
            <a:avLst/>
          </a:prstGeom>
        </p:spPr>
      </p:pic>
      <p:sp>
        <p:nvSpPr>
          <p:cNvPr id="4" name="Title 2">
            <a:extLst>
              <a:ext uri="{FF2B5EF4-FFF2-40B4-BE49-F238E27FC236}">
                <a16:creationId xmlns="" xmlns:a16="http://schemas.microsoft.com/office/drawing/2014/main" id="{5317C159-0CC6-478E-BE50-EDDDD58B8A23}"/>
              </a:ext>
            </a:extLst>
          </p:cNvPr>
          <p:cNvSpPr>
            <a:spLocks noGrp="1"/>
          </p:cNvSpPr>
          <p:nvPr>
            <p:ph type="ctrTitle"/>
          </p:nvPr>
        </p:nvSpPr>
        <p:spPr>
          <a:xfrm>
            <a:off x="431999" y="544317"/>
            <a:ext cx="5107667" cy="428806"/>
          </a:xfrm>
        </p:spPr>
        <p:txBody>
          <a:bodyPr/>
          <a:lstStyle/>
          <a:p>
            <a:r>
              <a:rPr lang="en-GB" sz="2400" dirty="0"/>
              <a:t>Achieving student engagement</a:t>
            </a:r>
          </a:p>
        </p:txBody>
      </p:sp>
    </p:spTree>
    <p:extLst>
      <p:ext uri="{BB962C8B-B14F-4D97-AF65-F5344CB8AC3E}">
        <p14:creationId xmlns:p14="http://schemas.microsoft.com/office/powerpoint/2010/main" val="33881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5317C159-0CC6-478E-BE50-EDDDD58B8A23}"/>
              </a:ext>
            </a:extLst>
          </p:cNvPr>
          <p:cNvSpPr>
            <a:spLocks noGrp="1"/>
          </p:cNvSpPr>
          <p:nvPr>
            <p:ph type="ctrTitle"/>
          </p:nvPr>
        </p:nvSpPr>
        <p:spPr>
          <a:xfrm>
            <a:off x="431999" y="544317"/>
            <a:ext cx="5107667" cy="428806"/>
          </a:xfrm>
        </p:spPr>
        <p:txBody>
          <a:bodyPr/>
          <a:lstStyle/>
          <a:p>
            <a:r>
              <a:rPr lang="en-GB" sz="2400" dirty="0"/>
              <a:t>Perceived benefits</a:t>
            </a:r>
          </a:p>
        </p:txBody>
      </p:sp>
      <p:pic>
        <p:nvPicPr>
          <p:cNvPr id="5" name="Picture 4">
            <a:extLst>
              <a:ext uri="{FF2B5EF4-FFF2-40B4-BE49-F238E27FC236}">
                <a16:creationId xmlns="" xmlns:a16="http://schemas.microsoft.com/office/drawing/2014/main" id="{B4624A87-FA4F-45E7-87FB-857E4ECF416B}"/>
              </a:ext>
            </a:extLst>
          </p:cNvPr>
          <p:cNvPicPr/>
          <p:nvPr/>
        </p:nvPicPr>
        <p:blipFill rotWithShape="1">
          <a:blip r:embed="rId3">
            <a:extLst>
              <a:ext uri="{28A0092B-C50C-407E-A947-70E740481C1C}">
                <a14:useLocalDpi xmlns:a14="http://schemas.microsoft.com/office/drawing/2010/main" val="0"/>
              </a:ext>
            </a:extLst>
          </a:blip>
          <a:srcRect b="8850"/>
          <a:stretch/>
        </p:blipFill>
        <p:spPr bwMode="auto">
          <a:xfrm>
            <a:off x="431998" y="1502717"/>
            <a:ext cx="5363321" cy="3563553"/>
          </a:xfrm>
          <a:prstGeom prst="rect">
            <a:avLst/>
          </a:prstGeom>
          <a:noFill/>
          <a:ln>
            <a:noFill/>
          </a:ln>
        </p:spPr>
      </p:pic>
      <p:pic>
        <p:nvPicPr>
          <p:cNvPr id="6" name="Picture 5">
            <a:extLst>
              <a:ext uri="{FF2B5EF4-FFF2-40B4-BE49-F238E27FC236}">
                <a16:creationId xmlns="" xmlns:a16="http://schemas.microsoft.com/office/drawing/2014/main" id="{02156327-961A-47D7-B117-79DE5D0AB7C2}"/>
              </a:ext>
            </a:extLst>
          </p:cNvPr>
          <p:cNvPicPr/>
          <p:nvPr/>
        </p:nvPicPr>
        <p:blipFill rotWithShape="1">
          <a:blip r:embed="rId4">
            <a:extLst>
              <a:ext uri="{28A0092B-C50C-407E-A947-70E740481C1C}">
                <a14:useLocalDpi xmlns:a14="http://schemas.microsoft.com/office/drawing/2010/main" val="0"/>
              </a:ext>
            </a:extLst>
          </a:blip>
          <a:srcRect b="10470"/>
          <a:stretch/>
        </p:blipFill>
        <p:spPr bwMode="auto">
          <a:xfrm>
            <a:off x="5005232" y="4337221"/>
            <a:ext cx="3706770" cy="2224218"/>
          </a:xfrm>
          <a:prstGeom prst="rect">
            <a:avLst/>
          </a:prstGeom>
          <a:noFill/>
          <a:ln>
            <a:noFill/>
          </a:ln>
        </p:spPr>
      </p:pic>
    </p:spTree>
    <p:extLst>
      <p:ext uri="{BB962C8B-B14F-4D97-AF65-F5344CB8AC3E}">
        <p14:creationId xmlns:p14="http://schemas.microsoft.com/office/powerpoint/2010/main" val="3615011960"/>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2366</TotalTime>
  <Words>1234</Words>
  <Application>Microsoft Office PowerPoint</Application>
  <PresentationFormat>On-screen Show (4:3)</PresentationFormat>
  <Paragraphs>162</Paragraphs>
  <Slides>16</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Wingdings</vt:lpstr>
      <vt:lpstr>OU Title</vt:lpstr>
      <vt:lpstr>OU Section</vt:lpstr>
      <vt:lpstr>OU Layouts</vt:lpstr>
      <vt:lpstr>Encouraging active learning through student participation in online tutorials</vt:lpstr>
      <vt:lpstr>Recent research</vt:lpstr>
      <vt:lpstr> Maths tutorials</vt:lpstr>
      <vt:lpstr>The study</vt:lpstr>
      <vt:lpstr>Active tasks</vt:lpstr>
      <vt:lpstr>Data Collection</vt:lpstr>
      <vt:lpstr>A typical tutorial</vt:lpstr>
      <vt:lpstr>Achieving student engagement</vt:lpstr>
      <vt:lpstr>Perceived benefits</vt:lpstr>
      <vt:lpstr>PowerPoint Presentation</vt:lpstr>
      <vt:lpstr>PowerPoint Presentation</vt:lpstr>
      <vt:lpstr>PowerPoint Presentation</vt:lpstr>
      <vt:lpstr>PowerPoint Presentation</vt:lpstr>
      <vt:lpstr>PowerPoint Presentation</vt:lpstr>
      <vt:lpstr>Where next?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Katrine Rogers</dc:creator>
  <cp:lastModifiedBy>Diane.Ford</cp:lastModifiedBy>
  <cp:revision>389</cp:revision>
  <dcterms:created xsi:type="dcterms:W3CDTF">2018-06-26T08:44:04Z</dcterms:created>
  <dcterms:modified xsi:type="dcterms:W3CDTF">2019-05-15T12:35:51Z</dcterms:modified>
</cp:coreProperties>
</file>