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8" autoAdjust="0"/>
  </p:normalViewPr>
  <p:slideViewPr>
    <p:cSldViewPr snapToGrid="0">
      <p:cViewPr varScale="1">
        <p:scale>
          <a:sx n="74" d="100"/>
          <a:sy n="74" d="100"/>
        </p:scale>
        <p:origin x="139" y="43"/>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21/11/2022</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21/11/2022</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jp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289302" y="285555"/>
            <a:ext cx="11613396" cy="3924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gn="l" eaLnBrk="0" fontAlgn="base" hangingPunct="0">
              <a:lnSpc>
                <a:spcPct val="100000"/>
              </a:lnSpc>
              <a:spcAft>
                <a:spcPct val="0"/>
              </a:spcAft>
            </a:pPr>
            <a:r>
              <a:rPr lang="en-GB" altLang="en-US" sz="1800" b="1" dirty="0">
                <a:solidFill>
                  <a:srgbClr val="FF6600"/>
                </a:solidFill>
                <a:latin typeface="Arial"/>
                <a:cs typeface="Arial"/>
              </a:rPr>
              <a:t>The Postcard Project  (U101) </a:t>
            </a:r>
            <a:br>
              <a:rPr lang="en-GB" altLang="en-US" sz="1800" b="1" dirty="0">
                <a:solidFill>
                  <a:srgbClr val="FF6600"/>
                </a:solidFill>
                <a:latin typeface="Arial"/>
                <a:cs typeface="Arial"/>
              </a:rPr>
            </a:br>
            <a:r>
              <a:rPr lang="en-GB" altLang="en-US" sz="1800" b="1" dirty="0">
                <a:solidFill>
                  <a:srgbClr val="FF6600"/>
                </a:solidFill>
                <a:latin typeface="Arial"/>
                <a:cs typeface="Arial"/>
              </a:rPr>
              <a:t>Aiming to improve retention through a small graphic intervention</a:t>
            </a:r>
            <a:br>
              <a:rPr lang="en-GB" altLang="en-US" sz="1800" b="1" dirty="0">
                <a:latin typeface="Arial" panose="020B0604020202020204" pitchFamily="34" charset="0"/>
                <a:cs typeface="Arial" panose="020B0604020202020204" pitchFamily="34" charset="0"/>
              </a:rPr>
            </a:br>
            <a:br>
              <a:rPr lang="en-GB" altLang="en-US" sz="1800" b="1" dirty="0">
                <a:latin typeface="Arial" panose="020B0604020202020204" pitchFamily="34" charset="0"/>
                <a:cs typeface="Arial" panose="020B0604020202020204" pitchFamily="34" charset="0"/>
              </a:rPr>
            </a:br>
            <a:r>
              <a:rPr lang="en-GB" altLang="en-US" sz="1600" b="1" dirty="0">
                <a:solidFill>
                  <a:schemeClr val="tx1"/>
                </a:solidFill>
                <a:latin typeface="Arial"/>
                <a:cs typeface="Arial"/>
              </a:rPr>
              <a:t>Theodora Philcox and Elouise </a:t>
            </a:r>
            <a:r>
              <a:rPr lang="en-GB" altLang="en-US" sz="1600" b="1" dirty="0" err="1">
                <a:solidFill>
                  <a:schemeClr val="tx1"/>
                </a:solidFill>
                <a:latin typeface="Arial"/>
                <a:cs typeface="Arial"/>
              </a:rPr>
              <a:t>Huxor</a:t>
            </a:r>
            <a:br>
              <a:rPr lang="en-GB" altLang="en-US" sz="1800" b="1" dirty="0">
                <a:latin typeface="Arial" panose="020B0604020202020204" pitchFamily="34"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r>
              <a:rPr lang="en-GB" altLang="en-US" sz="1200" dirty="0">
                <a:solidFill>
                  <a:schemeClr val="tx1"/>
                </a:solidFill>
                <a:latin typeface="Arial"/>
                <a:ea typeface="Times New Roman" panose="02020603050405020304" pitchFamily="18" charset="0"/>
                <a:cs typeface="Arial"/>
              </a:rPr>
              <a:t>Retention on U101 has been declining in recent years and so the module team have been</a:t>
            </a:r>
            <a:br>
              <a:rPr lang="en-GB" altLang="en-US" sz="12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r>
              <a:rPr lang="en-GB" altLang="en-US" sz="1200" dirty="0">
                <a:solidFill>
                  <a:schemeClr val="tx1"/>
                </a:solidFill>
                <a:latin typeface="Arial"/>
                <a:ea typeface="+mj-lt"/>
                <a:cs typeface="Arial"/>
              </a:rPr>
              <a:t>investigating reasons for this. We have been exploring if there is any correlation between</a:t>
            </a:r>
            <a:br>
              <a:rPr lang="en-GB" altLang="en-US" sz="1200" dirty="0">
                <a:solidFill>
                  <a:schemeClr val="tx1"/>
                </a:solidFill>
                <a:latin typeface="Arial"/>
                <a:ea typeface="+mj-lt"/>
                <a:cs typeface="Arial"/>
              </a:rPr>
            </a:br>
            <a:r>
              <a:rPr lang="en-GB" altLang="en-US" sz="1200" dirty="0">
                <a:solidFill>
                  <a:schemeClr val="tx1"/>
                </a:solidFill>
                <a:latin typeface="Arial"/>
                <a:ea typeface="+mj-lt"/>
                <a:cs typeface="Arial"/>
              </a:rPr>
              <a:t>the level of communication between the tutor and their student groups and their engagement </a:t>
            </a:r>
            <a:br>
              <a:rPr lang="en-GB" altLang="en-US" sz="1200" dirty="0">
                <a:solidFill>
                  <a:schemeClr val="tx1"/>
                </a:solidFill>
                <a:latin typeface="Arial"/>
                <a:ea typeface="+mj-lt"/>
                <a:cs typeface="Arial"/>
              </a:rPr>
            </a:br>
            <a:r>
              <a:rPr lang="en-GB" altLang="en-US" sz="1200" dirty="0">
                <a:solidFill>
                  <a:schemeClr val="tx1"/>
                </a:solidFill>
                <a:latin typeface="Arial"/>
                <a:ea typeface="+mj-lt"/>
                <a:cs typeface="Arial"/>
              </a:rPr>
              <a:t>with the module materials.</a:t>
            </a:r>
            <a:br>
              <a:rPr lang="en-GB" altLang="en-US" sz="1200" dirty="0">
                <a:latin typeface="Arial"/>
                <a:ea typeface="+mj-lt"/>
                <a:cs typeface="Arial"/>
              </a:rPr>
            </a:br>
            <a:br>
              <a:rPr lang="en-GB" altLang="en-US" sz="32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lang="en-GB" altLang="en-US" sz="14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endParaRPr lang="en-GB"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297502" y="312158"/>
            <a:ext cx="1605196" cy="1100470"/>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pic>
        <p:nvPicPr>
          <p:cNvPr id="7" name="Picture 6" descr="Text&#10;&#10;Description automatically generated with medium confidence">
            <a:extLst>
              <a:ext uri="{FF2B5EF4-FFF2-40B4-BE49-F238E27FC236}">
                <a16:creationId xmlns:a16="http://schemas.microsoft.com/office/drawing/2014/main" id="{39C99E10-5C74-BFFE-F465-7E1D295F193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34212" y="1492089"/>
            <a:ext cx="4750523" cy="3191986"/>
          </a:xfrm>
          <a:prstGeom prst="rect">
            <a:avLst/>
          </a:prstGeom>
        </p:spPr>
      </p:pic>
      <p:pic>
        <p:nvPicPr>
          <p:cNvPr id="6" name="Picture 5" descr="Graphical user interface, application&#10;&#10;Description automatically generated">
            <a:extLst>
              <a:ext uri="{FF2B5EF4-FFF2-40B4-BE49-F238E27FC236}">
                <a16:creationId xmlns:a16="http://schemas.microsoft.com/office/drawing/2014/main" id="{72A3AA76-16D5-4239-AE05-8B73696A7D1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1178" y="2442998"/>
            <a:ext cx="4550967" cy="3091033"/>
          </a:xfrm>
          <a:prstGeom prst="rect">
            <a:avLst/>
          </a:prstGeom>
        </p:spPr>
      </p:pic>
      <p:sp>
        <p:nvSpPr>
          <p:cNvPr id="12" name="TextBox 11">
            <a:extLst>
              <a:ext uri="{FF2B5EF4-FFF2-40B4-BE49-F238E27FC236}">
                <a16:creationId xmlns:a16="http://schemas.microsoft.com/office/drawing/2014/main" id="{8D6AB0B1-B5B0-4844-8372-67B254B8AB56}"/>
              </a:ext>
            </a:extLst>
          </p:cNvPr>
          <p:cNvSpPr txBox="1"/>
          <p:nvPr/>
        </p:nvSpPr>
        <p:spPr>
          <a:xfrm>
            <a:off x="7652987" y="4782100"/>
            <a:ext cx="3995008" cy="2523768"/>
          </a:xfrm>
          <a:prstGeom prst="rect">
            <a:avLst/>
          </a:prstGeom>
          <a:noFill/>
        </p:spPr>
        <p:txBody>
          <a:bodyPr wrap="square">
            <a:spAutoFit/>
          </a:bodyPr>
          <a:lstStyle/>
          <a:p>
            <a:r>
              <a:rPr lang="en-GB" altLang="en-US" sz="1200" dirty="0">
                <a:solidFill>
                  <a:schemeClr val="tx1"/>
                </a:solidFill>
                <a:latin typeface="Arial"/>
                <a:ea typeface="+mj-lt"/>
                <a:cs typeface="Arial"/>
              </a:rPr>
              <a:t>No new material is provided, to ensure the pilot group have no academic advantage. </a:t>
            </a:r>
          </a:p>
          <a:p>
            <a:br>
              <a:rPr lang="en-GB" altLang="en-US" sz="1200" dirty="0">
                <a:solidFill>
                  <a:schemeClr val="tx1"/>
                </a:solidFill>
                <a:latin typeface="Arial"/>
                <a:ea typeface="+mj-lt"/>
                <a:cs typeface="Arial"/>
              </a:rPr>
            </a:br>
            <a:r>
              <a:rPr lang="en-GB" altLang="en-US" sz="1200" dirty="0">
                <a:solidFill>
                  <a:schemeClr val="tx1"/>
                </a:solidFill>
                <a:latin typeface="Arial"/>
                <a:ea typeface="+mj-lt"/>
                <a:cs typeface="Arial"/>
              </a:rPr>
              <a:t>All cards are mailed out BCC to comply with GDPR.</a:t>
            </a:r>
            <a:br>
              <a:rPr lang="en-GB" altLang="en-US" sz="1200" dirty="0">
                <a:solidFill>
                  <a:schemeClr val="tx1"/>
                </a:solidFill>
                <a:latin typeface="Arial"/>
                <a:ea typeface="+mj-lt"/>
                <a:cs typeface="Arial"/>
              </a:rPr>
            </a:br>
            <a:br>
              <a:rPr lang="en-GB" altLang="en-US" sz="1200" dirty="0">
                <a:solidFill>
                  <a:schemeClr val="tx1"/>
                </a:solidFill>
                <a:latin typeface="Arial"/>
                <a:ea typeface="+mj-lt"/>
                <a:cs typeface="Arial"/>
              </a:rPr>
            </a:br>
            <a:r>
              <a:rPr lang="en-GB" altLang="en-US" sz="1200" dirty="0">
                <a:solidFill>
                  <a:schemeClr val="tx1"/>
                </a:solidFill>
                <a:latin typeface="Arial"/>
                <a:ea typeface="+mj-lt"/>
                <a:cs typeface="Arial"/>
              </a:rPr>
              <a:t>The impact of this intervention will be evaluated through using OU Analyse and Power BI, and interviews with tutors within the pilot, to track engagement and retention.</a:t>
            </a:r>
          </a:p>
          <a:p>
            <a:br>
              <a:rPr lang="en-GB" altLang="en-US" sz="1200" dirty="0">
                <a:solidFill>
                  <a:schemeClr val="tx1"/>
                </a:solidFill>
                <a:latin typeface="Arial"/>
                <a:ea typeface="+mj-lt"/>
                <a:cs typeface="Arial"/>
              </a:rPr>
            </a:br>
            <a:br>
              <a:rPr lang="en-GB" altLang="en-US" sz="2000" dirty="0">
                <a:latin typeface="Arial"/>
                <a:ea typeface="+mj-lt"/>
                <a:cs typeface="Arial"/>
              </a:rPr>
            </a:br>
            <a:endParaRPr lang="en-GB" dirty="0"/>
          </a:p>
        </p:txBody>
      </p:sp>
      <p:sp>
        <p:nvSpPr>
          <p:cNvPr id="14" name="TextBox 13">
            <a:extLst>
              <a:ext uri="{FF2B5EF4-FFF2-40B4-BE49-F238E27FC236}">
                <a16:creationId xmlns:a16="http://schemas.microsoft.com/office/drawing/2014/main" id="{F0D9D3AD-E1DF-40D0-B979-4B453DEAB3C5}"/>
              </a:ext>
            </a:extLst>
          </p:cNvPr>
          <p:cNvSpPr txBox="1"/>
          <p:nvPr/>
        </p:nvSpPr>
        <p:spPr>
          <a:xfrm>
            <a:off x="5125087" y="2442998"/>
            <a:ext cx="2088966" cy="3600986"/>
          </a:xfrm>
          <a:prstGeom prst="rect">
            <a:avLst/>
          </a:prstGeom>
          <a:noFill/>
        </p:spPr>
        <p:txBody>
          <a:bodyPr wrap="square">
            <a:spAutoFit/>
          </a:bodyPr>
          <a:lstStyle/>
          <a:p>
            <a:r>
              <a:rPr lang="en-GB" altLang="en-US" sz="1200" dirty="0">
                <a:solidFill>
                  <a:schemeClr val="tx1"/>
                </a:solidFill>
                <a:latin typeface="Arial"/>
                <a:ea typeface="+mj-lt"/>
                <a:cs typeface="Arial"/>
              </a:rPr>
              <a:t>Inspired by Sue </a:t>
            </a:r>
            <a:r>
              <a:rPr lang="en-GB" altLang="en-US" sz="1200" dirty="0" err="1">
                <a:solidFill>
                  <a:schemeClr val="tx1"/>
                </a:solidFill>
                <a:latin typeface="Arial"/>
                <a:ea typeface="+mj-lt"/>
                <a:cs typeface="Arial"/>
              </a:rPr>
              <a:t>Nieland’s</a:t>
            </a:r>
            <a:r>
              <a:rPr lang="en-GB" altLang="en-US" sz="1200" dirty="0">
                <a:solidFill>
                  <a:schemeClr val="tx1"/>
                </a:solidFill>
                <a:latin typeface="Arial"/>
                <a:ea typeface="+mj-lt"/>
                <a:cs typeface="Arial"/>
              </a:rPr>
              <a:t> </a:t>
            </a:r>
            <a:r>
              <a:rPr lang="en-GB" altLang="en-US" sz="1200" dirty="0" err="1">
                <a:solidFill>
                  <a:schemeClr val="tx1"/>
                </a:solidFill>
                <a:latin typeface="Arial"/>
                <a:ea typeface="+mj-lt"/>
                <a:cs typeface="Arial"/>
              </a:rPr>
              <a:t>eSTEeM</a:t>
            </a:r>
            <a:r>
              <a:rPr lang="en-GB" altLang="en-US" sz="1200" dirty="0">
                <a:solidFill>
                  <a:schemeClr val="tx1"/>
                </a:solidFill>
                <a:latin typeface="Arial"/>
                <a:ea typeface="+mj-lt"/>
                <a:cs typeface="Arial"/>
              </a:rPr>
              <a:t> project where students were sent weekly emails, we have set up a similar weekly communication, but to match the thrust of the module, ours are </a:t>
            </a:r>
            <a:r>
              <a:rPr lang="en-GB" altLang="en-US" sz="1200" dirty="0">
                <a:latin typeface="Arial"/>
                <a:ea typeface="+mj-lt"/>
                <a:cs typeface="Arial"/>
              </a:rPr>
              <a:t>image based </a:t>
            </a:r>
            <a:r>
              <a:rPr lang="en-GB" altLang="en-US" sz="1200" dirty="0">
                <a:solidFill>
                  <a:schemeClr val="tx1"/>
                </a:solidFill>
                <a:latin typeface="Arial"/>
                <a:ea typeface="+mj-lt"/>
                <a:cs typeface="Arial"/>
              </a:rPr>
              <a:t>for quick consumption, highlighting key learning points and upcoming tutorial events. </a:t>
            </a:r>
          </a:p>
          <a:p>
            <a:br>
              <a:rPr lang="en-GB" altLang="en-US" sz="1200" dirty="0">
                <a:solidFill>
                  <a:schemeClr val="tx1"/>
                </a:solidFill>
                <a:latin typeface="Arial"/>
                <a:ea typeface="+mj-lt"/>
                <a:cs typeface="Arial"/>
              </a:rPr>
            </a:br>
            <a:r>
              <a:rPr lang="en-GB" altLang="en-US" sz="1200" dirty="0">
                <a:solidFill>
                  <a:schemeClr val="tx1"/>
                </a:solidFill>
                <a:latin typeface="Arial"/>
                <a:ea typeface="+mj-lt"/>
                <a:cs typeface="Arial"/>
              </a:rPr>
              <a:t>Weekly digital postcards, designed by the project leads, </a:t>
            </a:r>
            <a:r>
              <a:rPr lang="en-GB" altLang="en-US" sz="1200" dirty="0">
                <a:latin typeface="Arial"/>
                <a:ea typeface="+mj-lt"/>
                <a:cs typeface="Arial"/>
              </a:rPr>
              <a:t>will</a:t>
            </a:r>
            <a:r>
              <a:rPr lang="en-GB" altLang="en-US" sz="1200" dirty="0">
                <a:solidFill>
                  <a:schemeClr val="tx1"/>
                </a:solidFill>
                <a:latin typeface="Arial"/>
                <a:ea typeface="+mj-lt"/>
                <a:cs typeface="Arial"/>
              </a:rPr>
              <a:t> be emailed out by the tutors of 13 groups – one in each region.</a:t>
            </a:r>
          </a:p>
          <a:p>
            <a:endParaRPr lang="en-GB" altLang="en-US" sz="1200" dirty="0">
              <a:latin typeface="Arial"/>
              <a:ea typeface="+mj-lt"/>
              <a:cs typeface="Arial"/>
            </a:endParaRPr>
          </a:p>
        </p:txBody>
      </p:sp>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223</Words>
  <Application>Microsoft Office PowerPoint</Application>
  <PresentationFormat>Widescreen</PresentationFormat>
  <Paragraphs>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The Postcard Project  (U101)  Aiming to improve retention through a small graphic intervention  Theodora Philcox and Elouise Huxor  Retention on U101 has been declining in recent years and so the module team have been investigating reasons for this. We have been exploring if there is any correlation between the level of communication between the tutor and their student groups and their engagement  with the module materials.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71</cp:revision>
  <cp:lastPrinted>2018-10-16T09:27:54Z</cp:lastPrinted>
  <dcterms:created xsi:type="dcterms:W3CDTF">2017-05-06T04:58:44Z</dcterms:created>
  <dcterms:modified xsi:type="dcterms:W3CDTF">2022-11-21T11:42:08Z</dcterms:modified>
</cp:coreProperties>
</file>