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58" r:id="rId3"/>
    <p:sldId id="259" r:id="rId4"/>
    <p:sldId id="260" r:id="rId5"/>
    <p:sldId id="261" r:id="rId6"/>
    <p:sldId id="262" r:id="rId7"/>
    <p:sldId id="263" r:id="rId8"/>
    <p:sldId id="264" r:id="rId9"/>
    <p:sldId id="265" r:id="rId10"/>
    <p:sldId id="266" r:id="rId11"/>
    <p:sldId id="268" r:id="rId12"/>
    <p:sldId id="273" r:id="rId13"/>
    <p:sldId id="267"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8085"/>
  </p:normalViewPr>
  <p:slideViewPr>
    <p:cSldViewPr snapToGrid="0" snapToObjects="1">
      <p:cViewPr varScale="1">
        <p:scale>
          <a:sx n="67" d="100"/>
          <a:sy n="67" d="100"/>
        </p:scale>
        <p:origin x="1267" y="53"/>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1" d="100"/>
          <a:sy n="81" d="100"/>
        </p:scale>
        <p:origin x="402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9E84B0-B714-9E4B-9BB7-A4EF9297D6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909D1F-B76B-2548-A76C-4F496FCF3F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313FF2-5163-144C-8EBD-8CA55A48060F}" type="datetimeFigureOut">
              <a:rPr lang="en-GB" smtClean="0"/>
              <a:t>13/09/2022</a:t>
            </a:fld>
            <a:endParaRPr lang="en-GB"/>
          </a:p>
        </p:txBody>
      </p:sp>
      <p:sp>
        <p:nvSpPr>
          <p:cNvPr id="4" name="Footer Placeholder 3">
            <a:extLst>
              <a:ext uri="{FF2B5EF4-FFF2-40B4-BE49-F238E27FC236}">
                <a16:creationId xmlns:a16="http://schemas.microsoft.com/office/drawing/2014/main" id="{D4F20DB0-9AAA-4F4E-8576-4C24E2FE1E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07E6A07-2972-B044-BA37-4A5B668169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06EF1F-7474-6443-984A-DFFFE31431DA}" type="slidenum">
              <a:rPr lang="en-GB" smtClean="0"/>
              <a:t>‹#›</a:t>
            </a:fld>
            <a:endParaRPr lang="en-GB"/>
          </a:p>
        </p:txBody>
      </p:sp>
    </p:spTree>
    <p:extLst>
      <p:ext uri="{BB962C8B-B14F-4D97-AF65-F5344CB8AC3E}">
        <p14:creationId xmlns:p14="http://schemas.microsoft.com/office/powerpoint/2010/main" val="3871896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518D3-6312-904C-AC88-EC6C575D2935}" type="datetimeFigureOut">
              <a:rPr lang="en-GB" smtClean="0"/>
              <a:t>13/09/2022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31CFB-B0F6-0249-B535-DF3606D848DB}" type="slidenum">
              <a:rPr lang="en-GB" smtClean="0"/>
              <a:t>‹#›</a:t>
            </a:fld>
            <a:endParaRPr lang="en-GB"/>
          </a:p>
        </p:txBody>
      </p:sp>
    </p:spTree>
    <p:extLst>
      <p:ext uri="{BB962C8B-B14F-4D97-AF65-F5344CB8AC3E}">
        <p14:creationId xmlns:p14="http://schemas.microsoft.com/office/powerpoint/2010/main" val="194866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Thea…</a:t>
            </a:r>
          </a:p>
          <a:p>
            <a:r>
              <a:rPr lang="en-GB" dirty="0"/>
              <a:t>Kate could not join is today.</a:t>
            </a:r>
          </a:p>
          <a:p>
            <a:r>
              <a:rPr lang="en-GB" dirty="0"/>
              <a:t>My presentation is about the new version of the VM and its assessment with OU students</a:t>
            </a:r>
          </a:p>
        </p:txBody>
      </p:sp>
      <p:sp>
        <p:nvSpPr>
          <p:cNvPr id="4" name="Slide Number Placeholder 3"/>
          <p:cNvSpPr>
            <a:spLocks noGrp="1"/>
          </p:cNvSpPr>
          <p:nvPr>
            <p:ph type="sldNum" sz="quarter" idx="5"/>
          </p:nvPr>
        </p:nvSpPr>
        <p:spPr/>
        <p:txBody>
          <a:bodyPr/>
          <a:lstStyle/>
          <a:p>
            <a:fld id="{B4F31CFB-B0F6-0249-B535-DF3606D848DB}" type="slidenum">
              <a:rPr lang="en-GB" smtClean="0"/>
              <a:t>1</a:t>
            </a:fld>
            <a:endParaRPr lang="en-GB"/>
          </a:p>
        </p:txBody>
      </p:sp>
    </p:spTree>
    <p:extLst>
      <p:ext uri="{BB962C8B-B14F-4D97-AF65-F5344CB8AC3E}">
        <p14:creationId xmlns:p14="http://schemas.microsoft.com/office/powerpoint/2010/main" val="2231015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the new interface of the VM looks like </a:t>
            </a:r>
          </a:p>
          <a:p>
            <a:r>
              <a:rPr lang="en-GB" dirty="0"/>
              <a:t>We run the study prior to embedding the VM in OU courses.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Now it is use on one course S290: </a:t>
            </a:r>
            <a:r>
              <a:rPr lang="en-GB" sz="1200" b="0" i="0" u="none" strike="noStrike" kern="1200" dirty="0">
                <a:solidFill>
                  <a:schemeClr val="tx1"/>
                </a:solidFill>
                <a:effectLst/>
                <a:latin typeface="+mn-lt"/>
                <a:ea typeface="+mn-ea"/>
                <a:cs typeface="+mn-cs"/>
              </a:rPr>
              <a:t>Investigating human health and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There is a not permanent link you can use to access it – the one I used for the study is below.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On this slide you can see a prostate tumour slide, the magnification area, focus and brightness control and slide descriptions.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https://</a:t>
            </a:r>
            <a:r>
              <a:rPr lang="en-GB" sz="1200" b="0" i="0" u="none" strike="noStrike" kern="1200" dirty="0" err="1">
                <a:solidFill>
                  <a:schemeClr val="tx1"/>
                </a:solidFill>
                <a:effectLst/>
                <a:latin typeface="+mn-lt"/>
                <a:ea typeface="+mn-ea"/>
                <a:cs typeface="+mn-cs"/>
              </a:rPr>
              <a:t>students.open.ac.uk</a:t>
            </a:r>
            <a:r>
              <a:rPr lang="en-GB" sz="1200" b="0" i="0" u="none" strike="noStrike" kern="1200" dirty="0">
                <a:solidFill>
                  <a:schemeClr val="tx1"/>
                </a:solidFill>
                <a:effectLst/>
                <a:latin typeface="+mn-lt"/>
                <a:ea typeface="+mn-ea"/>
                <a:cs typeface="+mn-cs"/>
              </a:rPr>
              <a:t>/shared/</a:t>
            </a:r>
            <a:r>
              <a:rPr lang="en-GB" sz="1200" b="0" i="0" u="none" strike="noStrike" kern="1200" dirty="0" err="1">
                <a:solidFill>
                  <a:schemeClr val="tx1"/>
                </a:solidFill>
                <a:effectLst/>
                <a:latin typeface="+mn-lt"/>
                <a:ea typeface="+mn-ea"/>
                <a:cs typeface="+mn-cs"/>
              </a:rPr>
              <a:t>imd</a:t>
            </a:r>
            <a:r>
              <a:rPr lang="en-GB" sz="1200" b="0" i="0" u="none" strike="noStrike" kern="1200" dirty="0">
                <a:solidFill>
                  <a:schemeClr val="tx1"/>
                </a:solidFill>
                <a:effectLst/>
                <a:latin typeface="+mn-lt"/>
                <a:ea typeface="+mn-ea"/>
                <a:cs typeface="+mn-cs"/>
              </a:rPr>
              <a:t>/tools/microscope/</a:t>
            </a:r>
            <a:r>
              <a:rPr lang="en-GB" sz="1200" b="0" i="0" u="none" strike="noStrike" kern="1200" dirty="0" err="1">
                <a:solidFill>
                  <a:schemeClr val="tx1"/>
                </a:solidFill>
                <a:effectLst/>
                <a:latin typeface="+mn-lt"/>
                <a:ea typeface="+mn-ea"/>
                <a:cs typeface="+mn-cs"/>
              </a:rPr>
              <a:t>ver</a:t>
            </a:r>
            <a:r>
              <a:rPr lang="en-GB" sz="1200" b="0" i="0" u="none" strike="noStrike" kern="1200" dirty="0">
                <a:solidFill>
                  <a:schemeClr val="tx1"/>
                </a:solidFill>
                <a:effectLst/>
                <a:latin typeface="+mn-lt"/>
                <a:ea typeface="+mn-ea"/>
                <a:cs typeface="+mn-cs"/>
              </a:rPr>
              <a:t>/1.0.0/?dataset=s290/s290_tumour_histopathology </a:t>
            </a:r>
          </a:p>
          <a:p>
            <a:endParaRPr lang="en-GB" dirty="0"/>
          </a:p>
        </p:txBody>
      </p:sp>
      <p:sp>
        <p:nvSpPr>
          <p:cNvPr id="4" name="Slide Number Placeholder 3"/>
          <p:cNvSpPr>
            <a:spLocks noGrp="1"/>
          </p:cNvSpPr>
          <p:nvPr>
            <p:ph type="sldNum" sz="quarter" idx="5"/>
          </p:nvPr>
        </p:nvSpPr>
        <p:spPr/>
        <p:txBody>
          <a:bodyPr/>
          <a:lstStyle/>
          <a:p>
            <a:fld id="{B4F31CFB-B0F6-0249-B535-DF3606D848DB}" type="slidenum">
              <a:rPr lang="en-GB" smtClean="0"/>
              <a:t>2</a:t>
            </a:fld>
            <a:endParaRPr lang="en-GB"/>
          </a:p>
        </p:txBody>
      </p:sp>
    </p:spTree>
    <p:extLst>
      <p:ext uri="{BB962C8B-B14F-4D97-AF65-F5344CB8AC3E}">
        <p14:creationId xmlns:p14="http://schemas.microsoft.com/office/powerpoint/2010/main" val="95613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slides, some areas have been highlighted for further analysis by students – see area 2</a:t>
            </a:r>
          </a:p>
        </p:txBody>
      </p:sp>
      <p:sp>
        <p:nvSpPr>
          <p:cNvPr id="4" name="Slide Number Placeholder 3"/>
          <p:cNvSpPr>
            <a:spLocks noGrp="1"/>
          </p:cNvSpPr>
          <p:nvPr>
            <p:ph type="sldNum" sz="quarter" idx="5"/>
          </p:nvPr>
        </p:nvSpPr>
        <p:spPr/>
        <p:txBody>
          <a:bodyPr/>
          <a:lstStyle/>
          <a:p>
            <a:fld id="{B4F31CFB-B0F6-0249-B535-DF3606D848DB}" type="slidenum">
              <a:rPr lang="en-GB" smtClean="0"/>
              <a:t>3</a:t>
            </a:fld>
            <a:endParaRPr lang="en-GB"/>
          </a:p>
        </p:txBody>
      </p:sp>
    </p:spTree>
    <p:extLst>
      <p:ext uri="{BB962C8B-B14F-4D97-AF65-F5344CB8AC3E}">
        <p14:creationId xmlns:p14="http://schemas.microsoft.com/office/powerpoint/2010/main" val="323085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here you can see all available functionality – you can activate or deactivate any of the options on the list  such as show or hide the region grid, measure line etc.</a:t>
            </a:r>
          </a:p>
        </p:txBody>
      </p:sp>
      <p:sp>
        <p:nvSpPr>
          <p:cNvPr id="4" name="Slide Number Placeholder 3"/>
          <p:cNvSpPr>
            <a:spLocks noGrp="1"/>
          </p:cNvSpPr>
          <p:nvPr>
            <p:ph type="sldNum" sz="quarter" idx="5"/>
          </p:nvPr>
        </p:nvSpPr>
        <p:spPr/>
        <p:txBody>
          <a:bodyPr/>
          <a:lstStyle/>
          <a:p>
            <a:fld id="{B4F31CFB-B0F6-0249-B535-DF3606D848DB}" type="slidenum">
              <a:rPr lang="en-GB" smtClean="0"/>
              <a:t>4</a:t>
            </a:fld>
            <a:endParaRPr lang="en-GB"/>
          </a:p>
        </p:txBody>
      </p:sp>
    </p:spTree>
    <p:extLst>
      <p:ext uri="{BB962C8B-B14F-4D97-AF65-F5344CB8AC3E}">
        <p14:creationId xmlns:p14="http://schemas.microsoft.com/office/powerpoint/2010/main" val="386722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WE know about </a:t>
            </a:r>
            <a:r>
              <a:rPr lang="en-GB" dirty="0" err="1"/>
              <a:t>theVM</a:t>
            </a:r>
            <a:r>
              <a:rPr lang="en-GB" dirty="0"/>
              <a:t>?</a:t>
            </a:r>
          </a:p>
        </p:txBody>
      </p:sp>
      <p:sp>
        <p:nvSpPr>
          <p:cNvPr id="4" name="Slide Number Placeholder 3"/>
          <p:cNvSpPr>
            <a:spLocks noGrp="1"/>
          </p:cNvSpPr>
          <p:nvPr>
            <p:ph type="sldNum" sz="quarter" idx="5"/>
          </p:nvPr>
        </p:nvSpPr>
        <p:spPr/>
        <p:txBody>
          <a:bodyPr/>
          <a:lstStyle/>
          <a:p>
            <a:fld id="{B4F31CFB-B0F6-0249-B535-DF3606D848DB}" type="slidenum">
              <a:rPr lang="en-GB" smtClean="0"/>
              <a:t>5</a:t>
            </a:fld>
            <a:endParaRPr lang="en-GB"/>
          </a:p>
        </p:txBody>
      </p:sp>
    </p:spTree>
    <p:extLst>
      <p:ext uri="{BB962C8B-B14F-4D97-AF65-F5344CB8AC3E}">
        <p14:creationId xmlns:p14="http://schemas.microsoft.com/office/powerpoint/2010/main" val="381893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study was based on a previous study funded by esteem about the VM. </a:t>
            </a:r>
          </a:p>
          <a:p>
            <a:r>
              <a:rPr lang="en-GB" dirty="0"/>
              <a:t>We used the previous version of the VM</a:t>
            </a:r>
          </a:p>
        </p:txBody>
      </p:sp>
      <p:sp>
        <p:nvSpPr>
          <p:cNvPr id="4" name="Slide Number Placeholder 3"/>
          <p:cNvSpPr>
            <a:spLocks noGrp="1"/>
          </p:cNvSpPr>
          <p:nvPr>
            <p:ph type="sldNum" sz="quarter" idx="5"/>
          </p:nvPr>
        </p:nvSpPr>
        <p:spPr/>
        <p:txBody>
          <a:bodyPr/>
          <a:lstStyle/>
          <a:p>
            <a:fld id="{B4F31CFB-B0F6-0249-B535-DF3606D848DB}" type="slidenum">
              <a:rPr lang="en-GB" smtClean="0"/>
              <a:t>7</a:t>
            </a:fld>
            <a:endParaRPr lang="en-GB"/>
          </a:p>
        </p:txBody>
      </p:sp>
    </p:spTree>
    <p:extLst>
      <p:ext uri="{BB962C8B-B14F-4D97-AF65-F5344CB8AC3E}">
        <p14:creationId xmlns:p14="http://schemas.microsoft.com/office/powerpoint/2010/main" val="692023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 to implementation </a:t>
            </a:r>
            <a:r>
              <a:rPr lang="en-GB" dirty="0" err="1"/>
              <a:t>here:</a:t>
            </a:r>
            <a:r>
              <a:rPr lang="en-GB" sz="1200" kern="1200" dirty="0" err="1">
                <a:solidFill>
                  <a:schemeClr val="tx1"/>
                </a:solidFill>
                <a:effectLst/>
                <a:latin typeface="+mn-lt"/>
                <a:ea typeface="+mn-ea"/>
                <a:cs typeface="+mn-cs"/>
              </a:rPr>
              <a:t>Groups</a:t>
            </a:r>
            <a:r>
              <a:rPr lang="en-GB" sz="1200" kern="1200" dirty="0">
                <a:solidFill>
                  <a:schemeClr val="tx1"/>
                </a:solidFill>
                <a:effectLst/>
                <a:latin typeface="+mn-lt"/>
                <a:ea typeface="+mn-ea"/>
                <a:cs typeface="+mn-cs"/>
              </a:rPr>
              <a:t> A and B completed the activity asynchronously while Group C synchronously in a live online session accompanied by a tutor. By the end of the activity all three groups completed a questionnaire assessing their experience of using the VM, difficulties they faced, use and effectiveness of support provided, and were asked for suggestions for improvements (See Appendix 2). Each student received an amazon voucher of £15 as a thank you gift. </a:t>
            </a:r>
          </a:p>
          <a:p>
            <a:endParaRPr lang="en-GB" dirty="0"/>
          </a:p>
        </p:txBody>
      </p:sp>
      <p:sp>
        <p:nvSpPr>
          <p:cNvPr id="4" name="Slide Number Placeholder 3"/>
          <p:cNvSpPr>
            <a:spLocks noGrp="1"/>
          </p:cNvSpPr>
          <p:nvPr>
            <p:ph type="sldNum" sz="quarter" idx="5"/>
          </p:nvPr>
        </p:nvSpPr>
        <p:spPr/>
        <p:txBody>
          <a:bodyPr/>
          <a:lstStyle/>
          <a:p>
            <a:fld id="{B4F31CFB-B0F6-0249-B535-DF3606D848DB}" type="slidenum">
              <a:rPr lang="en-GB" smtClean="0"/>
              <a:t>9</a:t>
            </a:fld>
            <a:endParaRPr lang="en-GB"/>
          </a:p>
        </p:txBody>
      </p:sp>
    </p:spTree>
    <p:extLst>
      <p:ext uri="{BB962C8B-B14F-4D97-AF65-F5344CB8AC3E}">
        <p14:creationId xmlns:p14="http://schemas.microsoft.com/office/powerpoint/2010/main" val="504950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Exploratory, larger sample, previous best score may explain differences –confounding variables </a:t>
            </a:r>
          </a:p>
        </p:txBody>
      </p:sp>
      <p:sp>
        <p:nvSpPr>
          <p:cNvPr id="4" name="Slide Number Placeholder 3"/>
          <p:cNvSpPr>
            <a:spLocks noGrp="1"/>
          </p:cNvSpPr>
          <p:nvPr>
            <p:ph type="sldNum" sz="quarter" idx="5"/>
          </p:nvPr>
        </p:nvSpPr>
        <p:spPr/>
        <p:txBody>
          <a:bodyPr/>
          <a:lstStyle/>
          <a:p>
            <a:fld id="{B4F31CFB-B0F6-0249-B535-DF3606D848DB}" type="slidenum">
              <a:rPr lang="en-GB" smtClean="0"/>
              <a:t>13</a:t>
            </a:fld>
            <a:endParaRPr lang="en-GB"/>
          </a:p>
        </p:txBody>
      </p:sp>
    </p:spTree>
    <p:extLst>
      <p:ext uri="{BB962C8B-B14F-4D97-AF65-F5344CB8AC3E}">
        <p14:creationId xmlns:p14="http://schemas.microsoft.com/office/powerpoint/2010/main" val="622317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most interest are students’ responses to features they had difficulty with or they considered as missing from the VM</a:t>
            </a:r>
          </a:p>
        </p:txBody>
      </p:sp>
      <p:sp>
        <p:nvSpPr>
          <p:cNvPr id="4" name="Slide Number Placeholder 3"/>
          <p:cNvSpPr>
            <a:spLocks noGrp="1"/>
          </p:cNvSpPr>
          <p:nvPr>
            <p:ph type="sldNum" sz="quarter" idx="5"/>
          </p:nvPr>
        </p:nvSpPr>
        <p:spPr/>
        <p:txBody>
          <a:bodyPr/>
          <a:lstStyle/>
          <a:p>
            <a:fld id="{B4F31CFB-B0F6-0249-B535-DF3606D848DB}" type="slidenum">
              <a:rPr lang="en-GB" smtClean="0"/>
              <a:t>14</a:t>
            </a:fld>
            <a:endParaRPr lang="en-GB"/>
          </a:p>
        </p:txBody>
      </p:sp>
    </p:spTree>
    <p:extLst>
      <p:ext uri="{BB962C8B-B14F-4D97-AF65-F5344CB8AC3E}">
        <p14:creationId xmlns:p14="http://schemas.microsoft.com/office/powerpoint/2010/main" val="331319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4291-ED88-6A47-BC64-E8A85474E96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82C41CA-B2CA-7344-B26E-800EC2AD05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0C99D46-D69F-F244-BB6E-511EAAAAC6FF}"/>
              </a:ext>
            </a:extLst>
          </p:cNvPr>
          <p:cNvSpPr>
            <a:spLocks noGrp="1"/>
          </p:cNvSpPr>
          <p:nvPr>
            <p:ph type="dt" sz="half" idx="10"/>
          </p:nvPr>
        </p:nvSpPr>
        <p:spPr/>
        <p:txBody>
          <a:bodyPr/>
          <a:lstStyle/>
          <a:p>
            <a:fld id="{43126A87-43F8-DB4A-80B8-3F2B9FF0B7CE}" type="datetimeFigureOut">
              <a:rPr lang="en-GB" smtClean="0"/>
              <a:t>13/09/2022</a:t>
            </a:fld>
            <a:endParaRPr lang="en-GB"/>
          </a:p>
        </p:txBody>
      </p:sp>
      <p:sp>
        <p:nvSpPr>
          <p:cNvPr id="5" name="Footer Placeholder 4">
            <a:extLst>
              <a:ext uri="{FF2B5EF4-FFF2-40B4-BE49-F238E27FC236}">
                <a16:creationId xmlns:a16="http://schemas.microsoft.com/office/drawing/2014/main" id="{A209181E-1BD6-354F-8B6C-5C031DE6D3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F30BE7-C83C-E344-8D44-0727FFD18CFF}"/>
              </a:ext>
            </a:extLst>
          </p:cNvPr>
          <p:cNvSpPr>
            <a:spLocks noGrp="1"/>
          </p:cNvSpPr>
          <p:nvPr>
            <p:ph type="sldNum" sz="quarter" idx="12"/>
          </p:nvPr>
        </p:nvSpPr>
        <p:spPr/>
        <p:txBody>
          <a:bodyPr/>
          <a:lstStyle/>
          <a:p>
            <a:fld id="{D0EBCC55-57A3-9A4B-82E4-214E63202416}" type="slidenum">
              <a:rPr lang="en-GB" smtClean="0"/>
              <a:t>‹#›</a:t>
            </a:fld>
            <a:endParaRPr lang="en-GB"/>
          </a:p>
        </p:txBody>
      </p:sp>
    </p:spTree>
    <p:extLst>
      <p:ext uri="{BB962C8B-B14F-4D97-AF65-F5344CB8AC3E}">
        <p14:creationId xmlns:p14="http://schemas.microsoft.com/office/powerpoint/2010/main" val="9525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5ABD-D7ED-8D4A-BE4E-6AD1BC7DA44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DB53B79-7E66-9E44-9907-3FE461ECA70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2B4E1B4-8DBD-A343-AEDA-56C7824C6FA4}"/>
              </a:ext>
            </a:extLst>
          </p:cNvPr>
          <p:cNvSpPr>
            <a:spLocks noGrp="1"/>
          </p:cNvSpPr>
          <p:nvPr>
            <p:ph type="dt" sz="half" idx="10"/>
          </p:nvPr>
        </p:nvSpPr>
        <p:spPr/>
        <p:txBody>
          <a:bodyPr/>
          <a:lstStyle/>
          <a:p>
            <a:fld id="{43126A87-43F8-DB4A-80B8-3F2B9FF0B7CE}" type="datetimeFigureOut">
              <a:rPr lang="en-GB" smtClean="0"/>
              <a:t>13/09/2022</a:t>
            </a:fld>
            <a:endParaRPr lang="en-GB"/>
          </a:p>
        </p:txBody>
      </p:sp>
      <p:sp>
        <p:nvSpPr>
          <p:cNvPr id="5" name="Footer Placeholder 4">
            <a:extLst>
              <a:ext uri="{FF2B5EF4-FFF2-40B4-BE49-F238E27FC236}">
                <a16:creationId xmlns:a16="http://schemas.microsoft.com/office/drawing/2014/main" id="{0FAC8D32-39B0-C44D-9B8E-DC566A5E6B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B598B0-F98E-DD4F-985E-7BE65020BD52}"/>
              </a:ext>
            </a:extLst>
          </p:cNvPr>
          <p:cNvSpPr>
            <a:spLocks noGrp="1"/>
          </p:cNvSpPr>
          <p:nvPr>
            <p:ph type="sldNum" sz="quarter" idx="12"/>
          </p:nvPr>
        </p:nvSpPr>
        <p:spPr/>
        <p:txBody>
          <a:bodyPr/>
          <a:lstStyle/>
          <a:p>
            <a:fld id="{D0EBCC55-57A3-9A4B-82E4-214E63202416}" type="slidenum">
              <a:rPr lang="en-GB" smtClean="0"/>
              <a:t>‹#›</a:t>
            </a:fld>
            <a:endParaRPr lang="en-GB"/>
          </a:p>
        </p:txBody>
      </p:sp>
    </p:spTree>
    <p:extLst>
      <p:ext uri="{BB962C8B-B14F-4D97-AF65-F5344CB8AC3E}">
        <p14:creationId xmlns:p14="http://schemas.microsoft.com/office/powerpoint/2010/main" val="347899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EC4C-49D2-8C45-A0A0-B2A5AC846FC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C6D9C03-9C27-E540-8A3C-551E6C1E593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05BCE3-80CC-424C-AA23-AB0EF187D082}"/>
              </a:ext>
            </a:extLst>
          </p:cNvPr>
          <p:cNvSpPr>
            <a:spLocks noGrp="1"/>
          </p:cNvSpPr>
          <p:nvPr>
            <p:ph type="dt" sz="half" idx="10"/>
          </p:nvPr>
        </p:nvSpPr>
        <p:spPr/>
        <p:txBody>
          <a:bodyPr/>
          <a:lstStyle/>
          <a:p>
            <a:fld id="{43126A87-43F8-DB4A-80B8-3F2B9FF0B7CE}" type="datetimeFigureOut">
              <a:rPr lang="en-GB" smtClean="0"/>
              <a:t>13/09/2022</a:t>
            </a:fld>
            <a:endParaRPr lang="en-GB"/>
          </a:p>
        </p:txBody>
      </p:sp>
      <p:sp>
        <p:nvSpPr>
          <p:cNvPr id="5" name="Footer Placeholder 4">
            <a:extLst>
              <a:ext uri="{FF2B5EF4-FFF2-40B4-BE49-F238E27FC236}">
                <a16:creationId xmlns:a16="http://schemas.microsoft.com/office/drawing/2014/main" id="{FED005A9-6A39-C64B-A9A6-DA14AD2237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A1701C-B2DA-E746-9A47-1BB4A1CA49E5}"/>
              </a:ext>
            </a:extLst>
          </p:cNvPr>
          <p:cNvSpPr>
            <a:spLocks noGrp="1"/>
          </p:cNvSpPr>
          <p:nvPr>
            <p:ph type="sldNum" sz="quarter" idx="12"/>
          </p:nvPr>
        </p:nvSpPr>
        <p:spPr/>
        <p:txBody>
          <a:bodyPr/>
          <a:lstStyle/>
          <a:p>
            <a:fld id="{D0EBCC55-57A3-9A4B-82E4-214E63202416}" type="slidenum">
              <a:rPr lang="en-GB" smtClean="0"/>
              <a:t>‹#›</a:t>
            </a:fld>
            <a:endParaRPr lang="en-GB"/>
          </a:p>
        </p:txBody>
      </p:sp>
    </p:spTree>
    <p:extLst>
      <p:ext uri="{BB962C8B-B14F-4D97-AF65-F5344CB8AC3E}">
        <p14:creationId xmlns:p14="http://schemas.microsoft.com/office/powerpoint/2010/main" val="83667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70CE-01A0-814C-BBC3-544AC898CEC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2F92705-A551-0841-88DA-F888170A68C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D8C6CEE-C0EB-7840-8E77-6DDC5786252C}"/>
              </a:ext>
            </a:extLst>
          </p:cNvPr>
          <p:cNvSpPr>
            <a:spLocks noGrp="1"/>
          </p:cNvSpPr>
          <p:nvPr>
            <p:ph type="dt" sz="half" idx="10"/>
          </p:nvPr>
        </p:nvSpPr>
        <p:spPr/>
        <p:txBody>
          <a:bodyPr/>
          <a:lstStyle/>
          <a:p>
            <a:fld id="{43126A87-43F8-DB4A-80B8-3F2B9FF0B7CE}" type="datetimeFigureOut">
              <a:rPr lang="en-GB" smtClean="0"/>
              <a:t>13/09/2022</a:t>
            </a:fld>
            <a:endParaRPr lang="en-GB"/>
          </a:p>
        </p:txBody>
      </p:sp>
      <p:sp>
        <p:nvSpPr>
          <p:cNvPr id="5" name="Footer Placeholder 4">
            <a:extLst>
              <a:ext uri="{FF2B5EF4-FFF2-40B4-BE49-F238E27FC236}">
                <a16:creationId xmlns:a16="http://schemas.microsoft.com/office/drawing/2014/main" id="{C8EEF711-587C-3D4B-AC11-19BCCA4209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3D1AC4-6F35-344C-990F-C780A02E2D6B}"/>
              </a:ext>
            </a:extLst>
          </p:cNvPr>
          <p:cNvSpPr>
            <a:spLocks noGrp="1"/>
          </p:cNvSpPr>
          <p:nvPr>
            <p:ph type="sldNum" sz="quarter" idx="12"/>
          </p:nvPr>
        </p:nvSpPr>
        <p:spPr/>
        <p:txBody>
          <a:bodyPr/>
          <a:lstStyle/>
          <a:p>
            <a:fld id="{D0EBCC55-57A3-9A4B-82E4-214E63202416}" type="slidenum">
              <a:rPr lang="en-GB" smtClean="0"/>
              <a:t>‹#›</a:t>
            </a:fld>
            <a:endParaRPr lang="en-GB"/>
          </a:p>
        </p:txBody>
      </p:sp>
    </p:spTree>
    <p:extLst>
      <p:ext uri="{BB962C8B-B14F-4D97-AF65-F5344CB8AC3E}">
        <p14:creationId xmlns:p14="http://schemas.microsoft.com/office/powerpoint/2010/main" val="3740414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D0F25-3926-7B4F-887A-C5EF85F8152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64820C0-D6C2-2948-B3B6-D3DBAAD387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1CFF09D-948D-A347-B676-73A37C807060}"/>
              </a:ext>
            </a:extLst>
          </p:cNvPr>
          <p:cNvSpPr>
            <a:spLocks noGrp="1"/>
          </p:cNvSpPr>
          <p:nvPr>
            <p:ph type="dt" sz="half" idx="10"/>
          </p:nvPr>
        </p:nvSpPr>
        <p:spPr/>
        <p:txBody>
          <a:bodyPr/>
          <a:lstStyle/>
          <a:p>
            <a:fld id="{43126A87-43F8-DB4A-80B8-3F2B9FF0B7CE}" type="datetimeFigureOut">
              <a:rPr lang="en-GB" smtClean="0"/>
              <a:t>13/09/2022</a:t>
            </a:fld>
            <a:endParaRPr lang="en-GB"/>
          </a:p>
        </p:txBody>
      </p:sp>
      <p:sp>
        <p:nvSpPr>
          <p:cNvPr id="5" name="Footer Placeholder 4">
            <a:extLst>
              <a:ext uri="{FF2B5EF4-FFF2-40B4-BE49-F238E27FC236}">
                <a16:creationId xmlns:a16="http://schemas.microsoft.com/office/drawing/2014/main" id="{402F9681-E1A5-9F40-B6DC-DB43E15D00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D7CBD1-3DB2-B846-8007-605240126D49}"/>
              </a:ext>
            </a:extLst>
          </p:cNvPr>
          <p:cNvSpPr>
            <a:spLocks noGrp="1"/>
          </p:cNvSpPr>
          <p:nvPr>
            <p:ph type="sldNum" sz="quarter" idx="12"/>
          </p:nvPr>
        </p:nvSpPr>
        <p:spPr/>
        <p:txBody>
          <a:bodyPr/>
          <a:lstStyle/>
          <a:p>
            <a:fld id="{D0EBCC55-57A3-9A4B-82E4-214E63202416}" type="slidenum">
              <a:rPr lang="en-GB" smtClean="0"/>
              <a:t>‹#›</a:t>
            </a:fld>
            <a:endParaRPr lang="en-GB"/>
          </a:p>
        </p:txBody>
      </p:sp>
    </p:spTree>
    <p:extLst>
      <p:ext uri="{BB962C8B-B14F-4D97-AF65-F5344CB8AC3E}">
        <p14:creationId xmlns:p14="http://schemas.microsoft.com/office/powerpoint/2010/main" val="2233974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1D9EB-1D25-F441-BBF3-1F666BB3E6F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FD9E56D-8DF7-114D-9D0C-16E08FF3648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193154B-A875-344C-ADCF-570535132DD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1209174-07C8-8A44-99A6-BA8C207FE68C}"/>
              </a:ext>
            </a:extLst>
          </p:cNvPr>
          <p:cNvSpPr>
            <a:spLocks noGrp="1"/>
          </p:cNvSpPr>
          <p:nvPr>
            <p:ph type="dt" sz="half" idx="10"/>
          </p:nvPr>
        </p:nvSpPr>
        <p:spPr/>
        <p:txBody>
          <a:bodyPr/>
          <a:lstStyle/>
          <a:p>
            <a:fld id="{43126A87-43F8-DB4A-80B8-3F2B9FF0B7CE}" type="datetimeFigureOut">
              <a:rPr lang="en-GB" smtClean="0"/>
              <a:t>13/09/2022</a:t>
            </a:fld>
            <a:endParaRPr lang="en-GB"/>
          </a:p>
        </p:txBody>
      </p:sp>
      <p:sp>
        <p:nvSpPr>
          <p:cNvPr id="6" name="Footer Placeholder 5">
            <a:extLst>
              <a:ext uri="{FF2B5EF4-FFF2-40B4-BE49-F238E27FC236}">
                <a16:creationId xmlns:a16="http://schemas.microsoft.com/office/drawing/2014/main" id="{A7ACC9E4-8207-234A-990E-FA8F6EC7C4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148A48-EAF6-9F46-80FA-8BD077124482}"/>
              </a:ext>
            </a:extLst>
          </p:cNvPr>
          <p:cNvSpPr>
            <a:spLocks noGrp="1"/>
          </p:cNvSpPr>
          <p:nvPr>
            <p:ph type="sldNum" sz="quarter" idx="12"/>
          </p:nvPr>
        </p:nvSpPr>
        <p:spPr/>
        <p:txBody>
          <a:bodyPr/>
          <a:lstStyle/>
          <a:p>
            <a:fld id="{D0EBCC55-57A3-9A4B-82E4-214E63202416}" type="slidenum">
              <a:rPr lang="en-GB" smtClean="0"/>
              <a:t>‹#›</a:t>
            </a:fld>
            <a:endParaRPr lang="en-GB"/>
          </a:p>
        </p:txBody>
      </p:sp>
    </p:spTree>
    <p:extLst>
      <p:ext uri="{BB962C8B-B14F-4D97-AF65-F5344CB8AC3E}">
        <p14:creationId xmlns:p14="http://schemas.microsoft.com/office/powerpoint/2010/main" val="408860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40B4-0FB0-8941-8F5B-9E6BD446400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F7BBB61-C8BE-604D-9AE5-5DB93AF921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83B781-E752-1746-AE62-39A292832F6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EEE7184-465D-B045-AB28-27A4C536BD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D5F8D4B-BB4B-8B49-9D66-E3374613031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AB5F1DC-9588-884B-971F-D4FD77DEB096}"/>
              </a:ext>
            </a:extLst>
          </p:cNvPr>
          <p:cNvSpPr>
            <a:spLocks noGrp="1"/>
          </p:cNvSpPr>
          <p:nvPr>
            <p:ph type="dt" sz="half" idx="10"/>
          </p:nvPr>
        </p:nvSpPr>
        <p:spPr/>
        <p:txBody>
          <a:bodyPr/>
          <a:lstStyle/>
          <a:p>
            <a:fld id="{43126A87-43F8-DB4A-80B8-3F2B9FF0B7CE}" type="datetimeFigureOut">
              <a:rPr lang="en-GB" smtClean="0"/>
              <a:t>13/09/2022</a:t>
            </a:fld>
            <a:endParaRPr lang="en-GB"/>
          </a:p>
        </p:txBody>
      </p:sp>
      <p:sp>
        <p:nvSpPr>
          <p:cNvPr id="8" name="Footer Placeholder 7">
            <a:extLst>
              <a:ext uri="{FF2B5EF4-FFF2-40B4-BE49-F238E27FC236}">
                <a16:creationId xmlns:a16="http://schemas.microsoft.com/office/drawing/2014/main" id="{1D74E141-4DC3-F642-8B6D-89F803DA425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C3451F-402C-B842-8EBF-68ACBF47C276}"/>
              </a:ext>
            </a:extLst>
          </p:cNvPr>
          <p:cNvSpPr>
            <a:spLocks noGrp="1"/>
          </p:cNvSpPr>
          <p:nvPr>
            <p:ph type="sldNum" sz="quarter" idx="12"/>
          </p:nvPr>
        </p:nvSpPr>
        <p:spPr/>
        <p:txBody>
          <a:bodyPr/>
          <a:lstStyle/>
          <a:p>
            <a:fld id="{D0EBCC55-57A3-9A4B-82E4-214E63202416}" type="slidenum">
              <a:rPr lang="en-GB" smtClean="0"/>
              <a:t>‹#›</a:t>
            </a:fld>
            <a:endParaRPr lang="en-GB"/>
          </a:p>
        </p:txBody>
      </p:sp>
    </p:spTree>
    <p:extLst>
      <p:ext uri="{BB962C8B-B14F-4D97-AF65-F5344CB8AC3E}">
        <p14:creationId xmlns:p14="http://schemas.microsoft.com/office/powerpoint/2010/main" val="31186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3E6F-C864-BC48-894D-4CDCFD1F01C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212EC2F-9AB6-234D-8860-3480B310A975}"/>
              </a:ext>
            </a:extLst>
          </p:cNvPr>
          <p:cNvSpPr>
            <a:spLocks noGrp="1"/>
          </p:cNvSpPr>
          <p:nvPr>
            <p:ph type="dt" sz="half" idx="10"/>
          </p:nvPr>
        </p:nvSpPr>
        <p:spPr/>
        <p:txBody>
          <a:bodyPr/>
          <a:lstStyle/>
          <a:p>
            <a:fld id="{43126A87-43F8-DB4A-80B8-3F2B9FF0B7CE}" type="datetimeFigureOut">
              <a:rPr lang="en-GB" smtClean="0"/>
              <a:t>13/09/2022</a:t>
            </a:fld>
            <a:endParaRPr lang="en-GB"/>
          </a:p>
        </p:txBody>
      </p:sp>
      <p:sp>
        <p:nvSpPr>
          <p:cNvPr id="4" name="Footer Placeholder 3">
            <a:extLst>
              <a:ext uri="{FF2B5EF4-FFF2-40B4-BE49-F238E27FC236}">
                <a16:creationId xmlns:a16="http://schemas.microsoft.com/office/drawing/2014/main" id="{4586A514-DD51-7549-8329-095571DEC8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D4B8E9-1504-9447-91C2-B04EB17DE3B8}"/>
              </a:ext>
            </a:extLst>
          </p:cNvPr>
          <p:cNvSpPr>
            <a:spLocks noGrp="1"/>
          </p:cNvSpPr>
          <p:nvPr>
            <p:ph type="sldNum" sz="quarter" idx="12"/>
          </p:nvPr>
        </p:nvSpPr>
        <p:spPr/>
        <p:txBody>
          <a:bodyPr/>
          <a:lstStyle/>
          <a:p>
            <a:fld id="{D0EBCC55-57A3-9A4B-82E4-214E63202416}" type="slidenum">
              <a:rPr lang="en-GB" smtClean="0"/>
              <a:t>‹#›</a:t>
            </a:fld>
            <a:endParaRPr lang="en-GB"/>
          </a:p>
        </p:txBody>
      </p:sp>
    </p:spTree>
    <p:extLst>
      <p:ext uri="{BB962C8B-B14F-4D97-AF65-F5344CB8AC3E}">
        <p14:creationId xmlns:p14="http://schemas.microsoft.com/office/powerpoint/2010/main" val="36325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292711-695B-ED4E-9C0B-339182190BDD}"/>
              </a:ext>
            </a:extLst>
          </p:cNvPr>
          <p:cNvSpPr>
            <a:spLocks noGrp="1"/>
          </p:cNvSpPr>
          <p:nvPr>
            <p:ph type="dt" sz="half" idx="10"/>
          </p:nvPr>
        </p:nvSpPr>
        <p:spPr/>
        <p:txBody>
          <a:bodyPr/>
          <a:lstStyle/>
          <a:p>
            <a:fld id="{43126A87-43F8-DB4A-80B8-3F2B9FF0B7CE}" type="datetimeFigureOut">
              <a:rPr lang="en-GB" smtClean="0"/>
              <a:t>13/09/2022</a:t>
            </a:fld>
            <a:endParaRPr lang="en-GB"/>
          </a:p>
        </p:txBody>
      </p:sp>
      <p:sp>
        <p:nvSpPr>
          <p:cNvPr id="3" name="Footer Placeholder 2">
            <a:extLst>
              <a:ext uri="{FF2B5EF4-FFF2-40B4-BE49-F238E27FC236}">
                <a16:creationId xmlns:a16="http://schemas.microsoft.com/office/drawing/2014/main" id="{3B642CDE-5DDF-8D4C-9A36-F2E8B4A457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BC06319-7B96-2F43-863D-6479CEE869F6}"/>
              </a:ext>
            </a:extLst>
          </p:cNvPr>
          <p:cNvSpPr>
            <a:spLocks noGrp="1"/>
          </p:cNvSpPr>
          <p:nvPr>
            <p:ph type="sldNum" sz="quarter" idx="12"/>
          </p:nvPr>
        </p:nvSpPr>
        <p:spPr/>
        <p:txBody>
          <a:bodyPr/>
          <a:lstStyle/>
          <a:p>
            <a:fld id="{D0EBCC55-57A3-9A4B-82E4-214E63202416}" type="slidenum">
              <a:rPr lang="en-GB" smtClean="0"/>
              <a:t>‹#›</a:t>
            </a:fld>
            <a:endParaRPr lang="en-GB"/>
          </a:p>
        </p:txBody>
      </p:sp>
    </p:spTree>
    <p:extLst>
      <p:ext uri="{BB962C8B-B14F-4D97-AF65-F5344CB8AC3E}">
        <p14:creationId xmlns:p14="http://schemas.microsoft.com/office/powerpoint/2010/main" val="309083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9E2D-A31B-AB4F-A217-D843865562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3503042-B4C0-6542-BF25-B8EF00792E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84D23CB-0C22-8545-BFE4-17FFB497D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F83587-4AB4-904F-A51D-B7DB732F54A4}"/>
              </a:ext>
            </a:extLst>
          </p:cNvPr>
          <p:cNvSpPr>
            <a:spLocks noGrp="1"/>
          </p:cNvSpPr>
          <p:nvPr>
            <p:ph type="dt" sz="half" idx="10"/>
          </p:nvPr>
        </p:nvSpPr>
        <p:spPr/>
        <p:txBody>
          <a:bodyPr/>
          <a:lstStyle/>
          <a:p>
            <a:fld id="{43126A87-43F8-DB4A-80B8-3F2B9FF0B7CE}" type="datetimeFigureOut">
              <a:rPr lang="en-GB" smtClean="0"/>
              <a:t>13/09/2022</a:t>
            </a:fld>
            <a:endParaRPr lang="en-GB"/>
          </a:p>
        </p:txBody>
      </p:sp>
      <p:sp>
        <p:nvSpPr>
          <p:cNvPr id="6" name="Footer Placeholder 5">
            <a:extLst>
              <a:ext uri="{FF2B5EF4-FFF2-40B4-BE49-F238E27FC236}">
                <a16:creationId xmlns:a16="http://schemas.microsoft.com/office/drawing/2014/main" id="{07A9B36A-9A30-9547-AD92-810D228F8D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E472CD-6CBC-9848-8704-901396B62E10}"/>
              </a:ext>
            </a:extLst>
          </p:cNvPr>
          <p:cNvSpPr>
            <a:spLocks noGrp="1"/>
          </p:cNvSpPr>
          <p:nvPr>
            <p:ph type="sldNum" sz="quarter" idx="12"/>
          </p:nvPr>
        </p:nvSpPr>
        <p:spPr/>
        <p:txBody>
          <a:bodyPr/>
          <a:lstStyle/>
          <a:p>
            <a:fld id="{D0EBCC55-57A3-9A4B-82E4-214E63202416}" type="slidenum">
              <a:rPr lang="en-GB" smtClean="0"/>
              <a:t>‹#›</a:t>
            </a:fld>
            <a:endParaRPr lang="en-GB"/>
          </a:p>
        </p:txBody>
      </p:sp>
    </p:spTree>
    <p:extLst>
      <p:ext uri="{BB962C8B-B14F-4D97-AF65-F5344CB8AC3E}">
        <p14:creationId xmlns:p14="http://schemas.microsoft.com/office/powerpoint/2010/main" val="35456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5AFB8-4928-6C41-BB69-A8317509F4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C3B7099-E15E-4043-92D5-FEF594814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CB947A0-05B0-2D4F-A718-F3871489A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CC4AD45-239E-0043-9039-F21A02B9AAD7}"/>
              </a:ext>
            </a:extLst>
          </p:cNvPr>
          <p:cNvSpPr>
            <a:spLocks noGrp="1"/>
          </p:cNvSpPr>
          <p:nvPr>
            <p:ph type="dt" sz="half" idx="10"/>
          </p:nvPr>
        </p:nvSpPr>
        <p:spPr/>
        <p:txBody>
          <a:bodyPr/>
          <a:lstStyle/>
          <a:p>
            <a:fld id="{43126A87-43F8-DB4A-80B8-3F2B9FF0B7CE}" type="datetimeFigureOut">
              <a:rPr lang="en-GB" smtClean="0"/>
              <a:t>13/09/2022</a:t>
            </a:fld>
            <a:endParaRPr lang="en-GB"/>
          </a:p>
        </p:txBody>
      </p:sp>
      <p:sp>
        <p:nvSpPr>
          <p:cNvPr id="6" name="Footer Placeholder 5">
            <a:extLst>
              <a:ext uri="{FF2B5EF4-FFF2-40B4-BE49-F238E27FC236}">
                <a16:creationId xmlns:a16="http://schemas.microsoft.com/office/drawing/2014/main" id="{E752AFAF-75C9-AA42-92EA-E1CF91C26A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D3F036-B97C-004D-B276-1CA24F3296B0}"/>
              </a:ext>
            </a:extLst>
          </p:cNvPr>
          <p:cNvSpPr>
            <a:spLocks noGrp="1"/>
          </p:cNvSpPr>
          <p:nvPr>
            <p:ph type="sldNum" sz="quarter" idx="12"/>
          </p:nvPr>
        </p:nvSpPr>
        <p:spPr/>
        <p:txBody>
          <a:bodyPr/>
          <a:lstStyle/>
          <a:p>
            <a:fld id="{D0EBCC55-57A3-9A4B-82E4-214E63202416}" type="slidenum">
              <a:rPr lang="en-GB" smtClean="0"/>
              <a:t>‹#›</a:t>
            </a:fld>
            <a:endParaRPr lang="en-GB"/>
          </a:p>
        </p:txBody>
      </p:sp>
    </p:spTree>
    <p:extLst>
      <p:ext uri="{BB962C8B-B14F-4D97-AF65-F5344CB8AC3E}">
        <p14:creationId xmlns:p14="http://schemas.microsoft.com/office/powerpoint/2010/main" val="384741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92ED49-92A9-E249-9796-A82AA8EAEC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756E63A-D62E-8840-BBFA-41A09E9E41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BD29487-FBA3-1B4D-B2C2-14DA7E39F0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26A87-43F8-DB4A-80B8-3F2B9FF0B7CE}" type="datetimeFigureOut">
              <a:rPr lang="en-GB" smtClean="0"/>
              <a:t>13/09/2022</a:t>
            </a:fld>
            <a:endParaRPr lang="en-GB"/>
          </a:p>
        </p:txBody>
      </p:sp>
      <p:sp>
        <p:nvSpPr>
          <p:cNvPr id="5" name="Footer Placeholder 4">
            <a:extLst>
              <a:ext uri="{FF2B5EF4-FFF2-40B4-BE49-F238E27FC236}">
                <a16:creationId xmlns:a16="http://schemas.microsoft.com/office/drawing/2014/main" id="{DE8B77D4-D5CA-9D48-AB04-55D081EEF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E7CD858-3A30-9F44-BFE4-6DE4209281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BCC55-57A3-9A4B-82E4-214E63202416}" type="slidenum">
              <a:rPr lang="en-GB" smtClean="0"/>
              <a:t>‹#›</a:t>
            </a:fld>
            <a:endParaRPr lang="en-GB"/>
          </a:p>
        </p:txBody>
      </p:sp>
    </p:spTree>
    <p:extLst>
      <p:ext uri="{BB962C8B-B14F-4D97-AF65-F5344CB8AC3E}">
        <p14:creationId xmlns:p14="http://schemas.microsoft.com/office/powerpoint/2010/main" val="296218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B5BB9-5808-494C-9F47-FD16A37DBDEA}"/>
              </a:ext>
            </a:extLst>
          </p:cNvPr>
          <p:cNvSpPr>
            <a:spLocks noGrp="1"/>
          </p:cNvSpPr>
          <p:nvPr>
            <p:ph type="ctrTitle"/>
          </p:nvPr>
        </p:nvSpPr>
        <p:spPr>
          <a:xfrm>
            <a:off x="852407" y="1641376"/>
            <a:ext cx="10487186" cy="2387600"/>
          </a:xfrm>
        </p:spPr>
        <p:txBody>
          <a:bodyPr>
            <a:normAutofit fontScale="90000"/>
          </a:bodyPr>
          <a:lstStyle/>
          <a:p>
            <a:r>
              <a:rPr lang="en-GB" b="0" u="none" strike="noStrike" dirty="0">
                <a:solidFill>
                  <a:srgbClr val="000000"/>
                </a:solidFill>
                <a:effectLst/>
                <a:latin typeface="Calibri" panose="020F0502020204030204" pitchFamily="34" charset="0"/>
              </a:rPr>
              <a:t>Virtual microscope and students: </a:t>
            </a:r>
            <a:br>
              <a:rPr lang="en-GB" b="0" u="none" strike="noStrike" dirty="0">
                <a:solidFill>
                  <a:srgbClr val="000000"/>
                </a:solidFill>
                <a:effectLst/>
                <a:latin typeface="Calibri" panose="020F0502020204030204" pitchFamily="34" charset="0"/>
              </a:rPr>
            </a:br>
            <a:r>
              <a:rPr lang="en-GB" b="0" u="none" strike="noStrike" dirty="0">
                <a:solidFill>
                  <a:srgbClr val="000000"/>
                </a:solidFill>
                <a:effectLst/>
                <a:latin typeface="Calibri" panose="020F0502020204030204" pitchFamily="34" charset="0"/>
              </a:rPr>
              <a:t>What support strategies work and why </a:t>
            </a:r>
            <a:endParaRPr lang="en-GB" dirty="0"/>
          </a:p>
        </p:txBody>
      </p:sp>
      <p:sp>
        <p:nvSpPr>
          <p:cNvPr id="3" name="Subtitle 2">
            <a:extLst>
              <a:ext uri="{FF2B5EF4-FFF2-40B4-BE49-F238E27FC236}">
                <a16:creationId xmlns:a16="http://schemas.microsoft.com/office/drawing/2014/main" id="{CC937301-CB35-084D-84C4-7A4A1C3DC835}"/>
              </a:ext>
            </a:extLst>
          </p:cNvPr>
          <p:cNvSpPr>
            <a:spLocks noGrp="1"/>
          </p:cNvSpPr>
          <p:nvPr>
            <p:ph type="subTitle" idx="1"/>
          </p:nvPr>
        </p:nvSpPr>
        <p:spPr>
          <a:xfrm>
            <a:off x="1357312" y="3867150"/>
            <a:ext cx="9144000" cy="1655762"/>
          </a:xfrm>
        </p:spPr>
        <p:txBody>
          <a:bodyPr>
            <a:normAutofit fontScale="85000" lnSpcReduction="20000"/>
          </a:bodyPr>
          <a:lstStyle/>
          <a:p>
            <a:br>
              <a:rPr lang="en-GB" dirty="0"/>
            </a:br>
            <a:endParaRPr lang="en-GB" dirty="0"/>
          </a:p>
          <a:p>
            <a:r>
              <a:rPr lang="en-GB" dirty="0"/>
              <a:t> </a:t>
            </a:r>
            <a:r>
              <a:rPr lang="en-GB" b="1" dirty="0" err="1"/>
              <a:t>Christothea</a:t>
            </a:r>
            <a:r>
              <a:rPr lang="en-GB" b="1" dirty="0"/>
              <a:t> </a:t>
            </a:r>
            <a:r>
              <a:rPr lang="en-GB" b="1" dirty="0" err="1"/>
              <a:t>Herodotou</a:t>
            </a:r>
            <a:endParaRPr lang="en-GB" b="1" dirty="0"/>
          </a:p>
          <a:p>
            <a:r>
              <a:rPr lang="en-GB" b="1" dirty="0"/>
              <a:t>Professor of learning technologies and social justice</a:t>
            </a:r>
          </a:p>
          <a:p>
            <a:r>
              <a:rPr lang="en-GB" b="1" dirty="0"/>
              <a:t>Institute of Educational Technology</a:t>
            </a:r>
          </a:p>
        </p:txBody>
      </p:sp>
      <p:pic>
        <p:nvPicPr>
          <p:cNvPr id="6" name="Picture 5">
            <a:extLst>
              <a:ext uri="{FF2B5EF4-FFF2-40B4-BE49-F238E27FC236}">
                <a16:creationId xmlns:a16="http://schemas.microsoft.com/office/drawing/2014/main" id="{AE84B7C8-3525-B446-8F87-982C3D0A36D3}"/>
              </a:ext>
            </a:extLst>
          </p:cNvPr>
          <p:cNvPicPr>
            <a:picLocks noChangeAspect="1"/>
          </p:cNvPicPr>
          <p:nvPr/>
        </p:nvPicPr>
        <p:blipFill>
          <a:blip r:embed="rId3"/>
          <a:stretch>
            <a:fillRect/>
          </a:stretch>
        </p:blipFill>
        <p:spPr>
          <a:xfrm>
            <a:off x="10501312" y="0"/>
            <a:ext cx="1690687" cy="1144306"/>
          </a:xfrm>
          <a:prstGeom prst="rect">
            <a:avLst/>
          </a:prstGeom>
        </p:spPr>
      </p:pic>
      <p:pic>
        <p:nvPicPr>
          <p:cNvPr id="7" name="Picture 6">
            <a:extLst>
              <a:ext uri="{FF2B5EF4-FFF2-40B4-BE49-F238E27FC236}">
                <a16:creationId xmlns:a16="http://schemas.microsoft.com/office/drawing/2014/main" id="{2FF073FE-3211-8348-99A2-05CAEA686248}"/>
              </a:ext>
            </a:extLst>
          </p:cNvPr>
          <p:cNvPicPr>
            <a:picLocks noChangeAspect="1"/>
          </p:cNvPicPr>
          <p:nvPr/>
        </p:nvPicPr>
        <p:blipFill>
          <a:blip r:embed="rId4"/>
          <a:stretch>
            <a:fillRect/>
          </a:stretch>
        </p:blipFill>
        <p:spPr>
          <a:xfrm>
            <a:off x="8529638" y="0"/>
            <a:ext cx="1816100" cy="982480"/>
          </a:xfrm>
          <a:prstGeom prst="rect">
            <a:avLst/>
          </a:prstGeom>
        </p:spPr>
      </p:pic>
      <p:sp>
        <p:nvSpPr>
          <p:cNvPr id="8" name="TextBox 7">
            <a:extLst>
              <a:ext uri="{FF2B5EF4-FFF2-40B4-BE49-F238E27FC236}">
                <a16:creationId xmlns:a16="http://schemas.microsoft.com/office/drawing/2014/main" id="{A4C8286B-69B1-EB4F-94F0-4FB2C50D030D}"/>
              </a:ext>
            </a:extLst>
          </p:cNvPr>
          <p:cNvSpPr txBox="1"/>
          <p:nvPr/>
        </p:nvSpPr>
        <p:spPr>
          <a:xfrm>
            <a:off x="3757841" y="6254750"/>
            <a:ext cx="4053304" cy="369332"/>
          </a:xfrm>
          <a:prstGeom prst="rect">
            <a:avLst/>
          </a:prstGeom>
          <a:noFill/>
        </p:spPr>
        <p:txBody>
          <a:bodyPr wrap="square" rtlCol="0">
            <a:spAutoFit/>
          </a:bodyPr>
          <a:lstStyle/>
          <a:p>
            <a:r>
              <a:rPr lang="en-GB" dirty="0" err="1"/>
              <a:t>eSTEeM</a:t>
            </a:r>
            <a:r>
              <a:rPr lang="en-GB" dirty="0"/>
              <a:t> seminar series, 21</a:t>
            </a:r>
            <a:r>
              <a:rPr lang="en-GB" baseline="30000" dirty="0"/>
              <a:t>st</a:t>
            </a:r>
            <a:r>
              <a:rPr lang="en-GB" dirty="0"/>
              <a:t> Sept. 2022</a:t>
            </a:r>
          </a:p>
        </p:txBody>
      </p:sp>
    </p:spTree>
    <p:extLst>
      <p:ext uri="{BB962C8B-B14F-4D97-AF65-F5344CB8AC3E}">
        <p14:creationId xmlns:p14="http://schemas.microsoft.com/office/powerpoint/2010/main" val="2917811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E1958-1244-2345-A77A-C87E0F0E705B}"/>
              </a:ext>
            </a:extLst>
          </p:cNvPr>
          <p:cNvSpPr>
            <a:spLocks noGrp="1"/>
          </p:cNvSpPr>
          <p:nvPr>
            <p:ph idx="1"/>
          </p:nvPr>
        </p:nvSpPr>
        <p:spPr>
          <a:xfrm>
            <a:off x="370627" y="713407"/>
            <a:ext cx="5175142" cy="5920352"/>
          </a:xfrm>
        </p:spPr>
        <p:txBody>
          <a:bodyPr>
            <a:normAutofit lnSpcReduction="10000"/>
          </a:bodyPr>
          <a:lstStyle/>
          <a:p>
            <a:pPr marL="0" indent="0">
              <a:buNone/>
            </a:pPr>
            <a:r>
              <a:rPr lang="en-GB" b="1" dirty="0">
                <a:highlight>
                  <a:srgbClr val="FFFF00"/>
                </a:highlight>
              </a:rPr>
              <a:t>Group A and C </a:t>
            </a:r>
            <a:r>
              <a:rPr lang="en-GB" b="1" dirty="0"/>
              <a:t>Basic written task instructions:</a:t>
            </a:r>
          </a:p>
          <a:p>
            <a:r>
              <a:rPr lang="en-GB" dirty="0"/>
              <a:t>a brief overview of how a light microscope works, </a:t>
            </a:r>
          </a:p>
          <a:p>
            <a:r>
              <a:rPr lang="en-GB" dirty="0"/>
              <a:t>how the digital microscope relates to a laboratory microscope, </a:t>
            </a:r>
          </a:p>
          <a:p>
            <a:r>
              <a:rPr lang="en-GB" dirty="0"/>
              <a:t>a brief overview of how human biopsy samples can be used to assess the grade of prostate tumours </a:t>
            </a:r>
          </a:p>
          <a:p>
            <a:r>
              <a:rPr lang="en-GB" dirty="0"/>
              <a:t>brief instructions for carrying out the activity - did not identify key features of the VM or its navigation. </a:t>
            </a:r>
          </a:p>
          <a:p>
            <a:endParaRPr lang="en-GB" dirty="0"/>
          </a:p>
        </p:txBody>
      </p:sp>
      <p:sp>
        <p:nvSpPr>
          <p:cNvPr id="5" name="TextBox 4">
            <a:extLst>
              <a:ext uri="{FF2B5EF4-FFF2-40B4-BE49-F238E27FC236}">
                <a16:creationId xmlns:a16="http://schemas.microsoft.com/office/drawing/2014/main" id="{0FBAA72B-0BA8-534D-A251-FE06FF37D385}"/>
              </a:ext>
            </a:extLst>
          </p:cNvPr>
          <p:cNvSpPr txBox="1"/>
          <p:nvPr/>
        </p:nvSpPr>
        <p:spPr>
          <a:xfrm>
            <a:off x="5920352" y="1426814"/>
            <a:ext cx="5625885" cy="4093428"/>
          </a:xfrm>
          <a:prstGeom prst="rect">
            <a:avLst/>
          </a:prstGeom>
          <a:noFill/>
        </p:spPr>
        <p:txBody>
          <a:bodyPr wrap="square">
            <a:spAutoFit/>
          </a:bodyPr>
          <a:lstStyle/>
          <a:p>
            <a:r>
              <a:rPr lang="en-GB" sz="2600" b="1" dirty="0">
                <a:effectLst/>
                <a:highlight>
                  <a:srgbClr val="FFFF00"/>
                </a:highlight>
              </a:rPr>
              <a:t>Group B</a:t>
            </a:r>
            <a:r>
              <a:rPr lang="en-GB" sz="2600" b="1" dirty="0">
                <a:effectLst/>
              </a:rPr>
              <a:t> I</a:t>
            </a:r>
            <a:r>
              <a:rPr lang="en-GB" sz="2600" b="1" dirty="0"/>
              <a:t>nstructions </a:t>
            </a:r>
            <a:r>
              <a:rPr lang="en-GB" sz="2600" b="1" dirty="0">
                <a:effectLst/>
              </a:rPr>
              <a:t>extracted from the Workbook</a:t>
            </a:r>
            <a:r>
              <a:rPr lang="en-GB" sz="2600" dirty="0">
                <a:effectLst/>
              </a:rPr>
              <a:t> </a:t>
            </a:r>
          </a:p>
          <a:p>
            <a:pPr marL="285750" indent="-285750">
              <a:buFont typeface="Arial" panose="020B0604020202020204" pitchFamily="34" charset="0"/>
              <a:buChar char="•"/>
            </a:pPr>
            <a:r>
              <a:rPr lang="en-GB" sz="2600" dirty="0">
                <a:effectLst/>
              </a:rPr>
              <a:t>In addition to Group A and C instructions:</a:t>
            </a:r>
          </a:p>
          <a:p>
            <a:pPr marL="285750" indent="-285750">
              <a:buFont typeface="Arial" panose="020B0604020202020204" pitchFamily="34" charset="0"/>
              <a:buChar char="•"/>
            </a:pPr>
            <a:r>
              <a:rPr lang="en-GB" sz="2600" i="1" dirty="0">
                <a:effectLst/>
              </a:rPr>
              <a:t>far more detailed: included step-by-step instructions for how to select the correct slide, navigate the site and samples, alter magnification, add a scale bar and graticule and how to use the Measure Line tool. </a:t>
            </a:r>
            <a:endParaRPr lang="en-GB" sz="2600" dirty="0">
              <a:effectLst/>
            </a:endParaRPr>
          </a:p>
        </p:txBody>
      </p:sp>
      <p:pic>
        <p:nvPicPr>
          <p:cNvPr id="6" name="Picture 5">
            <a:extLst>
              <a:ext uri="{FF2B5EF4-FFF2-40B4-BE49-F238E27FC236}">
                <a16:creationId xmlns:a16="http://schemas.microsoft.com/office/drawing/2014/main" id="{03506B1F-1336-6B41-89E4-3E11E6478071}"/>
              </a:ext>
            </a:extLst>
          </p:cNvPr>
          <p:cNvPicPr>
            <a:picLocks noChangeAspect="1"/>
          </p:cNvPicPr>
          <p:nvPr/>
        </p:nvPicPr>
        <p:blipFill>
          <a:blip r:embed="rId2"/>
          <a:stretch>
            <a:fillRect/>
          </a:stretch>
        </p:blipFill>
        <p:spPr>
          <a:xfrm>
            <a:off x="10501312" y="0"/>
            <a:ext cx="1690687" cy="1144306"/>
          </a:xfrm>
          <a:prstGeom prst="rect">
            <a:avLst/>
          </a:prstGeom>
        </p:spPr>
      </p:pic>
      <p:pic>
        <p:nvPicPr>
          <p:cNvPr id="7" name="Picture 6">
            <a:extLst>
              <a:ext uri="{FF2B5EF4-FFF2-40B4-BE49-F238E27FC236}">
                <a16:creationId xmlns:a16="http://schemas.microsoft.com/office/drawing/2014/main" id="{2EEDC2BD-AD33-CE48-B419-511B7DF66B19}"/>
              </a:ext>
            </a:extLst>
          </p:cNvPr>
          <p:cNvPicPr>
            <a:picLocks noChangeAspect="1"/>
          </p:cNvPicPr>
          <p:nvPr/>
        </p:nvPicPr>
        <p:blipFill>
          <a:blip r:embed="rId3"/>
          <a:stretch>
            <a:fillRect/>
          </a:stretch>
        </p:blipFill>
        <p:spPr>
          <a:xfrm>
            <a:off x="8529638" y="0"/>
            <a:ext cx="1816100" cy="982480"/>
          </a:xfrm>
          <a:prstGeom prst="rect">
            <a:avLst/>
          </a:prstGeom>
        </p:spPr>
      </p:pic>
    </p:spTree>
    <p:extLst>
      <p:ext uri="{BB962C8B-B14F-4D97-AF65-F5344CB8AC3E}">
        <p14:creationId xmlns:p14="http://schemas.microsoft.com/office/powerpoint/2010/main" val="1304905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AA4CE-194C-374D-8F28-D0177BF16644}"/>
              </a:ext>
            </a:extLst>
          </p:cNvPr>
          <p:cNvSpPr>
            <a:spLocks noGrp="1"/>
          </p:cNvSpPr>
          <p:nvPr>
            <p:ph type="title"/>
          </p:nvPr>
        </p:nvSpPr>
        <p:spPr>
          <a:xfrm>
            <a:off x="136743" y="159402"/>
            <a:ext cx="10515600" cy="1325563"/>
          </a:xfrm>
        </p:spPr>
        <p:txBody>
          <a:bodyPr>
            <a:normAutofit/>
          </a:bodyPr>
          <a:lstStyle/>
          <a:p>
            <a:r>
              <a:rPr lang="en-GB" sz="3200" b="1" dirty="0">
                <a:solidFill>
                  <a:schemeClr val="accent1"/>
                </a:solidFill>
              </a:rPr>
              <a:t>Data collection: Assessment task (marked)</a:t>
            </a:r>
          </a:p>
        </p:txBody>
      </p:sp>
      <p:sp>
        <p:nvSpPr>
          <p:cNvPr id="3" name="Content Placeholder 2">
            <a:extLst>
              <a:ext uri="{FF2B5EF4-FFF2-40B4-BE49-F238E27FC236}">
                <a16:creationId xmlns:a16="http://schemas.microsoft.com/office/drawing/2014/main" id="{B8B8C3F7-B903-6349-BC1A-0FDF676AA866}"/>
              </a:ext>
            </a:extLst>
          </p:cNvPr>
          <p:cNvSpPr>
            <a:spLocks noGrp="1"/>
          </p:cNvSpPr>
          <p:nvPr>
            <p:ph idx="1"/>
          </p:nvPr>
        </p:nvSpPr>
        <p:spPr>
          <a:xfrm>
            <a:off x="838200" y="1825625"/>
            <a:ext cx="9663112" cy="4351338"/>
          </a:xfrm>
        </p:spPr>
        <p:txBody>
          <a:bodyPr>
            <a:normAutofit/>
          </a:bodyPr>
          <a:lstStyle/>
          <a:p>
            <a:r>
              <a:rPr lang="en-GB" b="1" dirty="0"/>
              <a:t>Question 1. </a:t>
            </a:r>
            <a:r>
              <a:rPr lang="en-GB" dirty="0"/>
              <a:t>Were students able to capture and submit a clear image of the low-grade prostate tumour sample at x20 magnification? </a:t>
            </a:r>
          </a:p>
          <a:p>
            <a:r>
              <a:rPr lang="en-GB" b="1" dirty="0"/>
              <a:t>Question 2. </a:t>
            </a:r>
            <a:r>
              <a:rPr lang="en-GB" dirty="0"/>
              <a:t>Were students able to accurately measure the width and length of a specific gland using one of the appropriate VM tools? </a:t>
            </a:r>
          </a:p>
          <a:p>
            <a:r>
              <a:rPr lang="en-GB" b="1" dirty="0"/>
              <a:t>Question 3. </a:t>
            </a:r>
            <a:r>
              <a:rPr lang="en-GB" dirty="0"/>
              <a:t>Could students give a scientific description of a low-grade prostate sample versus a high-grade prostate sample? </a:t>
            </a:r>
          </a:p>
        </p:txBody>
      </p:sp>
      <p:pic>
        <p:nvPicPr>
          <p:cNvPr id="4" name="Picture 3">
            <a:extLst>
              <a:ext uri="{FF2B5EF4-FFF2-40B4-BE49-F238E27FC236}">
                <a16:creationId xmlns:a16="http://schemas.microsoft.com/office/drawing/2014/main" id="{5BD76516-DA90-F043-8943-8A5859901C35}"/>
              </a:ext>
            </a:extLst>
          </p:cNvPr>
          <p:cNvPicPr>
            <a:picLocks noChangeAspect="1"/>
          </p:cNvPicPr>
          <p:nvPr/>
        </p:nvPicPr>
        <p:blipFill>
          <a:blip r:embed="rId2"/>
          <a:stretch>
            <a:fillRect/>
          </a:stretch>
        </p:blipFill>
        <p:spPr>
          <a:xfrm>
            <a:off x="10501312" y="0"/>
            <a:ext cx="1690687" cy="1144306"/>
          </a:xfrm>
          <a:prstGeom prst="rect">
            <a:avLst/>
          </a:prstGeom>
        </p:spPr>
      </p:pic>
      <p:pic>
        <p:nvPicPr>
          <p:cNvPr id="5" name="Picture 4">
            <a:extLst>
              <a:ext uri="{FF2B5EF4-FFF2-40B4-BE49-F238E27FC236}">
                <a16:creationId xmlns:a16="http://schemas.microsoft.com/office/drawing/2014/main" id="{3C5DF9A0-2C91-544B-954A-EEC12E18ABD2}"/>
              </a:ext>
            </a:extLst>
          </p:cNvPr>
          <p:cNvPicPr>
            <a:picLocks noChangeAspect="1"/>
          </p:cNvPicPr>
          <p:nvPr/>
        </p:nvPicPr>
        <p:blipFill>
          <a:blip r:embed="rId3"/>
          <a:stretch>
            <a:fillRect/>
          </a:stretch>
        </p:blipFill>
        <p:spPr>
          <a:xfrm>
            <a:off x="8529638" y="0"/>
            <a:ext cx="1816100" cy="982480"/>
          </a:xfrm>
          <a:prstGeom prst="rect">
            <a:avLst/>
          </a:prstGeom>
        </p:spPr>
      </p:pic>
    </p:spTree>
    <p:extLst>
      <p:ext uri="{BB962C8B-B14F-4D97-AF65-F5344CB8AC3E}">
        <p14:creationId xmlns:p14="http://schemas.microsoft.com/office/powerpoint/2010/main" val="310293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D27F-A36E-AE43-8A10-957A04154A44}"/>
              </a:ext>
            </a:extLst>
          </p:cNvPr>
          <p:cNvSpPr>
            <a:spLocks noGrp="1"/>
          </p:cNvSpPr>
          <p:nvPr>
            <p:ph type="title"/>
          </p:nvPr>
        </p:nvSpPr>
        <p:spPr>
          <a:xfrm>
            <a:off x="31749" y="0"/>
            <a:ext cx="10515600" cy="1325563"/>
          </a:xfrm>
        </p:spPr>
        <p:txBody>
          <a:bodyPr>
            <a:normAutofit/>
          </a:bodyPr>
          <a:lstStyle/>
          <a:p>
            <a:r>
              <a:rPr lang="en-GB" sz="3200" b="1" dirty="0">
                <a:solidFill>
                  <a:schemeClr val="accent1"/>
                </a:solidFill>
              </a:rPr>
              <a:t>Data collection: Follow-up questionnaire </a:t>
            </a:r>
          </a:p>
        </p:txBody>
      </p:sp>
      <p:pic>
        <p:nvPicPr>
          <p:cNvPr id="5" name="Content Placeholder 4" descr="Text, letter&#10;&#10;Description automatically generated">
            <a:extLst>
              <a:ext uri="{FF2B5EF4-FFF2-40B4-BE49-F238E27FC236}">
                <a16:creationId xmlns:a16="http://schemas.microsoft.com/office/drawing/2014/main" id="{06948BA4-7519-6747-AFFA-645DD21AFE07}"/>
              </a:ext>
            </a:extLst>
          </p:cNvPr>
          <p:cNvPicPr>
            <a:picLocks noGrp="1" noChangeAspect="1"/>
          </p:cNvPicPr>
          <p:nvPr>
            <p:ph idx="1"/>
          </p:nvPr>
        </p:nvPicPr>
        <p:blipFill>
          <a:blip r:embed="rId2"/>
          <a:stretch>
            <a:fillRect/>
          </a:stretch>
        </p:blipFill>
        <p:spPr>
          <a:xfrm>
            <a:off x="251214" y="1119188"/>
            <a:ext cx="6535349" cy="3332646"/>
          </a:xfrm>
          <a:ln w="19050">
            <a:solidFill>
              <a:schemeClr val="tx1"/>
            </a:solidFill>
          </a:ln>
        </p:spPr>
      </p:pic>
      <p:pic>
        <p:nvPicPr>
          <p:cNvPr id="7" name="Picture 6" descr="Text, letter&#10;&#10;Description automatically generated">
            <a:extLst>
              <a:ext uri="{FF2B5EF4-FFF2-40B4-BE49-F238E27FC236}">
                <a16:creationId xmlns:a16="http://schemas.microsoft.com/office/drawing/2014/main" id="{3D695249-42CC-EC42-BFF8-68E489A4CABF}"/>
              </a:ext>
            </a:extLst>
          </p:cNvPr>
          <p:cNvPicPr>
            <a:picLocks noChangeAspect="1"/>
          </p:cNvPicPr>
          <p:nvPr/>
        </p:nvPicPr>
        <p:blipFill>
          <a:blip r:embed="rId3"/>
          <a:stretch>
            <a:fillRect/>
          </a:stretch>
        </p:blipFill>
        <p:spPr>
          <a:xfrm>
            <a:off x="5761973" y="2637071"/>
            <a:ext cx="6178813" cy="4035143"/>
          </a:xfrm>
          <a:prstGeom prst="rect">
            <a:avLst/>
          </a:prstGeom>
          <a:ln w="12700">
            <a:solidFill>
              <a:schemeClr val="tx1"/>
            </a:solidFill>
          </a:ln>
        </p:spPr>
      </p:pic>
      <p:pic>
        <p:nvPicPr>
          <p:cNvPr id="10" name="Picture 9">
            <a:extLst>
              <a:ext uri="{FF2B5EF4-FFF2-40B4-BE49-F238E27FC236}">
                <a16:creationId xmlns:a16="http://schemas.microsoft.com/office/drawing/2014/main" id="{7B322F3E-FB71-E044-AB97-47B2B5516692}"/>
              </a:ext>
            </a:extLst>
          </p:cNvPr>
          <p:cNvPicPr>
            <a:picLocks noChangeAspect="1"/>
          </p:cNvPicPr>
          <p:nvPr/>
        </p:nvPicPr>
        <p:blipFill>
          <a:blip r:embed="rId4"/>
          <a:stretch>
            <a:fillRect/>
          </a:stretch>
        </p:blipFill>
        <p:spPr>
          <a:xfrm>
            <a:off x="10501312" y="0"/>
            <a:ext cx="1690687" cy="1144306"/>
          </a:xfrm>
          <a:prstGeom prst="rect">
            <a:avLst/>
          </a:prstGeom>
        </p:spPr>
      </p:pic>
      <p:pic>
        <p:nvPicPr>
          <p:cNvPr id="11" name="Picture 10">
            <a:extLst>
              <a:ext uri="{FF2B5EF4-FFF2-40B4-BE49-F238E27FC236}">
                <a16:creationId xmlns:a16="http://schemas.microsoft.com/office/drawing/2014/main" id="{A4EC1D75-E14D-444D-A16F-7651A62DC884}"/>
              </a:ext>
            </a:extLst>
          </p:cNvPr>
          <p:cNvPicPr>
            <a:picLocks noChangeAspect="1"/>
          </p:cNvPicPr>
          <p:nvPr/>
        </p:nvPicPr>
        <p:blipFill>
          <a:blip r:embed="rId5"/>
          <a:stretch>
            <a:fillRect/>
          </a:stretch>
        </p:blipFill>
        <p:spPr>
          <a:xfrm>
            <a:off x="8529638" y="0"/>
            <a:ext cx="1816100" cy="982480"/>
          </a:xfrm>
          <a:prstGeom prst="rect">
            <a:avLst/>
          </a:prstGeom>
        </p:spPr>
      </p:pic>
    </p:spTree>
    <p:extLst>
      <p:ext uri="{BB962C8B-B14F-4D97-AF65-F5344CB8AC3E}">
        <p14:creationId xmlns:p14="http://schemas.microsoft.com/office/powerpoint/2010/main" val="282604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D0CEA-63A8-1B46-B6BA-F4202B4B6101}"/>
              </a:ext>
            </a:extLst>
          </p:cNvPr>
          <p:cNvSpPr>
            <a:spLocks noGrp="1"/>
          </p:cNvSpPr>
          <p:nvPr>
            <p:ph type="title"/>
          </p:nvPr>
        </p:nvSpPr>
        <p:spPr>
          <a:xfrm>
            <a:off x="6017665" y="1074713"/>
            <a:ext cx="5257800" cy="1325563"/>
          </a:xfrm>
        </p:spPr>
        <p:txBody>
          <a:bodyPr/>
          <a:lstStyle/>
          <a:p>
            <a:r>
              <a:rPr lang="en-GB" dirty="0"/>
              <a:t>Assessment task</a:t>
            </a:r>
          </a:p>
        </p:txBody>
      </p:sp>
      <p:sp>
        <p:nvSpPr>
          <p:cNvPr id="5" name="TextBox 4">
            <a:extLst>
              <a:ext uri="{FF2B5EF4-FFF2-40B4-BE49-F238E27FC236}">
                <a16:creationId xmlns:a16="http://schemas.microsoft.com/office/drawing/2014/main" id="{3995E8DE-3590-0E42-82B0-8141A3828D4B}"/>
              </a:ext>
            </a:extLst>
          </p:cNvPr>
          <p:cNvSpPr txBox="1"/>
          <p:nvPr/>
        </p:nvSpPr>
        <p:spPr>
          <a:xfrm>
            <a:off x="5420641" y="2974113"/>
            <a:ext cx="6668428" cy="3139321"/>
          </a:xfrm>
          <a:prstGeom prst="rect">
            <a:avLst/>
          </a:prstGeom>
          <a:noFill/>
        </p:spPr>
        <p:txBody>
          <a:bodyPr wrap="square" rtlCol="0">
            <a:spAutoFit/>
          </a:bodyPr>
          <a:lstStyle/>
          <a:p>
            <a:pPr marL="285750" indent="-285750">
              <a:buFont typeface="Arial" panose="020B0604020202020204" pitchFamily="34" charset="0"/>
              <a:buChar char="•"/>
            </a:pPr>
            <a:r>
              <a:rPr lang="en-GB" dirty="0">
                <a:highlight>
                  <a:srgbClr val="FFFF00"/>
                </a:highlight>
              </a:rPr>
              <a:t>Q2: </a:t>
            </a:r>
            <a:r>
              <a:rPr lang="en-GB" dirty="0"/>
              <a:t>Significant differences between the three groups (p=.032)</a:t>
            </a:r>
          </a:p>
          <a:p>
            <a:endParaRPr lang="en-GB" dirty="0"/>
          </a:p>
          <a:p>
            <a:pPr marL="285750" indent="-285750">
              <a:buFont typeface="Arial" panose="020B0604020202020204" pitchFamily="34" charset="0"/>
              <a:buChar char="•"/>
            </a:pPr>
            <a:r>
              <a:rPr lang="en-GB" dirty="0"/>
              <a:t>Group A (</a:t>
            </a:r>
            <a:r>
              <a:rPr lang="en-GB" dirty="0" err="1"/>
              <a:t>MeanRank</a:t>
            </a:r>
            <a:r>
              <a:rPr lang="en-GB" dirty="0"/>
              <a:t>=9.5) and Group C (</a:t>
            </a:r>
            <a:r>
              <a:rPr lang="en-GB" dirty="0" err="1"/>
              <a:t>MeanRank</a:t>
            </a:r>
            <a:r>
              <a:rPr lang="en-GB" dirty="0"/>
              <a:t>=11.3) scored higher than Group B (</a:t>
            </a:r>
            <a:r>
              <a:rPr lang="en-GB" dirty="0" err="1"/>
              <a:t>MeanRank</a:t>
            </a:r>
            <a:r>
              <a:rPr lang="en-GB" dirty="0"/>
              <a:t>=2.5) </a:t>
            </a:r>
          </a:p>
          <a:p>
            <a:endParaRPr lang="en-GB" dirty="0"/>
          </a:p>
          <a:p>
            <a:pPr marL="285750" indent="-285750">
              <a:buFont typeface="Arial" panose="020B0604020202020204" pitchFamily="34" charset="0"/>
              <a:buChar char="•"/>
            </a:pPr>
            <a:r>
              <a:rPr lang="en-GB" dirty="0"/>
              <a:t>These insights suggest that Group B that had access to detailed activity guidance (extracted from the Workbook) performed less well in Q2, than the two other groups that had access to basic instructions and, Group C to a teacher </a:t>
            </a:r>
          </a:p>
          <a:p>
            <a:endParaRPr lang="en-GB" dirty="0"/>
          </a:p>
          <a:p>
            <a:pPr marL="285750" indent="-285750">
              <a:buFont typeface="Arial" panose="020B0604020202020204" pitchFamily="34" charset="0"/>
              <a:buChar char="•"/>
            </a:pPr>
            <a:r>
              <a:rPr lang="en-GB" b="1" dirty="0"/>
              <a:t>***Preliminary insights, small sample, confounding variables</a:t>
            </a:r>
          </a:p>
        </p:txBody>
      </p:sp>
      <p:sp>
        <p:nvSpPr>
          <p:cNvPr id="6" name="TextBox 5">
            <a:extLst>
              <a:ext uri="{FF2B5EF4-FFF2-40B4-BE49-F238E27FC236}">
                <a16:creationId xmlns:a16="http://schemas.microsoft.com/office/drawing/2014/main" id="{E58DD07F-D166-E14B-B9E1-6A11679127EE}"/>
              </a:ext>
            </a:extLst>
          </p:cNvPr>
          <p:cNvSpPr txBox="1"/>
          <p:nvPr/>
        </p:nvSpPr>
        <p:spPr>
          <a:xfrm>
            <a:off x="5562533" y="2130153"/>
            <a:ext cx="6177717" cy="923330"/>
          </a:xfrm>
          <a:prstGeom prst="rect">
            <a:avLst/>
          </a:prstGeom>
          <a:noFill/>
        </p:spPr>
        <p:txBody>
          <a:bodyPr wrap="square" rtlCol="0">
            <a:spAutoFit/>
          </a:bodyPr>
          <a:lstStyle/>
          <a:p>
            <a:pPr lvl="1"/>
            <a:r>
              <a:rPr lang="en-GB" dirty="0">
                <a:solidFill>
                  <a:schemeClr val="accent1"/>
                </a:solidFill>
              </a:rPr>
              <a:t>R02: what type of scaffolding works best to support students’ learning  with the VM? </a:t>
            </a:r>
          </a:p>
          <a:p>
            <a:endParaRPr lang="en-GB" dirty="0"/>
          </a:p>
        </p:txBody>
      </p:sp>
      <p:pic>
        <p:nvPicPr>
          <p:cNvPr id="7" name="Picture 6">
            <a:extLst>
              <a:ext uri="{FF2B5EF4-FFF2-40B4-BE49-F238E27FC236}">
                <a16:creationId xmlns:a16="http://schemas.microsoft.com/office/drawing/2014/main" id="{4C2160DD-DFF4-1A43-A10B-1D4ABF256AD4}"/>
              </a:ext>
            </a:extLst>
          </p:cNvPr>
          <p:cNvPicPr>
            <a:picLocks noChangeAspect="1"/>
          </p:cNvPicPr>
          <p:nvPr/>
        </p:nvPicPr>
        <p:blipFill>
          <a:blip r:embed="rId3"/>
          <a:stretch>
            <a:fillRect/>
          </a:stretch>
        </p:blipFill>
        <p:spPr>
          <a:xfrm>
            <a:off x="10501312" y="0"/>
            <a:ext cx="1690687" cy="1144306"/>
          </a:xfrm>
          <a:prstGeom prst="rect">
            <a:avLst/>
          </a:prstGeom>
        </p:spPr>
      </p:pic>
      <p:pic>
        <p:nvPicPr>
          <p:cNvPr id="8" name="Picture 7">
            <a:extLst>
              <a:ext uri="{FF2B5EF4-FFF2-40B4-BE49-F238E27FC236}">
                <a16:creationId xmlns:a16="http://schemas.microsoft.com/office/drawing/2014/main" id="{3AE80BBE-16C1-6347-B592-966569BF3B16}"/>
              </a:ext>
            </a:extLst>
          </p:cNvPr>
          <p:cNvPicPr>
            <a:picLocks noChangeAspect="1"/>
          </p:cNvPicPr>
          <p:nvPr/>
        </p:nvPicPr>
        <p:blipFill>
          <a:blip r:embed="rId4"/>
          <a:stretch>
            <a:fillRect/>
          </a:stretch>
        </p:blipFill>
        <p:spPr>
          <a:xfrm>
            <a:off x="8529638" y="0"/>
            <a:ext cx="1816100" cy="982480"/>
          </a:xfrm>
          <a:prstGeom prst="rect">
            <a:avLst/>
          </a:prstGeom>
        </p:spPr>
      </p:pic>
      <p:pic>
        <p:nvPicPr>
          <p:cNvPr id="11" name="Picture 10" descr="Table&#10;&#10;Description automatically generated">
            <a:extLst>
              <a:ext uri="{FF2B5EF4-FFF2-40B4-BE49-F238E27FC236}">
                <a16:creationId xmlns:a16="http://schemas.microsoft.com/office/drawing/2014/main" id="{EAD5AE3F-E5DB-18A3-863A-319F1EA901D2}"/>
              </a:ext>
            </a:extLst>
          </p:cNvPr>
          <p:cNvPicPr>
            <a:picLocks noChangeAspect="1"/>
          </p:cNvPicPr>
          <p:nvPr/>
        </p:nvPicPr>
        <p:blipFill>
          <a:blip r:embed="rId5"/>
          <a:stretch>
            <a:fillRect/>
          </a:stretch>
        </p:blipFill>
        <p:spPr>
          <a:xfrm>
            <a:off x="236082" y="0"/>
            <a:ext cx="4495800" cy="5283200"/>
          </a:xfrm>
          <a:prstGeom prst="rect">
            <a:avLst/>
          </a:prstGeom>
        </p:spPr>
      </p:pic>
      <p:pic>
        <p:nvPicPr>
          <p:cNvPr id="14" name="Picture 13" descr="Table&#10;&#10;Description automatically generated">
            <a:extLst>
              <a:ext uri="{FF2B5EF4-FFF2-40B4-BE49-F238E27FC236}">
                <a16:creationId xmlns:a16="http://schemas.microsoft.com/office/drawing/2014/main" id="{11C891AC-8A99-AAF3-35F8-DF2F0284887F}"/>
              </a:ext>
            </a:extLst>
          </p:cNvPr>
          <p:cNvPicPr>
            <a:picLocks noChangeAspect="1"/>
          </p:cNvPicPr>
          <p:nvPr/>
        </p:nvPicPr>
        <p:blipFill>
          <a:blip r:embed="rId6"/>
          <a:stretch>
            <a:fillRect/>
          </a:stretch>
        </p:blipFill>
        <p:spPr>
          <a:xfrm>
            <a:off x="634619" y="5215848"/>
            <a:ext cx="3698726" cy="1611248"/>
          </a:xfrm>
          <a:prstGeom prst="rect">
            <a:avLst/>
          </a:prstGeom>
        </p:spPr>
      </p:pic>
      <p:sp>
        <p:nvSpPr>
          <p:cNvPr id="3" name="Oval 2">
            <a:extLst>
              <a:ext uri="{FF2B5EF4-FFF2-40B4-BE49-F238E27FC236}">
                <a16:creationId xmlns:a16="http://schemas.microsoft.com/office/drawing/2014/main" id="{74D76D04-DBDC-6942-96E6-56EBE2D9FB07}"/>
              </a:ext>
            </a:extLst>
          </p:cNvPr>
          <p:cNvSpPr/>
          <p:nvPr/>
        </p:nvSpPr>
        <p:spPr>
          <a:xfrm>
            <a:off x="3160933" y="1615190"/>
            <a:ext cx="1352811" cy="114598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6F838CE-4791-824F-9100-751BB1924338}"/>
              </a:ext>
            </a:extLst>
          </p:cNvPr>
          <p:cNvSpPr/>
          <p:nvPr/>
        </p:nvSpPr>
        <p:spPr>
          <a:xfrm>
            <a:off x="2272071" y="5397445"/>
            <a:ext cx="764482" cy="78455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735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4394-9BFB-0046-9B4F-75DC7DB25688}"/>
              </a:ext>
            </a:extLst>
          </p:cNvPr>
          <p:cNvSpPr>
            <a:spLocks noGrp="1"/>
          </p:cNvSpPr>
          <p:nvPr>
            <p:ph type="title"/>
          </p:nvPr>
        </p:nvSpPr>
        <p:spPr>
          <a:xfrm>
            <a:off x="285425" y="319698"/>
            <a:ext cx="10515600" cy="1325563"/>
          </a:xfrm>
        </p:spPr>
        <p:txBody>
          <a:bodyPr/>
          <a:lstStyle/>
          <a:p>
            <a:r>
              <a:rPr lang="en-GB" dirty="0"/>
              <a:t>Questionnaire </a:t>
            </a:r>
          </a:p>
        </p:txBody>
      </p:sp>
      <p:sp>
        <p:nvSpPr>
          <p:cNvPr id="3" name="Content Placeholder 2">
            <a:extLst>
              <a:ext uri="{FF2B5EF4-FFF2-40B4-BE49-F238E27FC236}">
                <a16:creationId xmlns:a16="http://schemas.microsoft.com/office/drawing/2014/main" id="{BEC9C613-0E9F-E447-8814-BB6481FA573F}"/>
              </a:ext>
            </a:extLst>
          </p:cNvPr>
          <p:cNvSpPr>
            <a:spLocks noGrp="1"/>
          </p:cNvSpPr>
          <p:nvPr>
            <p:ph idx="1"/>
          </p:nvPr>
        </p:nvSpPr>
        <p:spPr>
          <a:xfrm>
            <a:off x="400373" y="2730787"/>
            <a:ext cx="4872925" cy="3580108"/>
          </a:xfrm>
        </p:spPr>
        <p:txBody>
          <a:bodyPr>
            <a:normAutofit lnSpcReduction="10000"/>
          </a:bodyPr>
          <a:lstStyle/>
          <a:p>
            <a:r>
              <a:rPr lang="en-GB" b="1" dirty="0"/>
              <a:t>Across groups:</a:t>
            </a:r>
          </a:p>
          <a:p>
            <a:pPr lvl="1"/>
            <a:r>
              <a:rPr lang="en-GB" dirty="0"/>
              <a:t>students had used a VM in the past (SK299, SDK100, SD111, SD112)</a:t>
            </a:r>
          </a:p>
          <a:p>
            <a:pPr lvl="1"/>
            <a:r>
              <a:rPr lang="en-GB" dirty="0"/>
              <a:t>30+ minutes needed to complete the activity. </a:t>
            </a:r>
          </a:p>
          <a:p>
            <a:pPr lvl="1"/>
            <a:r>
              <a:rPr lang="en-GB" dirty="0"/>
              <a:t>Satisfied with the design and presentation of the </a:t>
            </a:r>
            <a:r>
              <a:rPr lang="en-GB" u="sng" dirty="0"/>
              <a:t>VM activity</a:t>
            </a:r>
          </a:p>
          <a:p>
            <a:pPr lvl="1"/>
            <a:r>
              <a:rPr lang="en-GB" dirty="0"/>
              <a:t>Some needed help to complete the activity. </a:t>
            </a:r>
          </a:p>
          <a:p>
            <a:pPr lvl="1"/>
            <a:endParaRPr lang="en-GB" dirty="0"/>
          </a:p>
        </p:txBody>
      </p:sp>
      <p:sp>
        <p:nvSpPr>
          <p:cNvPr id="5" name="TextBox 4">
            <a:extLst>
              <a:ext uri="{FF2B5EF4-FFF2-40B4-BE49-F238E27FC236}">
                <a16:creationId xmlns:a16="http://schemas.microsoft.com/office/drawing/2014/main" id="{AEB92A42-67A6-FC4B-9AC5-383134DC9C13}"/>
              </a:ext>
            </a:extLst>
          </p:cNvPr>
          <p:cNvSpPr txBox="1"/>
          <p:nvPr/>
        </p:nvSpPr>
        <p:spPr>
          <a:xfrm>
            <a:off x="400373" y="1716842"/>
            <a:ext cx="5038240" cy="769441"/>
          </a:xfrm>
          <a:prstGeom prst="rect">
            <a:avLst/>
          </a:prstGeom>
          <a:noFill/>
        </p:spPr>
        <p:txBody>
          <a:bodyPr wrap="square">
            <a:spAutoFit/>
          </a:bodyPr>
          <a:lstStyle/>
          <a:p>
            <a:pPr marL="0" indent="0">
              <a:buNone/>
            </a:pPr>
            <a:r>
              <a:rPr lang="en-GB" sz="2200" b="1" dirty="0">
                <a:solidFill>
                  <a:schemeClr val="accent1"/>
                </a:solidFill>
              </a:rPr>
              <a:t>RQ1: how VM design characteristics facilitate or inhibit learning </a:t>
            </a:r>
          </a:p>
        </p:txBody>
      </p:sp>
      <p:sp>
        <p:nvSpPr>
          <p:cNvPr id="6" name="TextBox 5">
            <a:extLst>
              <a:ext uri="{FF2B5EF4-FFF2-40B4-BE49-F238E27FC236}">
                <a16:creationId xmlns:a16="http://schemas.microsoft.com/office/drawing/2014/main" id="{F306129F-D85B-CC48-A627-3E27B91AC565}"/>
              </a:ext>
            </a:extLst>
          </p:cNvPr>
          <p:cNvSpPr txBox="1"/>
          <p:nvPr/>
        </p:nvSpPr>
        <p:spPr>
          <a:xfrm>
            <a:off x="5388246" y="1348362"/>
            <a:ext cx="6518329" cy="5109091"/>
          </a:xfrm>
          <a:prstGeom prst="rect">
            <a:avLst/>
          </a:prstGeom>
          <a:noFill/>
        </p:spPr>
        <p:txBody>
          <a:bodyPr wrap="square" rtlCol="0">
            <a:spAutoFit/>
          </a:bodyPr>
          <a:lstStyle/>
          <a:p>
            <a:r>
              <a:rPr lang="en-GB" sz="2200" b="1" dirty="0"/>
              <a:t>Facilitating features: </a:t>
            </a:r>
          </a:p>
          <a:p>
            <a:pPr marL="800100" lvl="1" indent="-342900">
              <a:buFont typeface="Arial" panose="020B0604020202020204" pitchFamily="34" charset="0"/>
              <a:buChar char="•"/>
            </a:pPr>
            <a:r>
              <a:rPr lang="en-GB" sz="2200" dirty="0"/>
              <a:t>measuring line tool - useful yet difficulties in finding and using it, </a:t>
            </a:r>
          </a:p>
          <a:p>
            <a:pPr marL="800100" lvl="1" indent="-342900">
              <a:buFont typeface="Arial" panose="020B0604020202020204" pitchFamily="34" charset="0"/>
              <a:buChar char="•"/>
            </a:pPr>
            <a:r>
              <a:rPr lang="en-GB" sz="2200" dirty="0"/>
              <a:t>instructions, the autofocus tool, and brightness adjustment </a:t>
            </a:r>
          </a:p>
          <a:p>
            <a:r>
              <a:rPr lang="en-GB" sz="2200" b="1" dirty="0"/>
              <a:t>Inhibiting features: </a:t>
            </a:r>
          </a:p>
          <a:p>
            <a:pPr marL="800100" lvl="1" indent="-342900">
              <a:buFont typeface="Arial" panose="020B0604020202020204" pitchFamily="34" charset="0"/>
              <a:buChar char="•"/>
            </a:pPr>
            <a:r>
              <a:rPr lang="en-GB" sz="2200" dirty="0"/>
              <a:t>Identifying different tools on the VM interface (brightness, graticule, measurement line, drop-down menu with additional functionality),</a:t>
            </a:r>
          </a:p>
          <a:p>
            <a:pPr marL="800100" lvl="1" indent="-342900">
              <a:buFont typeface="Arial" panose="020B0604020202020204" pitchFamily="34" charset="0"/>
              <a:buChar char="•"/>
            </a:pPr>
            <a:r>
              <a:rPr lang="en-GB" sz="2200" dirty="0"/>
              <a:t>Double measurement functionality,</a:t>
            </a:r>
          </a:p>
          <a:p>
            <a:pPr marL="800100" lvl="1" indent="-342900">
              <a:buFont typeface="Arial" panose="020B0604020202020204" pitchFamily="34" charset="0"/>
              <a:buChar char="•"/>
            </a:pPr>
            <a:r>
              <a:rPr lang="en-GB" sz="2200" dirty="0"/>
              <a:t>A scale bar with more numbers to improve accuracy of measurement, </a:t>
            </a:r>
          </a:p>
          <a:p>
            <a:pPr marL="800100" lvl="1" indent="-342900">
              <a:buFont typeface="Arial" panose="020B0604020202020204" pitchFamily="34" charset="0"/>
              <a:buChar char="•"/>
            </a:pPr>
            <a:r>
              <a:rPr lang="en-GB" sz="2200" dirty="0"/>
              <a:t>Mark of the coordinates, </a:t>
            </a:r>
          </a:p>
          <a:p>
            <a:pPr marL="800100" lvl="1" indent="-342900">
              <a:buFont typeface="Arial" panose="020B0604020202020204" pitchFamily="34" charset="0"/>
              <a:buChar char="•"/>
            </a:pPr>
            <a:r>
              <a:rPr lang="en-GB" sz="2200" dirty="0"/>
              <a:t>Slide name clarity. </a:t>
            </a:r>
          </a:p>
          <a:p>
            <a:endParaRPr lang="en-GB" dirty="0"/>
          </a:p>
        </p:txBody>
      </p:sp>
      <p:pic>
        <p:nvPicPr>
          <p:cNvPr id="7" name="Picture 6">
            <a:extLst>
              <a:ext uri="{FF2B5EF4-FFF2-40B4-BE49-F238E27FC236}">
                <a16:creationId xmlns:a16="http://schemas.microsoft.com/office/drawing/2014/main" id="{BF0A5E1F-ED7F-6E46-8F39-C37AB9D5937D}"/>
              </a:ext>
            </a:extLst>
          </p:cNvPr>
          <p:cNvPicPr>
            <a:picLocks noChangeAspect="1"/>
          </p:cNvPicPr>
          <p:nvPr/>
        </p:nvPicPr>
        <p:blipFill>
          <a:blip r:embed="rId3"/>
          <a:stretch>
            <a:fillRect/>
          </a:stretch>
        </p:blipFill>
        <p:spPr>
          <a:xfrm>
            <a:off x="10501312" y="0"/>
            <a:ext cx="1690687" cy="1144306"/>
          </a:xfrm>
          <a:prstGeom prst="rect">
            <a:avLst/>
          </a:prstGeom>
        </p:spPr>
      </p:pic>
      <p:pic>
        <p:nvPicPr>
          <p:cNvPr id="8" name="Picture 7">
            <a:extLst>
              <a:ext uri="{FF2B5EF4-FFF2-40B4-BE49-F238E27FC236}">
                <a16:creationId xmlns:a16="http://schemas.microsoft.com/office/drawing/2014/main" id="{2DF36CDE-CEFA-3940-B165-A5E417DA5904}"/>
              </a:ext>
            </a:extLst>
          </p:cNvPr>
          <p:cNvPicPr>
            <a:picLocks noChangeAspect="1"/>
          </p:cNvPicPr>
          <p:nvPr/>
        </p:nvPicPr>
        <p:blipFill>
          <a:blip r:embed="rId4"/>
          <a:stretch>
            <a:fillRect/>
          </a:stretch>
        </p:blipFill>
        <p:spPr>
          <a:xfrm>
            <a:off x="8529638" y="0"/>
            <a:ext cx="1816100" cy="982480"/>
          </a:xfrm>
          <a:prstGeom prst="rect">
            <a:avLst/>
          </a:prstGeom>
        </p:spPr>
      </p:pic>
    </p:spTree>
    <p:extLst>
      <p:ext uri="{BB962C8B-B14F-4D97-AF65-F5344CB8AC3E}">
        <p14:creationId xmlns:p14="http://schemas.microsoft.com/office/powerpoint/2010/main" val="3573800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98A8A-F3D8-AC49-BBDD-0B9B213EEA6F}"/>
              </a:ext>
            </a:extLst>
          </p:cNvPr>
          <p:cNvSpPr>
            <a:spLocks noGrp="1"/>
          </p:cNvSpPr>
          <p:nvPr>
            <p:ph type="title"/>
          </p:nvPr>
        </p:nvSpPr>
        <p:spPr>
          <a:xfrm>
            <a:off x="155815" y="572153"/>
            <a:ext cx="10189923" cy="1325563"/>
          </a:xfrm>
        </p:spPr>
        <p:txBody>
          <a:bodyPr>
            <a:normAutofit/>
          </a:bodyPr>
          <a:lstStyle/>
          <a:p>
            <a:r>
              <a:rPr lang="en-GB" sz="4000" b="1" dirty="0"/>
              <a:t>Group C- synchronous session in MS Teams</a:t>
            </a:r>
          </a:p>
        </p:txBody>
      </p:sp>
      <p:sp>
        <p:nvSpPr>
          <p:cNvPr id="3" name="Content Placeholder 2">
            <a:extLst>
              <a:ext uri="{FF2B5EF4-FFF2-40B4-BE49-F238E27FC236}">
                <a16:creationId xmlns:a16="http://schemas.microsoft.com/office/drawing/2014/main" id="{23D42265-E593-5449-97FD-6BCCC3D08964}"/>
              </a:ext>
            </a:extLst>
          </p:cNvPr>
          <p:cNvSpPr>
            <a:spLocks noGrp="1"/>
          </p:cNvSpPr>
          <p:nvPr>
            <p:ph idx="1"/>
          </p:nvPr>
        </p:nvSpPr>
        <p:spPr/>
        <p:txBody>
          <a:bodyPr>
            <a:normAutofit fontScale="92500"/>
          </a:bodyPr>
          <a:lstStyle/>
          <a:p>
            <a:r>
              <a:rPr lang="en-GB" dirty="0"/>
              <a:t>Students asked the tutor questions, listened or read discussions </a:t>
            </a:r>
          </a:p>
          <a:p>
            <a:r>
              <a:rPr lang="en-GB" dirty="0"/>
              <a:t>These conversations helped e.g., how to rotate the measurement tool. </a:t>
            </a:r>
          </a:p>
          <a:p>
            <a:r>
              <a:rPr lang="en-GB" dirty="0"/>
              <a:t>The presence of the tutor made the experience feel like a tutorial (instant response). </a:t>
            </a:r>
          </a:p>
          <a:p>
            <a:r>
              <a:rPr lang="en-GB" dirty="0"/>
              <a:t>Increased student confidence - any issues would be resolved immediately.</a:t>
            </a:r>
          </a:p>
          <a:p>
            <a:r>
              <a:rPr lang="en-GB" dirty="0"/>
              <a:t>A student noted that they would like to use it on their own time should they have access to help resources or someone to contact. </a:t>
            </a:r>
          </a:p>
          <a:p>
            <a:r>
              <a:rPr lang="en-GB" dirty="0"/>
              <a:t>Importance of immediate or instant support while students are engaging with the VM e.g., a live session, email or chat </a:t>
            </a:r>
          </a:p>
          <a:p>
            <a:endParaRPr lang="en-GB" dirty="0"/>
          </a:p>
        </p:txBody>
      </p:sp>
      <p:pic>
        <p:nvPicPr>
          <p:cNvPr id="4" name="Picture 3">
            <a:extLst>
              <a:ext uri="{FF2B5EF4-FFF2-40B4-BE49-F238E27FC236}">
                <a16:creationId xmlns:a16="http://schemas.microsoft.com/office/drawing/2014/main" id="{72DA770E-6AE8-4B43-9941-40C36142BFBF}"/>
              </a:ext>
            </a:extLst>
          </p:cNvPr>
          <p:cNvPicPr>
            <a:picLocks noChangeAspect="1"/>
          </p:cNvPicPr>
          <p:nvPr/>
        </p:nvPicPr>
        <p:blipFill>
          <a:blip r:embed="rId2"/>
          <a:stretch>
            <a:fillRect/>
          </a:stretch>
        </p:blipFill>
        <p:spPr>
          <a:xfrm>
            <a:off x="10501312" y="0"/>
            <a:ext cx="1690687" cy="1144306"/>
          </a:xfrm>
          <a:prstGeom prst="rect">
            <a:avLst/>
          </a:prstGeom>
        </p:spPr>
      </p:pic>
      <p:pic>
        <p:nvPicPr>
          <p:cNvPr id="5" name="Picture 4">
            <a:extLst>
              <a:ext uri="{FF2B5EF4-FFF2-40B4-BE49-F238E27FC236}">
                <a16:creationId xmlns:a16="http://schemas.microsoft.com/office/drawing/2014/main" id="{AE92EB87-22C3-F84D-A605-6424F9E5FEFD}"/>
              </a:ext>
            </a:extLst>
          </p:cNvPr>
          <p:cNvPicPr>
            <a:picLocks noChangeAspect="1"/>
          </p:cNvPicPr>
          <p:nvPr/>
        </p:nvPicPr>
        <p:blipFill>
          <a:blip r:embed="rId3"/>
          <a:stretch>
            <a:fillRect/>
          </a:stretch>
        </p:blipFill>
        <p:spPr>
          <a:xfrm>
            <a:off x="8529638" y="0"/>
            <a:ext cx="1816100" cy="982480"/>
          </a:xfrm>
          <a:prstGeom prst="rect">
            <a:avLst/>
          </a:prstGeom>
        </p:spPr>
      </p:pic>
    </p:spTree>
    <p:extLst>
      <p:ext uri="{BB962C8B-B14F-4D97-AF65-F5344CB8AC3E}">
        <p14:creationId xmlns:p14="http://schemas.microsoft.com/office/powerpoint/2010/main" val="3663722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1E9B-113C-0946-8B60-CD59C6F7D021}"/>
              </a:ext>
            </a:extLst>
          </p:cNvPr>
          <p:cNvSpPr>
            <a:spLocks noGrp="1"/>
          </p:cNvSpPr>
          <p:nvPr>
            <p:ph type="title"/>
          </p:nvPr>
        </p:nvSpPr>
        <p:spPr/>
        <p:txBody>
          <a:bodyPr/>
          <a:lstStyle/>
          <a:p>
            <a:r>
              <a:rPr lang="en-GB" dirty="0">
                <a:solidFill>
                  <a:schemeClr val="accent1"/>
                </a:solidFill>
              </a:rPr>
              <a:t>Conclusions </a:t>
            </a:r>
          </a:p>
        </p:txBody>
      </p:sp>
      <p:sp>
        <p:nvSpPr>
          <p:cNvPr id="3" name="Content Placeholder 2">
            <a:extLst>
              <a:ext uri="{FF2B5EF4-FFF2-40B4-BE49-F238E27FC236}">
                <a16:creationId xmlns:a16="http://schemas.microsoft.com/office/drawing/2014/main" id="{3179A8B6-CD40-CE4D-9003-0D599365EA69}"/>
              </a:ext>
            </a:extLst>
          </p:cNvPr>
          <p:cNvSpPr>
            <a:spLocks noGrp="1"/>
          </p:cNvSpPr>
          <p:nvPr>
            <p:ph idx="1"/>
          </p:nvPr>
        </p:nvSpPr>
        <p:spPr/>
        <p:txBody>
          <a:bodyPr>
            <a:normAutofit/>
          </a:bodyPr>
          <a:lstStyle/>
          <a:p>
            <a:pPr marL="0" indent="0">
              <a:buNone/>
            </a:pPr>
            <a:r>
              <a:rPr lang="en-GB" dirty="0"/>
              <a:t>In all three groups:</a:t>
            </a:r>
          </a:p>
          <a:p>
            <a:r>
              <a:rPr lang="en-GB" dirty="0"/>
              <a:t>Students noted difficulties with completing the activity </a:t>
            </a:r>
          </a:p>
          <a:p>
            <a:pPr lvl="1"/>
            <a:r>
              <a:rPr lang="en-GB" dirty="0"/>
              <a:t>missing VM features or features they could not identify). </a:t>
            </a:r>
          </a:p>
          <a:p>
            <a:r>
              <a:rPr lang="en-GB" dirty="0"/>
              <a:t>All stressed the importance of immediate or instant help that would help them resolve any difficulties they faced. </a:t>
            </a:r>
          </a:p>
          <a:p>
            <a:pPr lvl="1"/>
            <a:r>
              <a:rPr lang="en-GB" dirty="0"/>
              <a:t>helpdesk with quick replies, email/chat functionality, live support.</a:t>
            </a:r>
          </a:p>
          <a:p>
            <a:pPr marL="0" indent="0">
              <a:buNone/>
            </a:pPr>
            <a:r>
              <a:rPr lang="en-GB" b="1" dirty="0"/>
              <a:t>Students in the live support group:</a:t>
            </a:r>
          </a:p>
          <a:p>
            <a:r>
              <a:rPr lang="en-GB" dirty="0"/>
              <a:t>importance of having a tutor while completing the activity; this boosted their confidence by having any issues resolved immediately </a:t>
            </a:r>
          </a:p>
          <a:p>
            <a:endParaRPr lang="en-GB" dirty="0"/>
          </a:p>
        </p:txBody>
      </p:sp>
      <p:pic>
        <p:nvPicPr>
          <p:cNvPr id="4" name="Picture 3">
            <a:extLst>
              <a:ext uri="{FF2B5EF4-FFF2-40B4-BE49-F238E27FC236}">
                <a16:creationId xmlns:a16="http://schemas.microsoft.com/office/drawing/2014/main" id="{73C0D6F7-7E7F-FB46-A507-22747BF3951A}"/>
              </a:ext>
            </a:extLst>
          </p:cNvPr>
          <p:cNvPicPr>
            <a:picLocks noChangeAspect="1"/>
          </p:cNvPicPr>
          <p:nvPr/>
        </p:nvPicPr>
        <p:blipFill>
          <a:blip r:embed="rId2"/>
          <a:stretch>
            <a:fillRect/>
          </a:stretch>
        </p:blipFill>
        <p:spPr>
          <a:xfrm>
            <a:off x="10501312" y="0"/>
            <a:ext cx="1690687" cy="1144306"/>
          </a:xfrm>
          <a:prstGeom prst="rect">
            <a:avLst/>
          </a:prstGeom>
        </p:spPr>
      </p:pic>
      <p:pic>
        <p:nvPicPr>
          <p:cNvPr id="5" name="Picture 4">
            <a:extLst>
              <a:ext uri="{FF2B5EF4-FFF2-40B4-BE49-F238E27FC236}">
                <a16:creationId xmlns:a16="http://schemas.microsoft.com/office/drawing/2014/main" id="{38456B1A-0076-DB45-89A0-0CE13B6594C6}"/>
              </a:ext>
            </a:extLst>
          </p:cNvPr>
          <p:cNvPicPr>
            <a:picLocks noChangeAspect="1"/>
          </p:cNvPicPr>
          <p:nvPr/>
        </p:nvPicPr>
        <p:blipFill>
          <a:blip r:embed="rId3"/>
          <a:stretch>
            <a:fillRect/>
          </a:stretch>
        </p:blipFill>
        <p:spPr>
          <a:xfrm>
            <a:off x="8529638" y="0"/>
            <a:ext cx="1816100" cy="982480"/>
          </a:xfrm>
          <a:prstGeom prst="rect">
            <a:avLst/>
          </a:prstGeom>
        </p:spPr>
      </p:pic>
    </p:spTree>
    <p:extLst>
      <p:ext uri="{BB962C8B-B14F-4D97-AF65-F5344CB8AC3E}">
        <p14:creationId xmlns:p14="http://schemas.microsoft.com/office/powerpoint/2010/main" val="3899343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2B9E-8C4A-F142-8330-BE5DC7047599}"/>
              </a:ext>
            </a:extLst>
          </p:cNvPr>
          <p:cNvSpPr>
            <a:spLocks noGrp="1"/>
          </p:cNvSpPr>
          <p:nvPr>
            <p:ph type="title"/>
          </p:nvPr>
        </p:nvSpPr>
        <p:spPr>
          <a:xfrm>
            <a:off x="528234" y="2472894"/>
            <a:ext cx="10515600" cy="1325563"/>
          </a:xfrm>
        </p:spPr>
        <p:txBody>
          <a:bodyPr/>
          <a:lstStyle/>
          <a:p>
            <a:r>
              <a:rPr lang="en-GB" dirty="0"/>
              <a:t>Thank you! Your questions?</a:t>
            </a:r>
          </a:p>
        </p:txBody>
      </p:sp>
      <p:pic>
        <p:nvPicPr>
          <p:cNvPr id="4" name="Picture 3">
            <a:extLst>
              <a:ext uri="{FF2B5EF4-FFF2-40B4-BE49-F238E27FC236}">
                <a16:creationId xmlns:a16="http://schemas.microsoft.com/office/drawing/2014/main" id="{84F37D62-A959-7041-B03E-3341F9DEDBD7}"/>
              </a:ext>
            </a:extLst>
          </p:cNvPr>
          <p:cNvPicPr>
            <a:picLocks noChangeAspect="1"/>
          </p:cNvPicPr>
          <p:nvPr/>
        </p:nvPicPr>
        <p:blipFill>
          <a:blip r:embed="rId2"/>
          <a:stretch>
            <a:fillRect/>
          </a:stretch>
        </p:blipFill>
        <p:spPr>
          <a:xfrm>
            <a:off x="10501312" y="0"/>
            <a:ext cx="1690687" cy="1144306"/>
          </a:xfrm>
          <a:prstGeom prst="rect">
            <a:avLst/>
          </a:prstGeom>
        </p:spPr>
      </p:pic>
      <p:pic>
        <p:nvPicPr>
          <p:cNvPr id="5" name="Picture 4">
            <a:extLst>
              <a:ext uri="{FF2B5EF4-FFF2-40B4-BE49-F238E27FC236}">
                <a16:creationId xmlns:a16="http://schemas.microsoft.com/office/drawing/2014/main" id="{C8531035-538F-014A-BD2D-5E9C5C6289B5}"/>
              </a:ext>
            </a:extLst>
          </p:cNvPr>
          <p:cNvPicPr>
            <a:picLocks noChangeAspect="1"/>
          </p:cNvPicPr>
          <p:nvPr/>
        </p:nvPicPr>
        <p:blipFill>
          <a:blip r:embed="rId3"/>
          <a:stretch>
            <a:fillRect/>
          </a:stretch>
        </p:blipFill>
        <p:spPr>
          <a:xfrm>
            <a:off x="8529638" y="0"/>
            <a:ext cx="1816100" cy="982480"/>
          </a:xfrm>
          <a:prstGeom prst="rect">
            <a:avLst/>
          </a:prstGeom>
        </p:spPr>
      </p:pic>
      <p:sp>
        <p:nvSpPr>
          <p:cNvPr id="6" name="TextBox 5">
            <a:extLst>
              <a:ext uri="{FF2B5EF4-FFF2-40B4-BE49-F238E27FC236}">
                <a16:creationId xmlns:a16="http://schemas.microsoft.com/office/drawing/2014/main" id="{02057EA1-E724-5D47-A084-58853C8E3BE0}"/>
              </a:ext>
            </a:extLst>
          </p:cNvPr>
          <p:cNvSpPr txBox="1"/>
          <p:nvPr/>
        </p:nvSpPr>
        <p:spPr>
          <a:xfrm>
            <a:off x="528234" y="4272952"/>
            <a:ext cx="3597203" cy="369332"/>
          </a:xfrm>
          <a:prstGeom prst="rect">
            <a:avLst/>
          </a:prstGeom>
          <a:noFill/>
        </p:spPr>
        <p:txBody>
          <a:bodyPr wrap="none" rtlCol="0">
            <a:spAutoFit/>
          </a:bodyPr>
          <a:lstStyle/>
          <a:p>
            <a:r>
              <a:rPr lang="en-GB" b="1" dirty="0" err="1">
                <a:solidFill>
                  <a:schemeClr val="accent1"/>
                </a:solidFill>
              </a:rPr>
              <a:t>christothea.herodotou@open.ac.uk</a:t>
            </a:r>
            <a:endParaRPr lang="en-GB" b="1" dirty="0">
              <a:solidFill>
                <a:schemeClr val="accent1"/>
              </a:solidFill>
            </a:endParaRPr>
          </a:p>
        </p:txBody>
      </p:sp>
      <p:sp>
        <p:nvSpPr>
          <p:cNvPr id="3" name="TextBox 2">
            <a:extLst>
              <a:ext uri="{FF2B5EF4-FFF2-40B4-BE49-F238E27FC236}">
                <a16:creationId xmlns:a16="http://schemas.microsoft.com/office/drawing/2014/main" id="{81FFD01B-48E7-C1D7-0D6D-73242C9957E0}"/>
              </a:ext>
            </a:extLst>
          </p:cNvPr>
          <p:cNvSpPr txBox="1"/>
          <p:nvPr/>
        </p:nvSpPr>
        <p:spPr>
          <a:xfrm>
            <a:off x="3757841" y="6254750"/>
            <a:ext cx="4053304" cy="369332"/>
          </a:xfrm>
          <a:prstGeom prst="rect">
            <a:avLst/>
          </a:prstGeom>
          <a:noFill/>
        </p:spPr>
        <p:txBody>
          <a:bodyPr wrap="square" rtlCol="0">
            <a:spAutoFit/>
          </a:bodyPr>
          <a:lstStyle/>
          <a:p>
            <a:r>
              <a:rPr lang="en-GB" dirty="0" err="1"/>
              <a:t>eSTEeM</a:t>
            </a:r>
            <a:r>
              <a:rPr lang="en-GB" dirty="0"/>
              <a:t> seminar series, 21</a:t>
            </a:r>
            <a:r>
              <a:rPr lang="en-GB" baseline="30000" dirty="0"/>
              <a:t>st</a:t>
            </a:r>
            <a:r>
              <a:rPr lang="en-GB" dirty="0"/>
              <a:t> Sept. 2022</a:t>
            </a:r>
          </a:p>
        </p:txBody>
      </p:sp>
    </p:spTree>
    <p:extLst>
      <p:ext uri="{BB962C8B-B14F-4D97-AF65-F5344CB8AC3E}">
        <p14:creationId xmlns:p14="http://schemas.microsoft.com/office/powerpoint/2010/main" val="300966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B2D42-4FDD-D649-9B00-58FC0C59C41D}"/>
              </a:ext>
            </a:extLst>
          </p:cNvPr>
          <p:cNvSpPr>
            <a:spLocks noGrp="1"/>
          </p:cNvSpPr>
          <p:nvPr>
            <p:ph type="title"/>
          </p:nvPr>
        </p:nvSpPr>
        <p:spPr>
          <a:xfrm>
            <a:off x="710406" y="-99768"/>
            <a:ext cx="10515600" cy="1325563"/>
          </a:xfrm>
        </p:spPr>
        <p:txBody>
          <a:bodyPr>
            <a:normAutofit/>
          </a:bodyPr>
          <a:lstStyle/>
          <a:p>
            <a:r>
              <a:rPr lang="en-GB" sz="3400" b="1" dirty="0"/>
              <a:t>An overview of the VM showing slides of prostate tumours </a:t>
            </a:r>
          </a:p>
        </p:txBody>
      </p:sp>
      <p:sp>
        <p:nvSpPr>
          <p:cNvPr id="3" name="Content Placeholder 2">
            <a:extLst>
              <a:ext uri="{FF2B5EF4-FFF2-40B4-BE49-F238E27FC236}">
                <a16:creationId xmlns:a16="http://schemas.microsoft.com/office/drawing/2014/main" id="{AAE9361A-1433-A941-AEC6-FD3756CF43C1}"/>
              </a:ext>
            </a:extLst>
          </p:cNvPr>
          <p:cNvSpPr>
            <a:spLocks noGrp="1"/>
          </p:cNvSpPr>
          <p:nvPr>
            <p:ph idx="1"/>
          </p:nvPr>
        </p:nvSpPr>
        <p:spPr/>
        <p:txBody>
          <a:bodyPr/>
          <a:lstStyle/>
          <a:p>
            <a:endParaRPr lang="en-GB"/>
          </a:p>
        </p:txBody>
      </p:sp>
      <p:sp>
        <p:nvSpPr>
          <p:cNvPr id="4" name="TextBox 3">
            <a:extLst>
              <a:ext uri="{FF2B5EF4-FFF2-40B4-BE49-F238E27FC236}">
                <a16:creationId xmlns:a16="http://schemas.microsoft.com/office/drawing/2014/main" id="{B55C1F69-BEA5-3240-8565-317F5E62E549}"/>
              </a:ext>
            </a:extLst>
          </p:cNvPr>
          <p:cNvSpPr txBox="1"/>
          <p:nvPr/>
        </p:nvSpPr>
        <p:spPr>
          <a:xfrm>
            <a:off x="0" y="6565901"/>
            <a:ext cx="12192000" cy="276999"/>
          </a:xfrm>
          <a:prstGeom prst="rect">
            <a:avLst/>
          </a:prstGeom>
          <a:solidFill>
            <a:schemeClr val="bg1">
              <a:lumMod val="85000"/>
            </a:schemeClr>
          </a:solidFill>
        </p:spPr>
        <p:txBody>
          <a:bodyPr wrap="square">
            <a:spAutoFit/>
          </a:bodyPr>
          <a:lstStyle/>
          <a:p>
            <a:r>
              <a:rPr lang="en-GB" sz="1200" dirty="0">
                <a:effectLst/>
                <a:latin typeface="Helvetica" pitchFamily="2" charset="0"/>
              </a:rPr>
              <a:t>Herodotou, C., Fox., K. &amp; Scanlon, E. (2021). Evaluation of the new version of the Virtual Microscope (VM) with OU students. </a:t>
            </a:r>
            <a:r>
              <a:rPr lang="en-GB" sz="1200" dirty="0" err="1">
                <a:effectLst/>
                <a:latin typeface="Helvetica" pitchFamily="2" charset="0"/>
              </a:rPr>
              <a:t>eSTEeM</a:t>
            </a:r>
            <a:r>
              <a:rPr lang="en-GB" sz="1200" dirty="0">
                <a:effectLst/>
                <a:latin typeface="Helvetica" pitchFamily="2" charset="0"/>
              </a:rPr>
              <a:t> funded project. Final Report. </a:t>
            </a:r>
          </a:p>
        </p:txBody>
      </p:sp>
      <p:pic>
        <p:nvPicPr>
          <p:cNvPr id="5" name="Picture 4">
            <a:extLst>
              <a:ext uri="{FF2B5EF4-FFF2-40B4-BE49-F238E27FC236}">
                <a16:creationId xmlns:a16="http://schemas.microsoft.com/office/drawing/2014/main" id="{4440CFE4-2CF8-1348-AE7A-CE8431AA130C}"/>
              </a:ext>
            </a:extLst>
          </p:cNvPr>
          <p:cNvPicPr>
            <a:picLocks noChangeAspect="1"/>
          </p:cNvPicPr>
          <p:nvPr/>
        </p:nvPicPr>
        <p:blipFill>
          <a:blip r:embed="rId3"/>
          <a:stretch>
            <a:fillRect/>
          </a:stretch>
        </p:blipFill>
        <p:spPr>
          <a:xfrm>
            <a:off x="204787" y="824138"/>
            <a:ext cx="11987213" cy="5725888"/>
          </a:xfrm>
          <a:prstGeom prst="rect">
            <a:avLst/>
          </a:prstGeom>
        </p:spPr>
      </p:pic>
    </p:spTree>
    <p:extLst>
      <p:ext uri="{BB962C8B-B14F-4D97-AF65-F5344CB8AC3E}">
        <p14:creationId xmlns:p14="http://schemas.microsoft.com/office/powerpoint/2010/main" val="381798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1150F-606B-B14A-B030-6F289AA780B7}"/>
              </a:ext>
            </a:extLst>
          </p:cNvPr>
          <p:cNvSpPr>
            <a:spLocks noGrp="1"/>
          </p:cNvSpPr>
          <p:nvPr>
            <p:ph type="title"/>
          </p:nvPr>
        </p:nvSpPr>
        <p:spPr>
          <a:xfrm>
            <a:off x="1562100" y="305593"/>
            <a:ext cx="10515600" cy="1325563"/>
          </a:xfrm>
        </p:spPr>
        <p:txBody>
          <a:bodyPr>
            <a:normAutofit/>
          </a:bodyPr>
          <a:lstStyle/>
          <a:p>
            <a:r>
              <a:rPr lang="en-GB" sz="3400" b="1" dirty="0"/>
              <a:t>Areas for further analysis highlighted for each slide </a:t>
            </a:r>
          </a:p>
        </p:txBody>
      </p:sp>
      <p:sp>
        <p:nvSpPr>
          <p:cNvPr id="4" name="TextBox 3">
            <a:extLst>
              <a:ext uri="{FF2B5EF4-FFF2-40B4-BE49-F238E27FC236}">
                <a16:creationId xmlns:a16="http://schemas.microsoft.com/office/drawing/2014/main" id="{804F2836-D4E5-DC45-B799-D05E47E6E983}"/>
              </a:ext>
            </a:extLst>
          </p:cNvPr>
          <p:cNvSpPr txBox="1"/>
          <p:nvPr/>
        </p:nvSpPr>
        <p:spPr>
          <a:xfrm>
            <a:off x="0" y="6565901"/>
            <a:ext cx="12192000" cy="276999"/>
          </a:xfrm>
          <a:prstGeom prst="rect">
            <a:avLst/>
          </a:prstGeom>
          <a:solidFill>
            <a:schemeClr val="bg1">
              <a:lumMod val="85000"/>
            </a:schemeClr>
          </a:solidFill>
        </p:spPr>
        <p:txBody>
          <a:bodyPr wrap="square">
            <a:spAutoFit/>
          </a:bodyPr>
          <a:lstStyle/>
          <a:p>
            <a:r>
              <a:rPr lang="en-GB" sz="1200" dirty="0">
                <a:effectLst/>
                <a:latin typeface="Helvetica" pitchFamily="2" charset="0"/>
              </a:rPr>
              <a:t>Herodotou, C., Fox., K. &amp; Scanlon, E. (2021). Evaluation of the new version of the Virtual Microscope (VM) with OU students. </a:t>
            </a:r>
            <a:r>
              <a:rPr lang="en-GB" sz="1200" dirty="0" err="1">
                <a:effectLst/>
                <a:latin typeface="Helvetica" pitchFamily="2" charset="0"/>
              </a:rPr>
              <a:t>eSTEeM</a:t>
            </a:r>
            <a:r>
              <a:rPr lang="en-GB" sz="1200" dirty="0">
                <a:effectLst/>
                <a:latin typeface="Helvetica" pitchFamily="2" charset="0"/>
              </a:rPr>
              <a:t> funded project. Final Report. </a:t>
            </a:r>
          </a:p>
        </p:txBody>
      </p:sp>
      <p:pic>
        <p:nvPicPr>
          <p:cNvPr id="5" name="Picture 4">
            <a:extLst>
              <a:ext uri="{FF2B5EF4-FFF2-40B4-BE49-F238E27FC236}">
                <a16:creationId xmlns:a16="http://schemas.microsoft.com/office/drawing/2014/main" id="{49F275F5-9167-7B43-AA5E-9E7A8DDA63F3}"/>
              </a:ext>
            </a:extLst>
          </p:cNvPr>
          <p:cNvPicPr>
            <a:picLocks noChangeAspect="1"/>
          </p:cNvPicPr>
          <p:nvPr/>
        </p:nvPicPr>
        <p:blipFill>
          <a:blip r:embed="rId3"/>
          <a:stretch>
            <a:fillRect/>
          </a:stretch>
        </p:blipFill>
        <p:spPr>
          <a:xfrm>
            <a:off x="0" y="1408112"/>
            <a:ext cx="12192000" cy="4468914"/>
          </a:xfrm>
          <a:prstGeom prst="rect">
            <a:avLst/>
          </a:prstGeom>
        </p:spPr>
      </p:pic>
    </p:spTree>
    <p:extLst>
      <p:ext uri="{BB962C8B-B14F-4D97-AF65-F5344CB8AC3E}">
        <p14:creationId xmlns:p14="http://schemas.microsoft.com/office/powerpoint/2010/main" val="1098443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4C4F-698B-7548-8D11-D2EBB728EA30}"/>
              </a:ext>
            </a:extLst>
          </p:cNvPr>
          <p:cNvSpPr>
            <a:spLocks noGrp="1"/>
          </p:cNvSpPr>
          <p:nvPr>
            <p:ph type="title"/>
          </p:nvPr>
        </p:nvSpPr>
        <p:spPr>
          <a:xfrm>
            <a:off x="8216900" y="1673467"/>
            <a:ext cx="3657600" cy="1325563"/>
          </a:xfrm>
        </p:spPr>
        <p:txBody>
          <a:bodyPr>
            <a:normAutofit fontScale="90000"/>
          </a:bodyPr>
          <a:lstStyle/>
          <a:p>
            <a:r>
              <a:rPr lang="en-GB" sz="3400" b="1" dirty="0"/>
              <a:t>Additional functionality </a:t>
            </a:r>
            <a:br>
              <a:rPr lang="en-GB" b="1" dirty="0"/>
            </a:br>
            <a:endParaRPr lang="en-GB" b="1" dirty="0"/>
          </a:p>
        </p:txBody>
      </p:sp>
      <p:sp>
        <p:nvSpPr>
          <p:cNvPr id="4" name="TextBox 3">
            <a:extLst>
              <a:ext uri="{FF2B5EF4-FFF2-40B4-BE49-F238E27FC236}">
                <a16:creationId xmlns:a16="http://schemas.microsoft.com/office/drawing/2014/main" id="{6407757C-48F1-8145-A7C0-D672F775152A}"/>
              </a:ext>
            </a:extLst>
          </p:cNvPr>
          <p:cNvSpPr txBox="1"/>
          <p:nvPr/>
        </p:nvSpPr>
        <p:spPr>
          <a:xfrm>
            <a:off x="0" y="6565901"/>
            <a:ext cx="12192000" cy="276999"/>
          </a:xfrm>
          <a:prstGeom prst="rect">
            <a:avLst/>
          </a:prstGeom>
          <a:solidFill>
            <a:schemeClr val="bg1">
              <a:lumMod val="85000"/>
            </a:schemeClr>
          </a:solidFill>
        </p:spPr>
        <p:txBody>
          <a:bodyPr wrap="square">
            <a:spAutoFit/>
          </a:bodyPr>
          <a:lstStyle/>
          <a:p>
            <a:r>
              <a:rPr lang="en-GB" sz="1200" dirty="0">
                <a:effectLst/>
                <a:latin typeface="Helvetica" pitchFamily="2" charset="0"/>
              </a:rPr>
              <a:t>Herodotou, C., Fox., K. &amp; Scanlon, E. (2021). Evaluation of the new version of the Virtual Microscope (VM) with OU students. </a:t>
            </a:r>
            <a:r>
              <a:rPr lang="en-GB" sz="1200" dirty="0" err="1">
                <a:effectLst/>
                <a:latin typeface="Helvetica" pitchFamily="2" charset="0"/>
              </a:rPr>
              <a:t>eSTEeM</a:t>
            </a:r>
            <a:r>
              <a:rPr lang="en-GB" sz="1200" dirty="0">
                <a:effectLst/>
                <a:latin typeface="Helvetica" pitchFamily="2" charset="0"/>
              </a:rPr>
              <a:t> funded project. Final Report. </a:t>
            </a:r>
          </a:p>
        </p:txBody>
      </p:sp>
      <p:pic>
        <p:nvPicPr>
          <p:cNvPr id="5" name="Picture 4">
            <a:extLst>
              <a:ext uri="{FF2B5EF4-FFF2-40B4-BE49-F238E27FC236}">
                <a16:creationId xmlns:a16="http://schemas.microsoft.com/office/drawing/2014/main" id="{A6F51CCD-AC70-E945-928E-75E96FE0ACA6}"/>
              </a:ext>
            </a:extLst>
          </p:cNvPr>
          <p:cNvPicPr>
            <a:picLocks noChangeAspect="1"/>
          </p:cNvPicPr>
          <p:nvPr/>
        </p:nvPicPr>
        <p:blipFill>
          <a:blip r:embed="rId3"/>
          <a:stretch>
            <a:fillRect/>
          </a:stretch>
        </p:blipFill>
        <p:spPr>
          <a:xfrm>
            <a:off x="317500" y="142100"/>
            <a:ext cx="7513626" cy="6328550"/>
          </a:xfrm>
          <a:prstGeom prst="rect">
            <a:avLst/>
          </a:prstGeom>
        </p:spPr>
      </p:pic>
      <p:pic>
        <p:nvPicPr>
          <p:cNvPr id="6" name="Picture 5">
            <a:extLst>
              <a:ext uri="{FF2B5EF4-FFF2-40B4-BE49-F238E27FC236}">
                <a16:creationId xmlns:a16="http://schemas.microsoft.com/office/drawing/2014/main" id="{3274B63C-80B6-B642-824A-349C5A86183C}"/>
              </a:ext>
            </a:extLst>
          </p:cNvPr>
          <p:cNvPicPr>
            <a:picLocks noChangeAspect="1"/>
          </p:cNvPicPr>
          <p:nvPr/>
        </p:nvPicPr>
        <p:blipFill>
          <a:blip r:embed="rId4"/>
          <a:stretch>
            <a:fillRect/>
          </a:stretch>
        </p:blipFill>
        <p:spPr>
          <a:xfrm>
            <a:off x="10501312" y="0"/>
            <a:ext cx="1690687" cy="1144306"/>
          </a:xfrm>
          <a:prstGeom prst="rect">
            <a:avLst/>
          </a:prstGeom>
        </p:spPr>
      </p:pic>
    </p:spTree>
    <p:extLst>
      <p:ext uri="{BB962C8B-B14F-4D97-AF65-F5344CB8AC3E}">
        <p14:creationId xmlns:p14="http://schemas.microsoft.com/office/powerpoint/2010/main" val="2763888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3FCF-EC06-0E40-B87B-62693CF6AC31}"/>
              </a:ext>
            </a:extLst>
          </p:cNvPr>
          <p:cNvSpPr>
            <a:spLocks noGrp="1"/>
          </p:cNvSpPr>
          <p:nvPr>
            <p:ph type="title"/>
          </p:nvPr>
        </p:nvSpPr>
        <p:spPr>
          <a:xfrm>
            <a:off x="215900" y="250825"/>
            <a:ext cx="10515600" cy="1325563"/>
          </a:xfrm>
        </p:spPr>
        <p:txBody>
          <a:bodyPr/>
          <a:lstStyle/>
          <a:p>
            <a:r>
              <a:rPr lang="en-GB" dirty="0"/>
              <a:t>Existing studies about the VM (1/3)</a:t>
            </a:r>
          </a:p>
        </p:txBody>
      </p:sp>
      <p:sp>
        <p:nvSpPr>
          <p:cNvPr id="3" name="Content Placeholder 2">
            <a:extLst>
              <a:ext uri="{FF2B5EF4-FFF2-40B4-BE49-F238E27FC236}">
                <a16:creationId xmlns:a16="http://schemas.microsoft.com/office/drawing/2014/main" id="{35A5D819-C5DF-4641-9424-29B21CF0A6DC}"/>
              </a:ext>
            </a:extLst>
          </p:cNvPr>
          <p:cNvSpPr>
            <a:spLocks noGrp="1"/>
          </p:cNvSpPr>
          <p:nvPr>
            <p:ph idx="1"/>
          </p:nvPr>
        </p:nvSpPr>
        <p:spPr>
          <a:xfrm>
            <a:off x="609600" y="1673225"/>
            <a:ext cx="10515600" cy="4351338"/>
          </a:xfrm>
        </p:spPr>
        <p:txBody>
          <a:bodyPr>
            <a:normAutofit/>
          </a:bodyPr>
          <a:lstStyle/>
          <a:p>
            <a:r>
              <a:rPr lang="en-GB" dirty="0"/>
              <a:t>Technical specifications of the microscope</a:t>
            </a:r>
          </a:p>
          <a:p>
            <a:pPr lvl="1"/>
            <a:r>
              <a:rPr lang="en-GB" dirty="0"/>
              <a:t>improving the client response time when requesting an image </a:t>
            </a:r>
          </a:p>
          <a:p>
            <a:pPr lvl="1"/>
            <a:r>
              <a:rPr lang="en-GB" dirty="0"/>
              <a:t>portability across computer platforms (</a:t>
            </a:r>
            <a:r>
              <a:rPr lang="en-GB" dirty="0" err="1"/>
              <a:t>Çatalyürek</a:t>
            </a:r>
            <a:r>
              <a:rPr lang="en-GB" dirty="0"/>
              <a:t> et al., 2003; </a:t>
            </a:r>
            <a:r>
              <a:rPr lang="en-GB" dirty="0" err="1"/>
              <a:t>Fereira</a:t>
            </a:r>
            <a:r>
              <a:rPr lang="en-GB" dirty="0"/>
              <a:t> et al., 1997</a:t>
            </a:r>
          </a:p>
          <a:p>
            <a:r>
              <a:rPr lang="en-GB" dirty="0"/>
              <a:t>VM developments </a:t>
            </a:r>
          </a:p>
          <a:p>
            <a:pPr lvl="1"/>
            <a:r>
              <a:rPr lang="en-GB" dirty="0"/>
              <a:t>graphical annotation of slides, </a:t>
            </a:r>
          </a:p>
          <a:p>
            <a:pPr lvl="1"/>
            <a:r>
              <a:rPr lang="en-GB" dirty="0"/>
              <a:t>addition of hypertext links (Whalley et al., 2011), </a:t>
            </a:r>
          </a:p>
          <a:p>
            <a:pPr lvl="1"/>
            <a:r>
              <a:rPr lang="en-GB" dirty="0"/>
              <a:t>zooming, </a:t>
            </a:r>
          </a:p>
          <a:p>
            <a:pPr lvl="1"/>
            <a:r>
              <a:rPr lang="en-GB" dirty="0"/>
              <a:t>'share' button for embedding into external sites, and meta-data for each specimen </a:t>
            </a:r>
          </a:p>
          <a:p>
            <a:endParaRPr lang="en-GB" dirty="0"/>
          </a:p>
        </p:txBody>
      </p:sp>
      <p:pic>
        <p:nvPicPr>
          <p:cNvPr id="5" name="Picture 4">
            <a:extLst>
              <a:ext uri="{FF2B5EF4-FFF2-40B4-BE49-F238E27FC236}">
                <a16:creationId xmlns:a16="http://schemas.microsoft.com/office/drawing/2014/main" id="{9FDE5FE0-BED5-904C-A9E0-49BC388501B9}"/>
              </a:ext>
            </a:extLst>
          </p:cNvPr>
          <p:cNvPicPr>
            <a:picLocks noChangeAspect="1"/>
          </p:cNvPicPr>
          <p:nvPr/>
        </p:nvPicPr>
        <p:blipFill>
          <a:blip r:embed="rId3"/>
          <a:stretch>
            <a:fillRect/>
          </a:stretch>
        </p:blipFill>
        <p:spPr>
          <a:xfrm>
            <a:off x="10501312" y="0"/>
            <a:ext cx="1690687" cy="1144306"/>
          </a:xfrm>
          <a:prstGeom prst="rect">
            <a:avLst/>
          </a:prstGeom>
        </p:spPr>
      </p:pic>
      <p:pic>
        <p:nvPicPr>
          <p:cNvPr id="6" name="Picture 5">
            <a:extLst>
              <a:ext uri="{FF2B5EF4-FFF2-40B4-BE49-F238E27FC236}">
                <a16:creationId xmlns:a16="http://schemas.microsoft.com/office/drawing/2014/main" id="{147D050F-9D52-0341-ABB4-03AE68BBE497}"/>
              </a:ext>
            </a:extLst>
          </p:cNvPr>
          <p:cNvPicPr>
            <a:picLocks noChangeAspect="1"/>
          </p:cNvPicPr>
          <p:nvPr/>
        </p:nvPicPr>
        <p:blipFill>
          <a:blip r:embed="rId4"/>
          <a:stretch>
            <a:fillRect/>
          </a:stretch>
        </p:blipFill>
        <p:spPr>
          <a:xfrm>
            <a:off x="8529638" y="0"/>
            <a:ext cx="1816100" cy="982480"/>
          </a:xfrm>
          <a:prstGeom prst="rect">
            <a:avLst/>
          </a:prstGeom>
        </p:spPr>
      </p:pic>
    </p:spTree>
    <p:extLst>
      <p:ext uri="{BB962C8B-B14F-4D97-AF65-F5344CB8AC3E}">
        <p14:creationId xmlns:p14="http://schemas.microsoft.com/office/powerpoint/2010/main" val="84218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A4B9-99ED-F24D-A1F1-80CB6C085095}"/>
              </a:ext>
            </a:extLst>
          </p:cNvPr>
          <p:cNvSpPr>
            <a:spLocks noGrp="1"/>
          </p:cNvSpPr>
          <p:nvPr>
            <p:ph type="title"/>
          </p:nvPr>
        </p:nvSpPr>
        <p:spPr>
          <a:xfrm>
            <a:off x="141838" y="111124"/>
            <a:ext cx="10515600" cy="1325563"/>
          </a:xfrm>
        </p:spPr>
        <p:txBody>
          <a:bodyPr/>
          <a:lstStyle/>
          <a:p>
            <a:r>
              <a:rPr lang="en-GB" dirty="0"/>
              <a:t>Existing studies about the VM (2/3)</a:t>
            </a:r>
          </a:p>
        </p:txBody>
      </p:sp>
      <p:sp>
        <p:nvSpPr>
          <p:cNvPr id="3" name="Content Placeholder 2">
            <a:extLst>
              <a:ext uri="{FF2B5EF4-FFF2-40B4-BE49-F238E27FC236}">
                <a16:creationId xmlns:a16="http://schemas.microsoft.com/office/drawing/2014/main" id="{CE0783B6-A842-6E4F-93E3-5E5ADD6BB138}"/>
              </a:ext>
            </a:extLst>
          </p:cNvPr>
          <p:cNvSpPr>
            <a:spLocks noGrp="1"/>
          </p:cNvSpPr>
          <p:nvPr>
            <p:ph idx="1"/>
          </p:nvPr>
        </p:nvSpPr>
        <p:spPr>
          <a:xfrm>
            <a:off x="838200" y="1825625"/>
            <a:ext cx="9395564" cy="4351338"/>
          </a:xfrm>
        </p:spPr>
        <p:txBody>
          <a:bodyPr/>
          <a:lstStyle/>
          <a:p>
            <a:r>
              <a:rPr lang="en-GB" dirty="0"/>
              <a:t>students’ impressions of physical versus VM (e.g., Kumar et al., 2004), </a:t>
            </a:r>
          </a:p>
          <a:p>
            <a:r>
              <a:rPr lang="en-GB" dirty="0"/>
              <a:t>students’ level of satisfaction and learning outcomes (e.g., Brown et al., 2016</a:t>
            </a:r>
          </a:p>
          <a:p>
            <a:r>
              <a:rPr lang="en-GB" dirty="0"/>
              <a:t>the pedagogical integration of the VM in blended and online settings (Herodotou et al., 2019). </a:t>
            </a:r>
          </a:p>
          <a:p>
            <a:r>
              <a:rPr lang="en-GB" dirty="0"/>
              <a:t>usability and learning issues students may face when interacting with it (</a:t>
            </a:r>
            <a:r>
              <a:rPr lang="en-GB" dirty="0" err="1"/>
              <a:t>Rehatschek</a:t>
            </a:r>
            <a:r>
              <a:rPr lang="en-GB" dirty="0"/>
              <a:t> &amp; Hye, 2011). </a:t>
            </a:r>
          </a:p>
          <a:p>
            <a:endParaRPr lang="en-GB" dirty="0"/>
          </a:p>
        </p:txBody>
      </p:sp>
      <p:pic>
        <p:nvPicPr>
          <p:cNvPr id="5" name="Picture 4">
            <a:extLst>
              <a:ext uri="{FF2B5EF4-FFF2-40B4-BE49-F238E27FC236}">
                <a16:creationId xmlns:a16="http://schemas.microsoft.com/office/drawing/2014/main" id="{F555AA0C-39B0-9446-AA72-53FC9FF4A77C}"/>
              </a:ext>
            </a:extLst>
          </p:cNvPr>
          <p:cNvPicPr>
            <a:picLocks noChangeAspect="1"/>
          </p:cNvPicPr>
          <p:nvPr/>
        </p:nvPicPr>
        <p:blipFill>
          <a:blip r:embed="rId2"/>
          <a:stretch>
            <a:fillRect/>
          </a:stretch>
        </p:blipFill>
        <p:spPr>
          <a:xfrm>
            <a:off x="10501312" y="0"/>
            <a:ext cx="1690687" cy="1144306"/>
          </a:xfrm>
          <a:prstGeom prst="rect">
            <a:avLst/>
          </a:prstGeom>
        </p:spPr>
      </p:pic>
      <p:pic>
        <p:nvPicPr>
          <p:cNvPr id="6" name="Picture 5">
            <a:extLst>
              <a:ext uri="{FF2B5EF4-FFF2-40B4-BE49-F238E27FC236}">
                <a16:creationId xmlns:a16="http://schemas.microsoft.com/office/drawing/2014/main" id="{4F75A57A-E688-CF46-8B22-08172E03DED1}"/>
              </a:ext>
            </a:extLst>
          </p:cNvPr>
          <p:cNvPicPr>
            <a:picLocks noChangeAspect="1"/>
          </p:cNvPicPr>
          <p:nvPr/>
        </p:nvPicPr>
        <p:blipFill>
          <a:blip r:embed="rId3"/>
          <a:stretch>
            <a:fillRect/>
          </a:stretch>
        </p:blipFill>
        <p:spPr>
          <a:xfrm>
            <a:off x="8529638" y="0"/>
            <a:ext cx="1816100" cy="982480"/>
          </a:xfrm>
          <a:prstGeom prst="rect">
            <a:avLst/>
          </a:prstGeom>
        </p:spPr>
      </p:pic>
    </p:spTree>
    <p:extLst>
      <p:ext uri="{BB962C8B-B14F-4D97-AF65-F5344CB8AC3E}">
        <p14:creationId xmlns:p14="http://schemas.microsoft.com/office/powerpoint/2010/main" val="3709194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40872-030F-7D48-BEEA-B69AA450FEE9}"/>
              </a:ext>
            </a:extLst>
          </p:cNvPr>
          <p:cNvSpPr>
            <a:spLocks noGrp="1"/>
          </p:cNvSpPr>
          <p:nvPr>
            <p:ph type="title"/>
          </p:nvPr>
        </p:nvSpPr>
        <p:spPr>
          <a:xfrm>
            <a:off x="165828" y="207681"/>
            <a:ext cx="10515600" cy="1325563"/>
          </a:xfrm>
        </p:spPr>
        <p:txBody>
          <a:bodyPr/>
          <a:lstStyle/>
          <a:p>
            <a:r>
              <a:rPr lang="en-GB" dirty="0"/>
              <a:t>Existing studies about the VM (3/3)</a:t>
            </a:r>
          </a:p>
        </p:txBody>
      </p:sp>
      <p:sp>
        <p:nvSpPr>
          <p:cNvPr id="3" name="Content Placeholder 2">
            <a:extLst>
              <a:ext uri="{FF2B5EF4-FFF2-40B4-BE49-F238E27FC236}">
                <a16:creationId xmlns:a16="http://schemas.microsoft.com/office/drawing/2014/main" id="{67BD47CE-64CA-874A-8B2A-7D1AB4C3AA54}"/>
              </a:ext>
            </a:extLst>
          </p:cNvPr>
          <p:cNvSpPr>
            <a:spLocks noGrp="1"/>
          </p:cNvSpPr>
          <p:nvPr>
            <p:ph idx="1"/>
          </p:nvPr>
        </p:nvSpPr>
        <p:spPr>
          <a:xfrm>
            <a:off x="559231" y="1601885"/>
            <a:ext cx="10515600" cy="4351338"/>
          </a:xfrm>
        </p:spPr>
        <p:txBody>
          <a:bodyPr>
            <a:normAutofit lnSpcReduction="10000"/>
          </a:bodyPr>
          <a:lstStyle/>
          <a:p>
            <a:r>
              <a:rPr lang="en-GB" dirty="0" err="1"/>
              <a:t>eSTEeM</a:t>
            </a:r>
            <a:r>
              <a:rPr lang="en-GB" dirty="0"/>
              <a:t> funded projects </a:t>
            </a:r>
          </a:p>
          <a:p>
            <a:pPr lvl="1"/>
            <a:r>
              <a:rPr lang="en-GB" dirty="0"/>
              <a:t>Students (</a:t>
            </a:r>
            <a:r>
              <a:rPr lang="en-GB" dirty="0" err="1"/>
              <a:t>Herodotou</a:t>
            </a:r>
            <a:r>
              <a:rPr lang="en-GB" dirty="0"/>
              <a:t> et al., 2019):</a:t>
            </a:r>
          </a:p>
          <a:p>
            <a:pPr lvl="2"/>
            <a:r>
              <a:rPr lang="en-GB" dirty="0"/>
              <a:t>VM in OU online courses vs blended courses at a campus-based university. </a:t>
            </a:r>
          </a:p>
          <a:p>
            <a:pPr lvl="2"/>
            <a:r>
              <a:rPr lang="en-GB" dirty="0"/>
              <a:t>Need for ongoing support and guidance when using the tool that can confirm or correct their interpretations of slides and clarify any misconceptions</a:t>
            </a:r>
          </a:p>
          <a:p>
            <a:pPr lvl="1"/>
            <a:r>
              <a:rPr lang="en-GB" dirty="0"/>
              <a:t>Teachers (</a:t>
            </a:r>
            <a:r>
              <a:rPr lang="en-GB" dirty="0" err="1"/>
              <a:t>Herodotou</a:t>
            </a:r>
            <a:r>
              <a:rPr lang="en-GB" dirty="0"/>
              <a:t> et al., 2022):</a:t>
            </a:r>
          </a:p>
          <a:p>
            <a:pPr lvl="2"/>
            <a:r>
              <a:rPr lang="en-GB" dirty="0">
                <a:effectLst/>
                <a:latin typeface="MyriadPro"/>
              </a:rPr>
              <a:t>12 Health and Earth Science university teachers, through in-depth interview </a:t>
            </a:r>
            <a:endParaRPr lang="en-GB" dirty="0">
              <a:effectLst/>
            </a:endParaRPr>
          </a:p>
          <a:p>
            <a:pPr lvl="2"/>
            <a:r>
              <a:rPr lang="en-GB" dirty="0">
                <a:effectLst/>
                <a:latin typeface="MyriadPro"/>
              </a:rPr>
              <a:t>the need for support through- out the lifecycle of a course, and while students are using the VM </a:t>
            </a:r>
            <a:endParaRPr lang="en-GB" dirty="0">
              <a:effectLst/>
            </a:endParaRPr>
          </a:p>
          <a:p>
            <a:pPr lvl="2"/>
            <a:r>
              <a:rPr lang="en-GB" dirty="0">
                <a:effectLst/>
                <a:latin typeface="MyriadPro"/>
              </a:rPr>
              <a:t>the design of VM learning activities that promote higher order thinking skills.</a:t>
            </a:r>
          </a:p>
          <a:p>
            <a:pPr marL="914400" lvl="2" indent="0">
              <a:buNone/>
            </a:pPr>
            <a:r>
              <a:rPr lang="en-GB" dirty="0">
                <a:effectLst/>
                <a:latin typeface="MyriadPro"/>
              </a:rPr>
              <a:t> </a:t>
            </a:r>
            <a:endParaRPr lang="en-GB" b="1" dirty="0">
              <a:solidFill>
                <a:schemeClr val="accent1"/>
              </a:solidFill>
            </a:endParaRPr>
          </a:p>
          <a:p>
            <a:pPr marL="457200" lvl="1" indent="0">
              <a:buNone/>
            </a:pPr>
            <a:r>
              <a:rPr lang="en-GB" b="1" dirty="0">
                <a:solidFill>
                  <a:schemeClr val="accent1"/>
                </a:solidFill>
              </a:rPr>
              <a:t>How can we improve the design and/or integration of the VM in online courses to effectively support or guide students’ understanding? </a:t>
            </a:r>
          </a:p>
          <a:p>
            <a:endParaRPr lang="en-GB" dirty="0"/>
          </a:p>
        </p:txBody>
      </p:sp>
      <p:sp>
        <p:nvSpPr>
          <p:cNvPr id="4" name="TextBox 3">
            <a:extLst>
              <a:ext uri="{FF2B5EF4-FFF2-40B4-BE49-F238E27FC236}">
                <a16:creationId xmlns:a16="http://schemas.microsoft.com/office/drawing/2014/main" id="{BB7DE083-8931-3844-9C91-7267ECAB9E43}"/>
              </a:ext>
            </a:extLst>
          </p:cNvPr>
          <p:cNvSpPr txBox="1"/>
          <p:nvPr/>
        </p:nvSpPr>
        <p:spPr>
          <a:xfrm>
            <a:off x="0" y="6027003"/>
            <a:ext cx="12192000" cy="830997"/>
          </a:xfrm>
          <a:prstGeom prst="rect">
            <a:avLst/>
          </a:prstGeom>
          <a:solidFill>
            <a:schemeClr val="bg1">
              <a:lumMod val="85000"/>
            </a:schemeClr>
          </a:solidFill>
        </p:spPr>
        <p:txBody>
          <a:bodyPr wrap="square">
            <a:spAutoFit/>
          </a:bodyPr>
          <a:lstStyle/>
          <a:p>
            <a:r>
              <a:rPr lang="en-GB" sz="1200" b="1" dirty="0" err="1">
                <a:effectLst/>
                <a:latin typeface="Times New Roman" panose="02020603050405020304" pitchFamily="18" charset="0"/>
                <a:ea typeface="Times New Roman" panose="02020603050405020304" pitchFamily="18" charset="0"/>
              </a:rPr>
              <a:t>Herodotou</a:t>
            </a:r>
            <a:r>
              <a:rPr lang="en-GB" sz="1200" b="1" dirty="0">
                <a:effectLst/>
                <a:latin typeface="Times New Roman" panose="02020603050405020304" pitchFamily="18" charset="0"/>
                <a:ea typeface="Times New Roman" panose="02020603050405020304" pitchFamily="18" charset="0"/>
              </a:rPr>
              <a:t>, C., </a:t>
            </a:r>
            <a:r>
              <a:rPr lang="en-GB" sz="1200" dirty="0" err="1">
                <a:effectLst/>
                <a:latin typeface="Times New Roman" panose="02020603050405020304" pitchFamily="18" charset="0"/>
                <a:ea typeface="Times New Roman" panose="02020603050405020304" pitchFamily="18" charset="0"/>
              </a:rPr>
              <a:t>Muirhead</a:t>
            </a:r>
            <a:r>
              <a:rPr lang="en-GB" sz="1200" dirty="0">
                <a:effectLst/>
                <a:latin typeface="Times New Roman" panose="02020603050405020304" pitchFamily="18" charset="0"/>
                <a:ea typeface="Times New Roman" panose="02020603050405020304" pitchFamily="18" charset="0"/>
              </a:rPr>
              <a:t>, D. K., </a:t>
            </a:r>
            <a:r>
              <a:rPr lang="en-GB" sz="1200" dirty="0" err="1">
                <a:effectLst/>
                <a:latin typeface="Times New Roman" panose="02020603050405020304" pitchFamily="18" charset="0"/>
                <a:ea typeface="Times New Roman" panose="02020603050405020304" pitchFamily="18" charset="0"/>
              </a:rPr>
              <a:t>Aristeidou</a:t>
            </a:r>
            <a:r>
              <a:rPr lang="en-GB" sz="1200" dirty="0">
                <a:effectLst/>
                <a:latin typeface="Times New Roman" panose="02020603050405020304" pitchFamily="18" charset="0"/>
                <a:ea typeface="Times New Roman" panose="02020603050405020304" pitchFamily="18" charset="0"/>
              </a:rPr>
              <a:t>, M., Hole, M. J., Kelley, S., Scanlon, E., &amp; Duffy, M. (2020). Blended and online learning: a comparative study of virtual microscopy in Higher Education. </a:t>
            </a:r>
            <a:r>
              <a:rPr lang="en-GB" sz="1200" i="1" dirty="0">
                <a:effectLst/>
                <a:latin typeface="Times New Roman" panose="02020603050405020304" pitchFamily="18" charset="0"/>
                <a:ea typeface="Times New Roman" panose="02020603050405020304" pitchFamily="18" charset="0"/>
              </a:rPr>
              <a:t>Interactive Learning Environments</a:t>
            </a:r>
            <a:r>
              <a:rPr lang="en-GB" sz="1200" dirty="0">
                <a:effectLst/>
                <a:latin typeface="Times New Roman" panose="02020603050405020304" pitchFamily="18" charset="0"/>
                <a:ea typeface="Times New Roman" panose="02020603050405020304" pitchFamily="18" charset="0"/>
              </a:rPr>
              <a:t>, 28(6), 713-728. </a:t>
            </a:r>
          </a:p>
          <a:p>
            <a:r>
              <a:rPr lang="en-GB" sz="1200" b="1" dirty="0" err="1">
                <a:solidFill>
                  <a:srgbClr val="000000"/>
                </a:solidFill>
                <a:effectLst/>
                <a:latin typeface="Times New Roman" panose="02020603050405020304" pitchFamily="18" charset="0"/>
                <a:ea typeface="Times New Roman" panose="02020603050405020304" pitchFamily="18" charset="0"/>
              </a:rPr>
              <a:t>Herodotou</a:t>
            </a:r>
            <a:r>
              <a:rPr lang="en-GB" sz="1200" b="1" dirty="0">
                <a:solidFill>
                  <a:srgbClr val="000000"/>
                </a:solidFill>
                <a:effectLst/>
                <a:latin typeface="Times New Roman" panose="02020603050405020304" pitchFamily="18" charset="0"/>
                <a:ea typeface="Times New Roman" panose="02020603050405020304" pitchFamily="18" charset="0"/>
              </a:rPr>
              <a:t>,</a:t>
            </a:r>
            <a:r>
              <a:rPr lang="en-GB" sz="1200" dirty="0">
                <a:solidFill>
                  <a:srgbClr val="000000"/>
                </a:solidFill>
                <a:effectLst/>
                <a:latin typeface="Times New Roman" panose="02020603050405020304" pitchFamily="18" charset="0"/>
                <a:ea typeface="Times New Roman" panose="02020603050405020304" pitchFamily="18" charset="0"/>
              </a:rPr>
              <a:t> C., </a:t>
            </a:r>
            <a:r>
              <a:rPr lang="en-GB" sz="1200" dirty="0" err="1">
                <a:solidFill>
                  <a:srgbClr val="000000"/>
                </a:solidFill>
                <a:effectLst/>
                <a:latin typeface="Times New Roman" panose="02020603050405020304" pitchFamily="18" charset="0"/>
                <a:ea typeface="Times New Roman" panose="02020603050405020304" pitchFamily="18" charset="0"/>
              </a:rPr>
              <a:t>Aristeidou</a:t>
            </a:r>
            <a:r>
              <a:rPr lang="en-GB" sz="1200" dirty="0">
                <a:solidFill>
                  <a:srgbClr val="000000"/>
                </a:solidFill>
                <a:effectLst/>
                <a:latin typeface="Times New Roman" panose="02020603050405020304" pitchFamily="18" charset="0"/>
                <a:ea typeface="Times New Roman" panose="02020603050405020304" pitchFamily="18" charset="0"/>
              </a:rPr>
              <a:t>, M., Scanlon, E., &amp; Kelley, S. (2022). Virtual Microscopes and online learning: Exploring the perceptions of 12 teachers about pedagogy. </a:t>
            </a:r>
            <a:r>
              <a:rPr lang="en-GB" sz="1200" i="1" dirty="0">
                <a:solidFill>
                  <a:srgbClr val="000000"/>
                </a:solidFill>
                <a:effectLst/>
                <a:latin typeface="Times New Roman" panose="02020603050405020304" pitchFamily="18" charset="0"/>
                <a:ea typeface="Times New Roman" panose="02020603050405020304" pitchFamily="18" charset="0"/>
              </a:rPr>
              <a:t>Open Learning: The Journal of Open, Distance and e-Learning</a:t>
            </a:r>
            <a:r>
              <a:rPr lang="en-GB" sz="1200" dirty="0">
                <a:solidFill>
                  <a:srgbClr val="000000"/>
                </a:solidFill>
                <a:effectLst/>
                <a:latin typeface="Times New Roman" panose="02020603050405020304" pitchFamily="18" charset="0"/>
                <a:ea typeface="Times New Roman" panose="02020603050405020304" pitchFamily="18" charset="0"/>
              </a:rPr>
              <a:t>, 1-25.</a:t>
            </a:r>
            <a:endParaRPr lang="en-GB" sz="12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B49FB41-F7C6-9045-93DC-EEB9C83093E7}"/>
              </a:ext>
            </a:extLst>
          </p:cNvPr>
          <p:cNvPicPr>
            <a:picLocks noChangeAspect="1"/>
          </p:cNvPicPr>
          <p:nvPr/>
        </p:nvPicPr>
        <p:blipFill>
          <a:blip r:embed="rId3"/>
          <a:stretch>
            <a:fillRect/>
          </a:stretch>
        </p:blipFill>
        <p:spPr>
          <a:xfrm>
            <a:off x="10501312" y="0"/>
            <a:ext cx="1690687" cy="1144306"/>
          </a:xfrm>
          <a:prstGeom prst="rect">
            <a:avLst/>
          </a:prstGeom>
        </p:spPr>
      </p:pic>
      <p:pic>
        <p:nvPicPr>
          <p:cNvPr id="6" name="Picture 5">
            <a:extLst>
              <a:ext uri="{FF2B5EF4-FFF2-40B4-BE49-F238E27FC236}">
                <a16:creationId xmlns:a16="http://schemas.microsoft.com/office/drawing/2014/main" id="{9210E2DD-1B5C-C04B-AA36-09B6C35C07F5}"/>
              </a:ext>
            </a:extLst>
          </p:cNvPr>
          <p:cNvPicPr>
            <a:picLocks noChangeAspect="1"/>
          </p:cNvPicPr>
          <p:nvPr/>
        </p:nvPicPr>
        <p:blipFill>
          <a:blip r:embed="rId4"/>
          <a:stretch>
            <a:fillRect/>
          </a:stretch>
        </p:blipFill>
        <p:spPr>
          <a:xfrm>
            <a:off x="8529638" y="0"/>
            <a:ext cx="1816100" cy="982480"/>
          </a:xfrm>
          <a:prstGeom prst="rect">
            <a:avLst/>
          </a:prstGeom>
        </p:spPr>
      </p:pic>
    </p:spTree>
    <p:extLst>
      <p:ext uri="{BB962C8B-B14F-4D97-AF65-F5344CB8AC3E}">
        <p14:creationId xmlns:p14="http://schemas.microsoft.com/office/powerpoint/2010/main" val="3129967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5DEA-EE76-7F45-B3E8-EBFB987BB152}"/>
              </a:ext>
            </a:extLst>
          </p:cNvPr>
          <p:cNvSpPr>
            <a:spLocks noGrp="1"/>
          </p:cNvSpPr>
          <p:nvPr>
            <p:ph type="title"/>
          </p:nvPr>
        </p:nvSpPr>
        <p:spPr>
          <a:xfrm>
            <a:off x="324633" y="240315"/>
            <a:ext cx="10515600" cy="1325563"/>
          </a:xfrm>
        </p:spPr>
        <p:txBody>
          <a:bodyPr/>
          <a:lstStyle/>
          <a:p>
            <a:r>
              <a:rPr lang="en-GB" b="1" dirty="0"/>
              <a:t>Aim and Research Objectives </a:t>
            </a:r>
          </a:p>
        </p:txBody>
      </p:sp>
      <p:sp>
        <p:nvSpPr>
          <p:cNvPr id="3" name="Content Placeholder 2">
            <a:extLst>
              <a:ext uri="{FF2B5EF4-FFF2-40B4-BE49-F238E27FC236}">
                <a16:creationId xmlns:a16="http://schemas.microsoft.com/office/drawing/2014/main" id="{DD4F9F8D-BDD5-0248-8F08-64C44B805F18}"/>
              </a:ext>
            </a:extLst>
          </p:cNvPr>
          <p:cNvSpPr>
            <a:spLocks noGrp="1"/>
          </p:cNvSpPr>
          <p:nvPr>
            <p:ph idx="1"/>
          </p:nvPr>
        </p:nvSpPr>
        <p:spPr>
          <a:xfrm>
            <a:off x="512524" y="1580849"/>
            <a:ext cx="10515600" cy="4351338"/>
          </a:xfrm>
        </p:spPr>
        <p:txBody>
          <a:bodyPr/>
          <a:lstStyle/>
          <a:p>
            <a:r>
              <a:rPr lang="en-GB" b="1" dirty="0"/>
              <a:t>Aim:</a:t>
            </a:r>
            <a:r>
              <a:rPr lang="en-GB" dirty="0"/>
              <a:t> </a:t>
            </a:r>
          </a:p>
          <a:p>
            <a:pPr lvl="1"/>
            <a:r>
              <a:rPr lang="en-GB" dirty="0"/>
              <a:t>identify which form of support works best with OU students by helping them to overcome potential difficulties while using the VM. </a:t>
            </a:r>
          </a:p>
          <a:p>
            <a:r>
              <a:rPr lang="en-GB" b="1" dirty="0"/>
              <a:t>Research Objectives: </a:t>
            </a:r>
            <a:endParaRPr lang="en-GB" dirty="0"/>
          </a:p>
          <a:p>
            <a:pPr lvl="1"/>
            <a:r>
              <a:rPr lang="en-GB" dirty="0"/>
              <a:t>how VM design characteristics facilitate or inhibit learning </a:t>
            </a:r>
          </a:p>
          <a:p>
            <a:pPr lvl="1"/>
            <a:r>
              <a:rPr lang="en-GB" dirty="0"/>
              <a:t>what type of scaffolding, that is, </a:t>
            </a:r>
          </a:p>
          <a:p>
            <a:pPr lvl="2"/>
            <a:r>
              <a:rPr lang="en-GB" dirty="0"/>
              <a:t>(a) live feedback from a tutor accompanied by basic activity explanations, </a:t>
            </a:r>
          </a:p>
          <a:p>
            <a:pPr lvl="2"/>
            <a:r>
              <a:rPr lang="en-GB" dirty="0"/>
              <a:t>(b) detailed activity explanations written in a workbook*, </a:t>
            </a:r>
          </a:p>
          <a:p>
            <a:pPr lvl="2"/>
            <a:r>
              <a:rPr lang="en-GB" dirty="0"/>
              <a:t>(c) basic activity explanations only</a:t>
            </a:r>
          </a:p>
          <a:p>
            <a:pPr lvl="1"/>
            <a:r>
              <a:rPr lang="en-GB" dirty="0"/>
              <a:t>works best to support students’ learning with the VM </a:t>
            </a:r>
          </a:p>
          <a:p>
            <a:endParaRPr lang="en-GB" dirty="0"/>
          </a:p>
        </p:txBody>
      </p:sp>
      <p:sp>
        <p:nvSpPr>
          <p:cNvPr id="4" name="TextBox 3">
            <a:extLst>
              <a:ext uri="{FF2B5EF4-FFF2-40B4-BE49-F238E27FC236}">
                <a16:creationId xmlns:a16="http://schemas.microsoft.com/office/drawing/2014/main" id="{C9B0A73A-EC7E-2347-B0FA-EF481B3AF230}"/>
              </a:ext>
            </a:extLst>
          </p:cNvPr>
          <p:cNvSpPr txBox="1"/>
          <p:nvPr/>
        </p:nvSpPr>
        <p:spPr>
          <a:xfrm>
            <a:off x="127827" y="5781070"/>
            <a:ext cx="11936345" cy="923330"/>
          </a:xfrm>
          <a:prstGeom prst="rect">
            <a:avLst/>
          </a:prstGeom>
          <a:noFill/>
        </p:spPr>
        <p:txBody>
          <a:bodyPr wrap="none" rtlCol="0">
            <a:spAutoFit/>
          </a:bodyPr>
          <a:lstStyle/>
          <a:p>
            <a:r>
              <a:rPr lang="en-GB" b="1" i="1" dirty="0"/>
              <a:t>*Workbook </a:t>
            </a:r>
            <a:r>
              <a:rPr lang="en-GB" i="1" dirty="0"/>
              <a:t>- informed by difficulties tutors and students reported over the years when using the previous version of the VM, </a:t>
            </a:r>
          </a:p>
          <a:p>
            <a:r>
              <a:rPr lang="en-GB" i="1" dirty="0"/>
              <a:t>accompanying new VM version. </a:t>
            </a:r>
          </a:p>
          <a:p>
            <a:endParaRPr lang="en-GB" dirty="0"/>
          </a:p>
        </p:txBody>
      </p:sp>
      <p:pic>
        <p:nvPicPr>
          <p:cNvPr id="5" name="Picture 4">
            <a:extLst>
              <a:ext uri="{FF2B5EF4-FFF2-40B4-BE49-F238E27FC236}">
                <a16:creationId xmlns:a16="http://schemas.microsoft.com/office/drawing/2014/main" id="{D2E79F63-2221-3243-8B88-390F6B7DCB1D}"/>
              </a:ext>
            </a:extLst>
          </p:cNvPr>
          <p:cNvPicPr>
            <a:picLocks noChangeAspect="1"/>
          </p:cNvPicPr>
          <p:nvPr/>
        </p:nvPicPr>
        <p:blipFill>
          <a:blip r:embed="rId2"/>
          <a:stretch>
            <a:fillRect/>
          </a:stretch>
        </p:blipFill>
        <p:spPr>
          <a:xfrm>
            <a:off x="10501312" y="0"/>
            <a:ext cx="1690687" cy="1144306"/>
          </a:xfrm>
          <a:prstGeom prst="rect">
            <a:avLst/>
          </a:prstGeom>
        </p:spPr>
      </p:pic>
      <p:pic>
        <p:nvPicPr>
          <p:cNvPr id="6" name="Picture 5">
            <a:extLst>
              <a:ext uri="{FF2B5EF4-FFF2-40B4-BE49-F238E27FC236}">
                <a16:creationId xmlns:a16="http://schemas.microsoft.com/office/drawing/2014/main" id="{732ED540-51DE-1F4A-ABA9-8CEEF41F7B6D}"/>
              </a:ext>
            </a:extLst>
          </p:cNvPr>
          <p:cNvPicPr>
            <a:picLocks noChangeAspect="1"/>
          </p:cNvPicPr>
          <p:nvPr/>
        </p:nvPicPr>
        <p:blipFill>
          <a:blip r:embed="rId3"/>
          <a:stretch>
            <a:fillRect/>
          </a:stretch>
        </p:blipFill>
        <p:spPr>
          <a:xfrm>
            <a:off x="8529638" y="0"/>
            <a:ext cx="1816100" cy="982480"/>
          </a:xfrm>
          <a:prstGeom prst="rect">
            <a:avLst/>
          </a:prstGeom>
        </p:spPr>
      </p:pic>
      <p:sp>
        <p:nvSpPr>
          <p:cNvPr id="7" name="TextBox 6">
            <a:extLst>
              <a:ext uri="{FF2B5EF4-FFF2-40B4-BE49-F238E27FC236}">
                <a16:creationId xmlns:a16="http://schemas.microsoft.com/office/drawing/2014/main" id="{FC8DEB58-8614-1C8B-78B4-AB1F2ECB73A1}"/>
              </a:ext>
            </a:extLst>
          </p:cNvPr>
          <p:cNvSpPr txBox="1"/>
          <p:nvPr/>
        </p:nvSpPr>
        <p:spPr>
          <a:xfrm>
            <a:off x="0" y="6565901"/>
            <a:ext cx="12192000" cy="276999"/>
          </a:xfrm>
          <a:prstGeom prst="rect">
            <a:avLst/>
          </a:prstGeom>
          <a:solidFill>
            <a:schemeClr val="bg1">
              <a:lumMod val="85000"/>
            </a:schemeClr>
          </a:solidFill>
        </p:spPr>
        <p:txBody>
          <a:bodyPr wrap="square">
            <a:spAutoFit/>
          </a:bodyPr>
          <a:lstStyle/>
          <a:p>
            <a:r>
              <a:rPr lang="en-GB" sz="1200" dirty="0">
                <a:effectLst/>
                <a:latin typeface="Helvetica" pitchFamily="2" charset="0"/>
              </a:rPr>
              <a:t>Herodotou, C., Fox., K. &amp; Scanlon, E. (2021). Evaluation of the new version of the Virtual Microscope (VM) with OU students. </a:t>
            </a:r>
            <a:r>
              <a:rPr lang="en-GB" sz="1200" dirty="0" err="1">
                <a:effectLst/>
                <a:latin typeface="Helvetica" pitchFamily="2" charset="0"/>
              </a:rPr>
              <a:t>eSTEeM</a:t>
            </a:r>
            <a:r>
              <a:rPr lang="en-GB" sz="1200" dirty="0">
                <a:effectLst/>
                <a:latin typeface="Helvetica" pitchFamily="2" charset="0"/>
              </a:rPr>
              <a:t> funded project. Final Report. </a:t>
            </a:r>
          </a:p>
        </p:txBody>
      </p:sp>
    </p:spTree>
    <p:extLst>
      <p:ext uri="{BB962C8B-B14F-4D97-AF65-F5344CB8AC3E}">
        <p14:creationId xmlns:p14="http://schemas.microsoft.com/office/powerpoint/2010/main" val="166417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6AE3-6043-9948-8C20-C96489724580}"/>
              </a:ext>
            </a:extLst>
          </p:cNvPr>
          <p:cNvSpPr>
            <a:spLocks noGrp="1"/>
          </p:cNvSpPr>
          <p:nvPr>
            <p:ph type="title"/>
          </p:nvPr>
        </p:nvSpPr>
        <p:spPr/>
        <p:txBody>
          <a:bodyPr/>
          <a:lstStyle/>
          <a:p>
            <a:r>
              <a:rPr lang="en-GB" b="1" dirty="0"/>
              <a:t>Sample</a:t>
            </a:r>
          </a:p>
        </p:txBody>
      </p:sp>
      <p:pic>
        <p:nvPicPr>
          <p:cNvPr id="5" name="Content Placeholder 4" descr="Graphical user interface, table&#10;&#10;Description automatically generated with medium confidence">
            <a:extLst>
              <a:ext uri="{FF2B5EF4-FFF2-40B4-BE49-F238E27FC236}">
                <a16:creationId xmlns:a16="http://schemas.microsoft.com/office/drawing/2014/main" id="{E23C9573-3384-4A41-AD3A-A208E7A4EB8D}"/>
              </a:ext>
            </a:extLst>
          </p:cNvPr>
          <p:cNvPicPr>
            <a:picLocks noGrp="1" noChangeAspect="1"/>
          </p:cNvPicPr>
          <p:nvPr>
            <p:ph idx="1"/>
          </p:nvPr>
        </p:nvPicPr>
        <p:blipFill>
          <a:blip r:embed="rId3"/>
          <a:stretch>
            <a:fillRect/>
          </a:stretch>
        </p:blipFill>
        <p:spPr>
          <a:xfrm>
            <a:off x="838200" y="2051974"/>
            <a:ext cx="10515600" cy="3898640"/>
          </a:xfrm>
        </p:spPr>
      </p:pic>
      <p:sp>
        <p:nvSpPr>
          <p:cNvPr id="6" name="TextBox 5">
            <a:extLst>
              <a:ext uri="{FF2B5EF4-FFF2-40B4-BE49-F238E27FC236}">
                <a16:creationId xmlns:a16="http://schemas.microsoft.com/office/drawing/2014/main" id="{40D25E3B-9CC9-2543-8672-01CCD4335B33}"/>
              </a:ext>
            </a:extLst>
          </p:cNvPr>
          <p:cNvSpPr txBox="1"/>
          <p:nvPr/>
        </p:nvSpPr>
        <p:spPr>
          <a:xfrm>
            <a:off x="0" y="6565901"/>
            <a:ext cx="12192000" cy="276999"/>
          </a:xfrm>
          <a:prstGeom prst="rect">
            <a:avLst/>
          </a:prstGeom>
          <a:solidFill>
            <a:schemeClr val="bg1">
              <a:lumMod val="85000"/>
            </a:schemeClr>
          </a:solidFill>
        </p:spPr>
        <p:txBody>
          <a:bodyPr wrap="square">
            <a:spAutoFit/>
          </a:bodyPr>
          <a:lstStyle/>
          <a:p>
            <a:r>
              <a:rPr lang="en-GB" sz="1200">
                <a:effectLst/>
                <a:latin typeface="Helvetica" pitchFamily="2" charset="0"/>
              </a:rPr>
              <a:t>Herodotou, C., Fox., K. &amp; Scanlon, E. (2021). Evaluation of the new version of the Virtual Microscope (VM) with OU students. eSTEeM funded project. Final Report. </a:t>
            </a:r>
            <a:endParaRPr lang="en-GB" sz="1200" dirty="0">
              <a:effectLst/>
              <a:latin typeface="Helvetica" pitchFamily="2" charset="0"/>
            </a:endParaRPr>
          </a:p>
        </p:txBody>
      </p:sp>
      <p:pic>
        <p:nvPicPr>
          <p:cNvPr id="9" name="Picture 8">
            <a:extLst>
              <a:ext uri="{FF2B5EF4-FFF2-40B4-BE49-F238E27FC236}">
                <a16:creationId xmlns:a16="http://schemas.microsoft.com/office/drawing/2014/main" id="{B157249A-C8A2-7848-B520-111D0CB5E5CB}"/>
              </a:ext>
            </a:extLst>
          </p:cNvPr>
          <p:cNvPicPr>
            <a:picLocks noChangeAspect="1"/>
          </p:cNvPicPr>
          <p:nvPr/>
        </p:nvPicPr>
        <p:blipFill>
          <a:blip r:embed="rId4"/>
          <a:stretch>
            <a:fillRect/>
          </a:stretch>
        </p:blipFill>
        <p:spPr>
          <a:xfrm>
            <a:off x="10501312" y="0"/>
            <a:ext cx="1690687" cy="1144306"/>
          </a:xfrm>
          <a:prstGeom prst="rect">
            <a:avLst/>
          </a:prstGeom>
        </p:spPr>
      </p:pic>
      <p:pic>
        <p:nvPicPr>
          <p:cNvPr id="10" name="Picture 9">
            <a:extLst>
              <a:ext uri="{FF2B5EF4-FFF2-40B4-BE49-F238E27FC236}">
                <a16:creationId xmlns:a16="http://schemas.microsoft.com/office/drawing/2014/main" id="{B1AD9A75-2965-D447-A272-79C89335819D}"/>
              </a:ext>
            </a:extLst>
          </p:cNvPr>
          <p:cNvPicPr>
            <a:picLocks noChangeAspect="1"/>
          </p:cNvPicPr>
          <p:nvPr/>
        </p:nvPicPr>
        <p:blipFill>
          <a:blip r:embed="rId5"/>
          <a:stretch>
            <a:fillRect/>
          </a:stretch>
        </p:blipFill>
        <p:spPr>
          <a:xfrm>
            <a:off x="8529638" y="0"/>
            <a:ext cx="1816100" cy="982480"/>
          </a:xfrm>
          <a:prstGeom prst="rect">
            <a:avLst/>
          </a:prstGeom>
        </p:spPr>
      </p:pic>
    </p:spTree>
    <p:extLst>
      <p:ext uri="{BB962C8B-B14F-4D97-AF65-F5344CB8AC3E}">
        <p14:creationId xmlns:p14="http://schemas.microsoft.com/office/powerpoint/2010/main" val="3063269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1774</Words>
  <Application>Microsoft Office PowerPoint</Application>
  <PresentationFormat>Widescreen</PresentationFormat>
  <Paragraphs>136</Paragraphs>
  <Slides>17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Helvetica</vt:lpstr>
      <vt:lpstr>MyriadPro</vt:lpstr>
      <vt:lpstr>Times New Roman</vt:lpstr>
      <vt:lpstr>Office Theme</vt:lpstr>
      <vt:lpstr>Virtual microscope and students:  What support strategies work and why </vt:lpstr>
      <vt:lpstr>An overview of the VM showing slides of prostate tumours </vt:lpstr>
      <vt:lpstr>Areas for further analysis highlighted for each slide </vt:lpstr>
      <vt:lpstr>Additional functionality  </vt:lpstr>
      <vt:lpstr>Existing studies about the VM (1/3)</vt:lpstr>
      <vt:lpstr>Existing studies about the VM (2/3)</vt:lpstr>
      <vt:lpstr>Existing studies about the VM (3/3)</vt:lpstr>
      <vt:lpstr>Aim and Research Objectives </vt:lpstr>
      <vt:lpstr>Sample</vt:lpstr>
      <vt:lpstr>PowerPoint Presentation</vt:lpstr>
      <vt:lpstr>Data collection: Assessment task (marked)</vt:lpstr>
      <vt:lpstr>Data collection: Follow-up questionnaire </vt:lpstr>
      <vt:lpstr>Assessment task</vt:lpstr>
      <vt:lpstr>Questionnaire </vt:lpstr>
      <vt:lpstr>Group C- synchronous session in MS Teams</vt:lpstr>
      <vt:lpstr>Conclusions </vt:lpstr>
      <vt:lpstr>Thank you! Your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engagement of Open University students with the virtual microscope</dc:title>
  <dc:creator>Christothea.Herodotou</dc:creator>
  <cp:lastModifiedBy>Diane.Ford</cp:lastModifiedBy>
  <cp:revision>10</cp:revision>
  <dcterms:created xsi:type="dcterms:W3CDTF">2022-02-22T07:50:17Z</dcterms:created>
  <dcterms:modified xsi:type="dcterms:W3CDTF">2022-09-13T09:08:41Z</dcterms:modified>
</cp:coreProperties>
</file>