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 id="2147483771" r:id="rId5"/>
    <p:sldMasterId id="2147483863" r:id="rId6"/>
    <p:sldMasterId id="2147483817" r:id="rId7"/>
    <p:sldMasterId id="2147483927" r:id="rId8"/>
  </p:sldMasterIdLst>
  <p:notesMasterIdLst>
    <p:notesMasterId r:id="rId45"/>
  </p:notesMasterIdLst>
  <p:handoutMasterIdLst>
    <p:handoutMasterId r:id="rId46"/>
  </p:handoutMasterIdLst>
  <p:sldIdLst>
    <p:sldId id="257" r:id="rId9"/>
    <p:sldId id="333" r:id="rId10"/>
    <p:sldId id="342" r:id="rId11"/>
    <p:sldId id="344" r:id="rId12"/>
    <p:sldId id="345" r:id="rId13"/>
    <p:sldId id="361" r:id="rId14"/>
    <p:sldId id="337" r:id="rId15"/>
    <p:sldId id="366" r:id="rId16"/>
    <p:sldId id="362" r:id="rId17"/>
    <p:sldId id="367" r:id="rId18"/>
    <p:sldId id="363" r:id="rId19"/>
    <p:sldId id="365" r:id="rId20"/>
    <p:sldId id="368" r:id="rId21"/>
    <p:sldId id="370" r:id="rId22"/>
    <p:sldId id="369" r:id="rId23"/>
    <p:sldId id="304" r:id="rId24"/>
    <p:sldId id="445" r:id="rId25"/>
    <p:sldId id="371" r:id="rId26"/>
    <p:sldId id="399" r:id="rId27"/>
    <p:sldId id="375" r:id="rId28"/>
    <p:sldId id="400" r:id="rId29"/>
    <p:sldId id="446" r:id="rId30"/>
    <p:sldId id="256" r:id="rId31"/>
    <p:sldId id="285" r:id="rId32"/>
    <p:sldId id="319" r:id="rId33"/>
    <p:sldId id="320" r:id="rId34"/>
    <p:sldId id="321" r:id="rId35"/>
    <p:sldId id="454" r:id="rId36"/>
    <p:sldId id="456" r:id="rId37"/>
    <p:sldId id="457" r:id="rId38"/>
    <p:sldId id="447" r:id="rId39"/>
    <p:sldId id="448" r:id="rId40"/>
    <p:sldId id="449" r:id="rId41"/>
    <p:sldId id="450" r:id="rId42"/>
    <p:sldId id="451" r:id="rId43"/>
    <p:sldId id="31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92C21D-9C31-DAEC-E611-E76D7525B8BA}" name="Hannah.King" initials="H" userId="S::hlk63@open.ac.uk::a66496f2-2df4-4361-8801-89f9e25bfc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645"/>
    <a:srgbClr val="FFD7FD"/>
    <a:srgbClr val="FF8A76"/>
    <a:srgbClr val="FFB4FF"/>
    <a:srgbClr val="D6FFF2"/>
    <a:srgbClr val="CAD2FF"/>
    <a:srgbClr val="FEE3E9"/>
    <a:srgbClr val="4F9AE9"/>
    <a:srgbClr val="8AFFD7"/>
    <a:srgbClr val="BA8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78" d="100"/>
          <a:sy n="78" d="100"/>
        </p:scale>
        <p:origin x="850" y="8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50AFA1-2D98-83E6-6B45-1BA4EFFA09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Poppins" panose="00000500000000000000" pitchFamily="2" charset="0"/>
            </a:endParaRPr>
          </a:p>
        </p:txBody>
      </p:sp>
      <p:sp>
        <p:nvSpPr>
          <p:cNvPr id="3" name="Date Placeholder 2">
            <a:extLst>
              <a:ext uri="{FF2B5EF4-FFF2-40B4-BE49-F238E27FC236}">
                <a16:creationId xmlns:a16="http://schemas.microsoft.com/office/drawing/2014/main" id="{2F292458-5F54-BBF5-A700-E864B64DF8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BE0FF1-B4C8-4A7A-A50B-9837D279A5B3}" type="datetimeFigureOut">
              <a:rPr lang="en-GB" smtClean="0">
                <a:latin typeface="Poppins" panose="00000500000000000000" pitchFamily="2" charset="0"/>
              </a:rPr>
              <a:t>29/04/2026</a:t>
            </a:fld>
            <a:endParaRPr lang="en-GB">
              <a:latin typeface="Poppins" panose="00000500000000000000" pitchFamily="2" charset="0"/>
            </a:endParaRPr>
          </a:p>
        </p:txBody>
      </p:sp>
      <p:sp>
        <p:nvSpPr>
          <p:cNvPr id="4" name="Footer Placeholder 3">
            <a:extLst>
              <a:ext uri="{FF2B5EF4-FFF2-40B4-BE49-F238E27FC236}">
                <a16:creationId xmlns:a16="http://schemas.microsoft.com/office/drawing/2014/main" id="{0D685C0A-89EE-3D17-E818-2781A8FCA1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Poppins" panose="00000500000000000000" pitchFamily="2" charset="0"/>
            </a:endParaRPr>
          </a:p>
        </p:txBody>
      </p:sp>
      <p:sp>
        <p:nvSpPr>
          <p:cNvPr id="5" name="Slide Number Placeholder 4">
            <a:extLst>
              <a:ext uri="{FF2B5EF4-FFF2-40B4-BE49-F238E27FC236}">
                <a16:creationId xmlns:a16="http://schemas.microsoft.com/office/drawing/2014/main" id="{B159F12D-2392-5BCA-470C-1326218C7E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D0D4E1-3C06-412A-A8F6-CECF698F9984}" type="slidenum">
              <a:rPr lang="en-GB" smtClean="0">
                <a:latin typeface="Poppins" panose="00000500000000000000" pitchFamily="2" charset="0"/>
              </a:rPr>
              <a:t>‹#›</a:t>
            </a:fld>
            <a:endParaRPr lang="en-GB">
              <a:latin typeface="Poppins" panose="00000500000000000000" pitchFamily="2" charset="0"/>
            </a:endParaRPr>
          </a:p>
        </p:txBody>
      </p:sp>
    </p:spTree>
    <p:extLst>
      <p:ext uri="{BB962C8B-B14F-4D97-AF65-F5344CB8AC3E}">
        <p14:creationId xmlns:p14="http://schemas.microsoft.com/office/powerpoint/2010/main" val="355981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oppins" panose="00000500000000000000"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oppins" panose="00000500000000000000" pitchFamily="2" charset="0"/>
              </a:defRPr>
            </a:lvl1pPr>
          </a:lstStyle>
          <a:p>
            <a:fld id="{816C2FE4-2A89-2C48-B077-AF8EE4693F31}" type="datetimeFigureOut">
              <a:rPr lang="en-US" smtClean="0"/>
              <a:pPr/>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oppins" panose="00000500000000000000"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oppins" panose="00000500000000000000" pitchFamily="2" charset="0"/>
              </a:defRPr>
            </a:lvl1pPr>
          </a:lstStyle>
          <a:p>
            <a:fld id="{8CCD80B4-3417-B74B-BDCD-C7836226A258}" type="slidenum">
              <a:rPr lang="en-US" smtClean="0"/>
              <a:pPr/>
              <a:t>‹#›</a:t>
            </a:fld>
            <a:endParaRPr lang="en-US"/>
          </a:p>
        </p:txBody>
      </p:sp>
    </p:spTree>
    <p:extLst>
      <p:ext uri="{BB962C8B-B14F-4D97-AF65-F5344CB8AC3E}">
        <p14:creationId xmlns:p14="http://schemas.microsoft.com/office/powerpoint/2010/main" val="583720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oppins" panose="00000500000000000000" pitchFamily="2" charset="0"/>
        <a:ea typeface="+mn-ea"/>
        <a:cs typeface="+mn-cs"/>
      </a:defRPr>
    </a:lvl1pPr>
    <a:lvl2pPr marL="457200" algn="l" defTabSz="914400" rtl="0" eaLnBrk="1" latinLnBrk="0" hangingPunct="1">
      <a:defRPr sz="1200" kern="1200">
        <a:solidFill>
          <a:schemeClr val="tx1"/>
        </a:solidFill>
        <a:latin typeface="Poppins" panose="00000500000000000000" pitchFamily="2" charset="0"/>
        <a:ea typeface="+mn-ea"/>
        <a:cs typeface="+mn-cs"/>
      </a:defRPr>
    </a:lvl2pPr>
    <a:lvl3pPr marL="914400" algn="l" defTabSz="914400" rtl="0" eaLnBrk="1" latinLnBrk="0" hangingPunct="1">
      <a:defRPr sz="1200" kern="1200">
        <a:solidFill>
          <a:schemeClr val="tx1"/>
        </a:solidFill>
        <a:latin typeface="Poppins" panose="00000500000000000000" pitchFamily="2" charset="0"/>
        <a:ea typeface="+mn-ea"/>
        <a:cs typeface="+mn-cs"/>
      </a:defRPr>
    </a:lvl3pPr>
    <a:lvl4pPr marL="1371600" algn="l" defTabSz="914400" rtl="0" eaLnBrk="1" latinLnBrk="0" hangingPunct="1">
      <a:defRPr sz="1200" kern="1200">
        <a:solidFill>
          <a:schemeClr val="tx1"/>
        </a:solidFill>
        <a:latin typeface="Poppins" panose="00000500000000000000" pitchFamily="2" charset="0"/>
        <a:ea typeface="+mn-ea"/>
        <a:cs typeface="+mn-cs"/>
      </a:defRPr>
    </a:lvl4pPr>
    <a:lvl5pPr marL="1828800" algn="l" defTabSz="914400" rtl="0" eaLnBrk="1" latinLnBrk="0" hangingPunct="1">
      <a:defRPr sz="1200" kern="1200">
        <a:solidFill>
          <a:schemeClr val="tx1"/>
        </a:solidFill>
        <a:latin typeface="Poppins"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D80B4-3417-B74B-BDCD-C7836226A258}" type="slidenum">
              <a:rPr kumimoji="0" lang="en-US"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1439615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20</a:t>
            </a:fld>
            <a:endParaRPr lang="en-US"/>
          </a:p>
        </p:txBody>
      </p:sp>
    </p:spTree>
    <p:extLst>
      <p:ext uri="{BB962C8B-B14F-4D97-AF65-F5344CB8AC3E}">
        <p14:creationId xmlns:p14="http://schemas.microsoft.com/office/powerpoint/2010/main" val="860705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330B7-B2A3-5796-840D-2DB2D24016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544CB3-0777-17E2-B8D2-A6A50E3DA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9F20F9-0854-D679-7F16-2F007725E7F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BD85303-63A9-11DF-683E-F988CFAD3132}"/>
              </a:ext>
            </a:extLst>
          </p:cNvPr>
          <p:cNvSpPr>
            <a:spLocks noGrp="1"/>
          </p:cNvSpPr>
          <p:nvPr>
            <p:ph type="sldNum" sz="quarter" idx="5"/>
          </p:nvPr>
        </p:nvSpPr>
        <p:spPr/>
        <p:txBody>
          <a:bodyPr/>
          <a:lstStyle/>
          <a:p>
            <a:fld id="{8CCD80B4-3417-B74B-BDCD-C7836226A258}" type="slidenum">
              <a:rPr lang="en-US" smtClean="0"/>
              <a:pPr/>
              <a:t>21</a:t>
            </a:fld>
            <a:endParaRPr lang="en-US"/>
          </a:p>
        </p:txBody>
      </p:sp>
    </p:spTree>
    <p:extLst>
      <p:ext uri="{BB962C8B-B14F-4D97-AF65-F5344CB8AC3E}">
        <p14:creationId xmlns:p14="http://schemas.microsoft.com/office/powerpoint/2010/main" val="3050973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22</a:t>
            </a:fld>
            <a:endParaRPr lang="en-US"/>
          </a:p>
        </p:txBody>
      </p:sp>
    </p:spTree>
    <p:extLst>
      <p:ext uri="{BB962C8B-B14F-4D97-AF65-F5344CB8AC3E}">
        <p14:creationId xmlns:p14="http://schemas.microsoft.com/office/powerpoint/2010/main" val="3445707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23</a:t>
            </a:fld>
            <a:endParaRPr lang="en-US"/>
          </a:p>
        </p:txBody>
      </p:sp>
    </p:spTree>
    <p:extLst>
      <p:ext uri="{BB962C8B-B14F-4D97-AF65-F5344CB8AC3E}">
        <p14:creationId xmlns:p14="http://schemas.microsoft.com/office/powerpoint/2010/main" val="4008887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24</a:t>
            </a:fld>
            <a:endParaRPr lang="en-US"/>
          </a:p>
        </p:txBody>
      </p:sp>
    </p:spTree>
    <p:extLst>
      <p:ext uri="{BB962C8B-B14F-4D97-AF65-F5344CB8AC3E}">
        <p14:creationId xmlns:p14="http://schemas.microsoft.com/office/powerpoint/2010/main" val="670710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4AE6F-13B0-AA72-D326-C3DCA2C02F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C55293-8B07-EBEB-D7B2-D33AA40B45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99540A-31A7-1730-8978-A62243B950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E7E9AB-7C5E-BAD9-CBF6-4BBE68D0C863}"/>
              </a:ext>
            </a:extLst>
          </p:cNvPr>
          <p:cNvSpPr>
            <a:spLocks noGrp="1"/>
          </p:cNvSpPr>
          <p:nvPr>
            <p:ph type="sldNum" sz="quarter" idx="5"/>
          </p:nvPr>
        </p:nvSpPr>
        <p:spPr/>
        <p:txBody>
          <a:bodyPr/>
          <a:lstStyle/>
          <a:p>
            <a:fld id="{8CCD80B4-3417-B74B-BDCD-C7836226A258}" type="slidenum">
              <a:rPr lang="en-US" smtClean="0"/>
              <a:pPr/>
              <a:t>25</a:t>
            </a:fld>
            <a:endParaRPr lang="en-US"/>
          </a:p>
        </p:txBody>
      </p:sp>
    </p:spTree>
    <p:extLst>
      <p:ext uri="{BB962C8B-B14F-4D97-AF65-F5344CB8AC3E}">
        <p14:creationId xmlns:p14="http://schemas.microsoft.com/office/powerpoint/2010/main" val="1541498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F943F-C420-4195-81DB-3404D5C6BB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61DC5D-80BC-8E4F-FFDD-5E04F20795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1820D5-8E3D-3E56-76D2-AC4310BEE4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AD4E23-831A-C220-4C6F-E28047E59CD9}"/>
              </a:ext>
            </a:extLst>
          </p:cNvPr>
          <p:cNvSpPr>
            <a:spLocks noGrp="1"/>
          </p:cNvSpPr>
          <p:nvPr>
            <p:ph type="sldNum" sz="quarter" idx="5"/>
          </p:nvPr>
        </p:nvSpPr>
        <p:spPr/>
        <p:txBody>
          <a:bodyPr/>
          <a:lstStyle/>
          <a:p>
            <a:fld id="{8CCD80B4-3417-B74B-BDCD-C7836226A258}" type="slidenum">
              <a:rPr lang="en-US" smtClean="0"/>
              <a:pPr/>
              <a:t>26</a:t>
            </a:fld>
            <a:endParaRPr lang="en-US"/>
          </a:p>
        </p:txBody>
      </p:sp>
    </p:spTree>
    <p:extLst>
      <p:ext uri="{BB962C8B-B14F-4D97-AF65-F5344CB8AC3E}">
        <p14:creationId xmlns:p14="http://schemas.microsoft.com/office/powerpoint/2010/main" val="388034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EFFE5-3F05-5C95-335B-9AA3B311CF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EB591-0E46-DA9C-A9A4-381A46310B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F14021-7942-D8B0-F03B-5B3ADC12A4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4AD1192-E6CE-CD84-ED87-ADBD90242839}"/>
              </a:ext>
            </a:extLst>
          </p:cNvPr>
          <p:cNvSpPr>
            <a:spLocks noGrp="1"/>
          </p:cNvSpPr>
          <p:nvPr>
            <p:ph type="sldNum" sz="quarter" idx="5"/>
          </p:nvPr>
        </p:nvSpPr>
        <p:spPr/>
        <p:txBody>
          <a:bodyPr/>
          <a:lstStyle/>
          <a:p>
            <a:fld id="{8CCD80B4-3417-B74B-BDCD-C7836226A258}" type="slidenum">
              <a:rPr lang="en-US" smtClean="0"/>
              <a:pPr/>
              <a:t>27</a:t>
            </a:fld>
            <a:endParaRPr lang="en-US"/>
          </a:p>
        </p:txBody>
      </p:sp>
    </p:spTree>
    <p:extLst>
      <p:ext uri="{BB962C8B-B14F-4D97-AF65-F5344CB8AC3E}">
        <p14:creationId xmlns:p14="http://schemas.microsoft.com/office/powerpoint/2010/main" val="761556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7BA00-BDFF-C3DE-82E0-83BE37F7EF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50C7E-8171-FF7E-AA07-86D5C4E584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29C799-80C8-6632-4CA4-61AA4772FA20}"/>
              </a:ext>
            </a:extLst>
          </p:cNvPr>
          <p:cNvSpPr>
            <a:spLocks noGrp="1"/>
          </p:cNvSpPr>
          <p:nvPr>
            <p:ph type="body" idx="1"/>
          </p:nvPr>
        </p:nvSpPr>
        <p:spPr/>
        <p:txBody>
          <a:bodyPr/>
          <a:lstStyle/>
          <a:p>
            <a:endParaRPr lang="en-GB" sz="1400" dirty="0"/>
          </a:p>
        </p:txBody>
      </p:sp>
      <p:sp>
        <p:nvSpPr>
          <p:cNvPr id="4" name="Slide Number Placeholder 3">
            <a:extLst>
              <a:ext uri="{FF2B5EF4-FFF2-40B4-BE49-F238E27FC236}">
                <a16:creationId xmlns:a16="http://schemas.microsoft.com/office/drawing/2014/main" id="{6C41D920-A692-D58C-E093-0098F38D35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D80B4-3417-B74B-BDCD-C7836226A2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870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30</a:t>
            </a:fld>
            <a:endParaRPr lang="en-US"/>
          </a:p>
        </p:txBody>
      </p:sp>
    </p:spTree>
    <p:extLst>
      <p:ext uri="{BB962C8B-B14F-4D97-AF65-F5344CB8AC3E}">
        <p14:creationId xmlns:p14="http://schemas.microsoft.com/office/powerpoint/2010/main" val="3445707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2</a:t>
            </a:fld>
            <a:endParaRPr lang="en-US"/>
          </a:p>
        </p:txBody>
      </p:sp>
    </p:spTree>
    <p:extLst>
      <p:ext uri="{BB962C8B-B14F-4D97-AF65-F5344CB8AC3E}">
        <p14:creationId xmlns:p14="http://schemas.microsoft.com/office/powerpoint/2010/main" val="2519227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4ECA4-4BB6-8B96-4F79-5028BC239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9BE078-5852-FD6E-080E-42D497EA13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BE157C-8687-22FA-BEE9-1AA954758BD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C3D6A0-9437-053C-B69E-FAF00A8B9A4F}"/>
              </a:ext>
            </a:extLst>
          </p:cNvPr>
          <p:cNvSpPr>
            <a:spLocks noGrp="1"/>
          </p:cNvSpPr>
          <p:nvPr>
            <p:ph type="sldNum" sz="quarter" idx="5"/>
          </p:nvPr>
        </p:nvSpPr>
        <p:spPr/>
        <p:txBody>
          <a:bodyPr/>
          <a:lstStyle/>
          <a:p>
            <a:fld id="{8CCD80B4-3417-B74B-BDCD-C7836226A258}" type="slidenum">
              <a:rPr lang="en-US" smtClean="0"/>
              <a:t>31</a:t>
            </a:fld>
            <a:endParaRPr lang="en-US"/>
          </a:p>
        </p:txBody>
      </p:sp>
    </p:spTree>
    <p:extLst>
      <p:ext uri="{BB962C8B-B14F-4D97-AF65-F5344CB8AC3E}">
        <p14:creationId xmlns:p14="http://schemas.microsoft.com/office/powerpoint/2010/main" val="2930607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8F3E3-9335-292F-EF1B-57BACD79A2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28376B-485B-D542-855F-7EA30B9223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1E7E4-724E-0D14-D1D2-A47092E0FEC9}"/>
              </a:ext>
            </a:extLst>
          </p:cNvPr>
          <p:cNvSpPr>
            <a:spLocks noGrp="1"/>
          </p:cNvSpPr>
          <p:nvPr>
            <p:ph type="body" idx="1"/>
          </p:nvPr>
        </p:nvSpPr>
        <p:spPr/>
        <p:txBody>
          <a:bodyPr/>
          <a:lstStyle/>
          <a:p>
            <a:r>
              <a:rPr lang="en-GB" dirty="0"/>
              <a:t>A popular module attracting students from a range of disciplines …</a:t>
            </a:r>
          </a:p>
          <a:p>
            <a:r>
              <a:rPr lang="en-GB" dirty="0"/>
              <a:t>Want to make the final assessment attractive and relevant to the individual students’ interests, so a choice</a:t>
            </a:r>
          </a:p>
        </p:txBody>
      </p:sp>
      <p:sp>
        <p:nvSpPr>
          <p:cNvPr id="4" name="Slide Number Placeholder 3">
            <a:extLst>
              <a:ext uri="{FF2B5EF4-FFF2-40B4-BE49-F238E27FC236}">
                <a16:creationId xmlns:a16="http://schemas.microsoft.com/office/drawing/2014/main" id="{2ADBB120-7E54-303D-1D8C-EE13C46A4EDA}"/>
              </a:ext>
            </a:extLst>
          </p:cNvPr>
          <p:cNvSpPr>
            <a:spLocks noGrp="1"/>
          </p:cNvSpPr>
          <p:nvPr>
            <p:ph type="sldNum" sz="quarter" idx="5"/>
          </p:nvPr>
        </p:nvSpPr>
        <p:spPr/>
        <p:txBody>
          <a:bodyPr/>
          <a:lstStyle/>
          <a:p>
            <a:fld id="{8CCD80B4-3417-B74B-BDCD-C7836226A258}" type="slidenum">
              <a:rPr lang="en-US" smtClean="0"/>
              <a:pPr/>
              <a:t>32</a:t>
            </a:fld>
            <a:endParaRPr lang="en-US"/>
          </a:p>
        </p:txBody>
      </p:sp>
    </p:spTree>
    <p:extLst>
      <p:ext uri="{BB962C8B-B14F-4D97-AF65-F5344CB8AC3E}">
        <p14:creationId xmlns:p14="http://schemas.microsoft.com/office/powerpoint/2010/main" val="3434695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51238-D7E9-6EBF-18A5-E3872F7ACF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67BDA4-DE43-7DEB-E382-112A14069C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8004A3-CE09-FBD8-6A8C-FD6C86E45486}"/>
              </a:ext>
            </a:extLst>
          </p:cNvPr>
          <p:cNvSpPr>
            <a:spLocks noGrp="1"/>
          </p:cNvSpPr>
          <p:nvPr>
            <p:ph type="body" idx="1"/>
          </p:nvPr>
        </p:nvSpPr>
        <p:spPr/>
        <p:txBody>
          <a:bodyPr/>
          <a:lstStyle/>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BD0CC05B-A98D-2550-4ABA-0A298E01C5C9}"/>
              </a:ext>
            </a:extLst>
          </p:cNvPr>
          <p:cNvSpPr>
            <a:spLocks noGrp="1"/>
          </p:cNvSpPr>
          <p:nvPr>
            <p:ph type="sldNum" sz="quarter" idx="5"/>
          </p:nvPr>
        </p:nvSpPr>
        <p:spPr/>
        <p:txBody>
          <a:bodyPr/>
          <a:lstStyle/>
          <a:p>
            <a:fld id="{8CCD80B4-3417-B74B-BDCD-C7836226A258}" type="slidenum">
              <a:rPr lang="en-US" smtClean="0"/>
              <a:pPr/>
              <a:t>33</a:t>
            </a:fld>
            <a:endParaRPr lang="en-US"/>
          </a:p>
        </p:txBody>
      </p:sp>
    </p:spTree>
    <p:extLst>
      <p:ext uri="{BB962C8B-B14F-4D97-AF65-F5344CB8AC3E}">
        <p14:creationId xmlns:p14="http://schemas.microsoft.com/office/powerpoint/2010/main" val="1889985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65856-1CCF-63BA-00A3-D67DB03744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28E997-F683-9C16-B737-BB2DE1457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5CABEC-C7EF-02DE-376C-8AEAECD47158}"/>
              </a:ext>
            </a:extLst>
          </p:cNvPr>
          <p:cNvSpPr>
            <a:spLocks noGrp="1"/>
          </p:cNvSpPr>
          <p:nvPr>
            <p:ph type="body" idx="1"/>
          </p:nvPr>
        </p:nvSpPr>
        <p:spPr/>
        <p:txBody>
          <a:bodyPr/>
          <a:lstStyle/>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E59CCBD0-6FB6-DB46-4A2C-285761CDAD7C}"/>
              </a:ext>
            </a:extLst>
          </p:cNvPr>
          <p:cNvSpPr>
            <a:spLocks noGrp="1"/>
          </p:cNvSpPr>
          <p:nvPr>
            <p:ph type="sldNum" sz="quarter" idx="5"/>
          </p:nvPr>
        </p:nvSpPr>
        <p:spPr/>
        <p:txBody>
          <a:bodyPr/>
          <a:lstStyle/>
          <a:p>
            <a:fld id="{8CCD80B4-3417-B74B-BDCD-C7836226A258}" type="slidenum">
              <a:rPr lang="en-US" smtClean="0"/>
              <a:pPr/>
              <a:t>34</a:t>
            </a:fld>
            <a:endParaRPr lang="en-US"/>
          </a:p>
        </p:txBody>
      </p:sp>
    </p:spTree>
    <p:extLst>
      <p:ext uri="{BB962C8B-B14F-4D97-AF65-F5344CB8AC3E}">
        <p14:creationId xmlns:p14="http://schemas.microsoft.com/office/powerpoint/2010/main" val="1934173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51FC4-A8D9-12E1-9D11-782B7035AE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699D82-AFEA-3C16-E5A5-3FA592D91C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02778D-5FB1-997A-DC6E-A04217216C31}"/>
              </a:ext>
            </a:extLst>
          </p:cNvPr>
          <p:cNvSpPr>
            <a:spLocks noGrp="1"/>
          </p:cNvSpPr>
          <p:nvPr>
            <p:ph type="body" idx="1"/>
          </p:nvPr>
        </p:nvSpPr>
        <p:spPr/>
        <p:txBody>
          <a:bodyPr/>
          <a:lstStyle/>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F1D48B15-D920-ADAE-B48F-481668B0D428}"/>
              </a:ext>
            </a:extLst>
          </p:cNvPr>
          <p:cNvSpPr>
            <a:spLocks noGrp="1"/>
          </p:cNvSpPr>
          <p:nvPr>
            <p:ph type="sldNum" sz="quarter" idx="5"/>
          </p:nvPr>
        </p:nvSpPr>
        <p:spPr/>
        <p:txBody>
          <a:bodyPr/>
          <a:lstStyle/>
          <a:p>
            <a:fld id="{8CCD80B4-3417-B74B-BDCD-C7836226A258}" type="slidenum">
              <a:rPr lang="en-US" smtClean="0"/>
              <a:pPr/>
              <a:t>35</a:t>
            </a:fld>
            <a:endParaRPr lang="en-US"/>
          </a:p>
        </p:txBody>
      </p:sp>
    </p:spTree>
    <p:extLst>
      <p:ext uri="{BB962C8B-B14F-4D97-AF65-F5344CB8AC3E}">
        <p14:creationId xmlns:p14="http://schemas.microsoft.com/office/powerpoint/2010/main" val="651537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36</a:t>
            </a:fld>
            <a:endParaRPr lang="en-US"/>
          </a:p>
        </p:txBody>
      </p:sp>
    </p:spTree>
    <p:extLst>
      <p:ext uri="{BB962C8B-B14F-4D97-AF65-F5344CB8AC3E}">
        <p14:creationId xmlns:p14="http://schemas.microsoft.com/office/powerpoint/2010/main" val="411748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6</a:t>
            </a:fld>
            <a:endParaRPr lang="en-US"/>
          </a:p>
        </p:txBody>
      </p:sp>
    </p:spTree>
    <p:extLst>
      <p:ext uri="{BB962C8B-B14F-4D97-AF65-F5344CB8AC3E}">
        <p14:creationId xmlns:p14="http://schemas.microsoft.com/office/powerpoint/2010/main" val="3761576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12</a:t>
            </a:fld>
            <a:endParaRPr lang="en-US"/>
          </a:p>
        </p:txBody>
      </p:sp>
    </p:spTree>
    <p:extLst>
      <p:ext uri="{BB962C8B-B14F-4D97-AF65-F5344CB8AC3E}">
        <p14:creationId xmlns:p14="http://schemas.microsoft.com/office/powerpoint/2010/main" val="1139926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15</a:t>
            </a:fld>
            <a:endParaRPr lang="en-US"/>
          </a:p>
        </p:txBody>
      </p:sp>
    </p:spTree>
    <p:extLst>
      <p:ext uri="{BB962C8B-B14F-4D97-AF65-F5344CB8AC3E}">
        <p14:creationId xmlns:p14="http://schemas.microsoft.com/office/powerpoint/2010/main" val="3267716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16</a:t>
            </a:fld>
            <a:endParaRPr lang="en-US"/>
          </a:p>
        </p:txBody>
      </p:sp>
    </p:spTree>
    <p:extLst>
      <p:ext uri="{BB962C8B-B14F-4D97-AF65-F5344CB8AC3E}">
        <p14:creationId xmlns:p14="http://schemas.microsoft.com/office/powerpoint/2010/main" val="3445707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17</a:t>
            </a:fld>
            <a:endParaRPr lang="en-US"/>
          </a:p>
        </p:txBody>
      </p:sp>
    </p:spTree>
    <p:extLst>
      <p:ext uri="{BB962C8B-B14F-4D97-AF65-F5344CB8AC3E}">
        <p14:creationId xmlns:p14="http://schemas.microsoft.com/office/powerpoint/2010/main" val="75269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pPr/>
              <a:t>18</a:t>
            </a:fld>
            <a:endParaRPr lang="en-US"/>
          </a:p>
        </p:txBody>
      </p:sp>
    </p:spTree>
    <p:extLst>
      <p:ext uri="{BB962C8B-B14F-4D97-AF65-F5344CB8AC3E}">
        <p14:creationId xmlns:p14="http://schemas.microsoft.com/office/powerpoint/2010/main" val="2416906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2B92F-EBC5-C8D1-166A-0F8FBFE72A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94847-A98F-EAA3-0F52-B7A701B075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5E49E3-654E-76D9-6712-A15B7296550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9E6866D-ED4A-2E49-6CE0-6E5A2EDD3391}"/>
              </a:ext>
            </a:extLst>
          </p:cNvPr>
          <p:cNvSpPr>
            <a:spLocks noGrp="1"/>
          </p:cNvSpPr>
          <p:nvPr>
            <p:ph type="sldNum" sz="quarter" idx="5"/>
          </p:nvPr>
        </p:nvSpPr>
        <p:spPr/>
        <p:txBody>
          <a:bodyPr/>
          <a:lstStyle/>
          <a:p>
            <a:fld id="{8CCD80B4-3417-B74B-BDCD-C7836226A258}" type="slidenum">
              <a:rPr lang="en-US" smtClean="0"/>
              <a:pPr/>
              <a:t>19</a:t>
            </a:fld>
            <a:endParaRPr lang="en-US"/>
          </a:p>
        </p:txBody>
      </p:sp>
    </p:spTree>
    <p:extLst>
      <p:ext uri="{BB962C8B-B14F-4D97-AF65-F5344CB8AC3E}">
        <p14:creationId xmlns:p14="http://schemas.microsoft.com/office/powerpoint/2010/main" val="42723587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8" y="0"/>
            <a:ext cx="6098726" cy="38100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a:normAutofit/>
          </a:bodyPr>
          <a:lstStyle>
            <a:lvl1pPr marL="0" indent="0" algn="r">
              <a:buNone/>
              <a:defRPr sz="1800">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10" name="Picture 9">
            <a:extLst>
              <a:ext uri="{FF2B5EF4-FFF2-40B4-BE49-F238E27FC236}">
                <a16:creationId xmlns:a16="http://schemas.microsoft.com/office/drawing/2014/main" id="{0828ED38-053B-074D-A6A5-1C9374EA7F4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3810000"/>
            <a:ext cx="6096000" cy="3048000"/>
          </a:xfrm>
          <a:prstGeom prst="rect">
            <a:avLst/>
          </a:prstGeom>
        </p:spPr>
      </p:pic>
      <p:sp>
        <p:nvSpPr>
          <p:cNvPr id="12" name="Text Placeholder 11">
            <a:extLst>
              <a:ext uri="{FF2B5EF4-FFF2-40B4-BE49-F238E27FC236}">
                <a16:creationId xmlns:a16="http://schemas.microsoft.com/office/drawing/2014/main" id="{25F86F0A-6A1A-3248-8370-3930F881013A}"/>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7" name="Text Placeholder 11">
            <a:extLst>
              <a:ext uri="{FF2B5EF4-FFF2-40B4-BE49-F238E27FC236}">
                <a16:creationId xmlns:a16="http://schemas.microsoft.com/office/drawing/2014/main" id="{01B5291B-A0B5-0A34-5C7E-79E2E3F68ACC}"/>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2" name="Text Placeholder 11">
            <a:extLst>
              <a:ext uri="{FF2B5EF4-FFF2-40B4-BE49-F238E27FC236}">
                <a16:creationId xmlns:a16="http://schemas.microsoft.com/office/drawing/2014/main" id="{8D5457D4-902F-B0A0-0CA3-AB0C3D54F72F}"/>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14F31047-4864-D68A-2944-4FD900DC0466}"/>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04D3CA51-9B82-D8B8-96F1-42FE5F9B17AD}"/>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4" name="Picture 13" descr="The Open University Logo">
            <a:extLst>
              <a:ext uri="{FF2B5EF4-FFF2-40B4-BE49-F238E27FC236}">
                <a16:creationId xmlns:a16="http://schemas.microsoft.com/office/drawing/2014/main" id="{41C1F544-4F91-82A6-00C9-2CD07BD90F6A}"/>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1984852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01B5291B-A0B5-0A34-5C7E-79E2E3F68ACC}"/>
              </a:ext>
            </a:extLst>
          </p:cNvPr>
          <p:cNvSpPr>
            <a:spLocks noGrp="1"/>
          </p:cNvSpPr>
          <p:nvPr>
            <p:ph type="body" sz="quarter" idx="12" hasCustomPrompt="1"/>
          </p:nvPr>
        </p:nvSpPr>
        <p:spPr>
          <a:xfrm>
            <a:off x="408208" y="2431330"/>
            <a:ext cx="5557584" cy="1305402"/>
          </a:xfrm>
          <a:prstGeom prst="rect">
            <a:avLst/>
          </a:prstGeo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title</a:t>
            </a:r>
          </a:p>
        </p:txBody>
      </p:sp>
      <p:sp>
        <p:nvSpPr>
          <p:cNvPr id="2" name="Text Placeholder 11">
            <a:extLst>
              <a:ext uri="{FF2B5EF4-FFF2-40B4-BE49-F238E27FC236}">
                <a16:creationId xmlns:a16="http://schemas.microsoft.com/office/drawing/2014/main" id="{8D5457D4-902F-B0A0-0CA3-AB0C3D54F72F}"/>
              </a:ext>
            </a:extLst>
          </p:cNvPr>
          <p:cNvSpPr>
            <a:spLocks noGrp="1"/>
          </p:cNvSpPr>
          <p:nvPr>
            <p:ph type="body" sz="quarter" idx="13" hasCustomPrompt="1"/>
          </p:nvPr>
        </p:nvSpPr>
        <p:spPr>
          <a:xfrm>
            <a:off x="408208" y="3846892"/>
            <a:ext cx="5557584" cy="347039"/>
          </a:xfrm>
          <a:prstGeom prst="rect">
            <a:avLst/>
          </a:prstGeo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Presenter name</a:t>
            </a:r>
          </a:p>
        </p:txBody>
      </p:sp>
      <p:sp>
        <p:nvSpPr>
          <p:cNvPr id="3" name="Text Placeholder 11">
            <a:extLst>
              <a:ext uri="{FF2B5EF4-FFF2-40B4-BE49-F238E27FC236}">
                <a16:creationId xmlns:a16="http://schemas.microsoft.com/office/drawing/2014/main" id="{14F31047-4864-D68A-2944-4FD900DC0466}"/>
              </a:ext>
            </a:extLst>
          </p:cNvPr>
          <p:cNvSpPr>
            <a:spLocks noGrp="1"/>
          </p:cNvSpPr>
          <p:nvPr>
            <p:ph type="body" sz="quarter" idx="14" hasCustomPrompt="1"/>
          </p:nvPr>
        </p:nvSpPr>
        <p:spPr>
          <a:xfrm>
            <a:off x="408208" y="4198584"/>
            <a:ext cx="5557584" cy="347039"/>
          </a:xfrm>
          <a:prstGeom prst="rect">
            <a:avLst/>
          </a:prstGeo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Department name</a:t>
            </a:r>
          </a:p>
        </p:txBody>
      </p:sp>
      <p:sp>
        <p:nvSpPr>
          <p:cNvPr id="4" name="Text Placeholder 11">
            <a:extLst>
              <a:ext uri="{FF2B5EF4-FFF2-40B4-BE49-F238E27FC236}">
                <a16:creationId xmlns:a16="http://schemas.microsoft.com/office/drawing/2014/main" id="{04D3CA51-9B82-D8B8-96F1-42FE5F9B17AD}"/>
              </a:ext>
            </a:extLst>
          </p:cNvPr>
          <p:cNvSpPr>
            <a:spLocks noGrp="1"/>
          </p:cNvSpPr>
          <p:nvPr>
            <p:ph type="body" sz="quarter" idx="15" hasCustomPrompt="1"/>
          </p:nvPr>
        </p:nvSpPr>
        <p:spPr>
          <a:xfrm>
            <a:off x="408208" y="4545623"/>
            <a:ext cx="5557584" cy="347039"/>
          </a:xfrm>
          <a:prstGeom prst="rect">
            <a:avLst/>
          </a:prstGeo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Date</a:t>
            </a:r>
          </a:p>
        </p:txBody>
      </p:sp>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8" y="0"/>
            <a:ext cx="6098726" cy="38100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lIns="180000" tIns="720000" rIns="180000" bIns="180000">
            <a:normAutofit/>
          </a:bodyPr>
          <a:lstStyle>
            <a:lvl1pPr marL="0" indent="0" algn="ctr">
              <a:buNone/>
              <a:defRPr sz="1800">
                <a:solidFill>
                  <a:schemeClr val="bg1"/>
                </a:solidFill>
                <a:latin typeface="Poppins" panose="00000500000000000000" pitchFamily="2" charset="0"/>
                <a:cs typeface="Poppins" panose="00000500000000000000" pitchFamily="2" charset="0"/>
              </a:defRPr>
            </a:lvl1pPr>
          </a:lstStyle>
          <a:p>
            <a:r>
              <a:rPr lang="en-US"/>
              <a:t>Click icon to add picture</a:t>
            </a:r>
            <a:endParaRPr lang="en-US" dirty="0"/>
          </a:p>
        </p:txBody>
      </p:sp>
      <p:pic>
        <p:nvPicPr>
          <p:cNvPr id="10" name="Picture 9">
            <a:extLst>
              <a:ext uri="{FF2B5EF4-FFF2-40B4-BE49-F238E27FC236}">
                <a16:creationId xmlns:a16="http://schemas.microsoft.com/office/drawing/2014/main" id="{0828ED38-053B-074D-A6A5-1C9374EA7F4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3810000"/>
            <a:ext cx="6096000" cy="3048000"/>
          </a:xfrm>
          <a:prstGeom prst="rect">
            <a:avLst/>
          </a:prstGeom>
        </p:spPr>
      </p:pic>
      <p:pic>
        <p:nvPicPr>
          <p:cNvPr id="14" name="Picture 13">
            <a:extLst>
              <a:ext uri="{FF2B5EF4-FFF2-40B4-BE49-F238E27FC236}">
                <a16:creationId xmlns:a16="http://schemas.microsoft.com/office/drawing/2014/main" id="{41C1F544-4F91-82A6-00C9-2CD07BD90F6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
        <p:nvSpPr>
          <p:cNvPr id="18" name="Title 16">
            <a:extLst>
              <a:ext uri="{FF2B5EF4-FFF2-40B4-BE49-F238E27FC236}">
                <a16:creationId xmlns:a16="http://schemas.microsoft.com/office/drawing/2014/main" id="{38E7A839-83A6-1537-1D7F-FC06DC6A04EF}"/>
              </a:ext>
            </a:extLst>
          </p:cNvPr>
          <p:cNvSpPr>
            <a:spLocks noGrp="1"/>
          </p:cNvSpPr>
          <p:nvPr>
            <p:ph type="title" hasCustomPrompt="1"/>
          </p:nvPr>
        </p:nvSpPr>
        <p:spPr>
          <a:xfrm>
            <a:off x="408207" y="579437"/>
            <a:ext cx="5557584" cy="1800200"/>
          </a:xfrm>
          <a:prstGeom prst="rect">
            <a:avLst/>
          </a:prstGeom>
        </p:spPr>
        <p:txBody>
          <a:bodyPr/>
          <a:lstStyle>
            <a:lvl1pPr>
              <a:defRPr sz="5500" b="1">
                <a:solidFill>
                  <a:schemeClr val="bg1"/>
                </a:solidFill>
                <a:latin typeface="Poppins SemiBold" panose="00000700000000000000" pitchFamily="2" charset="0"/>
                <a:cs typeface="Poppins SemiBold" panose="00000700000000000000" pitchFamily="2" charset="0"/>
              </a:defRPr>
            </a:lvl1pPr>
          </a:lstStyle>
          <a:p>
            <a:pPr lvl="0"/>
            <a:r>
              <a:rPr kumimoji="0" lang="en-GB" sz="5500" b="1" i="0" u="none" strike="noStrike" kern="1200" cap="none" spc="0" normalizeH="0" baseline="0" noProof="0" dirty="0">
                <a:ln>
                  <a:noFill/>
                </a:ln>
                <a:solidFill>
                  <a:schemeClr val="bg1"/>
                </a:solidFill>
                <a:effectLst/>
                <a:uLnTx/>
                <a:uFillTx/>
                <a:latin typeface="Poppins SemiBold" pitchFamily="2" charset="77"/>
                <a:ea typeface="+mn-ea"/>
                <a:cs typeface="Poppins SemiBold" pitchFamily="2" charset="77"/>
              </a:rPr>
              <a:t>Cover slide</a:t>
            </a:r>
            <a:endParaRPr lang="en-GB" dirty="0"/>
          </a:p>
        </p:txBody>
      </p:sp>
    </p:spTree>
    <p:extLst>
      <p:ext uri="{BB962C8B-B14F-4D97-AF65-F5344CB8AC3E}">
        <p14:creationId xmlns:p14="http://schemas.microsoft.com/office/powerpoint/2010/main" val="1888730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ouble Header - Single (No Logo)">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5CBF7B9F-09EC-5918-B7BF-F7480335922C}"/>
              </a:ext>
              <a:ext uri="{C183D7F6-B498-43B3-948B-1728B52AA6E4}">
                <adec:decorative xmlns:adec="http://schemas.microsoft.com/office/drawing/2017/decorative" val="1"/>
              </a:ext>
            </a:extLst>
          </p:cNvPr>
          <p:cNvSpPr/>
          <p:nvPr userDrawn="1"/>
        </p:nvSpPr>
        <p:spPr>
          <a:xfrm flipV="1">
            <a:off x="-5910" y="-43402"/>
            <a:ext cx="12203820" cy="1642219"/>
          </a:xfrm>
          <a:custGeom>
            <a:avLst/>
            <a:gdLst>
              <a:gd name="connsiteX0" fmla="*/ 5910 w 12203820"/>
              <a:gd name="connsiteY0" fmla="*/ 1642219 h 1642219"/>
              <a:gd name="connsiteX1" fmla="*/ 12203820 w 12203820"/>
              <a:gd name="connsiteY1" fmla="*/ 1642219 h 1642219"/>
              <a:gd name="connsiteX2" fmla="*/ 12203820 w 12203820"/>
              <a:gd name="connsiteY2" fmla="*/ 819030 h 1642219"/>
              <a:gd name="connsiteX3" fmla="*/ 12197910 w 12203820"/>
              <a:gd name="connsiteY3" fmla="*/ 819030 h 1642219"/>
              <a:gd name="connsiteX4" fmla="*/ 12197911 w 12203820"/>
              <a:gd name="connsiteY4" fmla="*/ 411595 h 1642219"/>
              <a:gd name="connsiteX5" fmla="*/ 11786316 w 12203820"/>
              <a:gd name="connsiteY5" fmla="*/ 0 h 1642219"/>
              <a:gd name="connsiteX6" fmla="*/ 0 w 12203820"/>
              <a:gd name="connsiteY6" fmla="*/ 0 h 1642219"/>
              <a:gd name="connsiteX7" fmla="*/ 0 w 12203820"/>
              <a:gd name="connsiteY7" fmla="*/ 823189 h 1642219"/>
              <a:gd name="connsiteX8" fmla="*/ 5910 w 12203820"/>
              <a:gd name="connsiteY8" fmla="*/ 823189 h 164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820" h="1642219">
                <a:moveTo>
                  <a:pt x="5910" y="1642219"/>
                </a:moveTo>
                <a:lnTo>
                  <a:pt x="12203820" y="1642219"/>
                </a:lnTo>
                <a:lnTo>
                  <a:pt x="12203820" y="819030"/>
                </a:lnTo>
                <a:lnTo>
                  <a:pt x="12197910" y="819030"/>
                </a:lnTo>
                <a:lnTo>
                  <a:pt x="12197911" y="411595"/>
                </a:lnTo>
                <a:cubicBezTo>
                  <a:pt x="12197911" y="184277"/>
                  <a:pt x="12013634" y="0"/>
                  <a:pt x="11786316" y="0"/>
                </a:cubicBezTo>
                <a:lnTo>
                  <a:pt x="0" y="0"/>
                </a:lnTo>
                <a:lnTo>
                  <a:pt x="0" y="823189"/>
                </a:lnTo>
                <a:lnTo>
                  <a:pt x="5910" y="823189"/>
                </a:lnTo>
                <a:close/>
              </a:path>
            </a:pathLst>
          </a:cu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ext Placeholder 11">
            <a:extLst>
              <a:ext uri="{FF2B5EF4-FFF2-40B4-BE49-F238E27FC236}">
                <a16:creationId xmlns:a16="http://schemas.microsoft.com/office/drawing/2014/main" id="{2B4FE0AC-2B61-A291-8C87-19783331AD79}"/>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chemeClr val="tx1"/>
                </a:solidFill>
                <a:latin typeface="+mn-lt"/>
                <a:cs typeface="Poppins" panose="00000500000000000000" pitchFamily="2" charset="0"/>
              </a:defRPr>
            </a:lvl1pPr>
            <a:lvl2pPr marL="457200" indent="0">
              <a:buNone/>
              <a:defRPr sz="1500">
                <a:ln>
                  <a:noFill/>
                </a:ln>
                <a:solidFill>
                  <a:schemeClr val="tx1"/>
                </a:solidFill>
                <a:latin typeface="+mn-lt"/>
              </a:defRPr>
            </a:lvl2pPr>
            <a:lvl3pPr>
              <a:defRPr sz="1500">
                <a:ln>
                  <a:noFill/>
                </a:ln>
                <a:solidFill>
                  <a:schemeClr val="tx1"/>
                </a:solidFill>
              </a:defRPr>
            </a:lvl3pPr>
            <a:lvl4pPr>
              <a:defRPr sz="1500">
                <a:ln>
                  <a:noFill/>
                </a:ln>
                <a:solidFill>
                  <a:schemeClr val="tx1"/>
                </a:solidFill>
              </a:defRPr>
            </a:lvl4pPr>
            <a:lvl5pPr>
              <a:defRPr sz="1500">
                <a:ln>
                  <a:noFill/>
                </a:ln>
                <a:solidFill>
                  <a:schemeClr val="tx1"/>
                </a:solidFill>
              </a:defRPr>
            </a:lvl5pPr>
            <a:lvl6pPr>
              <a:defRPr sz="1500">
                <a:solidFill>
                  <a:schemeClr val="tx1"/>
                </a:solidFill>
              </a:defRPr>
            </a:lvl6pPr>
            <a:lvl7pPr>
              <a:defRPr sz="1500">
                <a:solidFill>
                  <a:schemeClr val="tx1"/>
                </a:solidFill>
              </a:defRPr>
            </a:lvl7pPr>
            <a:lvl8pPr>
              <a:defRPr sz="1500">
                <a:solidFill>
                  <a:schemeClr val="tx1"/>
                </a:solidFill>
              </a:defRPr>
            </a:lvl8pPr>
            <a:lvl9pPr>
              <a:defRPr sz="1500">
                <a:solidFill>
                  <a:schemeClr val="tx1"/>
                </a:solidFill>
              </a:defRPr>
            </a:lvl9pPr>
          </a:lstStyle>
          <a:p>
            <a:pPr lvl="0"/>
            <a:r>
              <a:rPr lang="en-GB"/>
              <a:t>Body copy goes here.</a:t>
            </a:r>
          </a:p>
        </p:txBody>
      </p:sp>
      <p:pic>
        <p:nvPicPr>
          <p:cNvPr id="4" name="Picture 3">
            <a:extLst>
              <a:ext uri="{FF2B5EF4-FFF2-40B4-BE49-F238E27FC236}">
                <a16:creationId xmlns:a16="http://schemas.microsoft.com/office/drawing/2014/main" id="{6CB4BC5B-11A8-A13C-AE7B-0EB7DE5E413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 name="TextBox 4">
            <a:extLst>
              <a:ext uri="{FF2B5EF4-FFF2-40B4-BE49-F238E27FC236}">
                <a16:creationId xmlns:a16="http://schemas.microsoft.com/office/drawing/2014/main" id="{F4BDE3AF-EA14-34B2-3ED6-5C8589728A5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dirty="0">
              <a:solidFill>
                <a:schemeClr val="bg1"/>
              </a:solidFill>
              <a:latin typeface="Poppins" panose="00000500000000000000" pitchFamily="2" charset="0"/>
              <a:cs typeface="Poppins" panose="00000500000000000000" pitchFamily="2" charset="0"/>
            </a:endParaRPr>
          </a:p>
        </p:txBody>
      </p:sp>
      <p:sp>
        <p:nvSpPr>
          <p:cNvPr id="9" name="Title 3">
            <a:extLst>
              <a:ext uri="{FF2B5EF4-FFF2-40B4-BE49-F238E27FC236}">
                <a16:creationId xmlns:a16="http://schemas.microsoft.com/office/drawing/2014/main" id="{6B0EAFF6-08D6-BD74-9A1E-BFCD03C629FD}"/>
              </a:ext>
            </a:extLst>
          </p:cNvPr>
          <p:cNvSpPr>
            <a:spLocks noGrp="1"/>
          </p:cNvSpPr>
          <p:nvPr>
            <p:ph type="title" hasCustomPrompt="1"/>
          </p:nvPr>
        </p:nvSpPr>
        <p:spPr>
          <a:xfrm>
            <a:off x="413915" y="364891"/>
            <a:ext cx="10766702" cy="897851"/>
          </a:xfrm>
          <a:prstGeom prst="rect">
            <a:avLst/>
          </a:prstGeom>
        </p:spPr>
        <p:txBody>
          <a:bodyPr/>
          <a:lstStyle>
            <a:lvl1pPr>
              <a:defRPr sz="3000">
                <a:solidFill>
                  <a:schemeClr val="bg1"/>
                </a:solidFill>
                <a:latin typeface="Poppins SemiBold" panose="00000700000000000000" pitchFamily="2" charset="0"/>
                <a:cs typeface="Poppins SemiBold" panose="00000700000000000000" pitchFamily="2" charset="0"/>
              </a:defRPr>
            </a:lvl1pPr>
          </a:lstStyle>
          <a:p>
            <a:pPr lvl="0"/>
            <a:r>
              <a:rPr lang="en-GB" dirty="0"/>
              <a:t>Content slide</a:t>
            </a:r>
          </a:p>
        </p:txBody>
      </p:sp>
    </p:spTree>
    <p:extLst>
      <p:ext uri="{BB962C8B-B14F-4D97-AF65-F5344CB8AC3E}">
        <p14:creationId xmlns:p14="http://schemas.microsoft.com/office/powerpoint/2010/main" val="18342282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Only - Yellow">
    <p:bg>
      <p:bgPr>
        <a:blipFill dpi="0" rotWithShape="1">
          <a:blip r:embed="rId2" cstate="hqprint">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descr="Shape&#10;&#10;Description automatically generated">
            <a:extLst>
              <a:ext uri="{FF2B5EF4-FFF2-40B4-BE49-F238E27FC236}">
                <a16:creationId xmlns:a16="http://schemas.microsoft.com/office/drawing/2014/main" id="{C0329EC4-43A1-4C93-CC9C-F8056BDA6D4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dirty="0">
              <a:solidFill>
                <a:schemeClr val="bg1"/>
              </a:solidFill>
              <a:latin typeface="Poppins" panose="00000500000000000000" pitchFamily="50" charset="0"/>
              <a:cs typeface="Poppins" panose="00000500000000000000" pitchFamily="50"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dirty="0"/>
              <a:t>Body copy goes here as Poppins Regular.</a:t>
            </a:r>
          </a:p>
        </p:txBody>
      </p:sp>
      <p:pic>
        <p:nvPicPr>
          <p:cNvPr id="4" name="Picture 3">
            <a:extLst>
              <a:ext uri="{FF2B5EF4-FFF2-40B4-BE49-F238E27FC236}">
                <a16:creationId xmlns:a16="http://schemas.microsoft.com/office/drawing/2014/main" id="{C5C24151-A80D-7D37-B014-1E2D90CE3D1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0884886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arts 2 Column">
    <p:bg>
      <p:bgPr>
        <a:solidFill>
          <a:schemeClr val="bg1"/>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D7FBF3-7226-2149-BBD3-09818517326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9" name="Text Placeholder 11">
            <a:extLst>
              <a:ext uri="{FF2B5EF4-FFF2-40B4-BE49-F238E27FC236}">
                <a16:creationId xmlns:a16="http://schemas.microsoft.com/office/drawing/2014/main" id="{4DAAB76E-1BCE-CA53-ACE8-77F42754E17D}"/>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0" name="Text Placeholder 11">
            <a:extLst>
              <a:ext uri="{FF2B5EF4-FFF2-40B4-BE49-F238E27FC236}">
                <a16:creationId xmlns:a16="http://schemas.microsoft.com/office/drawing/2014/main" id="{FC210018-BF10-8707-6A21-CCCE83C373C4}"/>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7656915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End Slide 1">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D467C06D-0BA0-E66A-1254-70AFC158713D}"/>
              </a:ext>
            </a:extLst>
          </p:cNvPr>
          <p:cNvSpPr>
            <a:spLocks noGrp="1"/>
          </p:cNvSpPr>
          <p:nvPr>
            <p:ph type="body" sz="quarter" idx="10" hasCustomPrompt="1"/>
          </p:nvPr>
        </p:nvSpPr>
        <p:spPr>
          <a:xfrm>
            <a:off x="340167" y="3124517"/>
            <a:ext cx="7500938" cy="608965"/>
          </a:xfrm>
          <a:prstGeom prst="rect">
            <a:avLst/>
          </a:prstGeom>
        </p:spPr>
        <p:txBody>
          <a:bodyPr/>
          <a:lstStyle>
            <a:lvl1pPr marL="0" indent="0">
              <a:buNone/>
              <a:defRPr sz="44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Type your message here</a:t>
            </a:r>
          </a:p>
        </p:txBody>
      </p:sp>
      <p:pic>
        <p:nvPicPr>
          <p:cNvPr id="2" name="Picture 1" descr="The Open University Logo">
            <a:extLst>
              <a:ext uri="{FF2B5EF4-FFF2-40B4-BE49-F238E27FC236}">
                <a16:creationId xmlns:a16="http://schemas.microsoft.com/office/drawing/2014/main" id="{98F1B169-2DA1-B49F-3EA1-DD312E568D4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3639353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pic>
        <p:nvPicPr>
          <p:cNvPr id="10" name="Picture 9">
            <a:extLst>
              <a:ext uri="{FF2B5EF4-FFF2-40B4-BE49-F238E27FC236}">
                <a16:creationId xmlns:a16="http://schemas.microsoft.com/office/drawing/2014/main" id="{C3B3B649-1EB8-9846-A24F-3002667E74D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551118"/>
            <a:ext cx="4613762" cy="2306881"/>
          </a:xfrm>
          <a:prstGeom prst="rect">
            <a:avLst/>
          </a:prstGeom>
        </p:spPr>
      </p:pic>
      <p:sp>
        <p:nvSpPr>
          <p:cNvPr id="12" name="Text Placeholder 11">
            <a:extLst>
              <a:ext uri="{FF2B5EF4-FFF2-40B4-BE49-F238E27FC236}">
                <a16:creationId xmlns:a16="http://schemas.microsoft.com/office/drawing/2014/main" id="{23BBE70E-03E7-644A-BA5E-E3A0B913118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3" name="Picture Placeholder 14">
            <a:extLst>
              <a:ext uri="{FF2B5EF4-FFF2-40B4-BE49-F238E27FC236}">
                <a16:creationId xmlns:a16="http://schemas.microsoft.com/office/drawing/2014/main" id="{B1D217B3-A93E-1105-52D4-A2BC7A46BC3C}"/>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2" charset="0"/>
                <a:cs typeface="Poppins" panose="00000500000000000000" pitchFamily="2" charset="0"/>
              </a:defRPr>
            </a:lvl1pPr>
          </a:lstStyle>
          <a:p>
            <a:endParaRPr lang="en-US"/>
          </a:p>
        </p:txBody>
      </p:sp>
    </p:spTree>
    <p:extLst>
      <p:ext uri="{BB962C8B-B14F-4D97-AF65-F5344CB8AC3E}">
        <p14:creationId xmlns:p14="http://schemas.microsoft.com/office/powerpoint/2010/main" val="82093136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pic>
        <p:nvPicPr>
          <p:cNvPr id="38" name="Picture 37">
            <a:extLst>
              <a:ext uri="{FF2B5EF4-FFF2-40B4-BE49-F238E27FC236}">
                <a16:creationId xmlns:a16="http://schemas.microsoft.com/office/drawing/2014/main" id="{2B25C514-5CFA-FD4E-BB21-038E4D8FF81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4436918"/>
            <a:ext cx="4613763" cy="2421083"/>
          </a:xfrm>
          <a:prstGeom prst="rect">
            <a:avLst/>
          </a:prstGeom>
        </p:spPr>
      </p:pic>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sp>
        <p:nvSpPr>
          <p:cNvPr id="10" name="Text Placeholder 11">
            <a:extLst>
              <a:ext uri="{FF2B5EF4-FFF2-40B4-BE49-F238E27FC236}">
                <a16:creationId xmlns:a16="http://schemas.microsoft.com/office/drawing/2014/main" id="{55C52EF6-7A1A-948C-942C-0339E091A77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4" name="Picture Placeholder 14">
            <a:extLst>
              <a:ext uri="{FF2B5EF4-FFF2-40B4-BE49-F238E27FC236}">
                <a16:creationId xmlns:a16="http://schemas.microsoft.com/office/drawing/2014/main" id="{49448C27-4172-973B-4F33-BCE2BB9A8F47}"/>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2" charset="0"/>
                <a:cs typeface="Poppins" panose="00000500000000000000" pitchFamily="2" charset="0"/>
              </a:defRPr>
            </a:lvl1pPr>
          </a:lstStyle>
          <a:p>
            <a:endParaRPr lang="en-US"/>
          </a:p>
        </p:txBody>
      </p:sp>
    </p:spTree>
    <p:extLst>
      <p:ext uri="{BB962C8B-B14F-4D97-AF65-F5344CB8AC3E}">
        <p14:creationId xmlns:p14="http://schemas.microsoft.com/office/powerpoint/2010/main" val="2782345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3">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a:t>
            </a:r>
          </a:p>
        </p:txBody>
      </p:sp>
      <p:sp>
        <p:nvSpPr>
          <p:cNvPr id="3" name="Text Placeholder 11">
            <a:extLst>
              <a:ext uri="{FF2B5EF4-FFF2-40B4-BE49-F238E27FC236}">
                <a16:creationId xmlns:a16="http://schemas.microsoft.com/office/drawing/2014/main" id="{672EBB80-A06E-419B-5D88-C52E35F08451}"/>
              </a:ext>
            </a:extLst>
          </p:cNvPr>
          <p:cNvSpPr>
            <a:spLocks noGrp="1"/>
          </p:cNvSpPr>
          <p:nvPr>
            <p:ph type="body" sz="quarter" idx="25" hasCustomPrompt="1"/>
          </p:nvPr>
        </p:nvSpPr>
        <p:spPr>
          <a:xfrm>
            <a:off x="4790591"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5" name="Text Placeholder 11">
            <a:extLst>
              <a:ext uri="{FF2B5EF4-FFF2-40B4-BE49-F238E27FC236}">
                <a16:creationId xmlns:a16="http://schemas.microsoft.com/office/drawing/2014/main" id="{EBE89543-A931-7E7D-70F4-0895930BED8C}"/>
              </a:ext>
            </a:extLst>
          </p:cNvPr>
          <p:cNvSpPr>
            <a:spLocks noGrp="1"/>
          </p:cNvSpPr>
          <p:nvPr>
            <p:ph type="body" sz="quarter" idx="27" hasCustomPrompt="1"/>
          </p:nvPr>
        </p:nvSpPr>
        <p:spPr>
          <a:xfrm>
            <a:off x="6096000"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6" name="Text Placeholder 11">
            <a:extLst>
              <a:ext uri="{FF2B5EF4-FFF2-40B4-BE49-F238E27FC236}">
                <a16:creationId xmlns:a16="http://schemas.microsoft.com/office/drawing/2014/main" id="{B202B306-D134-FDA1-EFFA-1473A26ED448}"/>
              </a:ext>
            </a:extLst>
          </p:cNvPr>
          <p:cNvSpPr>
            <a:spLocks noGrp="1"/>
          </p:cNvSpPr>
          <p:nvPr>
            <p:ph type="body" sz="quarter" idx="28" hasCustomPrompt="1"/>
          </p:nvPr>
        </p:nvSpPr>
        <p:spPr>
          <a:xfrm>
            <a:off x="9885486"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09</a:t>
            </a:r>
          </a:p>
        </p:txBody>
      </p:sp>
      <p:pic>
        <p:nvPicPr>
          <p:cNvPr id="7" name="Picture 6" descr="The Open University Logo">
            <a:extLst>
              <a:ext uri="{FF2B5EF4-FFF2-40B4-BE49-F238E27FC236}">
                <a16:creationId xmlns:a16="http://schemas.microsoft.com/office/drawing/2014/main" id="{E4D12D21-2F9E-2846-20E0-F0307CE08212}"/>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643036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Title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15272609"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331C3DB8-28FE-CD4A-AC01-87EE1020C5A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97770"/>
            <a:ext cx="10492353" cy="1760230"/>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2" name="Text Placeholder 11">
            <a:extLst>
              <a:ext uri="{FF2B5EF4-FFF2-40B4-BE49-F238E27FC236}">
                <a16:creationId xmlns:a16="http://schemas.microsoft.com/office/drawing/2014/main" id="{1E390F52-05CD-A068-38A6-49F5DCC4B278}"/>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4032754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 Title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044E638D-6AD4-9B4C-B7A9-1F0500BFE0F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5998" y="5097770"/>
            <a:ext cx="4417181" cy="1760230"/>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E36C6B16-6B0D-9EC9-CB32-E93F0F256054}"/>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887332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334000"/>
          </a:xfrm>
          <a:prstGeom prst="round2SameRect">
            <a:avLst>
              <a:gd name="adj1" fmla="val 42678"/>
              <a:gd name="adj2" fmla="val 4847"/>
            </a:avLst>
          </a:prstGeom>
        </p:spPr>
        <p:txBody>
          <a:bodyPr/>
          <a:lstStyle>
            <a:lvl1pPr marL="0" indent="0" algn="ctr">
              <a:buNone/>
              <a:defRPr>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4" name="Picture 3">
            <a:extLst>
              <a:ext uri="{FF2B5EF4-FFF2-40B4-BE49-F238E27FC236}">
                <a16:creationId xmlns:a16="http://schemas.microsoft.com/office/drawing/2014/main" id="{6ED31C04-0A53-3A47-8287-081AE26B8A3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5334000"/>
            <a:ext cx="6096000" cy="1524000"/>
          </a:xfrm>
          <a:prstGeom prst="rect">
            <a:avLst/>
          </a:prstGeom>
        </p:spPr>
      </p:pic>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5" name="Picture 14" descr="The Open University Logo">
            <a:extLst>
              <a:ext uri="{FF2B5EF4-FFF2-40B4-BE49-F238E27FC236}">
                <a16:creationId xmlns:a16="http://schemas.microsoft.com/office/drawing/2014/main" id="{95ADE654-C78D-7069-71BF-CB8E04298DE3}"/>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7659475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6" name="Picture 5">
            <a:extLst>
              <a:ext uri="{FF2B5EF4-FFF2-40B4-BE49-F238E27FC236}">
                <a16:creationId xmlns:a16="http://schemas.microsoft.com/office/drawing/2014/main" id="{19B06383-A6CB-5648-834D-B48F2370576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46295398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1" y="1"/>
            <a:ext cx="3504968" cy="5119768"/>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15" name="Picture 14">
            <a:extLst>
              <a:ext uri="{FF2B5EF4-FFF2-40B4-BE49-F238E27FC236}">
                <a16:creationId xmlns:a16="http://schemas.microsoft.com/office/drawing/2014/main" id="{D9A59EDF-990B-8A48-B3FB-ACAE78C6BE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0969" y="0"/>
            <a:ext cx="2599267" cy="5119769"/>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39595524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Title 5">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10774418"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9754968"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7056289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 White">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14BF4FA5-BC22-05C3-E069-B6D3DBC1208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descr="The Open University Logo">
            <a:extLst>
              <a:ext uri="{FF2B5EF4-FFF2-40B4-BE49-F238E27FC236}">
                <a16:creationId xmlns:a16="http://schemas.microsoft.com/office/drawing/2014/main" id="{1A8FBF3E-643E-C283-20B7-9D35C17A874A}"/>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996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 Blu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272494EA-133C-010F-7F32-98A8422E0656}"/>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Logo">
            <a:extLst>
              <a:ext uri="{FF2B5EF4-FFF2-40B4-BE49-F238E27FC236}">
                <a16:creationId xmlns:a16="http://schemas.microsoft.com/office/drawing/2014/main" id="{5A176635-0D9A-318C-7E7A-70539D9E69FC}"/>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5915414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 - Green">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8491E11-C10D-5DDF-F581-B813FF83605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C2A98FA0-A729-D60A-BCD1-960B3EC6A4F8}"/>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4" name="Text Placeholder 11">
            <a:extLst>
              <a:ext uri="{FF2B5EF4-FFF2-40B4-BE49-F238E27FC236}">
                <a16:creationId xmlns:a16="http://schemas.microsoft.com/office/drawing/2014/main" id="{C48CE6A7-7BB7-C947-6B53-6E5F78A862DA}"/>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63BDB31C-E836-A87A-D9AE-75FF184B4FAC}"/>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F720CE49-261A-B18A-CA8E-F12BDA30674B}"/>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708842F-A283-9136-4756-08A1AAC018B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3908543F-39C8-3FDA-CBB3-84FC94206A0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Logo">
            <a:extLst>
              <a:ext uri="{FF2B5EF4-FFF2-40B4-BE49-F238E27FC236}">
                <a16:creationId xmlns:a16="http://schemas.microsoft.com/office/drawing/2014/main" id="{388B64FB-ADBB-26BD-E337-6CF096A93201}"/>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366772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Only - Pink">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83551F-5FB0-9945-E01E-6CB9436CE2E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0E748C8D-C469-D474-1D97-BF5F569F543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8" name="Text Placeholder 11">
            <a:extLst>
              <a:ext uri="{FF2B5EF4-FFF2-40B4-BE49-F238E27FC236}">
                <a16:creationId xmlns:a16="http://schemas.microsoft.com/office/drawing/2014/main" id="{81611A53-2566-911B-758A-BB85811FD9E2}"/>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9" name="Text Placeholder 11">
            <a:extLst>
              <a:ext uri="{FF2B5EF4-FFF2-40B4-BE49-F238E27FC236}">
                <a16:creationId xmlns:a16="http://schemas.microsoft.com/office/drawing/2014/main" id="{BDAAA47C-344B-A081-7D83-D9FAAD75EBF1}"/>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19787C0D-6642-0E1D-6AD0-4C7F5CDD7E4A}"/>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E70F6A9-1F2C-B996-D2AA-A91C91158BA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1C6BB43E-7657-B36B-FF0A-F805A2FB9958}"/>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a:extLst>
              <a:ext uri="{FF2B5EF4-FFF2-40B4-BE49-F238E27FC236}">
                <a16:creationId xmlns:a16="http://schemas.microsoft.com/office/drawing/2014/main" id="{317DA136-F775-4E4C-35DB-866AF036B4EB}"/>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393303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Only - Yellow">
    <p:bg>
      <p:bgPr>
        <a:blipFill dpi="0" rotWithShape="1">
          <a:blip r:embed="rId2" cstate="screen">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0329EC4-43A1-4C93-CC9C-F8056BDA6D4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a:extLst>
              <a:ext uri="{FF2B5EF4-FFF2-40B4-BE49-F238E27FC236}">
                <a16:creationId xmlns:a16="http://schemas.microsoft.com/office/drawing/2014/main" id="{C5C24151-A80D-7D37-B014-1E2D90CE3D12}"/>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3822771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 List - Blu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1" name="TextBox 30">
            <a:extLst>
              <a:ext uri="{FF2B5EF4-FFF2-40B4-BE49-F238E27FC236}">
                <a16:creationId xmlns:a16="http://schemas.microsoft.com/office/drawing/2014/main" id="{994F0EA2-EF9D-F005-352F-0ED7ED3B654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32" name="Text Placeholder 11">
            <a:extLst>
              <a:ext uri="{FF2B5EF4-FFF2-40B4-BE49-F238E27FC236}">
                <a16:creationId xmlns:a16="http://schemas.microsoft.com/office/drawing/2014/main" id="{67088FD3-2668-7B24-DF83-94C7E0A31C2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3" name="Text Placeholder 11">
            <a:extLst>
              <a:ext uri="{FF2B5EF4-FFF2-40B4-BE49-F238E27FC236}">
                <a16:creationId xmlns:a16="http://schemas.microsoft.com/office/drawing/2014/main" id="{C4507D10-D757-85E8-DCAB-5DE27031CB58}"/>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0" name="Text Placeholder 4">
            <a:extLst>
              <a:ext uri="{FF2B5EF4-FFF2-40B4-BE49-F238E27FC236}">
                <a16:creationId xmlns:a16="http://schemas.microsoft.com/office/drawing/2014/main" id="{613AA83D-6834-E464-0BBA-BB0EAC8C2612}"/>
              </a:ext>
            </a:extLst>
          </p:cNvPr>
          <p:cNvSpPr>
            <a:spLocks noGrp="1"/>
          </p:cNvSpPr>
          <p:nvPr>
            <p:ph type="body" sz="quarter" idx="27" hasCustomPrompt="1"/>
          </p:nvPr>
        </p:nvSpPr>
        <p:spPr>
          <a:xfrm>
            <a:off x="3286746" y="156244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4" name="Text Placeholder 11">
            <a:extLst>
              <a:ext uri="{FF2B5EF4-FFF2-40B4-BE49-F238E27FC236}">
                <a16:creationId xmlns:a16="http://schemas.microsoft.com/office/drawing/2014/main" id="{1217A9CF-DA6B-5003-7AB7-83F7002BC2F6}"/>
              </a:ext>
            </a:extLst>
          </p:cNvPr>
          <p:cNvSpPr>
            <a:spLocks noGrp="1"/>
          </p:cNvSpPr>
          <p:nvPr>
            <p:ph type="body" sz="quarter" idx="12" hasCustomPrompt="1"/>
          </p:nvPr>
        </p:nvSpPr>
        <p:spPr>
          <a:xfrm>
            <a:off x="887895" y="155887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1" name="Text Placeholder 4">
            <a:extLst>
              <a:ext uri="{FF2B5EF4-FFF2-40B4-BE49-F238E27FC236}">
                <a16:creationId xmlns:a16="http://schemas.microsoft.com/office/drawing/2014/main" id="{AF8B6BF6-2B20-BAE1-496B-4CE3AF22F71F}"/>
              </a:ext>
            </a:extLst>
          </p:cNvPr>
          <p:cNvSpPr>
            <a:spLocks noGrp="1"/>
          </p:cNvSpPr>
          <p:nvPr>
            <p:ph type="body" sz="quarter" idx="28" hasCustomPrompt="1"/>
          </p:nvPr>
        </p:nvSpPr>
        <p:spPr>
          <a:xfrm>
            <a:off x="3286746" y="245933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2" name="Text Placeholder 11">
            <a:extLst>
              <a:ext uri="{FF2B5EF4-FFF2-40B4-BE49-F238E27FC236}">
                <a16:creationId xmlns:a16="http://schemas.microsoft.com/office/drawing/2014/main" id="{82DA06FF-3584-5C18-7680-957EB66DCC1E}"/>
              </a:ext>
            </a:extLst>
          </p:cNvPr>
          <p:cNvSpPr>
            <a:spLocks noGrp="1"/>
          </p:cNvSpPr>
          <p:nvPr>
            <p:ph type="body" sz="quarter" idx="29" hasCustomPrompt="1"/>
          </p:nvPr>
        </p:nvSpPr>
        <p:spPr>
          <a:xfrm>
            <a:off x="887895" y="245576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3" name="Text Placeholder 4">
            <a:extLst>
              <a:ext uri="{FF2B5EF4-FFF2-40B4-BE49-F238E27FC236}">
                <a16:creationId xmlns:a16="http://schemas.microsoft.com/office/drawing/2014/main" id="{F18DBC1E-2F93-2120-01F2-76667F7A3598}"/>
              </a:ext>
            </a:extLst>
          </p:cNvPr>
          <p:cNvSpPr>
            <a:spLocks noGrp="1"/>
          </p:cNvSpPr>
          <p:nvPr>
            <p:ph type="body" sz="quarter" idx="30" hasCustomPrompt="1"/>
          </p:nvPr>
        </p:nvSpPr>
        <p:spPr>
          <a:xfrm>
            <a:off x="3286746" y="335622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5" name="Text Placeholder 11">
            <a:extLst>
              <a:ext uri="{FF2B5EF4-FFF2-40B4-BE49-F238E27FC236}">
                <a16:creationId xmlns:a16="http://schemas.microsoft.com/office/drawing/2014/main" id="{019B98AE-BA3F-CCAE-E04C-B8169D9363F3}"/>
              </a:ext>
            </a:extLst>
          </p:cNvPr>
          <p:cNvSpPr>
            <a:spLocks noGrp="1"/>
          </p:cNvSpPr>
          <p:nvPr>
            <p:ph type="body" sz="quarter" idx="31" hasCustomPrompt="1"/>
          </p:nvPr>
        </p:nvSpPr>
        <p:spPr>
          <a:xfrm>
            <a:off x="887895" y="335265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6" name="Text Placeholder 4">
            <a:extLst>
              <a:ext uri="{FF2B5EF4-FFF2-40B4-BE49-F238E27FC236}">
                <a16:creationId xmlns:a16="http://schemas.microsoft.com/office/drawing/2014/main" id="{7C8CB63D-4300-E62A-F48C-630CF6B95474}"/>
              </a:ext>
            </a:extLst>
          </p:cNvPr>
          <p:cNvSpPr>
            <a:spLocks noGrp="1"/>
          </p:cNvSpPr>
          <p:nvPr>
            <p:ph type="body" sz="quarter" idx="32" hasCustomPrompt="1"/>
          </p:nvPr>
        </p:nvSpPr>
        <p:spPr>
          <a:xfrm>
            <a:off x="3286746" y="4249549"/>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7" name="Text Placeholder 11">
            <a:extLst>
              <a:ext uri="{FF2B5EF4-FFF2-40B4-BE49-F238E27FC236}">
                <a16:creationId xmlns:a16="http://schemas.microsoft.com/office/drawing/2014/main" id="{4490E080-95F7-C04E-1506-EAC0EB4C5187}"/>
              </a:ext>
            </a:extLst>
          </p:cNvPr>
          <p:cNvSpPr>
            <a:spLocks noGrp="1"/>
          </p:cNvSpPr>
          <p:nvPr>
            <p:ph type="body" sz="quarter" idx="33" hasCustomPrompt="1"/>
          </p:nvPr>
        </p:nvSpPr>
        <p:spPr>
          <a:xfrm>
            <a:off x="887895" y="4245983"/>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052FB48F-821A-CA54-A34E-E55E101C6CCB}"/>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894075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 / List - Orang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C107E3E2-7CA3-497F-C4E8-4ECE3460E57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87568DA1-20C9-8598-44C7-76FE257E9D7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23" name="Text Placeholder 11">
            <a:extLst>
              <a:ext uri="{FF2B5EF4-FFF2-40B4-BE49-F238E27FC236}">
                <a16:creationId xmlns:a16="http://schemas.microsoft.com/office/drawing/2014/main" id="{79B5BDD1-EF18-E4A2-DE79-A8B3B7FCED9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A8F030FA-FAE8-B846-F0B1-F69F3B3AB75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69C5B20-B0D8-1392-83E8-B19EE7BA6B29}"/>
              </a:ext>
            </a:extLst>
          </p:cNvPr>
          <p:cNvSpPr>
            <a:spLocks noGrp="1"/>
          </p:cNvSpPr>
          <p:nvPr>
            <p:ph type="body" sz="quarter" idx="27" hasCustomPrompt="1"/>
          </p:nvPr>
        </p:nvSpPr>
        <p:spPr>
          <a:xfrm>
            <a:off x="3286746" y="156244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1450AA39-F87C-B61C-59F0-76575DE5CCFB}"/>
              </a:ext>
            </a:extLst>
          </p:cNvPr>
          <p:cNvSpPr>
            <a:spLocks noGrp="1"/>
          </p:cNvSpPr>
          <p:nvPr>
            <p:ph type="body" sz="quarter" idx="12" hasCustomPrompt="1"/>
          </p:nvPr>
        </p:nvSpPr>
        <p:spPr>
          <a:xfrm>
            <a:off x="887895" y="156244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58D84559-6512-8243-0E68-926840CCE5EA}"/>
              </a:ext>
            </a:extLst>
          </p:cNvPr>
          <p:cNvSpPr>
            <a:spLocks noGrp="1"/>
          </p:cNvSpPr>
          <p:nvPr>
            <p:ph type="body" sz="quarter" idx="28" hasCustomPrompt="1"/>
          </p:nvPr>
        </p:nvSpPr>
        <p:spPr>
          <a:xfrm>
            <a:off x="3286746" y="245933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3CA98CFD-BEE6-B7D0-940B-408558AE3B97}"/>
              </a:ext>
            </a:extLst>
          </p:cNvPr>
          <p:cNvSpPr>
            <a:spLocks noGrp="1"/>
          </p:cNvSpPr>
          <p:nvPr>
            <p:ph type="body" sz="quarter" idx="29" hasCustomPrompt="1"/>
          </p:nvPr>
        </p:nvSpPr>
        <p:spPr>
          <a:xfrm>
            <a:off x="887895" y="245933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73173B8F-4A38-6A7C-3840-1B6791B615E9}"/>
              </a:ext>
            </a:extLst>
          </p:cNvPr>
          <p:cNvSpPr>
            <a:spLocks noGrp="1"/>
          </p:cNvSpPr>
          <p:nvPr>
            <p:ph type="body" sz="quarter" idx="30" hasCustomPrompt="1"/>
          </p:nvPr>
        </p:nvSpPr>
        <p:spPr>
          <a:xfrm>
            <a:off x="3286746" y="335622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0" name="Text Placeholder 11">
            <a:extLst>
              <a:ext uri="{FF2B5EF4-FFF2-40B4-BE49-F238E27FC236}">
                <a16:creationId xmlns:a16="http://schemas.microsoft.com/office/drawing/2014/main" id="{1258A6A1-7C96-27AC-C908-3BA13CCF1F6E}"/>
              </a:ext>
            </a:extLst>
          </p:cNvPr>
          <p:cNvSpPr>
            <a:spLocks noGrp="1"/>
          </p:cNvSpPr>
          <p:nvPr>
            <p:ph type="body" sz="quarter" idx="31" hasCustomPrompt="1"/>
          </p:nvPr>
        </p:nvSpPr>
        <p:spPr>
          <a:xfrm>
            <a:off x="887895" y="335622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80D1A29E-8F23-E9BF-AE02-BAA15FD20AA3}"/>
              </a:ext>
            </a:extLst>
          </p:cNvPr>
          <p:cNvSpPr>
            <a:spLocks noGrp="1"/>
          </p:cNvSpPr>
          <p:nvPr>
            <p:ph type="body" sz="quarter" idx="32" hasCustomPrompt="1"/>
          </p:nvPr>
        </p:nvSpPr>
        <p:spPr>
          <a:xfrm>
            <a:off x="3286746" y="4249549"/>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8" name="Text Placeholder 11">
            <a:extLst>
              <a:ext uri="{FF2B5EF4-FFF2-40B4-BE49-F238E27FC236}">
                <a16:creationId xmlns:a16="http://schemas.microsoft.com/office/drawing/2014/main" id="{DB928D05-8855-2639-E843-A1F7DC27F6EC}"/>
              </a:ext>
            </a:extLst>
          </p:cNvPr>
          <p:cNvSpPr>
            <a:spLocks noGrp="1"/>
          </p:cNvSpPr>
          <p:nvPr>
            <p:ph type="body" sz="quarter" idx="33" hasCustomPrompt="1"/>
          </p:nvPr>
        </p:nvSpPr>
        <p:spPr>
          <a:xfrm>
            <a:off x="887895" y="4249549"/>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5AD93BCC-9ABA-3DB6-4ED6-2BD13246CBC0}"/>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02271380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3">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10740439"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ACA2EAA2-94E2-6FA0-C059-2C890F869226}"/>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96034E2F-27F1-1CF2-367B-4204B15ECE78}"/>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1276E79C-EF9C-9014-0C08-C31EE127DC52}"/>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sp>
        <p:nvSpPr>
          <p:cNvPr id="5" name="Text Placeholder 11">
            <a:extLst>
              <a:ext uri="{FF2B5EF4-FFF2-40B4-BE49-F238E27FC236}">
                <a16:creationId xmlns:a16="http://schemas.microsoft.com/office/drawing/2014/main" id="{98D122DE-5974-E6F7-5A07-1674D7445444}"/>
              </a:ext>
            </a:extLst>
          </p:cNvPr>
          <p:cNvSpPr>
            <a:spLocks noGrp="1"/>
          </p:cNvSpPr>
          <p:nvPr>
            <p:ph type="body" sz="quarter" idx="16" hasCustomPrompt="1"/>
          </p:nvPr>
        </p:nvSpPr>
        <p:spPr>
          <a:xfrm>
            <a:off x="408208" y="2431330"/>
            <a:ext cx="10740438"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pic>
        <p:nvPicPr>
          <p:cNvPr id="6" name="Picture 5" descr="The Open University Logo">
            <a:extLst>
              <a:ext uri="{FF2B5EF4-FFF2-40B4-BE49-F238E27FC236}">
                <a16:creationId xmlns:a16="http://schemas.microsoft.com/office/drawing/2014/main" id="{21830BFA-19EA-B404-F805-72BD114E6B2B}"/>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335720590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s 2 Column">
    <p:bg>
      <p:bgPr>
        <a:solidFill>
          <a:schemeClr val="bg1"/>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D7FBF3-7226-2149-BBD3-09818517326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9" name="Text Placeholder 11">
            <a:extLst>
              <a:ext uri="{FF2B5EF4-FFF2-40B4-BE49-F238E27FC236}">
                <a16:creationId xmlns:a16="http://schemas.microsoft.com/office/drawing/2014/main" id="{4DAAB76E-1BCE-CA53-ACE8-77F42754E17D}"/>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0" name="Text Placeholder 11">
            <a:extLst>
              <a:ext uri="{FF2B5EF4-FFF2-40B4-BE49-F238E27FC236}">
                <a16:creationId xmlns:a16="http://schemas.microsoft.com/office/drawing/2014/main" id="{FC210018-BF10-8707-6A21-CCCE83C373C4}"/>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84212577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s &amp; Cop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25CC09-2BCF-3A4D-87E4-590716EC0718}"/>
              </a:ext>
            </a:extLst>
          </p:cNvPr>
          <p:cNvSpPr>
            <a:spLocks noGrp="1"/>
          </p:cNvSpPr>
          <p:nvPr>
            <p:ph type="body" sz="quarter" idx="18" hasCustomPrompt="1"/>
          </p:nvPr>
        </p:nvSpPr>
        <p:spPr>
          <a:xfrm>
            <a:off x="6493565" y="2856109"/>
            <a:ext cx="4687053" cy="3221029"/>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aliquip</a:t>
            </a:r>
            <a:r>
              <a:rPr lang="en-GB"/>
              <a:t> ex </a:t>
            </a:r>
            <a:r>
              <a:rPr lang="en-GB" err="1"/>
              <a:t>ea</a:t>
            </a:r>
            <a:r>
              <a:rPr lang="en-GB"/>
              <a:t> </a:t>
            </a:r>
            <a:r>
              <a:rPr lang="en-GB" err="1"/>
              <a:t>commodo</a:t>
            </a:r>
            <a:r>
              <a:rPr lang="en-GB"/>
              <a:t> consequat.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p:txBody>
      </p:sp>
      <p:pic>
        <p:nvPicPr>
          <p:cNvPr id="11" name="Picture 10">
            <a:extLst>
              <a:ext uri="{FF2B5EF4-FFF2-40B4-BE49-F238E27FC236}">
                <a16:creationId xmlns:a16="http://schemas.microsoft.com/office/drawing/2014/main" id="{0CDFCC4E-7800-CD8E-7918-FDBF10EDE74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17" name="Text Placeholder 11">
            <a:extLst>
              <a:ext uri="{FF2B5EF4-FFF2-40B4-BE49-F238E27FC236}">
                <a16:creationId xmlns:a16="http://schemas.microsoft.com/office/drawing/2014/main" id="{7161B3BB-13A6-8F07-69F3-28C1C681F2FF}"/>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6" name="TextBox 15">
            <a:extLst>
              <a:ext uri="{FF2B5EF4-FFF2-40B4-BE49-F238E27FC236}">
                <a16:creationId xmlns:a16="http://schemas.microsoft.com/office/drawing/2014/main" id="{475C6AF3-6B1E-0375-7D2A-5FD1C92321F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2" name="Text Placeholder 11">
            <a:extLst>
              <a:ext uri="{FF2B5EF4-FFF2-40B4-BE49-F238E27FC236}">
                <a16:creationId xmlns:a16="http://schemas.microsoft.com/office/drawing/2014/main" id="{A1FEAA9C-D9C5-C7E7-E834-0245869B2C7F}"/>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 name="Text Placeholder 11">
            <a:extLst>
              <a:ext uri="{FF2B5EF4-FFF2-40B4-BE49-F238E27FC236}">
                <a16:creationId xmlns:a16="http://schemas.microsoft.com/office/drawing/2014/main" id="{AA7150EB-D92B-C450-9558-0D39CD35C849}"/>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3039355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Content - Tight Header">
    <p:bg>
      <p:bgPr>
        <a:solidFill>
          <a:schemeClr val="bg1"/>
        </a:solidFill>
        <a:effectLst/>
      </p:bgPr>
    </p:bg>
    <p:spTree>
      <p:nvGrpSpPr>
        <p:cNvPr id="1" name=""/>
        <p:cNvGrpSpPr/>
        <p:nvPr/>
      </p:nvGrpSpPr>
      <p:grpSpPr>
        <a:xfrm>
          <a:off x="0" y="0"/>
          <a:ext cx="0" cy="0"/>
          <a:chOff x="0" y="0"/>
          <a:chExt cx="0" cy="0"/>
        </a:xfrm>
      </p:grpSpPr>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0957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2" name="Rectangle: Single Corner Rounded 1">
            <a:extLst>
              <a:ext uri="{FF2B5EF4-FFF2-40B4-BE49-F238E27FC236}">
                <a16:creationId xmlns:a16="http://schemas.microsoft.com/office/drawing/2014/main" id="{E24568D3-44DC-E35D-6A09-5B5154DCE05F}"/>
              </a:ext>
            </a:extLst>
          </p:cNvPr>
          <p:cNvSpPr/>
          <p:nvPr userDrawn="1"/>
        </p:nvSpPr>
        <p:spPr>
          <a:xfrm flipV="1">
            <a:off x="-5910" y="0"/>
            <a:ext cx="12197910" cy="823189"/>
          </a:xfrm>
          <a:prstGeom prst="round1Rect">
            <a:avLst>
              <a:gd name="adj" fmla="val 50000"/>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11">
            <a:extLst>
              <a:ext uri="{FF2B5EF4-FFF2-40B4-BE49-F238E27FC236}">
                <a16:creationId xmlns:a16="http://schemas.microsoft.com/office/drawing/2014/main" id="{4E490143-9197-1E5C-A155-ABAF72B3B09A}"/>
              </a:ext>
            </a:extLst>
          </p:cNvPr>
          <p:cNvSpPr>
            <a:spLocks noGrp="1"/>
          </p:cNvSpPr>
          <p:nvPr>
            <p:ph type="body" sz="quarter" idx="21" hasCustomPrompt="1"/>
          </p:nvPr>
        </p:nvSpPr>
        <p:spPr>
          <a:xfrm>
            <a:off x="413915" y="163013"/>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Tree>
    <p:extLst>
      <p:ext uri="{BB962C8B-B14F-4D97-AF65-F5344CB8AC3E}">
        <p14:creationId xmlns:p14="http://schemas.microsoft.com/office/powerpoint/2010/main" val="25731546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e Chart &amp; Copy - Whit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latin typeface="Poppins" panose="00000500000000000000" pitchFamily="2" charset="0"/>
            </a:endParaRPr>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FBA357D1-B85B-5E43-48BE-75FF66F9019B}"/>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6A75198C-6ADB-FB44-7D03-6F5213AC312E}"/>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263378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e Chart &amp; Copy - Blue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4C01CCF-0DB7-F246-ABF2-EC18516A0FBD}"/>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A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endParaRPr lang="en-US">
              <a:latin typeface="Poppins" panose="00000500000000000000" pitchFamily="2" charset="0"/>
            </a:endParaRPr>
          </a:p>
        </p:txBody>
      </p:sp>
      <p:sp>
        <p:nvSpPr>
          <p:cNvPr id="31" name="Text Placeholder 11">
            <a:extLst>
              <a:ext uri="{FF2B5EF4-FFF2-40B4-BE49-F238E27FC236}">
                <a16:creationId xmlns:a16="http://schemas.microsoft.com/office/drawing/2014/main" id="{441112C6-9F31-50D1-7D73-6298CB7F2E81}"/>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2" name="Text Placeholder 11">
            <a:extLst>
              <a:ext uri="{FF2B5EF4-FFF2-40B4-BE49-F238E27FC236}">
                <a16:creationId xmlns:a16="http://schemas.microsoft.com/office/drawing/2014/main" id="{C32AB5CB-C8A8-C7B0-84CC-CEA16403703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4" name="TextBox 13">
            <a:extLst>
              <a:ext uri="{FF2B5EF4-FFF2-40B4-BE49-F238E27FC236}">
                <a16:creationId xmlns:a16="http://schemas.microsoft.com/office/drawing/2014/main" id="{F8F44462-549C-8EC7-19AB-A506B51C3E6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5" name="Text Placeholder 11">
            <a:extLst>
              <a:ext uri="{FF2B5EF4-FFF2-40B4-BE49-F238E27FC236}">
                <a16:creationId xmlns:a16="http://schemas.microsoft.com/office/drawing/2014/main" id="{EB2C4ECE-5A58-924D-D8E6-C4AE68AD8C7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6" name="Text Placeholder 11">
            <a:extLst>
              <a:ext uri="{FF2B5EF4-FFF2-40B4-BE49-F238E27FC236}">
                <a16:creationId xmlns:a16="http://schemas.microsoft.com/office/drawing/2014/main" id="{DDC83B33-527D-290B-B1B2-1DEADA31AE0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5C71BB06-BC2B-503D-C100-C1D7CF6061B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65EE5AA7-CE9F-6795-3587-5FECAE583054}"/>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96868532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e Chart &amp; Copy - Green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D1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32" name="Text Placeholder 11">
            <a:extLst>
              <a:ext uri="{FF2B5EF4-FFF2-40B4-BE49-F238E27FC236}">
                <a16:creationId xmlns:a16="http://schemas.microsoft.com/office/drawing/2014/main" id="{F66FAE19-7B52-BB59-E57B-29D522C6BDE9}"/>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3" name="Text Placeholder 11">
            <a:extLst>
              <a:ext uri="{FF2B5EF4-FFF2-40B4-BE49-F238E27FC236}">
                <a16:creationId xmlns:a16="http://schemas.microsoft.com/office/drawing/2014/main" id="{F77B454A-E504-0EE7-A8CA-E5D9EEC2F495}"/>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7" name="TextBox 36">
            <a:extLst>
              <a:ext uri="{FF2B5EF4-FFF2-40B4-BE49-F238E27FC236}">
                <a16:creationId xmlns:a16="http://schemas.microsoft.com/office/drawing/2014/main" id="{C4228A78-C513-C604-6CB6-28BAE7604C7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21EAD907-96B1-968B-D6C2-A05E0A48B049}"/>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DA310DCE-936B-7A91-931F-F8940F242D38}"/>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4C03919D-ED94-85DD-1324-53A7CAE381D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87A5F3DD-B4AB-BD17-596F-E74A62BFB683}"/>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464352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e Chart &amp; Copy - Pink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F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25" name="Text Placeholder 11">
            <a:extLst>
              <a:ext uri="{FF2B5EF4-FFF2-40B4-BE49-F238E27FC236}">
                <a16:creationId xmlns:a16="http://schemas.microsoft.com/office/drawing/2014/main" id="{02A26A26-C4B5-4D8E-73A4-981818756D94}"/>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F8328C9E-9DA1-DF63-59C8-5F540DB4BB7E}"/>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4E1A6B9E-E779-E0D7-BC86-EA660E9840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F46F34F4-9E99-01A0-2C06-1C0C5E776290}"/>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77341710-98F6-F41B-8C50-352203DF2B2A}"/>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BC1EA7DC-B02A-FE29-687A-390579C75F8C}"/>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A412ECB0-A0F7-C3C3-CD7E-53BD50174983}"/>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07855347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e Chart &amp; Copy - Yellow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FFF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25" name="Text Placeholder 11">
            <a:extLst>
              <a:ext uri="{FF2B5EF4-FFF2-40B4-BE49-F238E27FC236}">
                <a16:creationId xmlns:a16="http://schemas.microsoft.com/office/drawing/2014/main" id="{AE055DE8-0C87-1B8E-B033-C6AACEF7E883}"/>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A7B175B1-4990-DB78-B09A-5CABDC6E094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D5C357FA-846B-A0EC-644D-8C00E0D073E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091828A5-E0F9-F12F-D6E9-03BB177B08C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19CF92BA-CA8F-0DC8-7240-3FE5CDE3317F}"/>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0FC3A49A-8F27-4ABD-3E82-D19FBB8B20B8}"/>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A1EF4921-C4EA-38D0-FDB1-827E4E6B7F75}"/>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6057568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mp; Media - Blue">
    <p:bg>
      <p:bgPr>
        <a:blipFill dpi="0" rotWithShape="1">
          <a:blip r:embed="rId2" cstate="screen">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9A20ABB2-4946-8543-8051-832C526BDE70}"/>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5" name="Text Placeholder 11">
            <a:extLst>
              <a:ext uri="{FF2B5EF4-FFF2-40B4-BE49-F238E27FC236}">
                <a16:creationId xmlns:a16="http://schemas.microsoft.com/office/drawing/2014/main" id="{05F2301F-306F-F745-8E98-23873CA6338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7" name="Text Placeholder 11">
            <a:extLst>
              <a:ext uri="{FF2B5EF4-FFF2-40B4-BE49-F238E27FC236}">
                <a16:creationId xmlns:a16="http://schemas.microsoft.com/office/drawing/2014/main" id="{C560DF7B-AF74-3B4B-9618-C8D97385E9C0}"/>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116DB742-7748-6B47-8825-E1F742F7A393}"/>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9" name="Text Placeholder 11">
            <a:extLst>
              <a:ext uri="{FF2B5EF4-FFF2-40B4-BE49-F238E27FC236}">
                <a16:creationId xmlns:a16="http://schemas.microsoft.com/office/drawing/2014/main" id="{4D9318EE-FBC8-5864-3CD0-AE0098E538F7}"/>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E84F7B52-8D5A-AF1A-29EE-E205DB0920A2}"/>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Content Placeholder 3">
            <a:extLst>
              <a:ext uri="{FF2B5EF4-FFF2-40B4-BE49-F238E27FC236}">
                <a16:creationId xmlns:a16="http://schemas.microsoft.com/office/drawing/2014/main" id="{7D29F004-17E9-56AE-60BE-6AF7E9D45C7F}"/>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3">
            <a:extLst>
              <a:ext uri="{FF2B5EF4-FFF2-40B4-BE49-F238E27FC236}">
                <a16:creationId xmlns:a16="http://schemas.microsoft.com/office/drawing/2014/main" id="{EEA18CF2-7030-5F92-17DA-C816F4E6622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DEA096BC-E124-A3C8-7101-B7F957B0170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23F19E9F-F344-6302-5340-E96D54FF215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38D216E0-7352-C52F-6A35-B80CBA184970}"/>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23602264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mp; Media - Green">
    <p:bg>
      <p:bgPr>
        <a:blipFill dpi="0" rotWithShape="1">
          <a:blip r:embed="rId2" cstate="screen">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C2A4FC37-64F1-B22C-8E38-7A3C90DBFD8E}"/>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0ABC2298-01AB-ED2E-6E05-CA32FACF9EBE}"/>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8FAAEB2F-DEF2-71DD-AF98-C0A446D1229F}"/>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8EA9D7F9-BC14-C206-DFF8-5ABCD5E6E7A5}"/>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1C2A8E84-605E-EB25-4A36-3D3984B92A31}"/>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96C642D6-66F1-8A0A-CDDC-2EBC92AF862D}"/>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CA09EE3C-F0CF-8B96-88AA-6DE36F7A6CBC}"/>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9391E2F5-B870-1650-36DA-566F186BE6B9}"/>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FF3714E0-498A-B29B-94FB-DA93A6A9662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79E8BF09-B464-A1E1-02C2-01D09400BA7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1EB04BC9-BBC1-9452-43AC-4FD759F04F16}"/>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273106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Only - White">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pic>
        <p:nvPicPr>
          <p:cNvPr id="7" name="Picture 6" descr="The Open University Logo">
            <a:extLst>
              <a:ext uri="{FF2B5EF4-FFF2-40B4-BE49-F238E27FC236}">
                <a16:creationId xmlns:a16="http://schemas.microsoft.com/office/drawing/2014/main" id="{1A8FBF3E-643E-C283-20B7-9D35C17A874A}"/>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
        <p:nvSpPr>
          <p:cNvPr id="3" name="Text Placeholder 11">
            <a:extLst>
              <a:ext uri="{FF2B5EF4-FFF2-40B4-BE49-F238E27FC236}">
                <a16:creationId xmlns:a16="http://schemas.microsoft.com/office/drawing/2014/main" id="{4B8435D6-0CC1-8718-167A-2904F3E65C26}"/>
              </a:ext>
            </a:extLst>
          </p:cNvPr>
          <p:cNvSpPr>
            <a:spLocks noGrp="1"/>
          </p:cNvSpPr>
          <p:nvPr>
            <p:ph type="body" sz="quarter" idx="15" hasCustomPrompt="1"/>
          </p:nvPr>
        </p:nvSpPr>
        <p:spPr>
          <a:xfrm>
            <a:off x="1001105" y="2668674"/>
            <a:ext cx="9591229" cy="1991249"/>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marL="742950" indent="-285750">
              <a:buFont typeface="Arial" panose="020B0604020202020204" pitchFamily="34" charset="0"/>
              <a:buChar char="•"/>
              <a:defRPr sz="1500">
                <a:ln>
                  <a:noFill/>
                </a:ln>
                <a:solidFill>
                  <a:srgbClr val="060645"/>
                </a:solidFill>
              </a:defRPr>
            </a:lvl2pPr>
            <a:lvl3pPr>
              <a:defRPr sz="1500">
                <a:ln>
                  <a:noFill/>
                </a:ln>
                <a:solidFill>
                  <a:srgbClr val="060645"/>
                </a:solidFill>
              </a:defRPr>
            </a:lvl3pPr>
            <a:lvl4pPr>
              <a:defRPr sz="1500">
                <a:ln>
                  <a:noFill/>
                </a:ln>
                <a:solidFill>
                  <a:srgbClr val="060645"/>
                </a:solidFill>
              </a:defRPr>
            </a:lvl4pPr>
            <a:lvl5pPr>
              <a:defRPr sz="1500">
                <a:ln>
                  <a:noFill/>
                </a:ln>
                <a:solidFill>
                  <a:srgbClr val="060645"/>
                </a:solidFill>
              </a:defRPr>
            </a:lvl5pPr>
            <a:lvl6pPr>
              <a:defRPr sz="1500">
                <a:solidFill>
                  <a:srgbClr val="060645"/>
                </a:solidFill>
              </a:defRPr>
            </a:lvl6pPr>
            <a:lvl7pPr>
              <a:defRPr sz="1500">
                <a:solidFill>
                  <a:srgbClr val="060645"/>
                </a:solidFill>
              </a:defRPr>
            </a:lvl7pPr>
            <a:lvl8pPr>
              <a:defRPr sz="1500">
                <a:solidFill>
                  <a:srgbClr val="060645"/>
                </a:solidFill>
              </a:defRPr>
            </a:lvl8pPr>
            <a:lvl9pPr>
              <a:defRPr sz="1500">
                <a:solidFill>
                  <a:srgbClr val="060645"/>
                </a:solidFill>
              </a:defRPr>
            </a:lvl9pPr>
          </a:lstStyle>
          <a:p>
            <a:pPr lvl="0"/>
            <a:r>
              <a:rPr lang="en-GB"/>
              <a:t>Body copy goes here as Poppins Regular.</a:t>
            </a:r>
          </a:p>
        </p:txBody>
      </p:sp>
    </p:spTree>
    <p:extLst>
      <p:ext uri="{BB962C8B-B14F-4D97-AF65-F5344CB8AC3E}">
        <p14:creationId xmlns:p14="http://schemas.microsoft.com/office/powerpoint/2010/main" val="2786794203"/>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Media - Pink">
    <p:bg>
      <p:bgPr>
        <a:blipFill dpi="0" rotWithShape="1">
          <a:blip r:embed="rId2" cstate="screen">
            <a:alphaModFix amt="5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DDA1F39E-370E-9BF5-101D-A0A5D784F8FC}"/>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FB8AF0D-6CCE-C411-DB47-6E723C872006}"/>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77B68DC7-43A5-C3AB-0F02-A24CE21AC048}"/>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998BAA85-672C-2406-1402-92D7361EB722}"/>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4114C635-6BF1-6FFE-A4DB-8BB78F696D88}"/>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C530D6A-EBB8-CD26-B104-C0F70BBC946E}"/>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E24F392-DCB7-9BFE-802F-2C3A475EA0F3}"/>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C48C1F3A-E328-D7D8-0A81-F997F4F944DC}"/>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B15771C0-93BA-5ADF-64A4-2A43F86D54F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7EBDBA90-2059-F1EB-DC4D-1F490EC5C85F}"/>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DBE218AA-1FFB-BE5D-8642-2B04DCCE99A0}"/>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1977375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Media - Yellow">
    <p:bg>
      <p:bgPr>
        <a:blipFill dpi="0" rotWithShape="1">
          <a:blip r:embed="rId2" cstate="screen">
            <a:alphaModFix amt="2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EEEF07-1889-D507-89A8-BB2EE63EB0B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8BEC0FC6-0311-3559-C180-50FE399D9CC5}"/>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1F924AA-0E70-3369-B99A-AAFFD470F46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F87F5EB3-C62D-D57D-1AAE-737B9D43A07A}"/>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1FD2D1B6-81BB-517B-130B-5D9202C4FAAB}"/>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5" name="TextBox 24">
            <a:extLst>
              <a:ext uri="{FF2B5EF4-FFF2-40B4-BE49-F238E27FC236}">
                <a16:creationId xmlns:a16="http://schemas.microsoft.com/office/drawing/2014/main" id="{2DFA7EF7-2594-397E-B832-BCDBA1E052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3" name="Text Placeholder 11">
            <a:extLst>
              <a:ext uri="{FF2B5EF4-FFF2-40B4-BE49-F238E27FC236}">
                <a16:creationId xmlns:a16="http://schemas.microsoft.com/office/drawing/2014/main" id="{C2BD26A5-F2B2-8F17-EF04-893F3851265E}"/>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A620FFB-407F-A512-2C9D-569EEBC1E883}"/>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F65C4A6-90EE-54F5-1CA2-BBB24F562C52}"/>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801F7FFA-E94E-A280-B1B5-ACAC603AC4B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The Open University Logo">
            <a:extLst>
              <a:ext uri="{FF2B5EF4-FFF2-40B4-BE49-F238E27FC236}">
                <a16:creationId xmlns:a16="http://schemas.microsoft.com/office/drawing/2014/main" id="{5E1AC07D-4E2F-CEA1-4D8E-FFA7745DD919}"/>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44297830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D467C06D-0BA0-E66A-1254-70AFC158713D}"/>
              </a:ext>
            </a:extLst>
          </p:cNvPr>
          <p:cNvSpPr>
            <a:spLocks noGrp="1"/>
          </p:cNvSpPr>
          <p:nvPr>
            <p:ph type="body" sz="quarter" idx="10" hasCustomPrompt="1"/>
          </p:nvPr>
        </p:nvSpPr>
        <p:spPr>
          <a:xfrm>
            <a:off x="340167" y="3124517"/>
            <a:ext cx="7500938" cy="608965"/>
          </a:xfrm>
          <a:prstGeom prst="rect">
            <a:avLst/>
          </a:prstGeom>
        </p:spPr>
        <p:txBody>
          <a:bodyPr/>
          <a:lstStyle>
            <a:lvl1pPr marL="0" indent="0">
              <a:buNone/>
              <a:defRPr sz="44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Type your message here</a:t>
            </a:r>
          </a:p>
        </p:txBody>
      </p:sp>
      <p:pic>
        <p:nvPicPr>
          <p:cNvPr id="2" name="Picture 1" descr="The Open University Logo">
            <a:extLst>
              <a:ext uri="{FF2B5EF4-FFF2-40B4-BE49-F238E27FC236}">
                <a16:creationId xmlns:a16="http://schemas.microsoft.com/office/drawing/2014/main" id="{98F1B169-2DA1-B49F-3EA1-DD312E568D4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612600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4" name="Picture 3" descr="The Open University Logo">
            <a:extLst>
              <a:ext uri="{FF2B5EF4-FFF2-40B4-BE49-F238E27FC236}">
                <a16:creationId xmlns:a16="http://schemas.microsoft.com/office/drawing/2014/main" id="{EA88F0E0-0334-005F-5AE6-97F8EFADF09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74299" y="2622093"/>
            <a:ext cx="6043402" cy="2021693"/>
          </a:xfrm>
          <a:prstGeom prst="rect">
            <a:avLst/>
          </a:prstGeom>
        </p:spPr>
      </p:pic>
    </p:spTree>
    <p:extLst>
      <p:ext uri="{BB962C8B-B14F-4D97-AF65-F5344CB8AC3E}">
        <p14:creationId xmlns:p14="http://schemas.microsoft.com/office/powerpoint/2010/main" val="377629401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End Slide 2">
    <p:spTree>
      <p:nvGrpSpPr>
        <p:cNvPr id="1" name=""/>
        <p:cNvGrpSpPr/>
        <p:nvPr/>
      </p:nvGrpSpPr>
      <p:grpSpPr>
        <a:xfrm>
          <a:off x="0" y="0"/>
          <a:ext cx="0" cy="0"/>
          <a:chOff x="0" y="0"/>
          <a:chExt cx="0" cy="0"/>
        </a:xfrm>
      </p:grpSpPr>
      <p:pic>
        <p:nvPicPr>
          <p:cNvPr id="4" name="Picture 3" descr="The Open University Logo">
            <a:extLst>
              <a:ext uri="{FF2B5EF4-FFF2-40B4-BE49-F238E27FC236}">
                <a16:creationId xmlns:a16="http://schemas.microsoft.com/office/drawing/2014/main" id="{EA88F0E0-0334-005F-5AE6-97F8EFADF09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74299" y="2622093"/>
            <a:ext cx="6043402" cy="2021693"/>
          </a:xfrm>
          <a:prstGeom prst="rect">
            <a:avLst/>
          </a:prstGeom>
        </p:spPr>
      </p:pic>
    </p:spTree>
    <p:extLst>
      <p:ext uri="{BB962C8B-B14F-4D97-AF65-F5344CB8AC3E}">
        <p14:creationId xmlns:p14="http://schemas.microsoft.com/office/powerpoint/2010/main" val="2441567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v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D31C04-0A53-3A47-8287-081AE26B8A3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5334000"/>
            <a:ext cx="6096000" cy="1524000"/>
          </a:xfrm>
          <a:prstGeom prst="rect">
            <a:avLst/>
          </a:prstGeom>
        </p:spPr>
      </p:pic>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408208" y="2431330"/>
            <a:ext cx="5557584" cy="1305402"/>
          </a:xfrm>
          <a:prstGeom prst="rect">
            <a:avLst/>
          </a:prstGeo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408208" y="3846892"/>
            <a:ext cx="5557584" cy="347039"/>
          </a:xfrm>
          <a:prstGeom prst="rect">
            <a:avLst/>
          </a:prstGeo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408208" y="4198584"/>
            <a:ext cx="5557584" cy="347039"/>
          </a:xfrm>
          <a:prstGeom prst="rect">
            <a:avLst/>
          </a:prstGeo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408208" y="4545623"/>
            <a:ext cx="5557584" cy="347039"/>
          </a:xfrm>
          <a:prstGeom prst="rect">
            <a:avLst/>
          </a:prstGeo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5" name="Picture 14">
            <a:extLst>
              <a:ext uri="{FF2B5EF4-FFF2-40B4-BE49-F238E27FC236}">
                <a16:creationId xmlns:a16="http://schemas.microsoft.com/office/drawing/2014/main" id="{95ADE654-C78D-7069-71BF-CB8E04298DE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334000"/>
          </a:xfrm>
          <a:prstGeom prst="round2SameRect">
            <a:avLst>
              <a:gd name="adj1" fmla="val 42678"/>
              <a:gd name="adj2" fmla="val 4847"/>
            </a:avLst>
          </a:prstGeom>
        </p:spPr>
        <p:txBody>
          <a:bodyPr/>
          <a:lstStyle>
            <a:lvl1pPr marL="0" indent="0" algn="ctr">
              <a:buNone/>
              <a:defRPr sz="1800">
                <a:solidFill>
                  <a:schemeClr val="bg1"/>
                </a:solidFill>
                <a:latin typeface="Poppins" panose="00000500000000000000" pitchFamily="2" charset="0"/>
                <a:cs typeface="Poppins" panose="00000500000000000000" pitchFamily="2" charset="0"/>
              </a:defRPr>
            </a:lvl1pPr>
          </a:lstStyle>
          <a:p>
            <a:r>
              <a:rPr lang="en-US" dirty="0"/>
              <a:t>Click icon to add picture</a:t>
            </a:r>
          </a:p>
        </p:txBody>
      </p:sp>
      <p:sp>
        <p:nvSpPr>
          <p:cNvPr id="10" name="Title 16">
            <a:extLst>
              <a:ext uri="{FF2B5EF4-FFF2-40B4-BE49-F238E27FC236}">
                <a16:creationId xmlns:a16="http://schemas.microsoft.com/office/drawing/2014/main" id="{7A999D49-17CC-D936-FB81-B746D0909438}"/>
              </a:ext>
            </a:extLst>
          </p:cNvPr>
          <p:cNvSpPr>
            <a:spLocks noGrp="1"/>
          </p:cNvSpPr>
          <p:nvPr>
            <p:ph type="title" hasCustomPrompt="1"/>
          </p:nvPr>
        </p:nvSpPr>
        <p:spPr>
          <a:xfrm>
            <a:off x="408207" y="579437"/>
            <a:ext cx="5557584" cy="1800200"/>
          </a:xfrm>
          <a:prstGeom prst="rect">
            <a:avLst/>
          </a:prstGeom>
        </p:spPr>
        <p:txBody>
          <a:bodyPr/>
          <a:lstStyle>
            <a:lvl1pPr>
              <a:defRPr sz="5500" b="1">
                <a:solidFill>
                  <a:schemeClr val="bg1"/>
                </a:solidFill>
                <a:latin typeface="Poppins SemiBold" panose="00000700000000000000" pitchFamily="2" charset="0"/>
                <a:cs typeface="Poppins SemiBold" panose="00000700000000000000" pitchFamily="2" charset="0"/>
              </a:defRPr>
            </a:lvl1pPr>
          </a:lstStyle>
          <a:p>
            <a:pPr lvl="0"/>
            <a:r>
              <a:rPr kumimoji="0" lang="en-GB" sz="5500" b="1" i="0" u="none" strike="noStrike" kern="1200" cap="none" spc="0" normalizeH="0" baseline="0" noProof="0" dirty="0">
                <a:ln>
                  <a:noFill/>
                </a:ln>
                <a:solidFill>
                  <a:schemeClr val="bg1"/>
                </a:solidFill>
                <a:effectLst/>
                <a:uLnTx/>
                <a:uFillTx/>
                <a:latin typeface="Poppins SemiBold" pitchFamily="2" charset="77"/>
                <a:ea typeface="+mn-ea"/>
                <a:cs typeface="Poppins SemiBold" pitchFamily="2" charset="77"/>
              </a:rPr>
              <a:t>Cover slide</a:t>
            </a:r>
            <a:endParaRPr lang="en-GB" dirty="0"/>
          </a:p>
        </p:txBody>
      </p:sp>
    </p:spTree>
    <p:extLst>
      <p:ext uri="{BB962C8B-B14F-4D97-AF65-F5344CB8AC3E}">
        <p14:creationId xmlns:p14="http://schemas.microsoft.com/office/powerpoint/2010/main" val="999765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Full Content - Tight Header">
    <p:bg>
      <p:bgPr>
        <a:solidFill>
          <a:schemeClr val="bg1"/>
        </a:solidFill>
        <a:effectLst/>
      </p:bgPr>
    </p:bg>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E24568D3-44DC-E35D-6A09-5B5154DCE05F}"/>
              </a:ext>
              <a:ext uri="{C183D7F6-B498-43B3-948B-1728B52AA6E4}">
                <adec:decorative xmlns:adec="http://schemas.microsoft.com/office/drawing/2017/decorative" val="1"/>
              </a:ext>
            </a:extLst>
          </p:cNvPr>
          <p:cNvSpPr/>
          <p:nvPr userDrawn="1"/>
        </p:nvSpPr>
        <p:spPr>
          <a:xfrm flipV="1">
            <a:off x="-5910" y="0"/>
            <a:ext cx="12197910" cy="823189"/>
          </a:xfrm>
          <a:prstGeom prst="round1Rect">
            <a:avLst>
              <a:gd name="adj" fmla="val 50000"/>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1">
            <a:extLst>
              <a:ext uri="{FF2B5EF4-FFF2-40B4-BE49-F238E27FC236}">
                <a16:creationId xmlns:a16="http://schemas.microsoft.com/office/drawing/2014/main" id="{661C6824-08DF-793D-EE9A-11375C227AF3}"/>
              </a:ext>
            </a:extLst>
          </p:cNvPr>
          <p:cNvSpPr>
            <a:spLocks noGrp="1"/>
          </p:cNvSpPr>
          <p:nvPr>
            <p:ph type="body" sz="quarter" idx="22" hasCustomPrompt="1"/>
          </p:nvPr>
        </p:nvSpPr>
        <p:spPr>
          <a:xfrm>
            <a:off x="1001105" y="10957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chemeClr val="tx1"/>
                </a:solidFill>
                <a:latin typeface="+mn-lt"/>
                <a:cs typeface="Poppins" panose="00000500000000000000" pitchFamily="2" charset="0"/>
              </a:defRPr>
            </a:lvl1pPr>
            <a:lvl2pPr marL="457200" indent="0">
              <a:buNone/>
              <a:defRPr sz="1500">
                <a:ln>
                  <a:noFill/>
                </a:ln>
                <a:solidFill>
                  <a:schemeClr val="tx1"/>
                </a:solidFill>
                <a:latin typeface="+mn-lt"/>
              </a:defRPr>
            </a:lvl2pPr>
            <a:lvl3pPr>
              <a:defRPr sz="1500">
                <a:ln>
                  <a:noFill/>
                </a:ln>
                <a:solidFill>
                  <a:schemeClr val="tx1"/>
                </a:solidFill>
              </a:defRPr>
            </a:lvl3pPr>
            <a:lvl4pPr>
              <a:defRPr sz="1500">
                <a:ln>
                  <a:noFill/>
                </a:ln>
                <a:solidFill>
                  <a:schemeClr val="tx1"/>
                </a:solidFill>
              </a:defRPr>
            </a:lvl4pPr>
            <a:lvl5pPr>
              <a:defRPr sz="1500">
                <a:ln>
                  <a:noFill/>
                </a:ln>
                <a:solidFill>
                  <a:schemeClr val="tx1"/>
                </a:solidFill>
              </a:defRPr>
            </a:lvl5pPr>
            <a:lvl6pPr>
              <a:defRPr sz="1500">
                <a:solidFill>
                  <a:schemeClr val="tx1"/>
                </a:solidFill>
              </a:defRPr>
            </a:lvl6pPr>
            <a:lvl7pPr>
              <a:defRPr sz="1500">
                <a:solidFill>
                  <a:schemeClr val="tx1"/>
                </a:solidFill>
              </a:defRPr>
            </a:lvl7pPr>
            <a:lvl8pPr>
              <a:defRPr sz="1500">
                <a:solidFill>
                  <a:schemeClr val="tx1"/>
                </a:solidFill>
              </a:defRPr>
            </a:lvl8pPr>
            <a:lvl9pPr>
              <a:defRPr sz="1500">
                <a:solidFill>
                  <a:schemeClr val="tx1"/>
                </a:solidFill>
              </a:defRPr>
            </a:lvl9pPr>
          </a:lstStyle>
          <a:p>
            <a:pPr lvl="0"/>
            <a:r>
              <a:rPr lang="en-GB"/>
              <a:t>Body copy goes here.</a:t>
            </a:r>
          </a:p>
        </p:txBody>
      </p:sp>
      <p:pic>
        <p:nvPicPr>
          <p:cNvPr id="5" name="Picture 4">
            <a:extLst>
              <a:ext uri="{FF2B5EF4-FFF2-40B4-BE49-F238E27FC236}">
                <a16:creationId xmlns:a16="http://schemas.microsoft.com/office/drawing/2014/main" id="{1E77A59D-3C3D-8743-6FA7-132ED49522B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pic>
        <p:nvPicPr>
          <p:cNvPr id="6" name="Picture 5">
            <a:extLst>
              <a:ext uri="{FF2B5EF4-FFF2-40B4-BE49-F238E27FC236}">
                <a16:creationId xmlns:a16="http://schemas.microsoft.com/office/drawing/2014/main" id="{0C8AD943-1536-60FF-427E-31BACF5D1B2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7" name="TextBox 6">
            <a:extLst>
              <a:ext uri="{FF2B5EF4-FFF2-40B4-BE49-F238E27FC236}">
                <a16:creationId xmlns:a16="http://schemas.microsoft.com/office/drawing/2014/main" id="{46CA5091-70DE-A490-4B3E-2EBA65F4104C}"/>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dirty="0">
              <a:solidFill>
                <a:schemeClr val="bg1"/>
              </a:solidFill>
              <a:latin typeface="Poppins" panose="00000500000000000000" pitchFamily="2" charset="0"/>
              <a:cs typeface="Poppins" panose="00000500000000000000" pitchFamily="2" charset="0"/>
            </a:endParaRPr>
          </a:p>
        </p:txBody>
      </p:sp>
      <p:sp>
        <p:nvSpPr>
          <p:cNvPr id="8" name="Title 3">
            <a:extLst>
              <a:ext uri="{FF2B5EF4-FFF2-40B4-BE49-F238E27FC236}">
                <a16:creationId xmlns:a16="http://schemas.microsoft.com/office/drawing/2014/main" id="{365C321B-F77E-2F19-F14D-B37642CAD859}"/>
              </a:ext>
            </a:extLst>
          </p:cNvPr>
          <p:cNvSpPr>
            <a:spLocks noGrp="1"/>
          </p:cNvSpPr>
          <p:nvPr>
            <p:ph type="title" hasCustomPrompt="1"/>
          </p:nvPr>
        </p:nvSpPr>
        <p:spPr>
          <a:xfrm>
            <a:off x="413915" y="177274"/>
            <a:ext cx="10710942" cy="468640"/>
          </a:xfrm>
          <a:prstGeom prst="rect">
            <a:avLst/>
          </a:prstGeom>
        </p:spPr>
        <p:txBody>
          <a:bodyPr/>
          <a:lstStyle>
            <a:lvl1pPr>
              <a:defRPr sz="3000">
                <a:solidFill>
                  <a:schemeClr val="bg1"/>
                </a:solidFill>
                <a:latin typeface="Poppins SemiBold" panose="00000700000000000000" pitchFamily="2" charset="0"/>
                <a:cs typeface="Poppins SemiBold" panose="00000700000000000000" pitchFamily="2" charset="0"/>
              </a:defRPr>
            </a:lvl1pPr>
          </a:lstStyle>
          <a:p>
            <a:pPr lvl="0"/>
            <a:r>
              <a:rPr lang="en-GB" dirty="0"/>
              <a:t>Content slide</a:t>
            </a:r>
          </a:p>
        </p:txBody>
      </p:sp>
    </p:spTree>
    <p:extLst>
      <p:ext uri="{BB962C8B-B14F-4D97-AF65-F5344CB8AC3E}">
        <p14:creationId xmlns:p14="http://schemas.microsoft.com/office/powerpoint/2010/main" val="18559506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End Slide 1">
    <p:spTree>
      <p:nvGrpSpPr>
        <p:cNvPr id="1" name=""/>
        <p:cNvGrpSpPr/>
        <p:nvPr/>
      </p:nvGrpSpPr>
      <p:grpSpPr>
        <a:xfrm>
          <a:off x="0" y="0"/>
          <a:ext cx="0" cy="0"/>
          <a:chOff x="0" y="0"/>
          <a:chExt cx="0" cy="0"/>
        </a:xfrm>
      </p:grpSpPr>
      <p:pic>
        <p:nvPicPr>
          <p:cNvPr id="2" name="Picture 1" descr="The Open University Logo">
            <a:extLst>
              <a:ext uri="{FF2B5EF4-FFF2-40B4-BE49-F238E27FC236}">
                <a16:creationId xmlns:a16="http://schemas.microsoft.com/office/drawing/2014/main" id="{98F1B169-2DA1-B49F-3EA1-DD312E568D4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
        <p:nvSpPr>
          <p:cNvPr id="4" name="Title 2">
            <a:extLst>
              <a:ext uri="{FF2B5EF4-FFF2-40B4-BE49-F238E27FC236}">
                <a16:creationId xmlns:a16="http://schemas.microsoft.com/office/drawing/2014/main" id="{AD909D53-8FC2-D492-C3F2-A0CA03919BAF}"/>
              </a:ext>
            </a:extLst>
          </p:cNvPr>
          <p:cNvSpPr>
            <a:spLocks noGrp="1"/>
          </p:cNvSpPr>
          <p:nvPr>
            <p:ph type="title" hasCustomPrompt="1"/>
          </p:nvPr>
        </p:nvSpPr>
        <p:spPr>
          <a:xfrm>
            <a:off x="340167" y="3124517"/>
            <a:ext cx="10287000" cy="765175"/>
          </a:xfrm>
          <a:prstGeom prst="rect">
            <a:avLst/>
          </a:prstGeom>
        </p:spPr>
        <p:txBody>
          <a:bodyPr/>
          <a:lstStyle>
            <a:lvl1pPr>
              <a:defRPr>
                <a:solidFill>
                  <a:schemeClr val="bg1"/>
                </a:solidFill>
              </a:defRPr>
            </a:lvl1pPr>
          </a:lstStyle>
          <a:p>
            <a:r>
              <a:rPr lang="en-GB" dirty="0"/>
              <a:t>Thank you</a:t>
            </a:r>
          </a:p>
        </p:txBody>
      </p:sp>
    </p:spTree>
    <p:extLst>
      <p:ext uri="{BB962C8B-B14F-4D97-AF65-F5344CB8AC3E}">
        <p14:creationId xmlns:p14="http://schemas.microsoft.com/office/powerpoint/2010/main" val="4141931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ie Chart &amp; Copy - Blue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4C01CCF-0DB7-F246-ABF2-EC18516A0FBD}"/>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A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endParaRPr lang="en-US">
              <a:latin typeface="Poppins" panose="00000500000000000000" pitchFamily="2" charset="0"/>
            </a:endParaRPr>
          </a:p>
        </p:txBody>
      </p:sp>
      <p:sp>
        <p:nvSpPr>
          <p:cNvPr id="31" name="Text Placeholder 11">
            <a:extLst>
              <a:ext uri="{FF2B5EF4-FFF2-40B4-BE49-F238E27FC236}">
                <a16:creationId xmlns:a16="http://schemas.microsoft.com/office/drawing/2014/main" id="{441112C6-9F31-50D1-7D73-6298CB7F2E81}"/>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2" name="Text Placeholder 11">
            <a:extLst>
              <a:ext uri="{FF2B5EF4-FFF2-40B4-BE49-F238E27FC236}">
                <a16:creationId xmlns:a16="http://schemas.microsoft.com/office/drawing/2014/main" id="{C32AB5CB-C8A8-C7B0-84CC-CEA16403703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4" name="TextBox 13">
            <a:extLst>
              <a:ext uri="{FF2B5EF4-FFF2-40B4-BE49-F238E27FC236}">
                <a16:creationId xmlns:a16="http://schemas.microsoft.com/office/drawing/2014/main" id="{F8F44462-549C-8EC7-19AB-A506B51C3E6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5" name="Text Placeholder 11">
            <a:extLst>
              <a:ext uri="{FF2B5EF4-FFF2-40B4-BE49-F238E27FC236}">
                <a16:creationId xmlns:a16="http://schemas.microsoft.com/office/drawing/2014/main" id="{EB2C4ECE-5A58-924D-D8E6-C4AE68AD8C7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6" name="Text Placeholder 11">
            <a:extLst>
              <a:ext uri="{FF2B5EF4-FFF2-40B4-BE49-F238E27FC236}">
                <a16:creationId xmlns:a16="http://schemas.microsoft.com/office/drawing/2014/main" id="{DDC83B33-527D-290B-B1B2-1DEADA31AE0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5C71BB06-BC2B-503D-C100-C1D7CF6061B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65EE5AA7-CE9F-6795-3587-5FECAE583054}"/>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763182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B4780-4959-E441-87C3-B265F63A8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B00EC-F294-CD4B-BCBA-AF4A8BC26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ED8D8-BEBD-1B42-B387-F27F84E37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defRPr>
            </a:lvl1pPr>
          </a:lstStyle>
          <a:p>
            <a:fld id="{0AAA8F9F-42A8-344E-BFDB-6B187AAC9728}" type="datetimeFigureOut">
              <a:rPr lang="en-US" smtClean="0"/>
              <a:pPr/>
              <a:t>4/29/2026</a:t>
            </a:fld>
            <a:endParaRPr lang="en-US"/>
          </a:p>
        </p:txBody>
      </p:sp>
      <p:sp>
        <p:nvSpPr>
          <p:cNvPr id="5" name="Footer Placeholder 4">
            <a:extLst>
              <a:ext uri="{FF2B5EF4-FFF2-40B4-BE49-F238E27FC236}">
                <a16:creationId xmlns:a16="http://schemas.microsoft.com/office/drawing/2014/main" id="{16D480C4-4982-D141-B7F4-847D6255A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anose="00000500000000000000" pitchFamily="2" charset="0"/>
              </a:defRPr>
            </a:lvl1pPr>
          </a:lstStyle>
          <a:p>
            <a:endParaRPr lang="en-US"/>
          </a:p>
        </p:txBody>
      </p:sp>
      <p:sp>
        <p:nvSpPr>
          <p:cNvPr id="6" name="Slide Number Placeholder 5">
            <a:extLst>
              <a:ext uri="{FF2B5EF4-FFF2-40B4-BE49-F238E27FC236}">
                <a16:creationId xmlns:a16="http://schemas.microsoft.com/office/drawing/2014/main" id="{4BA1986B-A33C-FB46-96C5-A7D0198BB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anose="00000500000000000000" pitchFamily="2" charset="0"/>
              </a:defRPr>
            </a:lvl1pPr>
          </a:lstStyle>
          <a:p>
            <a:fld id="{60BAE0D0-DB37-5740-9BD9-F5C7BF39F16E}" type="slidenum">
              <a:rPr lang="en-US" smtClean="0"/>
              <a:pPr/>
              <a:t>‹#›</a:t>
            </a:fld>
            <a:endParaRPr lang="en-US"/>
          </a:p>
        </p:txBody>
      </p:sp>
    </p:spTree>
    <p:extLst>
      <p:ext uri="{BB962C8B-B14F-4D97-AF65-F5344CB8AC3E}">
        <p14:creationId xmlns:p14="http://schemas.microsoft.com/office/powerpoint/2010/main" val="2172755302"/>
      </p:ext>
    </p:extLst>
  </p:cSld>
  <p:clrMap bg1="lt1" tx1="dk1" bg2="lt2" tx2="dk2" accent1="accent1" accent2="accent2" accent3="accent3" accent4="accent4" accent5="accent5" accent6="accent6" hlink="hlink" folHlink="folHlink"/>
  <p:sldLayoutIdLst>
    <p:sldLayoutId id="2147483726" r:id="rId1"/>
    <p:sldLayoutId id="2147483730" r:id="rId2"/>
    <p:sldLayoutId id="2147483917"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Poppins"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3932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922" r:id="rId3"/>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3911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923" r:id="rId5"/>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28211"/>
      </p:ext>
    </p:extLst>
  </p:cSld>
  <p:clrMap bg1="lt1" tx1="dk1" bg2="lt2" tx2="dk2" accent1="accent1" accent2="accent2" accent3="accent3" accent4="accent4" accent5="accent5" accent6="accent6" hlink="hlink" folHlink="folHlink"/>
  <p:sldLayoutIdLst>
    <p:sldLayoutId id="2147483827" r:id="rId1"/>
    <p:sldLayoutId id="2147483919" r:id="rId2"/>
    <p:sldLayoutId id="2147483828" r:id="rId3"/>
    <p:sldLayoutId id="2147483829" r:id="rId4"/>
    <p:sldLayoutId id="2147483830" r:id="rId5"/>
    <p:sldLayoutId id="2147483831" r:id="rId6"/>
    <p:sldLayoutId id="2147483835" r:id="rId7"/>
    <p:sldLayoutId id="2147483836" r:id="rId8"/>
    <p:sldLayoutId id="2147483839" r:id="rId9"/>
    <p:sldLayoutId id="2147483935" r:id="rId10"/>
    <p:sldLayoutId id="2147483842"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140755"/>
      </p:ext>
    </p:extLst>
  </p:cSld>
  <p:clrMap bg1="lt1" tx1="dk1" bg2="lt2" tx2="dk2" accent1="accent1" accent2="accent2" accent3="accent3" accent4="accent4" accent5="accent5" accent6="accent6" hlink="hlink" folHlink="folHlink"/>
  <p:sldLayoutIdLst>
    <p:sldLayoutId id="2147483933" r:id="rId1"/>
    <p:sldLayoutId id="2147483934" r:id="rId2"/>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mailto:Soraya.Kouadri@open.ac.uk" TargetMode="External"/><Relationship Id="rId2" Type="http://schemas.openxmlformats.org/officeDocument/2006/relationships/image" Target="../media/image71.jpg"/><Relationship Id="rId1" Type="http://schemas.openxmlformats.org/officeDocument/2006/relationships/slideLayout" Target="../slideLayouts/slideLayout1.xml"/><Relationship Id="rId4" Type="http://schemas.openxmlformats.org/officeDocument/2006/relationships/hyperlink" Target="mailto:Stuart.Auton@open.ac.uk"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90.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0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38.e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37.e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F6C1387-B553-E425-AB80-D79F3959E8B9}"/>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schemeClr val="tx1"/>
                </a:solidFill>
                <a:effectLst/>
                <a:uLnTx/>
                <a:uFillTx/>
                <a:latin typeface="Poppins" panose="00000500000000000000" pitchFamily="2" charset="0"/>
                <a:ea typeface="+mj-ea"/>
                <a:cs typeface="+mj-cs"/>
              </a:rPr>
              <a:t>Intro Slide Title 2</a:t>
            </a:r>
          </a:p>
        </p:txBody>
      </p:sp>
      <p:sp>
        <p:nvSpPr>
          <p:cNvPr id="13" name="Text Placeholder 12">
            <a:extLst>
              <a:ext uri="{FF2B5EF4-FFF2-40B4-BE49-F238E27FC236}">
                <a16:creationId xmlns:a16="http://schemas.microsoft.com/office/drawing/2014/main" id="{0D789673-899B-9530-E06E-2CBEAAC5BBD3}"/>
              </a:ext>
            </a:extLst>
          </p:cNvPr>
          <p:cNvSpPr>
            <a:spLocks noGrp="1"/>
          </p:cNvSpPr>
          <p:nvPr>
            <p:ph type="body" sz="quarter" idx="11"/>
          </p:nvPr>
        </p:nvSpPr>
        <p:spPr/>
        <p:txBody>
          <a:bodyPr/>
          <a:lstStyle/>
          <a:p>
            <a:r>
              <a:rPr lang="en-GB" dirty="0"/>
              <a:t>15</a:t>
            </a:r>
            <a:r>
              <a:rPr lang="en-GB" baseline="30000" dirty="0"/>
              <a:t>th</a:t>
            </a:r>
            <a:r>
              <a:rPr lang="en-GB" dirty="0"/>
              <a:t> eSTEeM Annual Conference</a:t>
            </a:r>
          </a:p>
        </p:txBody>
      </p:sp>
      <p:pic>
        <p:nvPicPr>
          <p:cNvPr id="18" name="Picture Placeholder 17">
            <a:extLst>
              <a:ext uri="{FF2B5EF4-FFF2-40B4-BE49-F238E27FC236}">
                <a16:creationId xmlns:a16="http://schemas.microsoft.com/office/drawing/2014/main" id="{777B97C9-A860-93D0-1CB1-376E7849E13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885" r="11885"/>
          <a:stretch>
            <a:fillRect/>
          </a:stretch>
        </p:blipFill>
        <p:spPr>
          <a:prstGeom prst="round2SameRect">
            <a:avLst>
              <a:gd name="adj1" fmla="val 42678"/>
              <a:gd name="adj2" fmla="val 4847"/>
            </a:avLst>
          </a:prstGeom>
        </p:spPr>
      </p:pic>
      <p:sp>
        <p:nvSpPr>
          <p:cNvPr id="5" name="Text Placeholder 13">
            <a:extLst>
              <a:ext uri="{FF2B5EF4-FFF2-40B4-BE49-F238E27FC236}">
                <a16:creationId xmlns:a16="http://schemas.microsoft.com/office/drawing/2014/main" id="{25CB21EC-CF5F-D483-00EB-0BE54E2A29EC}"/>
              </a:ext>
            </a:extLst>
          </p:cNvPr>
          <p:cNvSpPr>
            <a:spLocks noGrp="1"/>
          </p:cNvSpPr>
          <p:nvPr>
            <p:ph type="body" sz="quarter" idx="12"/>
          </p:nvPr>
        </p:nvSpPr>
        <p:spPr>
          <a:xfrm>
            <a:off x="408208" y="2837468"/>
            <a:ext cx="5557584" cy="754144"/>
          </a:xfrm>
        </p:spPr>
        <p:txBody>
          <a:bodyPr/>
          <a:lstStyle/>
          <a:p>
            <a:r>
              <a:rPr lang="en-GB" dirty="0"/>
              <a:t>29-30 April 2026</a:t>
            </a:r>
          </a:p>
        </p:txBody>
      </p:sp>
      <p:sp>
        <p:nvSpPr>
          <p:cNvPr id="8" name="Text Placeholder 7">
            <a:extLst>
              <a:ext uri="{FF2B5EF4-FFF2-40B4-BE49-F238E27FC236}">
                <a16:creationId xmlns:a16="http://schemas.microsoft.com/office/drawing/2014/main" id="{AF323182-57F1-5140-1BB7-6D4A20BAFBB0}"/>
              </a:ext>
            </a:extLst>
          </p:cNvPr>
          <p:cNvSpPr>
            <a:spLocks noGrp="1"/>
          </p:cNvSpPr>
          <p:nvPr>
            <p:ph type="body" sz="quarter" idx="13"/>
          </p:nvPr>
        </p:nvSpPr>
        <p:spPr>
          <a:xfrm>
            <a:off x="408208" y="3846892"/>
            <a:ext cx="5557584" cy="577624"/>
          </a:xfrm>
        </p:spPr>
        <p:txBody>
          <a:bodyPr/>
          <a:lstStyle/>
          <a:p>
            <a:r>
              <a:rPr lang="en-GB" sz="2400" dirty="0"/>
              <a:t>Teaching Innovation Talks</a:t>
            </a:r>
          </a:p>
          <a:p>
            <a:endParaRPr lang="en-GB" dirty="0"/>
          </a:p>
          <a:p>
            <a:endParaRPr lang="en-GB" dirty="0"/>
          </a:p>
        </p:txBody>
      </p:sp>
    </p:spTree>
    <p:extLst>
      <p:ext uri="{BB962C8B-B14F-4D97-AF65-F5344CB8AC3E}">
        <p14:creationId xmlns:p14="http://schemas.microsoft.com/office/powerpoint/2010/main" val="223522274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439BAE-CD1C-4150-0C37-F08A3EF67BCD}"/>
              </a:ext>
            </a:extLst>
          </p:cNvPr>
          <p:cNvSpPr>
            <a:spLocks noGrp="1"/>
          </p:cNvSpPr>
          <p:nvPr>
            <p:ph type="title"/>
          </p:nvPr>
        </p:nvSpPr>
        <p:spPr/>
        <p:txBody>
          <a:bodyPr>
            <a:normAutofit fontScale="90000"/>
          </a:bodyPr>
          <a:lstStyle/>
          <a:p>
            <a:r>
              <a:rPr lang="en-GB" dirty="0"/>
              <a:t>Live chemical synthesis</a:t>
            </a:r>
          </a:p>
        </p:txBody>
      </p:sp>
      <p:pic>
        <p:nvPicPr>
          <p:cNvPr id="4" name="Picture 3">
            <a:extLst>
              <a:ext uri="{FF2B5EF4-FFF2-40B4-BE49-F238E27FC236}">
                <a16:creationId xmlns:a16="http://schemas.microsoft.com/office/drawing/2014/main" id="{08FE18DD-8C3A-4A87-E011-911FB1E9D64A}"/>
              </a:ext>
            </a:extLst>
          </p:cNvPr>
          <p:cNvPicPr>
            <a:picLocks noChangeAspect="1"/>
          </p:cNvPicPr>
          <p:nvPr/>
        </p:nvPicPr>
        <p:blipFill>
          <a:blip r:embed="rId2"/>
          <a:stretch>
            <a:fillRect/>
          </a:stretch>
        </p:blipFill>
        <p:spPr>
          <a:xfrm>
            <a:off x="413915" y="1245719"/>
            <a:ext cx="3092861" cy="3038900"/>
          </a:xfrm>
          <a:prstGeom prst="rect">
            <a:avLst/>
          </a:prstGeom>
        </p:spPr>
      </p:pic>
      <p:pic>
        <p:nvPicPr>
          <p:cNvPr id="6" name="Picture 5">
            <a:extLst>
              <a:ext uri="{FF2B5EF4-FFF2-40B4-BE49-F238E27FC236}">
                <a16:creationId xmlns:a16="http://schemas.microsoft.com/office/drawing/2014/main" id="{B67AD97E-1E89-73E2-D067-23850444F770}"/>
              </a:ext>
            </a:extLst>
          </p:cNvPr>
          <p:cNvPicPr>
            <a:picLocks noChangeAspect="1"/>
          </p:cNvPicPr>
          <p:nvPr/>
        </p:nvPicPr>
        <p:blipFill>
          <a:blip r:embed="rId3"/>
          <a:srcRect r="11733" b="6878"/>
          <a:stretch>
            <a:fillRect/>
          </a:stretch>
        </p:blipFill>
        <p:spPr>
          <a:xfrm>
            <a:off x="4388392" y="1245718"/>
            <a:ext cx="3060497" cy="3038899"/>
          </a:xfrm>
          <a:prstGeom prst="rect">
            <a:avLst/>
          </a:prstGeom>
        </p:spPr>
      </p:pic>
      <p:pic>
        <p:nvPicPr>
          <p:cNvPr id="7" name="Picture 6">
            <a:extLst>
              <a:ext uri="{FF2B5EF4-FFF2-40B4-BE49-F238E27FC236}">
                <a16:creationId xmlns:a16="http://schemas.microsoft.com/office/drawing/2014/main" id="{A63A7E6F-2219-E4D1-6890-FEED9709B375}"/>
              </a:ext>
            </a:extLst>
          </p:cNvPr>
          <p:cNvPicPr>
            <a:picLocks noChangeAspect="1"/>
          </p:cNvPicPr>
          <p:nvPr/>
        </p:nvPicPr>
        <p:blipFill>
          <a:blip r:embed="rId4"/>
          <a:srcRect r="14691"/>
          <a:stretch>
            <a:fillRect/>
          </a:stretch>
        </p:blipFill>
        <p:spPr>
          <a:xfrm>
            <a:off x="8347820" y="1245719"/>
            <a:ext cx="3449245" cy="3038899"/>
          </a:xfrm>
          <a:prstGeom prst="rect">
            <a:avLst/>
          </a:prstGeom>
        </p:spPr>
      </p:pic>
      <p:sp>
        <p:nvSpPr>
          <p:cNvPr id="8" name="Arrow: Right 7">
            <a:extLst>
              <a:ext uri="{FF2B5EF4-FFF2-40B4-BE49-F238E27FC236}">
                <a16:creationId xmlns:a16="http://schemas.microsoft.com/office/drawing/2014/main" id="{0F8AA0BB-BB2B-8CAF-5D9E-074BF7F9C920}"/>
              </a:ext>
            </a:extLst>
          </p:cNvPr>
          <p:cNvSpPr/>
          <p:nvPr/>
        </p:nvSpPr>
        <p:spPr>
          <a:xfrm>
            <a:off x="3615164" y="2631273"/>
            <a:ext cx="714671" cy="293914"/>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Arrow: Right 8">
            <a:extLst>
              <a:ext uri="{FF2B5EF4-FFF2-40B4-BE49-F238E27FC236}">
                <a16:creationId xmlns:a16="http://schemas.microsoft.com/office/drawing/2014/main" id="{07D799A6-DCC0-8B95-9A79-1CC653C53FB9}"/>
              </a:ext>
            </a:extLst>
          </p:cNvPr>
          <p:cNvSpPr/>
          <p:nvPr/>
        </p:nvSpPr>
        <p:spPr>
          <a:xfrm>
            <a:off x="7541019" y="2631273"/>
            <a:ext cx="714671" cy="293914"/>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8E847BA2-9C4C-B37F-C18B-38CA0CF39A58}"/>
              </a:ext>
            </a:extLst>
          </p:cNvPr>
          <p:cNvPicPr>
            <a:picLocks noChangeAspect="1"/>
          </p:cNvPicPr>
          <p:nvPr/>
        </p:nvPicPr>
        <p:blipFill>
          <a:blip r:embed="rId5"/>
          <a:srcRect t="29249" r="58164" b="55757"/>
          <a:stretch>
            <a:fillRect/>
          </a:stretch>
        </p:blipFill>
        <p:spPr>
          <a:xfrm>
            <a:off x="912151" y="4501605"/>
            <a:ext cx="3167038" cy="1090050"/>
          </a:xfrm>
          <a:prstGeom prst="rect">
            <a:avLst/>
          </a:prstGeom>
          <a:ln>
            <a:solidFill>
              <a:schemeClr val="tx1"/>
            </a:solidFill>
          </a:ln>
        </p:spPr>
      </p:pic>
      <p:pic>
        <p:nvPicPr>
          <p:cNvPr id="12" name="Picture 11">
            <a:extLst>
              <a:ext uri="{FF2B5EF4-FFF2-40B4-BE49-F238E27FC236}">
                <a16:creationId xmlns:a16="http://schemas.microsoft.com/office/drawing/2014/main" id="{9725FE51-89EF-695C-CEED-92E22EF1963D}"/>
              </a:ext>
            </a:extLst>
          </p:cNvPr>
          <p:cNvPicPr>
            <a:picLocks noChangeAspect="1"/>
          </p:cNvPicPr>
          <p:nvPr/>
        </p:nvPicPr>
        <p:blipFill>
          <a:blip r:embed="rId5"/>
          <a:srcRect l="4303" t="66351" r="4359" b="11467"/>
          <a:stretch>
            <a:fillRect/>
          </a:stretch>
        </p:blipFill>
        <p:spPr>
          <a:xfrm>
            <a:off x="4879888" y="4501605"/>
            <a:ext cx="6244969" cy="1456525"/>
          </a:xfrm>
          <a:prstGeom prst="rect">
            <a:avLst/>
          </a:prstGeom>
          <a:ln>
            <a:solidFill>
              <a:schemeClr val="tx1"/>
            </a:solidFill>
          </a:ln>
        </p:spPr>
      </p:pic>
      <p:sp>
        <p:nvSpPr>
          <p:cNvPr id="13" name="Rectangle 12">
            <a:extLst>
              <a:ext uri="{FF2B5EF4-FFF2-40B4-BE49-F238E27FC236}">
                <a16:creationId xmlns:a16="http://schemas.microsoft.com/office/drawing/2014/main" id="{5D5F0220-53BB-B2AD-6C07-1B04FD698068}"/>
              </a:ext>
            </a:extLst>
          </p:cNvPr>
          <p:cNvSpPr/>
          <p:nvPr/>
        </p:nvSpPr>
        <p:spPr>
          <a:xfrm>
            <a:off x="8388764" y="4939015"/>
            <a:ext cx="2379319" cy="15532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2500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F3A95-7870-59E1-1D3B-A55906BCC21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406440A-2932-AD55-9C5F-C0DA6EC96FB4}"/>
              </a:ext>
            </a:extLst>
          </p:cNvPr>
          <p:cNvSpPr>
            <a:spLocks noGrp="1"/>
          </p:cNvSpPr>
          <p:nvPr>
            <p:ph type="title"/>
          </p:nvPr>
        </p:nvSpPr>
        <p:spPr>
          <a:xfrm>
            <a:off x="413915" y="177274"/>
            <a:ext cx="10710942" cy="468640"/>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r>
              <a:rPr lang="en-GB" dirty="0"/>
              <a:t>Observations</a:t>
            </a:r>
            <a:endParaRPr lang="en-GB" noProof="0" dirty="0"/>
          </a:p>
        </p:txBody>
      </p:sp>
      <p:sp>
        <p:nvSpPr>
          <p:cNvPr id="5" name="Text Placeholder 4">
            <a:extLst>
              <a:ext uri="{FF2B5EF4-FFF2-40B4-BE49-F238E27FC236}">
                <a16:creationId xmlns:a16="http://schemas.microsoft.com/office/drawing/2014/main" id="{5BA9D868-00E4-F3D3-677A-176611764868}"/>
              </a:ext>
            </a:extLst>
          </p:cNvPr>
          <p:cNvSpPr>
            <a:spLocks noGrp="1"/>
          </p:cNvSpPr>
          <p:nvPr>
            <p:ph type="body" sz="quarter" idx="22"/>
          </p:nvPr>
        </p:nvSpPr>
        <p:spPr/>
        <p:txBody>
          <a:bodyPr/>
          <a:lstStyle/>
          <a:p>
            <a:endParaRPr lang="en-GB"/>
          </a:p>
        </p:txBody>
      </p:sp>
      <p:pic>
        <p:nvPicPr>
          <p:cNvPr id="6" name="Picture 5">
            <a:extLst>
              <a:ext uri="{FF2B5EF4-FFF2-40B4-BE49-F238E27FC236}">
                <a16:creationId xmlns:a16="http://schemas.microsoft.com/office/drawing/2014/main" id="{0585F767-123C-C67A-2A2B-5F3D634675B8}"/>
              </a:ext>
            </a:extLst>
          </p:cNvPr>
          <p:cNvPicPr>
            <a:picLocks noChangeAspect="1"/>
          </p:cNvPicPr>
          <p:nvPr/>
        </p:nvPicPr>
        <p:blipFill>
          <a:blip r:embed="rId2"/>
          <a:stretch>
            <a:fillRect/>
          </a:stretch>
        </p:blipFill>
        <p:spPr>
          <a:xfrm>
            <a:off x="5222551" y="1344179"/>
            <a:ext cx="6770030" cy="4632621"/>
          </a:xfrm>
          <a:prstGeom prst="rect">
            <a:avLst/>
          </a:prstGeom>
          <a:ln>
            <a:solidFill>
              <a:schemeClr val="tx1"/>
            </a:solidFill>
          </a:ln>
        </p:spPr>
      </p:pic>
      <p:pic>
        <p:nvPicPr>
          <p:cNvPr id="10" name="Picture 9">
            <a:extLst>
              <a:ext uri="{FF2B5EF4-FFF2-40B4-BE49-F238E27FC236}">
                <a16:creationId xmlns:a16="http://schemas.microsoft.com/office/drawing/2014/main" id="{46CCDB98-1362-14E8-B246-FDAB84E53546}"/>
              </a:ext>
            </a:extLst>
          </p:cNvPr>
          <p:cNvPicPr>
            <a:picLocks noChangeAspect="1"/>
          </p:cNvPicPr>
          <p:nvPr/>
        </p:nvPicPr>
        <p:blipFill>
          <a:blip r:embed="rId3"/>
          <a:stretch>
            <a:fillRect/>
          </a:stretch>
        </p:blipFill>
        <p:spPr>
          <a:xfrm>
            <a:off x="674533" y="1174907"/>
            <a:ext cx="4072736" cy="4508186"/>
          </a:xfrm>
          <a:prstGeom prst="rect">
            <a:avLst/>
          </a:prstGeom>
        </p:spPr>
      </p:pic>
    </p:spTree>
    <p:extLst>
      <p:ext uri="{BB962C8B-B14F-4D97-AF65-F5344CB8AC3E}">
        <p14:creationId xmlns:p14="http://schemas.microsoft.com/office/powerpoint/2010/main" val="2051481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F18E06-640D-CBBF-375C-D34D13E6373C}"/>
              </a:ext>
            </a:extLst>
          </p:cNvPr>
          <p:cNvSpPr>
            <a:spLocks noGrp="1"/>
          </p:cNvSpPr>
          <p:nvPr>
            <p:ph type="body" sz="quarter" idx="22"/>
          </p:nvPr>
        </p:nvSpPr>
        <p:spPr>
          <a:xfrm>
            <a:off x="1001105" y="1349011"/>
            <a:ext cx="4732164" cy="4390620"/>
          </a:xfrm>
        </p:spPr>
        <p:txBody>
          <a:bodyPr/>
          <a:lstStyle/>
          <a:p>
            <a:r>
              <a:rPr lang="en-GB" sz="2000" dirty="0"/>
              <a:t>Full datasets are generated live</a:t>
            </a:r>
          </a:p>
          <a:p>
            <a:endParaRPr lang="en-GB" sz="2000" dirty="0"/>
          </a:p>
          <a:p>
            <a:r>
              <a:rPr lang="en-GB" sz="2000" dirty="0"/>
              <a:t>Students can see the data as it is generated</a:t>
            </a:r>
          </a:p>
          <a:p>
            <a:endParaRPr lang="en-GB" sz="2000" dirty="0"/>
          </a:p>
          <a:p>
            <a:r>
              <a:rPr lang="en-GB" sz="2000" dirty="0"/>
              <a:t>This data is provided to students after the labcast</a:t>
            </a:r>
          </a:p>
          <a:p>
            <a:endParaRPr lang="en-GB" sz="2000" dirty="0"/>
          </a:p>
          <a:p>
            <a:r>
              <a:rPr lang="en-GB" sz="2000" dirty="0"/>
              <a:t>Analysis of this data is assessed in the EMA</a:t>
            </a:r>
          </a:p>
        </p:txBody>
      </p:sp>
      <p:sp>
        <p:nvSpPr>
          <p:cNvPr id="3" name="Title 2">
            <a:extLst>
              <a:ext uri="{FF2B5EF4-FFF2-40B4-BE49-F238E27FC236}">
                <a16:creationId xmlns:a16="http://schemas.microsoft.com/office/drawing/2014/main" id="{AD9AA034-2EDD-EEA2-1CBF-C61A53DB70F0}"/>
              </a:ext>
            </a:extLst>
          </p:cNvPr>
          <p:cNvSpPr>
            <a:spLocks noGrp="1"/>
          </p:cNvSpPr>
          <p:nvPr>
            <p:ph type="title"/>
          </p:nvPr>
        </p:nvSpPr>
        <p:spPr/>
        <p:txBody>
          <a:bodyPr>
            <a:normAutofit fontScale="90000"/>
          </a:bodyPr>
          <a:lstStyle/>
          <a:p>
            <a:r>
              <a:rPr lang="en-GB" dirty="0"/>
              <a:t>Live generation of data</a:t>
            </a:r>
          </a:p>
        </p:txBody>
      </p:sp>
      <p:pic>
        <p:nvPicPr>
          <p:cNvPr id="4" name="Picture 3">
            <a:extLst>
              <a:ext uri="{FF2B5EF4-FFF2-40B4-BE49-F238E27FC236}">
                <a16:creationId xmlns:a16="http://schemas.microsoft.com/office/drawing/2014/main" id="{33239432-D67D-E7AC-FAA2-602E5C7360AE}"/>
              </a:ext>
            </a:extLst>
          </p:cNvPr>
          <p:cNvPicPr>
            <a:picLocks noChangeAspect="1"/>
          </p:cNvPicPr>
          <p:nvPr/>
        </p:nvPicPr>
        <p:blipFill>
          <a:blip r:embed="rId3"/>
          <a:srcRect l="14505" t="13904" r="3965" b="2653"/>
          <a:stretch>
            <a:fillRect/>
          </a:stretch>
        </p:blipFill>
        <p:spPr>
          <a:xfrm>
            <a:off x="6346210" y="1349011"/>
            <a:ext cx="5336274" cy="4734061"/>
          </a:xfrm>
          <a:prstGeom prst="rect">
            <a:avLst/>
          </a:prstGeom>
        </p:spPr>
      </p:pic>
    </p:spTree>
    <p:extLst>
      <p:ext uri="{BB962C8B-B14F-4D97-AF65-F5344CB8AC3E}">
        <p14:creationId xmlns:p14="http://schemas.microsoft.com/office/powerpoint/2010/main" val="904821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2B0EB7-2EC2-5507-F913-C835E135F782}"/>
              </a:ext>
            </a:extLst>
          </p:cNvPr>
          <p:cNvSpPr>
            <a:spLocks noGrp="1"/>
          </p:cNvSpPr>
          <p:nvPr>
            <p:ph type="body" sz="quarter" idx="22"/>
          </p:nvPr>
        </p:nvSpPr>
        <p:spPr>
          <a:xfrm>
            <a:off x="1001106" y="1095780"/>
            <a:ext cx="4403408" cy="496800"/>
          </a:xfrm>
        </p:spPr>
        <p:txBody>
          <a:bodyPr/>
          <a:lstStyle/>
          <a:p>
            <a:r>
              <a:rPr lang="en-GB" sz="2000" dirty="0"/>
              <a:t>Interactive widgets give students the opportunity to choose experimental parameters</a:t>
            </a:r>
          </a:p>
          <a:p>
            <a:r>
              <a:rPr lang="en-GB" sz="2000" dirty="0"/>
              <a:t>These parameters impact the datasets</a:t>
            </a:r>
          </a:p>
          <a:p>
            <a:endParaRPr lang="en-GB" sz="2000" dirty="0"/>
          </a:p>
          <a:p>
            <a:endParaRPr lang="en-GB" sz="2000" dirty="0"/>
          </a:p>
        </p:txBody>
      </p:sp>
      <p:sp>
        <p:nvSpPr>
          <p:cNvPr id="3" name="Title 2">
            <a:extLst>
              <a:ext uri="{FF2B5EF4-FFF2-40B4-BE49-F238E27FC236}">
                <a16:creationId xmlns:a16="http://schemas.microsoft.com/office/drawing/2014/main" id="{B5C9A1BC-F575-D7AA-E2A6-D7B78F84EB6C}"/>
              </a:ext>
            </a:extLst>
          </p:cNvPr>
          <p:cNvSpPr>
            <a:spLocks noGrp="1"/>
          </p:cNvSpPr>
          <p:nvPr>
            <p:ph type="title"/>
          </p:nvPr>
        </p:nvSpPr>
        <p:spPr/>
        <p:txBody>
          <a:bodyPr>
            <a:normAutofit fontScale="90000"/>
          </a:bodyPr>
          <a:lstStyle/>
          <a:p>
            <a:r>
              <a:rPr lang="en-GB" dirty="0"/>
              <a:t>Student interaction</a:t>
            </a:r>
          </a:p>
        </p:txBody>
      </p:sp>
      <p:pic>
        <p:nvPicPr>
          <p:cNvPr id="5" name="Picture 4">
            <a:extLst>
              <a:ext uri="{FF2B5EF4-FFF2-40B4-BE49-F238E27FC236}">
                <a16:creationId xmlns:a16="http://schemas.microsoft.com/office/drawing/2014/main" id="{FF3F1BE1-3E59-4F25-933D-FF714374BD66}"/>
              </a:ext>
            </a:extLst>
          </p:cNvPr>
          <p:cNvPicPr>
            <a:picLocks noChangeAspect="1"/>
          </p:cNvPicPr>
          <p:nvPr/>
        </p:nvPicPr>
        <p:blipFill>
          <a:blip r:embed="rId2"/>
          <a:stretch>
            <a:fillRect/>
          </a:stretch>
        </p:blipFill>
        <p:spPr>
          <a:xfrm>
            <a:off x="5769386" y="1245975"/>
            <a:ext cx="6008516" cy="4366049"/>
          </a:xfrm>
          <a:prstGeom prst="rect">
            <a:avLst/>
          </a:prstGeom>
        </p:spPr>
      </p:pic>
      <p:pic>
        <p:nvPicPr>
          <p:cNvPr id="9" name="Picture 8">
            <a:extLst>
              <a:ext uri="{FF2B5EF4-FFF2-40B4-BE49-F238E27FC236}">
                <a16:creationId xmlns:a16="http://schemas.microsoft.com/office/drawing/2014/main" id="{460C392E-CBEB-608B-CC7B-732BFBA09308}"/>
              </a:ext>
            </a:extLst>
          </p:cNvPr>
          <p:cNvPicPr>
            <a:picLocks noChangeAspect="1"/>
          </p:cNvPicPr>
          <p:nvPr/>
        </p:nvPicPr>
        <p:blipFill>
          <a:blip r:embed="rId3"/>
          <a:stretch>
            <a:fillRect/>
          </a:stretch>
        </p:blipFill>
        <p:spPr>
          <a:xfrm>
            <a:off x="754543" y="3173284"/>
            <a:ext cx="4896533" cy="2438740"/>
          </a:xfrm>
          <a:prstGeom prst="rect">
            <a:avLst/>
          </a:prstGeom>
          <a:ln>
            <a:solidFill>
              <a:schemeClr val="tx1"/>
            </a:solidFill>
          </a:ln>
        </p:spPr>
      </p:pic>
    </p:spTree>
    <p:extLst>
      <p:ext uri="{BB962C8B-B14F-4D97-AF65-F5344CB8AC3E}">
        <p14:creationId xmlns:p14="http://schemas.microsoft.com/office/powerpoint/2010/main" val="1543759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90D37B-9FFC-48DD-D84C-F68ACBF896FB}"/>
              </a:ext>
            </a:extLst>
          </p:cNvPr>
          <p:cNvSpPr>
            <a:spLocks noGrp="1"/>
          </p:cNvSpPr>
          <p:nvPr>
            <p:ph type="body" sz="quarter" idx="22"/>
          </p:nvPr>
        </p:nvSpPr>
        <p:spPr>
          <a:xfrm>
            <a:off x="1001105" y="1095780"/>
            <a:ext cx="7965473" cy="1005975"/>
          </a:xfrm>
        </p:spPr>
        <p:txBody>
          <a:bodyPr/>
          <a:lstStyle/>
          <a:p>
            <a:r>
              <a:rPr lang="en-GB" sz="2000" dirty="0"/>
              <a:t>Guidance on approaches for analysis is provided</a:t>
            </a:r>
          </a:p>
          <a:p>
            <a:endParaRPr lang="en-GB" dirty="0"/>
          </a:p>
        </p:txBody>
      </p:sp>
      <p:sp>
        <p:nvSpPr>
          <p:cNvPr id="3" name="Title 2">
            <a:extLst>
              <a:ext uri="{FF2B5EF4-FFF2-40B4-BE49-F238E27FC236}">
                <a16:creationId xmlns:a16="http://schemas.microsoft.com/office/drawing/2014/main" id="{05C32814-1CB8-34B4-FFCC-709DA8A22BD6}"/>
              </a:ext>
            </a:extLst>
          </p:cNvPr>
          <p:cNvSpPr>
            <a:spLocks noGrp="1"/>
          </p:cNvSpPr>
          <p:nvPr>
            <p:ph type="title"/>
          </p:nvPr>
        </p:nvSpPr>
        <p:spPr/>
        <p:txBody>
          <a:bodyPr>
            <a:normAutofit fontScale="90000"/>
          </a:bodyPr>
          <a:lstStyle/>
          <a:p>
            <a:r>
              <a:rPr lang="en-GB" dirty="0"/>
              <a:t>Analysis</a:t>
            </a:r>
          </a:p>
        </p:txBody>
      </p:sp>
      <p:pic>
        <p:nvPicPr>
          <p:cNvPr id="5" name="Picture 4">
            <a:extLst>
              <a:ext uri="{FF2B5EF4-FFF2-40B4-BE49-F238E27FC236}">
                <a16:creationId xmlns:a16="http://schemas.microsoft.com/office/drawing/2014/main" id="{3D555661-55B3-63FE-BB50-9A9E30F4C8F8}"/>
              </a:ext>
            </a:extLst>
          </p:cNvPr>
          <p:cNvPicPr>
            <a:picLocks noChangeAspect="1"/>
          </p:cNvPicPr>
          <p:nvPr/>
        </p:nvPicPr>
        <p:blipFill>
          <a:blip r:embed="rId2"/>
          <a:srcRect l="28850" t="5687"/>
          <a:stretch>
            <a:fillRect/>
          </a:stretch>
        </p:blipFill>
        <p:spPr>
          <a:xfrm>
            <a:off x="199649" y="1799364"/>
            <a:ext cx="6408325" cy="3880967"/>
          </a:xfrm>
          <a:prstGeom prst="rect">
            <a:avLst/>
          </a:prstGeom>
          <a:ln>
            <a:solidFill>
              <a:schemeClr val="tx1"/>
            </a:solidFill>
          </a:ln>
        </p:spPr>
      </p:pic>
      <p:pic>
        <p:nvPicPr>
          <p:cNvPr id="7" name="Picture 6">
            <a:extLst>
              <a:ext uri="{FF2B5EF4-FFF2-40B4-BE49-F238E27FC236}">
                <a16:creationId xmlns:a16="http://schemas.microsoft.com/office/drawing/2014/main" id="{923D4D4E-9A84-AD87-E5B7-820DD01D59EA}"/>
              </a:ext>
            </a:extLst>
          </p:cNvPr>
          <p:cNvPicPr>
            <a:picLocks noChangeAspect="1"/>
          </p:cNvPicPr>
          <p:nvPr/>
        </p:nvPicPr>
        <p:blipFill>
          <a:blip r:embed="rId3"/>
          <a:stretch>
            <a:fillRect/>
          </a:stretch>
        </p:blipFill>
        <p:spPr>
          <a:xfrm>
            <a:off x="6674680" y="1799364"/>
            <a:ext cx="5317671" cy="3880967"/>
          </a:xfrm>
          <a:prstGeom prst="rect">
            <a:avLst/>
          </a:prstGeom>
        </p:spPr>
      </p:pic>
    </p:spTree>
    <p:extLst>
      <p:ext uri="{BB962C8B-B14F-4D97-AF65-F5344CB8AC3E}">
        <p14:creationId xmlns:p14="http://schemas.microsoft.com/office/powerpoint/2010/main" val="1791049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346992-C22D-7F2E-F15C-CEB3C940F9F5}"/>
              </a:ext>
            </a:extLst>
          </p:cNvPr>
          <p:cNvSpPr>
            <a:spLocks noGrp="1"/>
          </p:cNvSpPr>
          <p:nvPr>
            <p:ph type="body" sz="quarter" idx="22"/>
          </p:nvPr>
        </p:nvSpPr>
        <p:spPr>
          <a:xfrm>
            <a:off x="150125" y="988030"/>
            <a:ext cx="9294125" cy="4881940"/>
          </a:xfrm>
        </p:spPr>
        <p:txBody>
          <a:bodyPr/>
          <a:lstStyle/>
          <a:p>
            <a:r>
              <a:rPr lang="en-GB" sz="2000" dirty="0"/>
              <a:t>The entire labcast contributes to the EMA</a:t>
            </a:r>
          </a:p>
          <a:p>
            <a:r>
              <a:rPr lang="en-GB" sz="2000" dirty="0"/>
              <a:t>	- Observations and record keeping</a:t>
            </a:r>
          </a:p>
          <a:p>
            <a:r>
              <a:rPr lang="en-GB" sz="2000" dirty="0"/>
              <a:t>	- Data generation</a:t>
            </a:r>
          </a:p>
          <a:p>
            <a:endParaRPr lang="en-GB" sz="500" dirty="0"/>
          </a:p>
          <a:p>
            <a:r>
              <a:rPr lang="en-GB" sz="2000" dirty="0"/>
              <a:t>Increases student engagement</a:t>
            </a:r>
          </a:p>
          <a:p>
            <a:endParaRPr lang="en-GB" sz="500" dirty="0"/>
          </a:p>
          <a:p>
            <a:r>
              <a:rPr lang="en-GB" sz="2000" dirty="0"/>
              <a:t>Real world chemical problem using “real” data (with experimental noise) that the students have input on</a:t>
            </a:r>
          </a:p>
          <a:p>
            <a:endParaRPr lang="en-GB" sz="500" dirty="0"/>
          </a:p>
          <a:p>
            <a:r>
              <a:rPr lang="en-GB" sz="2000" dirty="0"/>
              <a:t>Scientific record keeping skills are assessed for a live experiment</a:t>
            </a:r>
          </a:p>
          <a:p>
            <a:endParaRPr lang="en-GB" sz="500" dirty="0"/>
          </a:p>
          <a:p>
            <a:r>
              <a:rPr lang="en-GB" sz="2000" dirty="0"/>
              <a:t>The labcast directly contributes to ~50% of EMA marks</a:t>
            </a:r>
          </a:p>
          <a:p>
            <a:endParaRPr lang="en-GB" sz="500" dirty="0"/>
          </a:p>
          <a:p>
            <a:r>
              <a:rPr lang="en-GB" sz="2000" dirty="0"/>
              <a:t>Remainder of the EMA uses the same theme as the experimental investigation</a:t>
            </a:r>
          </a:p>
        </p:txBody>
      </p:sp>
      <p:sp>
        <p:nvSpPr>
          <p:cNvPr id="3" name="Title 2">
            <a:extLst>
              <a:ext uri="{FF2B5EF4-FFF2-40B4-BE49-F238E27FC236}">
                <a16:creationId xmlns:a16="http://schemas.microsoft.com/office/drawing/2014/main" id="{C0CF150B-A69F-0C80-30F8-AE8364284C30}"/>
              </a:ext>
            </a:extLst>
          </p:cNvPr>
          <p:cNvSpPr>
            <a:spLocks noGrp="1"/>
          </p:cNvSpPr>
          <p:nvPr>
            <p:ph type="title"/>
          </p:nvPr>
        </p:nvSpPr>
        <p:spPr/>
        <p:txBody>
          <a:bodyPr>
            <a:normAutofit fontScale="90000"/>
          </a:bodyPr>
          <a:lstStyle/>
          <a:p>
            <a:r>
              <a:rPr lang="en-GB" dirty="0"/>
              <a:t>Authenticity</a:t>
            </a:r>
          </a:p>
        </p:txBody>
      </p:sp>
      <p:pic>
        <p:nvPicPr>
          <p:cNvPr id="11" name="Picture 10">
            <a:extLst>
              <a:ext uri="{FF2B5EF4-FFF2-40B4-BE49-F238E27FC236}">
                <a16:creationId xmlns:a16="http://schemas.microsoft.com/office/drawing/2014/main" id="{402E6442-E13B-8190-9B48-D94161C5CB1A}"/>
              </a:ext>
            </a:extLst>
          </p:cNvPr>
          <p:cNvPicPr>
            <a:picLocks noChangeAspect="1"/>
          </p:cNvPicPr>
          <p:nvPr/>
        </p:nvPicPr>
        <p:blipFill>
          <a:blip r:embed="rId3"/>
          <a:stretch>
            <a:fillRect/>
          </a:stretch>
        </p:blipFill>
        <p:spPr>
          <a:xfrm>
            <a:off x="9586343" y="4375784"/>
            <a:ext cx="2343079" cy="1738414"/>
          </a:xfrm>
          <a:prstGeom prst="rect">
            <a:avLst/>
          </a:prstGeom>
        </p:spPr>
      </p:pic>
      <p:pic>
        <p:nvPicPr>
          <p:cNvPr id="13" name="Picture 12">
            <a:extLst>
              <a:ext uri="{FF2B5EF4-FFF2-40B4-BE49-F238E27FC236}">
                <a16:creationId xmlns:a16="http://schemas.microsoft.com/office/drawing/2014/main" id="{55E42565-5456-EA74-956B-AC97284F6A44}"/>
              </a:ext>
            </a:extLst>
          </p:cNvPr>
          <p:cNvPicPr>
            <a:picLocks noChangeAspect="1"/>
          </p:cNvPicPr>
          <p:nvPr/>
        </p:nvPicPr>
        <p:blipFill>
          <a:blip r:embed="rId4"/>
          <a:stretch>
            <a:fillRect/>
          </a:stretch>
        </p:blipFill>
        <p:spPr>
          <a:xfrm>
            <a:off x="9586343" y="840162"/>
            <a:ext cx="2343079" cy="1468657"/>
          </a:xfrm>
          <a:prstGeom prst="rect">
            <a:avLst/>
          </a:prstGeom>
        </p:spPr>
      </p:pic>
      <p:pic>
        <p:nvPicPr>
          <p:cNvPr id="17" name="Picture 16">
            <a:extLst>
              <a:ext uri="{FF2B5EF4-FFF2-40B4-BE49-F238E27FC236}">
                <a16:creationId xmlns:a16="http://schemas.microsoft.com/office/drawing/2014/main" id="{FDCFFFBC-2306-CA2A-2DD1-9D52AB20EEC5}"/>
              </a:ext>
            </a:extLst>
          </p:cNvPr>
          <p:cNvPicPr>
            <a:picLocks noChangeAspect="1"/>
          </p:cNvPicPr>
          <p:nvPr/>
        </p:nvPicPr>
        <p:blipFill>
          <a:blip r:embed="rId5"/>
          <a:stretch>
            <a:fillRect/>
          </a:stretch>
        </p:blipFill>
        <p:spPr>
          <a:xfrm>
            <a:off x="9586343" y="2409583"/>
            <a:ext cx="2343079" cy="1865437"/>
          </a:xfrm>
          <a:prstGeom prst="rect">
            <a:avLst/>
          </a:prstGeom>
        </p:spPr>
      </p:pic>
    </p:spTree>
    <p:extLst>
      <p:ext uri="{BB962C8B-B14F-4D97-AF65-F5344CB8AC3E}">
        <p14:creationId xmlns:p14="http://schemas.microsoft.com/office/powerpoint/2010/main" val="1099107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2F581-1397-D473-F094-21761C058E5F}"/>
              </a:ext>
            </a:extLst>
          </p:cNvPr>
          <p:cNvSpPr>
            <a:spLocks noGrp="1"/>
          </p:cNvSpPr>
          <p:nvPr>
            <p:ph type="title"/>
          </p:nvPr>
        </p:nvSpPr>
        <p:spPr/>
        <p:txBody>
          <a:bodyPr/>
          <a:lstStyle/>
          <a:p>
            <a:r>
              <a:rPr lang="en-GB" dirty="0"/>
              <a:t>Thank you</a:t>
            </a:r>
          </a:p>
        </p:txBody>
      </p:sp>
    </p:spTree>
    <p:extLst>
      <p:ext uri="{BB962C8B-B14F-4D97-AF65-F5344CB8AC3E}">
        <p14:creationId xmlns:p14="http://schemas.microsoft.com/office/powerpoint/2010/main" val="1339148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A24EAE-0779-13AD-4A38-7AACFA866D63}"/>
              </a:ext>
            </a:extLst>
          </p:cNvPr>
          <p:cNvSpPr>
            <a:spLocks noGrp="1"/>
          </p:cNvSpPr>
          <p:nvPr>
            <p:ph type="title"/>
          </p:nvPr>
        </p:nvSpPr>
        <p:spPr>
          <a:xfrm>
            <a:off x="408207" y="579437"/>
            <a:ext cx="5557584" cy="3810000"/>
          </a:xfrm>
        </p:spPr>
        <p:txBody>
          <a:bodyPr/>
          <a:lstStyle/>
          <a:p>
            <a:r>
              <a:rPr lang="en-GB" sz="5000" dirty="0">
                <a:latin typeface="Poppins SemiBold" pitchFamily="2" charset="77"/>
                <a:cs typeface="Poppins SemiBold" pitchFamily="2" charset="77"/>
              </a:rPr>
              <a:t>Lessons from Teaching Environmental Scientists Coding</a:t>
            </a:r>
            <a:endParaRPr lang="en-GB" sz="5000" dirty="0"/>
          </a:p>
        </p:txBody>
      </p:sp>
      <p:sp>
        <p:nvSpPr>
          <p:cNvPr id="3" name="Text Placeholder 2">
            <a:extLst>
              <a:ext uri="{FF2B5EF4-FFF2-40B4-BE49-F238E27FC236}">
                <a16:creationId xmlns:a16="http://schemas.microsoft.com/office/drawing/2014/main" id="{827C42D8-30A4-B867-6E9A-01C3E1442E2E}"/>
              </a:ext>
            </a:extLst>
          </p:cNvPr>
          <p:cNvSpPr>
            <a:spLocks noGrp="1"/>
          </p:cNvSpPr>
          <p:nvPr>
            <p:ph type="body" sz="quarter" idx="13"/>
          </p:nvPr>
        </p:nvSpPr>
        <p:spPr>
          <a:xfrm>
            <a:off x="408208" y="4540970"/>
            <a:ext cx="5557584" cy="347039"/>
          </a:xfrm>
        </p:spPr>
        <p:txBody>
          <a:bodyPr/>
          <a:lstStyle/>
          <a:p>
            <a:r>
              <a:rPr lang="en-GB" sz="2800" dirty="0"/>
              <a:t>Dr Phil Wheeler</a:t>
            </a:r>
          </a:p>
        </p:txBody>
      </p:sp>
      <p:sp>
        <p:nvSpPr>
          <p:cNvPr id="4" name="Text Placeholder 3">
            <a:extLst>
              <a:ext uri="{FF2B5EF4-FFF2-40B4-BE49-F238E27FC236}">
                <a16:creationId xmlns:a16="http://schemas.microsoft.com/office/drawing/2014/main" id="{98E478AE-9FBB-A846-C719-9D698759B502}"/>
              </a:ext>
            </a:extLst>
          </p:cNvPr>
          <p:cNvSpPr>
            <a:spLocks noGrp="1"/>
          </p:cNvSpPr>
          <p:nvPr>
            <p:ph type="body" sz="quarter" idx="14"/>
          </p:nvPr>
        </p:nvSpPr>
        <p:spPr>
          <a:xfrm>
            <a:off x="408207" y="5197462"/>
            <a:ext cx="5687790" cy="347039"/>
          </a:xfrm>
        </p:spPr>
        <p:txBody>
          <a:bodyPr/>
          <a:lstStyle/>
          <a:p>
            <a:r>
              <a:rPr lang="en-GB" dirty="0"/>
              <a:t>School of Environment, Earth and Ecosystem Sciences</a:t>
            </a:r>
          </a:p>
        </p:txBody>
      </p:sp>
      <p:pic>
        <p:nvPicPr>
          <p:cNvPr id="11" name="Picture Placeholder 10" descr="A blue and grey logo&#10;&#10;AI-generated content may be incorrect.">
            <a:extLst>
              <a:ext uri="{FF2B5EF4-FFF2-40B4-BE49-F238E27FC236}">
                <a16:creationId xmlns:a16="http://schemas.microsoft.com/office/drawing/2014/main" id="{7CF92660-D9C4-EA74-A658-60E4C702E28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775" b="9775"/>
          <a:stretch>
            <a:fillRect/>
          </a:stretch>
        </p:blipFill>
        <p:spPr/>
      </p:pic>
    </p:spTree>
    <p:extLst>
      <p:ext uri="{BB962C8B-B14F-4D97-AF65-F5344CB8AC3E}">
        <p14:creationId xmlns:p14="http://schemas.microsoft.com/office/powerpoint/2010/main" val="1396348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D4725-BEE6-BCE6-9B43-7E7CB6489FF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0B331D7-4A11-C2B4-2CFD-8A0E4E89CA11}"/>
              </a:ext>
            </a:extLst>
          </p:cNvPr>
          <p:cNvPicPr>
            <a:picLocks noChangeAspect="1"/>
          </p:cNvPicPr>
          <p:nvPr/>
        </p:nvPicPr>
        <p:blipFill>
          <a:blip r:embed="rId3"/>
          <a:stretch>
            <a:fillRect/>
          </a:stretch>
        </p:blipFill>
        <p:spPr>
          <a:xfrm>
            <a:off x="7721599" y="4179091"/>
            <a:ext cx="3991265" cy="2463180"/>
          </a:xfrm>
          <a:prstGeom prst="rect">
            <a:avLst/>
          </a:prstGeom>
        </p:spPr>
      </p:pic>
      <p:sp>
        <p:nvSpPr>
          <p:cNvPr id="2" name="Text Placeholder 1">
            <a:extLst>
              <a:ext uri="{FF2B5EF4-FFF2-40B4-BE49-F238E27FC236}">
                <a16:creationId xmlns:a16="http://schemas.microsoft.com/office/drawing/2014/main" id="{2346636A-1C69-7ADC-0B68-6B2BDBE6A5E9}"/>
              </a:ext>
            </a:extLst>
          </p:cNvPr>
          <p:cNvSpPr>
            <a:spLocks noGrp="1"/>
          </p:cNvSpPr>
          <p:nvPr>
            <p:ph type="title"/>
          </p:nvPr>
        </p:nvSpPr>
        <p:spPr>
          <a:xfrm>
            <a:off x="413915" y="364891"/>
            <a:ext cx="10766702" cy="89785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r>
              <a:rPr lang="en-GB" sz="4400" dirty="0"/>
              <a:t>Why code?</a:t>
            </a:r>
            <a:endParaRPr lang="en-GB" sz="4400" noProof="0" dirty="0"/>
          </a:p>
        </p:txBody>
      </p:sp>
      <p:sp>
        <p:nvSpPr>
          <p:cNvPr id="9" name="Text Placeholder 8">
            <a:extLst>
              <a:ext uri="{FF2B5EF4-FFF2-40B4-BE49-F238E27FC236}">
                <a16:creationId xmlns:a16="http://schemas.microsoft.com/office/drawing/2014/main" id="{B8AE7748-21D9-6A21-987A-AAED20C0B05C}"/>
              </a:ext>
            </a:extLst>
          </p:cNvPr>
          <p:cNvSpPr>
            <a:spLocks noGrp="1"/>
          </p:cNvSpPr>
          <p:nvPr>
            <p:ph type="body" sz="quarter" idx="14"/>
          </p:nvPr>
        </p:nvSpPr>
        <p:spPr>
          <a:xfrm>
            <a:off x="1001106" y="2092466"/>
            <a:ext cx="5368522" cy="4173251"/>
          </a:xfrm>
        </p:spPr>
        <p:txBody>
          <a:bodyPr/>
          <a:lstStyle/>
          <a:p>
            <a:pPr marL="342900" indent="-342900">
              <a:spcBef>
                <a:spcPts val="600"/>
              </a:spcBef>
              <a:spcAft>
                <a:spcPts val="1200"/>
              </a:spcAft>
              <a:buFont typeface="Wingdings" panose="05000000000000000000" pitchFamily="2" charset="2"/>
              <a:buChar char="Ø"/>
            </a:pPr>
            <a:r>
              <a:rPr lang="en-GB" sz="2400" dirty="0"/>
              <a:t>An essential tool for 21</a:t>
            </a:r>
            <a:r>
              <a:rPr lang="en-GB" sz="2400" baseline="30000" dirty="0"/>
              <a:t>st</a:t>
            </a:r>
            <a:r>
              <a:rPr lang="en-GB" sz="2400" dirty="0"/>
              <a:t> Century environmental science</a:t>
            </a:r>
          </a:p>
          <a:p>
            <a:pPr marL="342900" indent="-342900">
              <a:spcBef>
                <a:spcPts val="600"/>
              </a:spcBef>
              <a:spcAft>
                <a:spcPts val="1200"/>
              </a:spcAft>
              <a:buFont typeface="Wingdings" panose="05000000000000000000" pitchFamily="2" charset="2"/>
              <a:buChar char="Ø"/>
            </a:pPr>
            <a:r>
              <a:rPr lang="en-GB" sz="2400" dirty="0"/>
              <a:t>More accessible than other ways to teach data skills</a:t>
            </a:r>
          </a:p>
          <a:p>
            <a:pPr marL="342900" indent="-342900">
              <a:spcBef>
                <a:spcPts val="600"/>
              </a:spcBef>
              <a:spcAft>
                <a:spcPts val="1200"/>
              </a:spcAft>
              <a:buFont typeface="Wingdings" panose="05000000000000000000" pitchFamily="2" charset="2"/>
              <a:buChar char="Ø"/>
            </a:pPr>
            <a:r>
              <a:rPr lang="en-GB" sz="2400" dirty="0"/>
              <a:t>Empowers students to take control of their learning</a:t>
            </a:r>
          </a:p>
          <a:p>
            <a:pPr marL="342900" indent="-342900">
              <a:spcBef>
                <a:spcPts val="600"/>
              </a:spcBef>
              <a:spcAft>
                <a:spcPts val="1200"/>
              </a:spcAft>
              <a:buFont typeface="Wingdings" panose="05000000000000000000" pitchFamily="2" charset="2"/>
              <a:buChar char="Ø"/>
            </a:pPr>
            <a:r>
              <a:rPr lang="en-GB" sz="2400" dirty="0"/>
              <a:t>A steep learning curve, but limitless opportunities</a:t>
            </a:r>
          </a:p>
        </p:txBody>
      </p:sp>
      <p:pic>
        <p:nvPicPr>
          <p:cNvPr id="3074" name="Picture 2">
            <a:extLst>
              <a:ext uri="{FF2B5EF4-FFF2-40B4-BE49-F238E27FC236}">
                <a16:creationId xmlns:a16="http://schemas.microsoft.com/office/drawing/2014/main" id="{0DE6EF32-527D-8F36-1004-B09003C5F8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460" r="13068"/>
          <a:stretch>
            <a:fillRect/>
          </a:stretch>
        </p:blipFill>
        <p:spPr bwMode="auto">
          <a:xfrm flipH="1">
            <a:off x="7937499" y="1693402"/>
            <a:ext cx="3243117" cy="21840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674332-C732-BF9A-80F2-A25E3F1A29FB}"/>
              </a:ext>
            </a:extLst>
          </p:cNvPr>
          <p:cNvSpPr txBox="1"/>
          <p:nvPr/>
        </p:nvSpPr>
        <p:spPr>
          <a:xfrm>
            <a:off x="7835901" y="3927571"/>
            <a:ext cx="3991266" cy="523220"/>
          </a:xfrm>
          <a:prstGeom prst="rect">
            <a:avLst/>
          </a:prstGeom>
          <a:noFill/>
        </p:spPr>
        <p:txBody>
          <a:bodyPr wrap="square" rtlCol="0">
            <a:spAutoFit/>
          </a:bodyPr>
          <a:lstStyle/>
          <a:p>
            <a:r>
              <a:rPr lang="en-GB" sz="1400" i="1" dirty="0"/>
              <a:t>For God’s sakes Jim! I’m an Environmental Scientist, not a computer programmer</a:t>
            </a:r>
          </a:p>
        </p:txBody>
      </p:sp>
      <p:sp>
        <p:nvSpPr>
          <p:cNvPr id="5" name="TextBox 4">
            <a:extLst>
              <a:ext uri="{FF2B5EF4-FFF2-40B4-BE49-F238E27FC236}">
                <a16:creationId xmlns:a16="http://schemas.microsoft.com/office/drawing/2014/main" id="{F3ED4F21-C941-C4B3-C8C2-3971115A85FB}"/>
              </a:ext>
            </a:extLst>
          </p:cNvPr>
          <p:cNvSpPr txBox="1"/>
          <p:nvPr/>
        </p:nvSpPr>
        <p:spPr>
          <a:xfrm>
            <a:off x="7006937" y="5804052"/>
            <a:ext cx="5185063" cy="923330"/>
          </a:xfrm>
          <a:prstGeom prst="rect">
            <a:avLst/>
          </a:prstGeom>
          <a:noFill/>
        </p:spPr>
        <p:txBody>
          <a:bodyPr wrap="square">
            <a:spAutoFit/>
          </a:bodyPr>
          <a:lstStyle/>
          <a:p>
            <a:r>
              <a:rPr lang="en-GB" sz="1800" dirty="0">
                <a:highlight>
                  <a:srgbClr val="D9FBFE"/>
                </a:highlight>
                <a:latin typeface="Courier New" panose="02070309020205020404" pitchFamily="49" charset="0"/>
                <a:cs typeface="Courier New" panose="02070309020205020404" pitchFamily="49" charset="0"/>
              </a:rPr>
              <a:t>plot(</a:t>
            </a:r>
            <a:r>
              <a:rPr lang="en-GB" sz="1800" dirty="0" err="1">
                <a:highlight>
                  <a:srgbClr val="D9FBFE"/>
                </a:highlight>
                <a:latin typeface="Courier New" panose="02070309020205020404" pitchFamily="49" charset="0"/>
                <a:cs typeface="Courier New" panose="02070309020205020404" pitchFamily="49" charset="0"/>
              </a:rPr>
              <a:t>Annual~Year</a:t>
            </a:r>
            <a:r>
              <a:rPr lang="en-GB" sz="1800" dirty="0">
                <a:highlight>
                  <a:srgbClr val="D9FBFE"/>
                </a:highlight>
                <a:latin typeface="Courier New" panose="02070309020205020404" pitchFamily="49" charset="0"/>
                <a:cs typeface="Courier New" panose="02070309020205020404" pitchFamily="49" charset="0"/>
              </a:rPr>
              <a:t>,</a:t>
            </a:r>
          </a:p>
          <a:p>
            <a:r>
              <a:rPr lang="en-GB" sz="1800" dirty="0">
                <a:highlight>
                  <a:srgbClr val="D9FBFE"/>
                </a:highlight>
                <a:latin typeface="Courier New" panose="02070309020205020404" pitchFamily="49" charset="0"/>
                <a:cs typeface="Courier New" panose="02070309020205020404" pitchFamily="49" charset="0"/>
              </a:rPr>
              <a:t>	data=</a:t>
            </a:r>
            <a:r>
              <a:rPr lang="en-GB" sz="1800" dirty="0" err="1">
                <a:highlight>
                  <a:srgbClr val="D9FBFE"/>
                </a:highlight>
                <a:latin typeface="Courier New" panose="02070309020205020404" pitchFamily="49" charset="0"/>
                <a:cs typeface="Courier New" panose="02070309020205020404" pitchFamily="49" charset="0"/>
              </a:rPr>
              <a:t>cetr,type</a:t>
            </a:r>
            <a:r>
              <a:rPr lang="en-GB" sz="1800" dirty="0">
                <a:highlight>
                  <a:srgbClr val="D9FBFE"/>
                </a:highlight>
                <a:latin typeface="Courier New" panose="02070309020205020404" pitchFamily="49" charset="0"/>
                <a:cs typeface="Courier New" panose="02070309020205020404" pitchFamily="49" charset="0"/>
              </a:rPr>
              <a:t>="l",</a:t>
            </a:r>
          </a:p>
          <a:p>
            <a:r>
              <a:rPr lang="en-GB" sz="1800" dirty="0">
                <a:highlight>
                  <a:srgbClr val="D9FBFE"/>
                </a:highlight>
                <a:latin typeface="Courier New" panose="02070309020205020404" pitchFamily="49" charset="0"/>
                <a:cs typeface="Courier New" panose="02070309020205020404" pitchFamily="49" charset="0"/>
              </a:rPr>
              <a:t>	</a:t>
            </a:r>
            <a:r>
              <a:rPr lang="en-GB" sz="1800" dirty="0" err="1">
                <a:highlight>
                  <a:srgbClr val="D9FBFE"/>
                </a:highlight>
                <a:latin typeface="Courier New" panose="02070309020205020404" pitchFamily="49" charset="0"/>
                <a:cs typeface="Courier New" panose="02070309020205020404" pitchFamily="49" charset="0"/>
              </a:rPr>
              <a:t>ylab</a:t>
            </a:r>
            <a:r>
              <a:rPr lang="en-GB" sz="1800" dirty="0">
                <a:highlight>
                  <a:srgbClr val="D9FBFE"/>
                </a:highlight>
                <a:latin typeface="Courier New" panose="02070309020205020404" pitchFamily="49" charset="0"/>
                <a:cs typeface="Courier New" panose="02070309020205020404" pitchFamily="49" charset="0"/>
              </a:rPr>
              <a:t>="Annual Mean Temp °C")</a:t>
            </a:r>
          </a:p>
        </p:txBody>
      </p:sp>
    </p:spTree>
    <p:extLst>
      <p:ext uri="{BB962C8B-B14F-4D97-AF65-F5344CB8AC3E}">
        <p14:creationId xmlns:p14="http://schemas.microsoft.com/office/powerpoint/2010/main" val="649513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52D02-55DD-9842-AF58-9EA6E9E53D3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8AA43AB-AEFC-C0EA-38AD-0F332EA63A07}"/>
              </a:ext>
            </a:extLst>
          </p:cNvPr>
          <p:cNvSpPr>
            <a:spLocks noGrp="1"/>
          </p:cNvSpPr>
          <p:nvPr>
            <p:ph type="title"/>
          </p:nvPr>
        </p:nvSpPr>
        <p:spPr>
          <a:xfrm>
            <a:off x="413915" y="364891"/>
            <a:ext cx="10766702" cy="89785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r>
              <a:rPr lang="en-GB" sz="4400" dirty="0"/>
              <a:t>Aims for S226</a:t>
            </a:r>
            <a:endParaRPr lang="en-GB" sz="4400" noProof="0" dirty="0"/>
          </a:p>
        </p:txBody>
      </p:sp>
      <p:sp>
        <p:nvSpPr>
          <p:cNvPr id="9" name="Text Placeholder 8">
            <a:extLst>
              <a:ext uri="{FF2B5EF4-FFF2-40B4-BE49-F238E27FC236}">
                <a16:creationId xmlns:a16="http://schemas.microsoft.com/office/drawing/2014/main" id="{C5BDF93A-7C49-0147-9DB8-22DDE9090489}"/>
              </a:ext>
            </a:extLst>
          </p:cNvPr>
          <p:cNvSpPr>
            <a:spLocks noGrp="1"/>
          </p:cNvSpPr>
          <p:nvPr>
            <p:ph type="body" sz="quarter" idx="14"/>
          </p:nvPr>
        </p:nvSpPr>
        <p:spPr>
          <a:xfrm>
            <a:off x="1001106" y="2092466"/>
            <a:ext cx="5368522" cy="4173251"/>
          </a:xfrm>
        </p:spPr>
        <p:txBody>
          <a:bodyPr/>
          <a:lstStyle/>
          <a:p>
            <a:pPr marL="342900" indent="-342900">
              <a:spcBef>
                <a:spcPts val="600"/>
              </a:spcBef>
              <a:spcAft>
                <a:spcPts val="1200"/>
              </a:spcAft>
              <a:buFont typeface="Wingdings" panose="05000000000000000000" pitchFamily="2" charset="2"/>
              <a:buChar char="Ø"/>
            </a:pPr>
            <a:r>
              <a:rPr lang="en-GB" sz="2400" dirty="0"/>
              <a:t>Learn about coding not (necessarily) ‘how to code’</a:t>
            </a:r>
          </a:p>
          <a:p>
            <a:pPr marL="342900" indent="-342900">
              <a:spcBef>
                <a:spcPts val="600"/>
              </a:spcBef>
              <a:spcAft>
                <a:spcPts val="1200"/>
              </a:spcAft>
              <a:buFont typeface="Wingdings" panose="05000000000000000000" pitchFamily="2" charset="2"/>
              <a:buChar char="Ø"/>
            </a:pPr>
            <a:endParaRPr lang="en-GB" sz="2400" dirty="0"/>
          </a:p>
          <a:p>
            <a:pPr marL="342900" indent="-342900">
              <a:spcBef>
                <a:spcPts val="600"/>
              </a:spcBef>
              <a:spcAft>
                <a:spcPts val="1200"/>
              </a:spcAft>
              <a:buFont typeface="Wingdings" panose="05000000000000000000" pitchFamily="2" charset="2"/>
              <a:buChar char="Ø"/>
            </a:pPr>
            <a:r>
              <a:rPr lang="en-GB" sz="2400" dirty="0"/>
              <a:t>Simple organising and managing data</a:t>
            </a:r>
          </a:p>
          <a:p>
            <a:pPr marL="342900" indent="-342900">
              <a:spcBef>
                <a:spcPts val="600"/>
              </a:spcBef>
              <a:spcAft>
                <a:spcPts val="1200"/>
              </a:spcAft>
              <a:buFont typeface="Wingdings" panose="05000000000000000000" pitchFamily="2" charset="2"/>
              <a:buChar char="Ø"/>
            </a:pPr>
            <a:endParaRPr lang="en-GB" sz="2400" dirty="0"/>
          </a:p>
          <a:p>
            <a:pPr marL="342900" indent="-342900">
              <a:spcBef>
                <a:spcPts val="600"/>
              </a:spcBef>
              <a:spcAft>
                <a:spcPts val="1200"/>
              </a:spcAft>
              <a:buFont typeface="Wingdings" panose="05000000000000000000" pitchFamily="2" charset="2"/>
              <a:buChar char="Ø"/>
            </a:pPr>
            <a:r>
              <a:rPr lang="en-GB" sz="2400" dirty="0"/>
              <a:t>Summarising, plotting and basic analysis skills</a:t>
            </a:r>
          </a:p>
        </p:txBody>
      </p:sp>
      <p:pic>
        <p:nvPicPr>
          <p:cNvPr id="4" name="Picture 2">
            <a:extLst>
              <a:ext uri="{FF2B5EF4-FFF2-40B4-BE49-F238E27FC236}">
                <a16:creationId xmlns:a16="http://schemas.microsoft.com/office/drawing/2014/main" id="{1261040E-1BFA-D33A-9CE8-D4B1A609DE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03"/>
          <a:stretch>
            <a:fillRect/>
          </a:stretch>
        </p:blipFill>
        <p:spPr bwMode="auto">
          <a:xfrm>
            <a:off x="6926118" y="1656409"/>
            <a:ext cx="4862946" cy="25226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888FCD-909D-5F0C-D377-45A95C3B37E8}"/>
              </a:ext>
            </a:extLst>
          </p:cNvPr>
          <p:cNvPicPr>
            <a:picLocks noChangeAspect="1"/>
          </p:cNvPicPr>
          <p:nvPr/>
        </p:nvPicPr>
        <p:blipFill>
          <a:blip r:embed="rId4"/>
          <a:stretch>
            <a:fillRect/>
          </a:stretch>
        </p:blipFill>
        <p:spPr>
          <a:xfrm>
            <a:off x="7106929" y="4073609"/>
            <a:ext cx="4513572" cy="2784391"/>
          </a:xfrm>
          <a:prstGeom prst="rect">
            <a:avLst/>
          </a:prstGeom>
        </p:spPr>
      </p:pic>
    </p:spTree>
    <p:extLst>
      <p:ext uri="{BB962C8B-B14F-4D97-AF65-F5344CB8AC3E}">
        <p14:creationId xmlns:p14="http://schemas.microsoft.com/office/powerpoint/2010/main" val="4220693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
            <a:extLst>
              <a:ext uri="{FF2B5EF4-FFF2-40B4-BE49-F238E27FC236}">
                <a16:creationId xmlns:a16="http://schemas.microsoft.com/office/drawing/2014/main" id="{A035BD1A-23D9-DFB7-CBBD-3C81AABCD4E3}"/>
              </a:ext>
            </a:extLst>
          </p:cNvPr>
          <p:cNvSpPr>
            <a:spLocks noGrp="1"/>
          </p:cNvSpPr>
          <p:nvPr>
            <p:ph type="body" sz="quarter" idx="11"/>
          </p:nvPr>
        </p:nvSpPr>
        <p:spPr>
          <a:xfrm>
            <a:off x="408207" y="559120"/>
            <a:ext cx="5557585" cy="3629421"/>
          </a:xfrm>
        </p:spPr>
        <p:txBody>
          <a:bodyPr/>
          <a:lstStyle/>
          <a:p>
            <a:r>
              <a:rPr lang="en-GB" sz="4400" dirty="0"/>
              <a:t>Teaching innovation in SPS – using tablets to facilitate discussion-based assessments </a:t>
            </a:r>
          </a:p>
          <a:p>
            <a:endParaRPr lang="en-GB" sz="1600" dirty="0"/>
          </a:p>
          <a:p>
            <a:r>
              <a:rPr lang="en-GB" sz="2800" dirty="0"/>
              <a:t>Becca Whitehead, Gemma Warriner and Judith Croston</a:t>
            </a:r>
          </a:p>
        </p:txBody>
      </p:sp>
      <p:pic>
        <p:nvPicPr>
          <p:cNvPr id="6" name="Picture Placeholder 5">
            <a:extLst>
              <a:ext uri="{FF2B5EF4-FFF2-40B4-BE49-F238E27FC236}">
                <a16:creationId xmlns:a16="http://schemas.microsoft.com/office/drawing/2014/main" id="{1D431D16-6279-112E-00C8-D975CAE57D9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227" b="10227"/>
          <a:stretch/>
        </p:blipFill>
        <p:spPr/>
      </p:pic>
      <p:pic>
        <p:nvPicPr>
          <p:cNvPr id="2" name="Picture 1">
            <a:extLst>
              <a:ext uri="{FF2B5EF4-FFF2-40B4-BE49-F238E27FC236}">
                <a16:creationId xmlns:a16="http://schemas.microsoft.com/office/drawing/2014/main" id="{F4C3BD18-AAAC-F6A0-7212-52A7C5348D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4822" y="5879842"/>
            <a:ext cx="3731177" cy="533025"/>
          </a:xfrm>
          <a:prstGeom prst="rect">
            <a:avLst/>
          </a:prstGeom>
        </p:spPr>
      </p:pic>
    </p:spTree>
    <p:extLst>
      <p:ext uri="{BB962C8B-B14F-4D97-AF65-F5344CB8AC3E}">
        <p14:creationId xmlns:p14="http://schemas.microsoft.com/office/powerpoint/2010/main" val="14365040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6BE49-1DF5-4235-4A6E-F24EBB386B6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4AAB77E-9E73-B302-597D-2A1C5FCD1D9D}"/>
              </a:ext>
            </a:extLst>
          </p:cNvPr>
          <p:cNvSpPr>
            <a:spLocks noGrp="1"/>
          </p:cNvSpPr>
          <p:nvPr>
            <p:ph type="title"/>
          </p:nvPr>
        </p:nvSpPr>
        <p:spPr>
          <a:xfrm>
            <a:off x="413914" y="364891"/>
            <a:ext cx="11077045" cy="89785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r>
              <a:rPr lang="en-GB" sz="4400" dirty="0"/>
              <a:t>Tutorials in the </a:t>
            </a:r>
            <a:r>
              <a:rPr lang="en-GB" sz="4400" dirty="0" err="1"/>
              <a:t>OpenComputing</a:t>
            </a:r>
            <a:r>
              <a:rPr lang="en-GB" sz="4400" dirty="0"/>
              <a:t> Lab</a:t>
            </a:r>
            <a:endParaRPr lang="en-GB" sz="4400" noProof="0" dirty="0"/>
          </a:p>
        </p:txBody>
      </p:sp>
      <p:sp>
        <p:nvSpPr>
          <p:cNvPr id="16" name="TextBox 15">
            <a:extLst>
              <a:ext uri="{FF2B5EF4-FFF2-40B4-BE49-F238E27FC236}">
                <a16:creationId xmlns:a16="http://schemas.microsoft.com/office/drawing/2014/main" id="{F1B4FA76-25F3-BB64-8F6C-2A5ECCC36454}"/>
              </a:ext>
            </a:extLst>
          </p:cNvPr>
          <p:cNvSpPr txBox="1"/>
          <p:nvPr/>
        </p:nvSpPr>
        <p:spPr>
          <a:xfrm>
            <a:off x="841664" y="2067791"/>
            <a:ext cx="5348029" cy="4524315"/>
          </a:xfrm>
          <a:prstGeom prst="rect">
            <a:avLst/>
          </a:prstGeom>
          <a:noFill/>
        </p:spPr>
        <p:txBody>
          <a:bodyPr wrap="square" rtlCol="0">
            <a:spAutoFit/>
          </a:bodyPr>
          <a:lstStyle/>
          <a:p>
            <a:r>
              <a:rPr lang="en-GB" sz="2400" dirty="0"/>
              <a:t>Structured tutorials linked to module content:</a:t>
            </a:r>
          </a:p>
          <a:p>
            <a:pPr marL="342900" indent="-342900">
              <a:buFontTx/>
              <a:buChar char="-"/>
            </a:pPr>
            <a:endParaRPr lang="en-GB" sz="2400" dirty="0"/>
          </a:p>
          <a:p>
            <a:pPr marL="342900" indent="-342900">
              <a:buFontTx/>
              <a:buChar char="-"/>
            </a:pPr>
            <a:r>
              <a:rPr lang="en-GB" sz="2400" dirty="0"/>
              <a:t>Introductory tutorials in Shiny and </a:t>
            </a:r>
            <a:r>
              <a:rPr lang="en-GB" sz="2400" dirty="0" err="1"/>
              <a:t>learnr</a:t>
            </a:r>
            <a:r>
              <a:rPr lang="en-GB" sz="2400" dirty="0"/>
              <a:t> package</a:t>
            </a:r>
          </a:p>
          <a:p>
            <a:pPr marL="342900" indent="-342900">
              <a:buFontTx/>
              <a:buChar char="-"/>
            </a:pPr>
            <a:endParaRPr lang="en-GB" sz="2400" dirty="0"/>
          </a:p>
          <a:p>
            <a:pPr marL="342900" indent="-342900">
              <a:buFontTx/>
              <a:buChar char="-"/>
            </a:pPr>
            <a:r>
              <a:rPr lang="en-GB" sz="2400" dirty="0"/>
              <a:t>More advanced tutorials in </a:t>
            </a:r>
            <a:r>
              <a:rPr lang="en-GB" sz="2400" dirty="0" err="1"/>
              <a:t>Rstudio</a:t>
            </a:r>
            <a:r>
              <a:rPr lang="en-GB" sz="2400" dirty="0"/>
              <a:t> with </a:t>
            </a:r>
            <a:r>
              <a:rPr lang="en-GB" sz="2400" dirty="0" err="1"/>
              <a:t>RMarkdown</a:t>
            </a:r>
            <a:r>
              <a:rPr lang="en-GB" sz="2400" dirty="0"/>
              <a:t> Notebooks</a:t>
            </a:r>
          </a:p>
          <a:p>
            <a:pPr marL="342900" indent="-342900">
              <a:buFontTx/>
              <a:buChar char="-"/>
            </a:pPr>
            <a:endParaRPr lang="en-GB" sz="2400" dirty="0"/>
          </a:p>
          <a:p>
            <a:pPr marL="342900" indent="-342900">
              <a:buFontTx/>
              <a:buChar char="-"/>
            </a:pPr>
            <a:r>
              <a:rPr lang="en-GB" sz="2400" dirty="0"/>
              <a:t>Notebooks generate ‘instant’ alternative formats</a:t>
            </a:r>
          </a:p>
        </p:txBody>
      </p:sp>
      <p:pic>
        <p:nvPicPr>
          <p:cNvPr id="6" name="Picture 5">
            <a:extLst>
              <a:ext uri="{FF2B5EF4-FFF2-40B4-BE49-F238E27FC236}">
                <a16:creationId xmlns:a16="http://schemas.microsoft.com/office/drawing/2014/main" id="{297E06CD-0965-9878-2416-B15A1A1E1048}"/>
              </a:ext>
            </a:extLst>
          </p:cNvPr>
          <p:cNvPicPr>
            <a:picLocks noChangeAspect="1"/>
          </p:cNvPicPr>
          <p:nvPr/>
        </p:nvPicPr>
        <p:blipFill>
          <a:blip r:embed="rId3"/>
          <a:stretch>
            <a:fillRect/>
          </a:stretch>
        </p:blipFill>
        <p:spPr>
          <a:xfrm>
            <a:off x="6336375" y="1307125"/>
            <a:ext cx="5708943" cy="3549832"/>
          </a:xfrm>
          <a:prstGeom prst="rect">
            <a:avLst/>
          </a:prstGeom>
          <a:ln>
            <a:solidFill>
              <a:schemeClr val="tx1"/>
            </a:solidFill>
          </a:ln>
        </p:spPr>
      </p:pic>
      <p:pic>
        <p:nvPicPr>
          <p:cNvPr id="8" name="Picture 7">
            <a:extLst>
              <a:ext uri="{FF2B5EF4-FFF2-40B4-BE49-F238E27FC236}">
                <a16:creationId xmlns:a16="http://schemas.microsoft.com/office/drawing/2014/main" id="{37134E4D-6E5B-5A51-4889-BFF7B7EDF132}"/>
              </a:ext>
            </a:extLst>
          </p:cNvPr>
          <p:cNvPicPr>
            <a:picLocks noChangeAspect="1"/>
          </p:cNvPicPr>
          <p:nvPr/>
        </p:nvPicPr>
        <p:blipFill>
          <a:blip r:embed="rId4"/>
          <a:stretch>
            <a:fillRect/>
          </a:stretch>
        </p:blipFill>
        <p:spPr>
          <a:xfrm>
            <a:off x="7117718" y="2391191"/>
            <a:ext cx="4927600" cy="3290711"/>
          </a:xfrm>
          <a:prstGeom prst="rect">
            <a:avLst/>
          </a:prstGeom>
          <a:ln>
            <a:solidFill>
              <a:schemeClr val="tx1"/>
            </a:solidFill>
          </a:ln>
        </p:spPr>
      </p:pic>
      <p:pic>
        <p:nvPicPr>
          <p:cNvPr id="10" name="Picture 9">
            <a:extLst>
              <a:ext uri="{FF2B5EF4-FFF2-40B4-BE49-F238E27FC236}">
                <a16:creationId xmlns:a16="http://schemas.microsoft.com/office/drawing/2014/main" id="{89E2E71B-7C2E-2FCB-3BFB-29DFD30A85B9}"/>
              </a:ext>
            </a:extLst>
          </p:cNvPr>
          <p:cNvPicPr>
            <a:picLocks noChangeAspect="1"/>
          </p:cNvPicPr>
          <p:nvPr/>
        </p:nvPicPr>
        <p:blipFill>
          <a:blip r:embed="rId5"/>
          <a:srcRect r="15976"/>
          <a:stretch>
            <a:fillRect/>
          </a:stretch>
        </p:blipFill>
        <p:spPr>
          <a:xfrm>
            <a:off x="7899400" y="3716084"/>
            <a:ext cx="4292600" cy="3141916"/>
          </a:xfrm>
          <a:prstGeom prst="rect">
            <a:avLst/>
          </a:prstGeom>
          <a:ln>
            <a:solidFill>
              <a:schemeClr val="tx1"/>
            </a:solidFill>
          </a:ln>
        </p:spPr>
      </p:pic>
      <p:pic>
        <p:nvPicPr>
          <p:cNvPr id="12" name="Picture 11">
            <a:extLst>
              <a:ext uri="{FF2B5EF4-FFF2-40B4-BE49-F238E27FC236}">
                <a16:creationId xmlns:a16="http://schemas.microsoft.com/office/drawing/2014/main" id="{9964315B-FC7B-8FA7-1A75-4E7C7B6BCB83}"/>
              </a:ext>
            </a:extLst>
          </p:cNvPr>
          <p:cNvPicPr>
            <a:picLocks noChangeAspect="1"/>
          </p:cNvPicPr>
          <p:nvPr/>
        </p:nvPicPr>
        <p:blipFill>
          <a:blip r:embed="rId6"/>
          <a:stretch>
            <a:fillRect/>
          </a:stretch>
        </p:blipFill>
        <p:spPr>
          <a:xfrm>
            <a:off x="6096000" y="2587635"/>
            <a:ext cx="4292600" cy="4064729"/>
          </a:xfrm>
          <a:prstGeom prst="rect">
            <a:avLst/>
          </a:prstGeom>
          <a:ln>
            <a:solidFill>
              <a:schemeClr val="tx1"/>
            </a:solidFill>
          </a:ln>
        </p:spPr>
      </p:pic>
    </p:spTree>
    <p:extLst>
      <p:ext uri="{BB962C8B-B14F-4D97-AF65-F5344CB8AC3E}">
        <p14:creationId xmlns:p14="http://schemas.microsoft.com/office/powerpoint/2010/main" val="392620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fade">
                                      <p:cBhvr>
                                        <p:cTn id="7" dur="500"/>
                                        <p:tgtEl>
                                          <p:spTgt spid="1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animEffect transition="in" filter="fade">
                                      <p:cBhvr>
                                        <p:cTn id="15" dur="500"/>
                                        <p:tgtEl>
                                          <p:spTgt spid="16">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xEl>
                                              <p:pRg st="6" end="6"/>
                                            </p:txEl>
                                          </p:spTgt>
                                        </p:tgtEl>
                                        <p:attrNameLst>
                                          <p:attrName>style.visibility</p:attrName>
                                        </p:attrNameLst>
                                      </p:cBhvr>
                                      <p:to>
                                        <p:strVal val="visible"/>
                                      </p:to>
                                    </p:set>
                                    <p:animEffect transition="in" filter="fade">
                                      <p:cBhvr>
                                        <p:cTn id="28"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43942-EC85-25E5-EE0B-24DFEADBE1A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B1C9FB3-7BBB-9250-0787-1E6D2E26AFCD}"/>
              </a:ext>
            </a:extLst>
          </p:cNvPr>
          <p:cNvSpPr>
            <a:spLocks noGrp="1"/>
          </p:cNvSpPr>
          <p:nvPr>
            <p:ph type="title"/>
          </p:nvPr>
        </p:nvSpPr>
        <p:spPr>
          <a:xfrm>
            <a:off x="413914" y="364891"/>
            <a:ext cx="11077045" cy="89785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r>
              <a:rPr lang="en-GB" sz="4400" noProof="0" dirty="0"/>
              <a:t>How did it go?</a:t>
            </a:r>
          </a:p>
        </p:txBody>
      </p:sp>
      <p:sp>
        <p:nvSpPr>
          <p:cNvPr id="16" name="TextBox 15">
            <a:extLst>
              <a:ext uri="{FF2B5EF4-FFF2-40B4-BE49-F238E27FC236}">
                <a16:creationId xmlns:a16="http://schemas.microsoft.com/office/drawing/2014/main" id="{9A383381-97ED-3DC6-F4DF-C482433D9DC2}"/>
              </a:ext>
            </a:extLst>
          </p:cNvPr>
          <p:cNvSpPr txBox="1"/>
          <p:nvPr/>
        </p:nvSpPr>
        <p:spPr>
          <a:xfrm>
            <a:off x="854364" y="1872020"/>
            <a:ext cx="8721436" cy="4339650"/>
          </a:xfrm>
          <a:prstGeom prst="rect">
            <a:avLst/>
          </a:prstGeom>
          <a:noFill/>
        </p:spPr>
        <p:txBody>
          <a:bodyPr wrap="square" rtlCol="0">
            <a:spAutoFit/>
          </a:bodyPr>
          <a:lstStyle/>
          <a:p>
            <a:pPr marL="342900" indent="-342900">
              <a:spcBef>
                <a:spcPts val="600"/>
              </a:spcBef>
              <a:spcAft>
                <a:spcPts val="600"/>
              </a:spcAft>
              <a:buFont typeface="Wingdings" panose="05000000000000000000" pitchFamily="2" charset="2"/>
              <a:buChar char="Ø"/>
            </a:pPr>
            <a:r>
              <a:rPr lang="en-GB" sz="2400" dirty="0"/>
              <a:t>OCL worked well: v. few access issues</a:t>
            </a:r>
          </a:p>
          <a:p>
            <a:pPr marL="342900" indent="-342900">
              <a:spcBef>
                <a:spcPts val="600"/>
              </a:spcBef>
              <a:spcAft>
                <a:spcPts val="600"/>
              </a:spcAft>
              <a:buFont typeface="Wingdings" panose="05000000000000000000" pitchFamily="2" charset="2"/>
              <a:buChar char="Ø"/>
            </a:pPr>
            <a:r>
              <a:rPr lang="en-GB" sz="2400" dirty="0"/>
              <a:t>Plenty of forum support required</a:t>
            </a:r>
          </a:p>
          <a:p>
            <a:pPr marL="342900" indent="-342900">
              <a:spcBef>
                <a:spcPts val="600"/>
              </a:spcBef>
              <a:spcAft>
                <a:spcPts val="600"/>
              </a:spcAft>
              <a:buFont typeface="Wingdings" panose="05000000000000000000" pitchFamily="2" charset="2"/>
              <a:buChar char="Ø"/>
            </a:pPr>
            <a:r>
              <a:rPr lang="en-GB" sz="2400" dirty="0"/>
              <a:t>Need to </a:t>
            </a:r>
            <a:r>
              <a:rPr lang="en-GB" sz="2400"/>
              <a:t>train tutors</a:t>
            </a:r>
            <a:endParaRPr lang="en-GB" sz="2400" dirty="0"/>
          </a:p>
          <a:p>
            <a:pPr marL="342900" indent="-342900">
              <a:spcBef>
                <a:spcPts val="600"/>
              </a:spcBef>
              <a:spcAft>
                <a:spcPts val="600"/>
              </a:spcAft>
              <a:buFont typeface="Wingdings" panose="05000000000000000000" pitchFamily="2" charset="2"/>
              <a:buChar char="Ø"/>
            </a:pPr>
            <a:r>
              <a:rPr lang="en-GB" sz="2400" dirty="0"/>
              <a:t>Mixed experience from student perspective:</a:t>
            </a:r>
          </a:p>
          <a:p>
            <a:pPr marL="800100" lvl="1" indent="-342900">
              <a:spcBef>
                <a:spcPts val="600"/>
              </a:spcBef>
              <a:spcAft>
                <a:spcPts val="600"/>
              </a:spcAft>
              <a:buFont typeface="Wingdings" panose="05000000000000000000" pitchFamily="2" charset="2"/>
              <a:buChar char="Ø"/>
            </a:pPr>
            <a:r>
              <a:rPr lang="en-GB" sz="2000" dirty="0"/>
              <a:t>Most felt challenged, some liked the challenge, others not</a:t>
            </a:r>
          </a:p>
          <a:p>
            <a:pPr marL="800100" lvl="1" indent="-342900">
              <a:spcBef>
                <a:spcPts val="600"/>
              </a:spcBef>
              <a:spcAft>
                <a:spcPts val="600"/>
              </a:spcAft>
              <a:buFont typeface="Wingdings" panose="05000000000000000000" pitchFamily="2" charset="2"/>
              <a:buChar char="Ø"/>
            </a:pPr>
            <a:r>
              <a:rPr lang="en-GB" sz="2000" dirty="0"/>
              <a:t>Activities took some students longer than expected</a:t>
            </a:r>
          </a:p>
          <a:p>
            <a:pPr marL="800100" lvl="1" indent="-342900">
              <a:spcBef>
                <a:spcPts val="600"/>
              </a:spcBef>
              <a:spcAft>
                <a:spcPts val="600"/>
              </a:spcAft>
              <a:buFont typeface="Wingdings" panose="05000000000000000000" pitchFamily="2" charset="2"/>
              <a:buChar char="Ø"/>
            </a:pPr>
            <a:r>
              <a:rPr lang="en-GB" sz="2000" dirty="0"/>
              <a:t>Lack of engagement with ‘solutions’</a:t>
            </a:r>
          </a:p>
          <a:p>
            <a:pPr marL="800100" lvl="1" indent="-342900">
              <a:spcBef>
                <a:spcPts val="600"/>
              </a:spcBef>
              <a:spcAft>
                <a:spcPts val="600"/>
              </a:spcAft>
              <a:buFont typeface="Wingdings" panose="05000000000000000000" pitchFamily="2" charset="2"/>
              <a:buChar char="Ø"/>
            </a:pPr>
            <a:r>
              <a:rPr lang="en-GB" sz="2000" dirty="0"/>
              <a:t>Frustrations with glitches</a:t>
            </a:r>
          </a:p>
          <a:p>
            <a:pPr marL="800100" lvl="1" indent="-342900">
              <a:spcBef>
                <a:spcPts val="600"/>
              </a:spcBef>
              <a:spcAft>
                <a:spcPts val="600"/>
              </a:spcAft>
              <a:buFont typeface="Wingdings" panose="05000000000000000000" pitchFamily="2" charset="2"/>
              <a:buChar char="Ø"/>
            </a:pPr>
            <a:r>
              <a:rPr lang="en-GB" sz="2000" dirty="0"/>
              <a:t>Many comfortable with coding independently by later stages</a:t>
            </a:r>
          </a:p>
        </p:txBody>
      </p:sp>
    </p:spTree>
    <p:extLst>
      <p:ext uri="{BB962C8B-B14F-4D97-AF65-F5344CB8AC3E}">
        <p14:creationId xmlns:p14="http://schemas.microsoft.com/office/powerpoint/2010/main" val="399666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Effect transition="in" filter="fade">
                                      <p:cBhvr>
                                        <p:cTn id="37" dur="500"/>
                                        <p:tgtEl>
                                          <p:spTgt spid="1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xEl>
                                              <p:pRg st="7" end="7"/>
                                            </p:txEl>
                                          </p:spTgt>
                                        </p:tgtEl>
                                        <p:attrNameLst>
                                          <p:attrName>style.visibility</p:attrName>
                                        </p:attrNameLst>
                                      </p:cBhvr>
                                      <p:to>
                                        <p:strVal val="visible"/>
                                      </p:to>
                                    </p:set>
                                    <p:animEffect transition="in" filter="fade">
                                      <p:cBhvr>
                                        <p:cTn id="42" dur="500"/>
                                        <p:tgtEl>
                                          <p:spTgt spid="1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xEl>
                                              <p:pRg st="8" end="8"/>
                                            </p:txEl>
                                          </p:spTgt>
                                        </p:tgtEl>
                                        <p:attrNameLst>
                                          <p:attrName>style.visibility</p:attrName>
                                        </p:attrNameLst>
                                      </p:cBhvr>
                                      <p:to>
                                        <p:strVal val="visible"/>
                                      </p:to>
                                    </p:set>
                                    <p:animEffect transition="in" filter="fade">
                                      <p:cBhvr>
                                        <p:cTn id="47" dur="500"/>
                                        <p:tgtEl>
                                          <p:spTgt spid="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bldLvl="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2F581-1397-D473-F094-21761C058E5F}"/>
              </a:ext>
            </a:extLst>
          </p:cNvPr>
          <p:cNvSpPr>
            <a:spLocks noGrp="1"/>
          </p:cNvSpPr>
          <p:nvPr>
            <p:ph type="title"/>
          </p:nvPr>
        </p:nvSpPr>
        <p:spPr>
          <a:xfrm>
            <a:off x="340167" y="3124517"/>
            <a:ext cx="7914485" cy="765175"/>
          </a:xfrm>
        </p:spPr>
        <p:txBody>
          <a:bodyPr/>
          <a:lstStyle/>
          <a:p>
            <a:r>
              <a:rPr lang="en-GB" dirty="0"/>
              <a:t>Thank you for listening!</a:t>
            </a:r>
          </a:p>
        </p:txBody>
      </p:sp>
    </p:spTree>
    <p:extLst>
      <p:ext uri="{BB962C8B-B14F-4D97-AF65-F5344CB8AC3E}">
        <p14:creationId xmlns:p14="http://schemas.microsoft.com/office/powerpoint/2010/main" val="3544685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AC98-8F4A-A002-FEDA-2D0C617B145D}"/>
              </a:ext>
            </a:extLst>
          </p:cNvPr>
          <p:cNvSpPr>
            <a:spLocks noGrp="1"/>
          </p:cNvSpPr>
          <p:nvPr>
            <p:ph type="title" idx="4294967295"/>
          </p:nvPr>
        </p:nvSpPr>
        <p:spPr>
          <a:xfrm>
            <a:off x="0" y="-425903"/>
            <a:ext cx="10515600" cy="347039"/>
          </a:xfrm>
        </p:spPr>
        <p:txBody>
          <a:bodyPr>
            <a:normAutofit fontScale="90000"/>
          </a:bodyPr>
          <a:lstStyle/>
          <a:p>
            <a:r>
              <a:rPr lang="en-GB" sz="2000"/>
              <a:t>Intro</a:t>
            </a:r>
            <a:r>
              <a:rPr lang="en-GB" sz="2000" baseline="0"/>
              <a:t> </a:t>
            </a:r>
            <a:r>
              <a:rPr lang="en-GB" sz="2000"/>
              <a:t>Slide Title 1</a:t>
            </a:r>
          </a:p>
        </p:txBody>
      </p:sp>
      <p:sp>
        <p:nvSpPr>
          <p:cNvPr id="14" name="Text Placeholder 13">
            <a:extLst>
              <a:ext uri="{FF2B5EF4-FFF2-40B4-BE49-F238E27FC236}">
                <a16:creationId xmlns:a16="http://schemas.microsoft.com/office/drawing/2014/main" id="{BCD67DD9-3DAA-313B-8305-6C266ED950EB}"/>
              </a:ext>
            </a:extLst>
          </p:cNvPr>
          <p:cNvSpPr>
            <a:spLocks noGrp="1"/>
          </p:cNvSpPr>
          <p:nvPr>
            <p:ph type="body" sz="quarter" idx="11"/>
          </p:nvPr>
        </p:nvSpPr>
        <p:spPr/>
        <p:txBody>
          <a:bodyPr/>
          <a:lstStyle/>
          <a:p>
            <a:r>
              <a:rPr lang="en-GB" sz="3200" dirty="0"/>
              <a:t>Building awareness of values in environmental managers</a:t>
            </a:r>
          </a:p>
        </p:txBody>
      </p:sp>
      <p:sp>
        <p:nvSpPr>
          <p:cNvPr id="15" name="Text Placeholder 14">
            <a:extLst>
              <a:ext uri="{FF2B5EF4-FFF2-40B4-BE49-F238E27FC236}">
                <a16:creationId xmlns:a16="http://schemas.microsoft.com/office/drawing/2014/main" id="{E81A18EA-A9B5-381F-97C4-750E9537808C}"/>
              </a:ext>
            </a:extLst>
          </p:cNvPr>
          <p:cNvSpPr>
            <a:spLocks noGrp="1"/>
          </p:cNvSpPr>
          <p:nvPr>
            <p:ph type="body" sz="quarter" idx="12"/>
          </p:nvPr>
        </p:nvSpPr>
        <p:spPr/>
        <p:txBody>
          <a:bodyPr/>
          <a:lstStyle/>
          <a:p>
            <a:r>
              <a:rPr lang="en-GB" sz="2400" dirty="0"/>
              <a:t>T330 Environmental Management: Pathways to Sustainability</a:t>
            </a:r>
          </a:p>
        </p:txBody>
      </p:sp>
      <p:sp>
        <p:nvSpPr>
          <p:cNvPr id="16" name="Text Placeholder 15">
            <a:extLst>
              <a:ext uri="{FF2B5EF4-FFF2-40B4-BE49-F238E27FC236}">
                <a16:creationId xmlns:a16="http://schemas.microsoft.com/office/drawing/2014/main" id="{91E9862C-F9C6-300D-C161-CC5F2057C191}"/>
              </a:ext>
            </a:extLst>
          </p:cNvPr>
          <p:cNvSpPr>
            <a:spLocks noGrp="1"/>
          </p:cNvSpPr>
          <p:nvPr>
            <p:ph type="body" sz="quarter" idx="13"/>
          </p:nvPr>
        </p:nvSpPr>
        <p:spPr/>
        <p:txBody>
          <a:bodyPr vert="horz" lIns="91440" tIns="45720" rIns="91440" bIns="45720" rtlCol="0" anchor="t">
            <a:noAutofit/>
          </a:bodyPr>
          <a:lstStyle/>
          <a:p>
            <a:r>
              <a:rPr lang="en-GB" dirty="0"/>
              <a:t>Leslie Mabon</a:t>
            </a:r>
          </a:p>
        </p:txBody>
      </p:sp>
      <p:sp>
        <p:nvSpPr>
          <p:cNvPr id="17" name="Text Placeholder 16">
            <a:extLst>
              <a:ext uri="{FF2B5EF4-FFF2-40B4-BE49-F238E27FC236}">
                <a16:creationId xmlns:a16="http://schemas.microsoft.com/office/drawing/2014/main" id="{ACCCC83C-A3BB-829E-51E0-D71CBA10B1EE}"/>
              </a:ext>
            </a:extLst>
          </p:cNvPr>
          <p:cNvSpPr>
            <a:spLocks noGrp="1"/>
          </p:cNvSpPr>
          <p:nvPr>
            <p:ph type="body" sz="quarter" idx="14"/>
          </p:nvPr>
        </p:nvSpPr>
        <p:spPr/>
        <p:txBody>
          <a:bodyPr vert="horz" lIns="91440" tIns="45720" rIns="91440" bIns="45720" rtlCol="0" anchor="t">
            <a:noAutofit/>
          </a:bodyPr>
          <a:lstStyle/>
          <a:p>
            <a:r>
              <a:rPr lang="en-GB" dirty="0"/>
              <a:t>School of Engineering and Innovation</a:t>
            </a:r>
          </a:p>
        </p:txBody>
      </p:sp>
      <p:sp>
        <p:nvSpPr>
          <p:cNvPr id="18" name="Text Placeholder 17">
            <a:extLst>
              <a:ext uri="{FF2B5EF4-FFF2-40B4-BE49-F238E27FC236}">
                <a16:creationId xmlns:a16="http://schemas.microsoft.com/office/drawing/2014/main" id="{7C582E8A-5AC5-EBB0-D16B-4437F42A33D5}"/>
              </a:ext>
            </a:extLst>
          </p:cNvPr>
          <p:cNvSpPr>
            <a:spLocks noGrp="1"/>
          </p:cNvSpPr>
          <p:nvPr>
            <p:ph type="body" sz="quarter" idx="15"/>
          </p:nvPr>
        </p:nvSpPr>
        <p:spPr/>
        <p:txBody>
          <a:bodyPr vert="horz" lIns="91440" tIns="45720" rIns="91440" bIns="45720" rtlCol="0" anchor="t">
            <a:noAutofit/>
          </a:bodyPr>
          <a:lstStyle/>
          <a:p>
            <a:r>
              <a:rPr lang="en-GB" dirty="0"/>
              <a:t>29/04/2026</a:t>
            </a:r>
          </a:p>
        </p:txBody>
      </p:sp>
      <p:pic>
        <p:nvPicPr>
          <p:cNvPr id="6" name="Picture 5">
            <a:extLst>
              <a:ext uri="{FF2B5EF4-FFF2-40B4-BE49-F238E27FC236}">
                <a16:creationId xmlns:a16="http://schemas.microsoft.com/office/drawing/2014/main" id="{7A03C740-EA95-0FDC-4576-3B971102F9F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96000" y="40657"/>
            <a:ext cx="6104792" cy="3736731"/>
          </a:xfrm>
          <a:prstGeom prst="rect">
            <a:avLst/>
          </a:prstGeom>
        </p:spPr>
      </p:pic>
    </p:spTree>
    <p:extLst>
      <p:ext uri="{BB962C8B-B14F-4D97-AF65-F5344CB8AC3E}">
        <p14:creationId xmlns:p14="http://schemas.microsoft.com/office/powerpoint/2010/main" val="377128956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30D7D-B637-4F82-893C-749E48A7A9F2}"/>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22</a:t>
            </a:r>
          </a:p>
        </p:txBody>
      </p:sp>
      <p:sp>
        <p:nvSpPr>
          <p:cNvPr id="6" name="Text Placeholder 5">
            <a:extLst>
              <a:ext uri="{FF2B5EF4-FFF2-40B4-BE49-F238E27FC236}">
                <a16:creationId xmlns:a16="http://schemas.microsoft.com/office/drawing/2014/main" id="{4230D9F7-421F-7F0F-570E-8D7A52373623}"/>
              </a:ext>
            </a:extLst>
          </p:cNvPr>
          <p:cNvSpPr>
            <a:spLocks noGrp="1"/>
          </p:cNvSpPr>
          <p:nvPr>
            <p:ph type="body" sz="quarter" idx="21"/>
          </p:nvPr>
        </p:nvSpPr>
        <p:spPr/>
        <p:txBody>
          <a:bodyPr/>
          <a:lstStyle/>
          <a:p>
            <a:r>
              <a:rPr lang="en-GB" dirty="0"/>
              <a:t>The challenge</a:t>
            </a:r>
          </a:p>
        </p:txBody>
      </p:sp>
      <p:sp>
        <p:nvSpPr>
          <p:cNvPr id="5" name="Text Placeholder 4">
            <a:extLst>
              <a:ext uri="{FF2B5EF4-FFF2-40B4-BE49-F238E27FC236}">
                <a16:creationId xmlns:a16="http://schemas.microsoft.com/office/drawing/2014/main" id="{D40FE89C-BA9B-BEAD-5E7B-727BA6420EDB}"/>
              </a:ext>
            </a:extLst>
          </p:cNvPr>
          <p:cNvSpPr>
            <a:spLocks noGrp="1"/>
          </p:cNvSpPr>
          <p:nvPr>
            <p:ph type="body" sz="quarter" idx="15"/>
          </p:nvPr>
        </p:nvSpPr>
        <p:spPr>
          <a:xfrm>
            <a:off x="413915" y="1291590"/>
            <a:ext cx="5186785" cy="4418094"/>
          </a:xfrm>
        </p:spPr>
        <p:txBody>
          <a:bodyPr/>
          <a:lstStyle/>
          <a:p>
            <a:pPr>
              <a:buFont typeface="Arial" panose="020B0604020202020204" pitchFamily="34" charset="0"/>
              <a:buChar char="•"/>
            </a:pPr>
            <a:r>
              <a:rPr lang="en-GB" sz="1800" dirty="0"/>
              <a:t>T330: level 3 environmental management module, first presentation 25J;</a:t>
            </a:r>
          </a:p>
          <a:p>
            <a:pPr>
              <a:buFont typeface="Arial" panose="020B0604020202020204" pitchFamily="34" charset="0"/>
              <a:buChar char="•"/>
            </a:pPr>
            <a:endParaRPr lang="en-GB" sz="1800" dirty="0"/>
          </a:p>
          <a:p>
            <a:pPr>
              <a:buFont typeface="Arial" panose="020B0604020202020204" pitchFamily="34" charset="0"/>
              <a:buChar char="•"/>
            </a:pPr>
            <a:r>
              <a:rPr lang="en-GB" sz="1800" dirty="0"/>
              <a:t>Broad student base: environment, engineering, open degree;</a:t>
            </a:r>
          </a:p>
          <a:p>
            <a:pPr>
              <a:buFont typeface="Arial" panose="020B0604020202020204" pitchFamily="34" charset="0"/>
              <a:buChar char="•"/>
            </a:pPr>
            <a:endParaRPr lang="en-GB" sz="1800" dirty="0"/>
          </a:p>
          <a:p>
            <a:pPr>
              <a:buFont typeface="Arial" panose="020B0604020202020204" pitchFamily="34" charset="0"/>
              <a:buChar char="•"/>
            </a:pPr>
            <a:r>
              <a:rPr lang="en-GB" sz="1800" dirty="0"/>
              <a:t>Climate change and biodiversity: value-driven, emotive. Links between personal and professional?</a:t>
            </a:r>
          </a:p>
          <a:p>
            <a:pPr>
              <a:buFont typeface="Arial" panose="020B0604020202020204" pitchFamily="34" charset="0"/>
              <a:buChar char="•"/>
            </a:pPr>
            <a:endParaRPr lang="en-GB" sz="1800" dirty="0"/>
          </a:p>
          <a:p>
            <a:pPr>
              <a:buFont typeface="Arial" panose="020B0604020202020204" pitchFamily="34" charset="0"/>
              <a:buChar char="•"/>
            </a:pPr>
            <a:r>
              <a:rPr lang="en-GB" sz="1800" dirty="0"/>
              <a:t>How to guide technically-minded students through values and reflection? </a:t>
            </a:r>
          </a:p>
        </p:txBody>
      </p:sp>
      <p:pic>
        <p:nvPicPr>
          <p:cNvPr id="10" name="Picture 9">
            <a:extLst>
              <a:ext uri="{FF2B5EF4-FFF2-40B4-BE49-F238E27FC236}">
                <a16:creationId xmlns:a16="http://schemas.microsoft.com/office/drawing/2014/main" id="{75DFFAE0-DCA1-E7B6-A32D-7831AC8EDA83}"/>
              </a:ext>
            </a:extLst>
          </p:cNvPr>
          <p:cNvPicPr>
            <a:picLocks noChangeAspect="1"/>
          </p:cNvPicPr>
          <p:nvPr/>
        </p:nvPicPr>
        <p:blipFill>
          <a:blip r:embed="rId3" cstate="screen">
            <a:extLst>
              <a:ext uri="{28A0092B-C50C-407E-A947-70E740481C1C}">
                <a14:useLocalDpi xmlns:a14="http://schemas.microsoft.com/office/drawing/2010/main"/>
              </a:ext>
            </a:extLst>
          </a:blip>
          <a:srcRect b="13375"/>
          <a:stretch>
            <a:fillRect/>
          </a:stretch>
        </p:blipFill>
        <p:spPr>
          <a:xfrm>
            <a:off x="6053383" y="3415957"/>
            <a:ext cx="6138617" cy="3415957"/>
          </a:xfrm>
          <a:prstGeom prst="rect">
            <a:avLst/>
          </a:prstGeom>
        </p:spPr>
      </p:pic>
      <p:pic>
        <p:nvPicPr>
          <p:cNvPr id="12" name="Picture 11">
            <a:extLst>
              <a:ext uri="{FF2B5EF4-FFF2-40B4-BE49-F238E27FC236}">
                <a16:creationId xmlns:a16="http://schemas.microsoft.com/office/drawing/2014/main" id="{4AA33249-B724-D448-453A-B8E719ED04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0"/>
            <a:ext cx="6096000" cy="3415957"/>
          </a:xfrm>
          <a:prstGeom prst="rect">
            <a:avLst/>
          </a:prstGeom>
        </p:spPr>
      </p:pic>
    </p:spTree>
    <p:extLst>
      <p:ext uri="{BB962C8B-B14F-4D97-AF65-F5344CB8AC3E}">
        <p14:creationId xmlns:p14="http://schemas.microsoft.com/office/powerpoint/2010/main" val="511729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B872C-8EB3-5627-3777-B7E8C6DDDF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1EFF06-C6EA-7C82-0F9D-F26C6EEF3410}"/>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22</a:t>
            </a:r>
          </a:p>
        </p:txBody>
      </p:sp>
      <p:sp>
        <p:nvSpPr>
          <p:cNvPr id="6" name="Text Placeholder 5">
            <a:extLst>
              <a:ext uri="{FF2B5EF4-FFF2-40B4-BE49-F238E27FC236}">
                <a16:creationId xmlns:a16="http://schemas.microsoft.com/office/drawing/2014/main" id="{EF80CA11-E5EB-C9E3-6041-1EFFF7F9B6EE}"/>
              </a:ext>
            </a:extLst>
          </p:cNvPr>
          <p:cNvSpPr>
            <a:spLocks noGrp="1"/>
          </p:cNvSpPr>
          <p:nvPr>
            <p:ph type="body" sz="quarter" idx="21"/>
          </p:nvPr>
        </p:nvSpPr>
        <p:spPr/>
        <p:txBody>
          <a:bodyPr/>
          <a:lstStyle/>
          <a:p>
            <a:r>
              <a:rPr lang="en-GB" dirty="0"/>
              <a:t>Competencies</a:t>
            </a:r>
          </a:p>
        </p:txBody>
      </p:sp>
      <p:sp>
        <p:nvSpPr>
          <p:cNvPr id="5" name="Text Placeholder 4">
            <a:extLst>
              <a:ext uri="{FF2B5EF4-FFF2-40B4-BE49-F238E27FC236}">
                <a16:creationId xmlns:a16="http://schemas.microsoft.com/office/drawing/2014/main" id="{736970C0-E095-8BE0-953A-630AD4DFFD17}"/>
              </a:ext>
            </a:extLst>
          </p:cNvPr>
          <p:cNvSpPr>
            <a:spLocks noGrp="1"/>
          </p:cNvSpPr>
          <p:nvPr>
            <p:ph type="body" sz="quarter" idx="15"/>
          </p:nvPr>
        </p:nvSpPr>
        <p:spPr>
          <a:xfrm>
            <a:off x="413915" y="1291590"/>
            <a:ext cx="5186785" cy="4418094"/>
          </a:xfrm>
        </p:spPr>
        <p:txBody>
          <a:bodyPr/>
          <a:lstStyle/>
          <a:p>
            <a:pPr>
              <a:buFont typeface="Arial" panose="020B0604020202020204" pitchFamily="34" charset="0"/>
              <a:buChar char="•"/>
            </a:pPr>
            <a:r>
              <a:rPr lang="en-GB" sz="1800" dirty="0"/>
              <a:t>Running theme: competencies for environmental management;</a:t>
            </a:r>
          </a:p>
          <a:p>
            <a:pPr>
              <a:buFont typeface="Arial" panose="020B0604020202020204" pitchFamily="34" charset="0"/>
              <a:buChar char="•"/>
            </a:pPr>
            <a:endParaRPr lang="en-GB" sz="1800" dirty="0"/>
          </a:p>
          <a:p>
            <a:pPr>
              <a:buFont typeface="Arial" panose="020B0604020202020204" pitchFamily="34" charset="0"/>
              <a:buChar char="•"/>
            </a:pPr>
            <a:r>
              <a:rPr lang="en-GB" sz="1800" dirty="0"/>
              <a:t>Competencies: skill sets and knowledges for complex sustainability challenges – professional competency frameworks;</a:t>
            </a:r>
          </a:p>
          <a:p>
            <a:pPr>
              <a:buFont typeface="Arial" panose="020B0604020202020204" pitchFamily="34" charset="0"/>
              <a:buChar char="•"/>
            </a:pPr>
            <a:endParaRPr lang="en-GB" sz="1800" dirty="0"/>
          </a:p>
          <a:p>
            <a:pPr>
              <a:buFont typeface="Arial" panose="020B0604020202020204" pitchFamily="34" charset="0"/>
              <a:buChar char="•"/>
            </a:pPr>
            <a:r>
              <a:rPr lang="en-GB" sz="1800" dirty="0"/>
              <a:t>Research-led: ethical/ normative competence (Mabon + Shih, 2021);</a:t>
            </a:r>
          </a:p>
          <a:p>
            <a:pPr>
              <a:buFont typeface="Arial" panose="020B0604020202020204" pitchFamily="34" charset="0"/>
              <a:buChar char="•"/>
            </a:pPr>
            <a:endParaRPr lang="en-GB" sz="1800" dirty="0"/>
          </a:p>
          <a:p>
            <a:pPr>
              <a:buFont typeface="Arial" panose="020B0604020202020204" pitchFamily="34" charset="0"/>
              <a:buChar char="•"/>
            </a:pPr>
            <a:r>
              <a:rPr lang="en-GB" sz="1800" dirty="0"/>
              <a:t>Students reflect on their own competencies across their learning journey, including in assessments.</a:t>
            </a:r>
          </a:p>
        </p:txBody>
      </p:sp>
      <p:pic>
        <p:nvPicPr>
          <p:cNvPr id="4" name="Picture 3">
            <a:extLst>
              <a:ext uri="{FF2B5EF4-FFF2-40B4-BE49-F238E27FC236}">
                <a16:creationId xmlns:a16="http://schemas.microsoft.com/office/drawing/2014/main" id="{05A72F1A-667D-1EEF-AD53-89333405D8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0893" y="0"/>
            <a:ext cx="4911452" cy="3862137"/>
          </a:xfrm>
          <a:prstGeom prst="rect">
            <a:avLst/>
          </a:prstGeom>
        </p:spPr>
      </p:pic>
      <p:pic>
        <p:nvPicPr>
          <p:cNvPr id="9" name="Picture 8">
            <a:extLst>
              <a:ext uri="{FF2B5EF4-FFF2-40B4-BE49-F238E27FC236}">
                <a16:creationId xmlns:a16="http://schemas.microsoft.com/office/drawing/2014/main" id="{F41A54B0-DB6B-0170-2134-8D946777F0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1302" y="3950008"/>
            <a:ext cx="5600698" cy="2668170"/>
          </a:xfrm>
          <a:prstGeom prst="rect">
            <a:avLst/>
          </a:prstGeom>
        </p:spPr>
      </p:pic>
    </p:spTree>
    <p:extLst>
      <p:ext uri="{BB962C8B-B14F-4D97-AF65-F5344CB8AC3E}">
        <p14:creationId xmlns:p14="http://schemas.microsoft.com/office/powerpoint/2010/main" val="171651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B89C2-4842-EADE-0A6F-B2517545ED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A8E502-715A-96F4-008D-444E5C071ED8}"/>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22</a:t>
            </a:r>
          </a:p>
        </p:txBody>
      </p:sp>
      <p:sp>
        <p:nvSpPr>
          <p:cNvPr id="6" name="Text Placeholder 5">
            <a:extLst>
              <a:ext uri="{FF2B5EF4-FFF2-40B4-BE49-F238E27FC236}">
                <a16:creationId xmlns:a16="http://schemas.microsoft.com/office/drawing/2014/main" id="{29F4D57F-32F2-90C8-ACF9-4B214A488780}"/>
              </a:ext>
            </a:extLst>
          </p:cNvPr>
          <p:cNvSpPr>
            <a:spLocks noGrp="1"/>
          </p:cNvSpPr>
          <p:nvPr>
            <p:ph type="body" sz="quarter" idx="21"/>
          </p:nvPr>
        </p:nvSpPr>
        <p:spPr/>
        <p:txBody>
          <a:bodyPr/>
          <a:lstStyle/>
          <a:p>
            <a:r>
              <a:rPr lang="en-GB" dirty="0"/>
              <a:t>The student journey</a:t>
            </a:r>
          </a:p>
        </p:txBody>
      </p:sp>
      <p:sp>
        <p:nvSpPr>
          <p:cNvPr id="5" name="Text Placeholder 4">
            <a:extLst>
              <a:ext uri="{FF2B5EF4-FFF2-40B4-BE49-F238E27FC236}">
                <a16:creationId xmlns:a16="http://schemas.microsoft.com/office/drawing/2014/main" id="{6693A470-379A-2DE5-BC10-F3ABD15B169E}"/>
              </a:ext>
            </a:extLst>
          </p:cNvPr>
          <p:cNvSpPr>
            <a:spLocks noGrp="1"/>
          </p:cNvSpPr>
          <p:nvPr>
            <p:ph type="body" sz="quarter" idx="15"/>
          </p:nvPr>
        </p:nvSpPr>
        <p:spPr>
          <a:xfrm>
            <a:off x="413915" y="1291590"/>
            <a:ext cx="5186785" cy="4418094"/>
          </a:xfrm>
        </p:spPr>
        <p:txBody>
          <a:bodyPr/>
          <a:lstStyle/>
          <a:p>
            <a:pPr>
              <a:buFont typeface="Arial" panose="020B0604020202020204" pitchFamily="34" charset="0"/>
              <a:buChar char="•"/>
            </a:pPr>
            <a:r>
              <a:rPr lang="en-GB" sz="1800" dirty="0"/>
              <a:t>Early blocks: individual level -&gt; immunity to change, eco-anxiety, calls with tutors – build confidence in reflection;</a:t>
            </a:r>
          </a:p>
          <a:p>
            <a:pPr>
              <a:buFont typeface="Arial" panose="020B0604020202020204" pitchFamily="34" charset="0"/>
              <a:buChar char="•"/>
            </a:pPr>
            <a:endParaRPr lang="en-GB" sz="1800" dirty="0"/>
          </a:p>
          <a:p>
            <a:pPr>
              <a:buFont typeface="Arial" panose="020B0604020202020204" pitchFamily="34" charset="0"/>
              <a:buChar char="•"/>
            </a:pPr>
            <a:r>
              <a:rPr lang="en-GB" sz="1800" dirty="0"/>
              <a:t>Later blocks: the environmental manager in the community, 2x student EDIA interns on urban environmental management – get students thinking ‘what next?’</a:t>
            </a:r>
          </a:p>
          <a:p>
            <a:pPr>
              <a:buFont typeface="Arial" panose="020B0604020202020204" pitchFamily="34" charset="0"/>
              <a:buChar char="•"/>
            </a:pPr>
            <a:endParaRPr lang="en-GB" sz="1800" dirty="0"/>
          </a:p>
          <a:p>
            <a:pPr>
              <a:buFont typeface="Arial" panose="020B0604020202020204" pitchFamily="34" charset="0"/>
              <a:buChar char="•"/>
            </a:pPr>
            <a:r>
              <a:rPr lang="en-GB" sz="1800" dirty="0"/>
              <a:t>E-journal – most popular item on VLE! – and Digital Badges (Sustainability Literacy; Scientific Report Writing).</a:t>
            </a:r>
          </a:p>
        </p:txBody>
      </p:sp>
      <p:pic>
        <p:nvPicPr>
          <p:cNvPr id="4" name="Picture 3">
            <a:extLst>
              <a:ext uri="{FF2B5EF4-FFF2-40B4-BE49-F238E27FC236}">
                <a16:creationId xmlns:a16="http://schemas.microsoft.com/office/drawing/2014/main" id="{B1620284-4697-3A65-F5BF-923FFC740E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4552" y="0"/>
            <a:ext cx="6067448" cy="3332747"/>
          </a:xfrm>
          <a:prstGeom prst="rect">
            <a:avLst/>
          </a:prstGeom>
        </p:spPr>
      </p:pic>
      <p:pic>
        <p:nvPicPr>
          <p:cNvPr id="9" name="Picture 8">
            <a:extLst>
              <a:ext uri="{FF2B5EF4-FFF2-40B4-BE49-F238E27FC236}">
                <a16:creationId xmlns:a16="http://schemas.microsoft.com/office/drawing/2014/main" id="{21643DD9-B62C-811E-B5A3-7598C81FB5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24552" y="3274907"/>
            <a:ext cx="6067448" cy="3413281"/>
          </a:xfrm>
          <a:prstGeom prst="rect">
            <a:avLst/>
          </a:prstGeom>
        </p:spPr>
      </p:pic>
      <p:sp>
        <p:nvSpPr>
          <p:cNvPr id="10" name="TextBox 9">
            <a:extLst>
              <a:ext uri="{FF2B5EF4-FFF2-40B4-BE49-F238E27FC236}">
                <a16:creationId xmlns:a16="http://schemas.microsoft.com/office/drawing/2014/main" id="{2D52A41B-2C93-BBAA-5AE6-D709AF50FCE4}"/>
              </a:ext>
            </a:extLst>
          </p:cNvPr>
          <p:cNvSpPr txBox="1"/>
          <p:nvPr/>
        </p:nvSpPr>
        <p:spPr>
          <a:xfrm>
            <a:off x="9596117" y="2450390"/>
            <a:ext cx="1838965" cy="523220"/>
          </a:xfrm>
          <a:prstGeom prst="rect">
            <a:avLst/>
          </a:prstGeom>
          <a:noFill/>
        </p:spPr>
        <p:txBody>
          <a:bodyPr wrap="none" rtlCol="0">
            <a:spAutoFit/>
          </a:bodyPr>
          <a:lstStyle/>
          <a:p>
            <a:r>
              <a:rPr lang="en-GB" sz="1400" b="1" dirty="0">
                <a:solidFill>
                  <a:schemeClr val="bg1"/>
                </a:solidFill>
              </a:rPr>
              <a:t>Andreea </a:t>
            </a:r>
            <a:r>
              <a:rPr lang="en-GB" sz="1400" b="1" dirty="0" err="1">
                <a:solidFill>
                  <a:schemeClr val="bg1"/>
                </a:solidFill>
              </a:rPr>
              <a:t>Chitescu</a:t>
            </a:r>
            <a:endParaRPr lang="en-GB" sz="1400" b="1" dirty="0">
              <a:solidFill>
                <a:schemeClr val="bg1"/>
              </a:solidFill>
            </a:endParaRPr>
          </a:p>
          <a:p>
            <a:r>
              <a:rPr lang="en-GB" sz="1400" b="1" dirty="0">
                <a:solidFill>
                  <a:schemeClr val="bg1"/>
                </a:solidFill>
              </a:rPr>
              <a:t>T330 EDIA Intern</a:t>
            </a:r>
          </a:p>
        </p:txBody>
      </p:sp>
      <p:sp>
        <p:nvSpPr>
          <p:cNvPr id="11" name="TextBox 10">
            <a:extLst>
              <a:ext uri="{FF2B5EF4-FFF2-40B4-BE49-F238E27FC236}">
                <a16:creationId xmlns:a16="http://schemas.microsoft.com/office/drawing/2014/main" id="{390402B0-ECBF-E8F7-9762-C3333B524112}"/>
              </a:ext>
            </a:extLst>
          </p:cNvPr>
          <p:cNvSpPr txBox="1"/>
          <p:nvPr/>
        </p:nvSpPr>
        <p:spPr>
          <a:xfrm>
            <a:off x="9771377" y="4719937"/>
            <a:ext cx="1669047" cy="523220"/>
          </a:xfrm>
          <a:prstGeom prst="rect">
            <a:avLst/>
          </a:prstGeom>
          <a:noFill/>
        </p:spPr>
        <p:txBody>
          <a:bodyPr wrap="none" rtlCol="0">
            <a:spAutoFit/>
          </a:bodyPr>
          <a:lstStyle/>
          <a:p>
            <a:r>
              <a:rPr lang="en-GB" sz="1400" b="1" dirty="0">
                <a:solidFill>
                  <a:schemeClr val="bg1"/>
                </a:solidFill>
              </a:rPr>
              <a:t>Hayley Graham</a:t>
            </a:r>
          </a:p>
          <a:p>
            <a:r>
              <a:rPr lang="en-GB" sz="1400" b="1" dirty="0">
                <a:solidFill>
                  <a:schemeClr val="bg1"/>
                </a:solidFill>
              </a:rPr>
              <a:t>T330 EDIA Intern</a:t>
            </a:r>
          </a:p>
        </p:txBody>
      </p:sp>
    </p:spTree>
    <p:extLst>
      <p:ext uri="{BB962C8B-B14F-4D97-AF65-F5344CB8AC3E}">
        <p14:creationId xmlns:p14="http://schemas.microsoft.com/office/powerpoint/2010/main" val="3570793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4DB3F-71C0-0D4C-93B8-7AB64B6CED1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B9740F4-2B93-8CDC-C52B-A888D1D03F95}"/>
              </a:ext>
            </a:extLst>
          </p:cNvPr>
          <p:cNvSpPr>
            <a:spLocks noGrp="1"/>
          </p:cNvSpPr>
          <p:nvPr>
            <p:ph type="body" sz="quarter" idx="21"/>
          </p:nvPr>
        </p:nvSpPr>
        <p:spPr/>
        <p:txBody>
          <a:bodyPr/>
          <a:lstStyle/>
          <a:p>
            <a:r>
              <a:rPr lang="en-GB" dirty="0"/>
              <a:t>In sum</a:t>
            </a:r>
          </a:p>
        </p:txBody>
      </p:sp>
      <p:sp>
        <p:nvSpPr>
          <p:cNvPr id="5" name="Text Placeholder 4">
            <a:extLst>
              <a:ext uri="{FF2B5EF4-FFF2-40B4-BE49-F238E27FC236}">
                <a16:creationId xmlns:a16="http://schemas.microsoft.com/office/drawing/2014/main" id="{7610D952-85F6-5F86-01FD-BF487FA7DC34}"/>
              </a:ext>
            </a:extLst>
          </p:cNvPr>
          <p:cNvSpPr>
            <a:spLocks noGrp="1"/>
          </p:cNvSpPr>
          <p:nvPr>
            <p:ph type="body" sz="quarter" idx="15"/>
          </p:nvPr>
        </p:nvSpPr>
        <p:spPr>
          <a:xfrm>
            <a:off x="102871" y="1017270"/>
            <a:ext cx="6136006" cy="4418094"/>
          </a:xfrm>
        </p:spPr>
        <p:txBody>
          <a:bodyPr/>
          <a:lstStyle/>
          <a:p>
            <a:pPr>
              <a:buFont typeface="Arial" panose="020B0604020202020204" pitchFamily="34" charset="0"/>
              <a:buChar char="•"/>
            </a:pPr>
            <a:r>
              <a:rPr lang="en-GB" sz="1800" dirty="0"/>
              <a:t>Understanding values important for environmental management: not one ‘right’ answer or outcome!</a:t>
            </a:r>
          </a:p>
          <a:p>
            <a:pPr>
              <a:buFont typeface="Arial" panose="020B0604020202020204" pitchFamily="34" charset="0"/>
              <a:buChar char="•"/>
            </a:pPr>
            <a:endParaRPr lang="en-GB" sz="1800" dirty="0"/>
          </a:p>
          <a:p>
            <a:pPr>
              <a:buFont typeface="Arial" panose="020B0604020202020204" pitchFamily="34" charset="0"/>
              <a:buChar char="•"/>
            </a:pPr>
            <a:r>
              <a:rPr lang="en-GB" sz="1800" dirty="0"/>
              <a:t>Move beyond ‘environmental manager’ as government/company employee – environmental managers in community;</a:t>
            </a:r>
          </a:p>
          <a:p>
            <a:pPr>
              <a:buFont typeface="Arial" panose="020B0604020202020204" pitchFamily="34" charset="0"/>
              <a:buChar char="•"/>
            </a:pPr>
            <a:endParaRPr lang="en-GB" sz="1800" dirty="0"/>
          </a:p>
          <a:p>
            <a:pPr>
              <a:buFont typeface="Arial" panose="020B0604020202020204" pitchFamily="34" charset="0"/>
              <a:buChar char="•"/>
            </a:pPr>
            <a:r>
              <a:rPr lang="en-GB" sz="1800" dirty="0"/>
              <a:t>Make reflection on values less intimidating for students: introduce early and build confidence;</a:t>
            </a:r>
          </a:p>
          <a:p>
            <a:pPr>
              <a:buFont typeface="Arial" panose="020B0604020202020204" pitchFamily="34" charset="0"/>
              <a:buChar char="•"/>
            </a:pPr>
            <a:endParaRPr lang="en-GB" sz="1800" dirty="0"/>
          </a:p>
          <a:p>
            <a:pPr>
              <a:buFont typeface="Arial" panose="020B0604020202020204" pitchFamily="34" charset="0"/>
              <a:buChar char="•"/>
            </a:pPr>
            <a:r>
              <a:rPr lang="en-GB" sz="1800" dirty="0"/>
              <a:t>Demonstrate importance of reflection, articulating values and showing competencies within professional development.</a:t>
            </a:r>
          </a:p>
        </p:txBody>
      </p:sp>
      <p:pic>
        <p:nvPicPr>
          <p:cNvPr id="7" name="Picture 6">
            <a:extLst>
              <a:ext uri="{FF2B5EF4-FFF2-40B4-BE49-F238E27FC236}">
                <a16:creationId xmlns:a16="http://schemas.microsoft.com/office/drawing/2014/main" id="{F6D0ECA2-787A-6BAC-9308-6B4701B9994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96000" y="0"/>
            <a:ext cx="6096000" cy="4418094"/>
          </a:xfrm>
          <a:prstGeom prst="rect">
            <a:avLst/>
          </a:prstGeom>
        </p:spPr>
      </p:pic>
      <p:sp>
        <p:nvSpPr>
          <p:cNvPr id="9" name="TextBox 8">
            <a:extLst>
              <a:ext uri="{FF2B5EF4-FFF2-40B4-BE49-F238E27FC236}">
                <a16:creationId xmlns:a16="http://schemas.microsoft.com/office/drawing/2014/main" id="{15D78AC7-7933-572A-D9C6-5C8A131527C3}"/>
              </a:ext>
            </a:extLst>
          </p:cNvPr>
          <p:cNvSpPr txBox="1"/>
          <p:nvPr/>
        </p:nvSpPr>
        <p:spPr>
          <a:xfrm>
            <a:off x="6210300" y="4596702"/>
            <a:ext cx="5739763" cy="1815882"/>
          </a:xfrm>
          <a:prstGeom prst="rect">
            <a:avLst/>
          </a:prstGeom>
          <a:noFill/>
        </p:spPr>
        <p:txBody>
          <a:bodyPr wrap="square" rtlCol="0">
            <a:spAutoFit/>
          </a:bodyPr>
          <a:lstStyle/>
          <a:p>
            <a:r>
              <a:rPr lang="en-GB" sz="1400" b="1" dirty="0"/>
              <a:t>T330 Module Production Team:</a:t>
            </a:r>
            <a:br>
              <a:rPr lang="en-GB" sz="1400" b="1" dirty="0"/>
            </a:br>
            <a:br>
              <a:rPr lang="en-GB" sz="1400" b="1" dirty="0"/>
            </a:br>
            <a:r>
              <a:rPr lang="en-GB" sz="1400" b="1" dirty="0"/>
              <a:t>Block authors/module team: Leslie Mabon, Daphne Chang, Kevin Collins, Chris Corcoran, Jenny Duckworth,  Alice Fraser-McDonald, Andy Lane, Stephen Peake, Tarek Rashwan, Catherine Rolph</a:t>
            </a:r>
          </a:p>
          <a:p>
            <a:endParaRPr lang="en-GB" sz="1400" b="1" dirty="0"/>
          </a:p>
          <a:p>
            <a:r>
              <a:rPr lang="en-GB" sz="1400" b="1" dirty="0"/>
              <a:t>Curriculum manager: Nathalie Richard</a:t>
            </a:r>
          </a:p>
        </p:txBody>
      </p:sp>
    </p:spTree>
    <p:extLst>
      <p:ext uri="{BB962C8B-B14F-4D97-AF65-F5344CB8AC3E}">
        <p14:creationId xmlns:p14="http://schemas.microsoft.com/office/powerpoint/2010/main" val="1132730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384D0-151B-0C27-659D-C7C6C144C29C}"/>
            </a:ext>
          </a:extLst>
        </p:cNvPr>
        <p:cNvGrpSpPr/>
        <p:nvPr/>
      </p:nvGrpSpPr>
      <p:grpSpPr>
        <a:xfrm>
          <a:off x="0" y="0"/>
          <a:ext cx="0" cy="0"/>
          <a:chOff x="0" y="0"/>
          <a:chExt cx="0" cy="0"/>
        </a:xfrm>
      </p:grpSpPr>
      <p:pic>
        <p:nvPicPr>
          <p:cNvPr id="12" name="Picture Placeholder 11" descr="A pile of colorful lego blocks&#10;&#10;AI-generated content may be incorrect.">
            <a:extLst>
              <a:ext uri="{FF2B5EF4-FFF2-40B4-BE49-F238E27FC236}">
                <a16:creationId xmlns:a16="http://schemas.microsoft.com/office/drawing/2014/main" id="{3ED874DD-4915-F8DF-DAF7-7A49801D0CF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172" b="3172"/>
          <a:stretch>
            <a:fillRect/>
          </a:stretch>
        </p:blipFill>
        <p:spPr/>
      </p:pic>
      <p:sp>
        <p:nvSpPr>
          <p:cNvPr id="3" name="Text Placeholder 2">
            <a:extLst>
              <a:ext uri="{FF2B5EF4-FFF2-40B4-BE49-F238E27FC236}">
                <a16:creationId xmlns:a16="http://schemas.microsoft.com/office/drawing/2014/main" id="{1A6D8B02-6B93-8B68-4BEF-4D3F07A6A1E5}"/>
              </a:ext>
            </a:extLst>
          </p:cNvPr>
          <p:cNvSpPr>
            <a:spLocks noGrp="1"/>
          </p:cNvSpPr>
          <p:nvPr>
            <p:ph type="body" sz="quarter" idx="11"/>
          </p:nvPr>
        </p:nvSpPr>
        <p:spPr>
          <a:xfrm>
            <a:off x="408207" y="559121"/>
            <a:ext cx="5687791" cy="1800200"/>
          </a:xfrm>
        </p:spPr>
        <p:txBody>
          <a:bodyPr/>
          <a:lstStyle/>
          <a:p>
            <a:r>
              <a:rPr lang="en-GB" sz="4000"/>
              <a:t>Beyond Detection: </a:t>
            </a:r>
            <a:r>
              <a:rPr lang="en-GB" sz="4000" i="1" dirty="0"/>
              <a:t>strategies</a:t>
            </a:r>
          </a:p>
          <a:p>
            <a:r>
              <a:rPr lang="en-GB" sz="4000" i="1" dirty="0"/>
              <a:t>for assessment integrity in the</a:t>
            </a:r>
          </a:p>
          <a:p>
            <a:r>
              <a:rPr lang="en-GB" sz="4000" i="1" dirty="0"/>
              <a:t>GenAI era</a:t>
            </a:r>
          </a:p>
        </p:txBody>
      </p:sp>
      <p:sp>
        <p:nvSpPr>
          <p:cNvPr id="6" name="Text Placeholder 5">
            <a:extLst>
              <a:ext uri="{FF2B5EF4-FFF2-40B4-BE49-F238E27FC236}">
                <a16:creationId xmlns:a16="http://schemas.microsoft.com/office/drawing/2014/main" id="{C1FF21B4-4380-EC52-8A0D-984DD69AEA70}"/>
              </a:ext>
            </a:extLst>
          </p:cNvPr>
          <p:cNvSpPr>
            <a:spLocks noGrp="1"/>
          </p:cNvSpPr>
          <p:nvPr>
            <p:ph type="body" sz="quarter" idx="13"/>
          </p:nvPr>
        </p:nvSpPr>
        <p:spPr/>
        <p:txBody>
          <a:bodyPr/>
          <a:lstStyle/>
          <a:p>
            <a:r>
              <a:rPr lang="en-GB" dirty="0"/>
              <a:t>Dr. Soraya Kouadri Mostefaoui and Stuart Auton</a:t>
            </a:r>
          </a:p>
        </p:txBody>
      </p:sp>
      <p:sp>
        <p:nvSpPr>
          <p:cNvPr id="7" name="Text Placeholder 6">
            <a:extLst>
              <a:ext uri="{FF2B5EF4-FFF2-40B4-BE49-F238E27FC236}">
                <a16:creationId xmlns:a16="http://schemas.microsoft.com/office/drawing/2014/main" id="{C38B3C1F-FCB8-D6F6-5774-3E8ADD51B8D0}"/>
              </a:ext>
            </a:extLst>
          </p:cNvPr>
          <p:cNvSpPr>
            <a:spLocks noGrp="1"/>
          </p:cNvSpPr>
          <p:nvPr>
            <p:ph type="body" sz="quarter" idx="14"/>
          </p:nvPr>
        </p:nvSpPr>
        <p:spPr/>
        <p:txBody>
          <a:bodyPr/>
          <a:lstStyle/>
          <a:p>
            <a:r>
              <a:rPr lang="en-GB" dirty="0"/>
              <a:t>STEM-C&amp;C</a:t>
            </a:r>
          </a:p>
          <a:p>
            <a:r>
              <a:rPr lang="en-GB" dirty="0">
                <a:hlinkClick r:id="rId3"/>
              </a:rPr>
              <a:t>Soraya.Kouadri@open.ac.uk</a:t>
            </a:r>
            <a:endParaRPr lang="en-GB" dirty="0"/>
          </a:p>
          <a:p>
            <a:r>
              <a:rPr lang="en-GB" dirty="0">
                <a:hlinkClick r:id="rId4"/>
              </a:rPr>
              <a:t>Stuart.Auton@open.ac.uk</a:t>
            </a:r>
            <a:r>
              <a:rPr lang="en-GB" dirty="0"/>
              <a:t> </a:t>
            </a:r>
          </a:p>
        </p:txBody>
      </p:sp>
    </p:spTree>
    <p:extLst>
      <p:ext uri="{BB962C8B-B14F-4D97-AF65-F5344CB8AC3E}">
        <p14:creationId xmlns:p14="http://schemas.microsoft.com/office/powerpoint/2010/main" val="4264793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1F825-8AE2-6F59-5BB5-A61FA4C760C3}"/>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F01FD30D-1E35-736E-413C-8AF7439D66D8}"/>
              </a:ext>
            </a:extLst>
          </p:cNvPr>
          <p:cNvSpPr>
            <a:spLocks noGrp="1"/>
          </p:cNvSpPr>
          <p:nvPr>
            <p:ph type="title" idx="4294967295"/>
          </p:nvPr>
        </p:nvSpPr>
        <p:spPr>
          <a:xfrm>
            <a:off x="310121" y="430972"/>
            <a:ext cx="10766703" cy="497161"/>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defTabSz="914377">
              <a:lnSpc>
                <a:spcPct val="110000"/>
              </a:lnSpc>
              <a:spcBef>
                <a:spcPts val="1000"/>
              </a:spcBef>
              <a:defRPr/>
            </a:pPr>
            <a:r>
              <a:rPr lang="en-GB" sz="3200" b="1" dirty="0">
                <a:solidFill>
                  <a:schemeClr val="bg1"/>
                </a:solidFill>
                <a:latin typeface="Poppins SemiBold"/>
                <a:ea typeface="+mn-ea"/>
                <a:cs typeface="Poppins SemiBold"/>
              </a:rPr>
              <a:t>To GenAI or not GenAI</a:t>
            </a:r>
          </a:p>
        </p:txBody>
      </p:sp>
      <p:sp>
        <p:nvSpPr>
          <p:cNvPr id="4" name="TextBox 3">
            <a:extLst>
              <a:ext uri="{FF2B5EF4-FFF2-40B4-BE49-F238E27FC236}">
                <a16:creationId xmlns:a16="http://schemas.microsoft.com/office/drawing/2014/main" id="{0D233041-9907-BF64-AEBF-216603D85A1F}"/>
              </a:ext>
            </a:extLst>
          </p:cNvPr>
          <p:cNvSpPr txBox="1"/>
          <p:nvPr/>
        </p:nvSpPr>
        <p:spPr>
          <a:xfrm>
            <a:off x="551793" y="2202511"/>
            <a:ext cx="10082110" cy="3693319"/>
          </a:xfrm>
          <a:prstGeom prst="rect">
            <a:avLst/>
          </a:prstGeom>
          <a:noFill/>
        </p:spPr>
        <p:txBody>
          <a:bodyPr wrap="square" lIns="91440" tIns="45720" rIns="91440" bIns="45720" rtlCol="0" anchor="t">
            <a:spAutoFit/>
          </a:bodyPr>
          <a:lstStyle/>
          <a:p>
            <a:pPr marL="285750" indent="-285750">
              <a:buFont typeface="Arial"/>
              <a:buChar char="•"/>
            </a:pPr>
            <a:r>
              <a:rPr lang="en-GB" dirty="0">
                <a:cs typeface="Poppins"/>
              </a:rPr>
              <a:t>Resistance </a:t>
            </a:r>
          </a:p>
          <a:p>
            <a:pPr marL="285750" indent="-285750">
              <a:buFont typeface="Arial"/>
              <a:buChar char="•"/>
            </a:pPr>
            <a:r>
              <a:rPr lang="en-GB" dirty="0">
                <a:cs typeface="Poppins"/>
              </a:rPr>
              <a:t>Early adopters / lack of clear guidance </a:t>
            </a:r>
          </a:p>
          <a:p>
            <a:pPr marL="285750" indent="-285750">
              <a:buFont typeface="Arial"/>
              <a:buChar char="•"/>
            </a:pPr>
            <a:r>
              <a:rPr lang="en-GB" dirty="0">
                <a:cs typeface="Poppins"/>
              </a:rPr>
              <a:t>Different approaches in different modules  - confusion-</a:t>
            </a:r>
          </a:p>
          <a:p>
            <a:pPr marL="285750" indent="-285750">
              <a:buFont typeface="Arial"/>
              <a:buChar char="•"/>
            </a:pPr>
            <a:r>
              <a:rPr lang="en-GB" dirty="0">
                <a:cs typeface="Poppins"/>
              </a:rPr>
              <a:t>Most detection tools perform poorly on GenAI content and produce false positives that disproportionately flag non-native English speakers.  Turnitin's own documentation acknowledges significant error rates.</a:t>
            </a:r>
          </a:p>
          <a:p>
            <a:pPr marL="285750" indent="-285750">
              <a:buFont typeface="Arial"/>
              <a:buChar char="•"/>
            </a:pPr>
            <a:endParaRPr lang="en-GB" dirty="0">
              <a:cs typeface="Poppins"/>
            </a:endParaRPr>
          </a:p>
          <a:p>
            <a:pPr marL="285750" indent="-285750">
              <a:buFont typeface="Arial"/>
              <a:buChar char="•"/>
            </a:pPr>
            <a:r>
              <a:rPr lang="en-GB" dirty="0">
                <a:cs typeface="Poppins"/>
              </a:rPr>
              <a:t>So far….</a:t>
            </a:r>
          </a:p>
          <a:p>
            <a:pPr marL="742950" lvl="1" indent="-285750">
              <a:buFont typeface="Arial"/>
              <a:buChar char="•"/>
            </a:pPr>
            <a:r>
              <a:rPr lang="en-GB" dirty="0">
                <a:cs typeface="Poppins"/>
              </a:rPr>
              <a:t>Process visible questions</a:t>
            </a:r>
          </a:p>
          <a:p>
            <a:pPr marL="742950" lvl="1" indent="-285750">
              <a:buFont typeface="Arial"/>
              <a:buChar char="•"/>
            </a:pPr>
            <a:r>
              <a:rPr lang="en-GB" dirty="0">
                <a:cs typeface="Poppins"/>
              </a:rPr>
              <a:t>Case study based questions </a:t>
            </a:r>
          </a:p>
          <a:p>
            <a:pPr marL="742950" lvl="1" indent="-285750">
              <a:buFont typeface="Arial"/>
              <a:buChar char="•"/>
            </a:pPr>
            <a:r>
              <a:rPr lang="en-GB" dirty="0">
                <a:cs typeface="Poppins"/>
              </a:rPr>
              <a:t>Collaborative tasks </a:t>
            </a:r>
          </a:p>
          <a:p>
            <a:pPr marL="742950" lvl="1" indent="-285750">
              <a:buFont typeface="Arial"/>
              <a:buChar char="•"/>
            </a:pPr>
            <a:r>
              <a:rPr lang="en-GB" dirty="0">
                <a:cs typeface="Poppins"/>
              </a:rPr>
              <a:t>Reflection questions </a:t>
            </a:r>
          </a:p>
          <a:p>
            <a:pPr marL="742950" lvl="1" indent="-285750">
              <a:buFont typeface="Arial"/>
              <a:buChar char="•"/>
            </a:pPr>
            <a:r>
              <a:rPr lang="en-GB" dirty="0"/>
              <a:t>AI-transparent assignments</a:t>
            </a:r>
            <a:endParaRPr lang="en-GB" dirty="0">
              <a:cs typeface="Poppins"/>
            </a:endParaRPr>
          </a:p>
        </p:txBody>
      </p:sp>
    </p:spTree>
    <p:extLst>
      <p:ext uri="{BB962C8B-B14F-4D97-AF65-F5344CB8AC3E}">
        <p14:creationId xmlns:p14="http://schemas.microsoft.com/office/powerpoint/2010/main" val="976106024"/>
      </p:ext>
    </p:extLst>
  </p:cSld>
  <p:clrMapOvr>
    <a:masterClrMapping/>
  </p:clrMapOvr>
  <mc:AlternateContent xmlns:mc="http://schemas.openxmlformats.org/markup-compatibility/2006" xmlns:p14="http://schemas.microsoft.com/office/powerpoint/2010/main">
    <mc:Choice Requires="p14">
      <p:transition spd="slow" p14:dur="2000" advTm="33720"/>
    </mc:Choice>
    <mc:Fallback xmlns="">
      <p:transition spd="slow" advTm="3372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A8D47A4-7EEB-7FA2-81DE-7EA9C49B6195}"/>
              </a:ext>
            </a:extLst>
          </p:cNvPr>
          <p:cNvSpPr>
            <a:spLocks noGrp="1"/>
          </p:cNvSpPr>
          <p:nvPr>
            <p:ph type="body" sz="quarter" idx="24"/>
          </p:nvPr>
        </p:nvSpPr>
        <p:spPr/>
        <p:txBody>
          <a:bodyPr/>
          <a:lstStyle/>
          <a:p>
            <a:r>
              <a:rPr lang="en-GB" dirty="0"/>
              <a:t>Why use discussion based-assessment?</a:t>
            </a:r>
          </a:p>
          <a:p>
            <a:endParaRPr lang="en-GB" dirty="0"/>
          </a:p>
        </p:txBody>
      </p:sp>
      <p:sp>
        <p:nvSpPr>
          <p:cNvPr id="2" name="Text Placeholder 1">
            <a:extLst>
              <a:ext uri="{FF2B5EF4-FFF2-40B4-BE49-F238E27FC236}">
                <a16:creationId xmlns:a16="http://schemas.microsoft.com/office/drawing/2014/main" id="{7946A412-3F33-45CD-8EFF-B52F5F5509DB}"/>
              </a:ext>
            </a:extLst>
          </p:cNvPr>
          <p:cNvSpPr>
            <a:spLocks noGrp="1"/>
          </p:cNvSpPr>
          <p:nvPr>
            <p:ph type="body" sz="quarter" idx="14"/>
          </p:nvPr>
        </p:nvSpPr>
        <p:spPr>
          <a:xfrm>
            <a:off x="991819" y="1267560"/>
            <a:ext cx="9591229" cy="4169677"/>
          </a:xfrm>
        </p:spPr>
        <p:txBody>
          <a:bodyPr/>
          <a:lstStyle/>
          <a:p>
            <a:pPr marL="285750" indent="-285750">
              <a:buFont typeface="Arial" panose="020B0604020202020204" pitchFamily="34" charset="0"/>
              <a:buChar char="•"/>
            </a:pPr>
            <a:r>
              <a:rPr lang="en-GB" sz="2000" dirty="0">
                <a:latin typeface="Poppins"/>
                <a:cs typeface="Poppins"/>
              </a:rPr>
              <a:t>Our online assessment is becoming increasingly vulnerable to the use of Generative AI to answer questions</a:t>
            </a:r>
          </a:p>
          <a:p>
            <a:pPr marL="285750" indent="-285750">
              <a:buFont typeface="Arial" panose="020B0604020202020204" pitchFamily="34" charset="0"/>
              <a:buChar char="•"/>
            </a:pPr>
            <a:endParaRPr lang="en-GB" sz="2000" dirty="0">
              <a:latin typeface="Poppins"/>
              <a:cs typeface="Poppins"/>
            </a:endParaRPr>
          </a:p>
          <a:p>
            <a:pPr marL="285750" indent="-285750">
              <a:buFont typeface="Arial" panose="020B0604020202020204" pitchFamily="34" charset="0"/>
              <a:buChar char="•"/>
            </a:pPr>
            <a:r>
              <a:rPr lang="en-GB" sz="2000" dirty="0">
                <a:latin typeface="Poppins"/>
                <a:cs typeface="Poppins"/>
              </a:rPr>
              <a:t>Part of our response to this could be to have conversations with students to ensure that they are answering questions in real time and the person we are expecting to be there</a:t>
            </a:r>
          </a:p>
          <a:p>
            <a:endParaRPr lang="en-GB" sz="2000" dirty="0"/>
          </a:p>
          <a:p>
            <a:pPr marL="285750" indent="-285750">
              <a:buFont typeface="Arial" panose="020B0604020202020204" pitchFamily="34" charset="0"/>
              <a:buChar char="•"/>
            </a:pPr>
            <a:r>
              <a:rPr lang="en-GB" sz="2000" dirty="0"/>
              <a:t>With the rapid improvements in AI it is now very difficult to be sure that a student in an online setting is answering any questions without making use of AI?</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With the improvement of video avatars would we be able to spot that a student wasn’t real? </a:t>
            </a:r>
          </a:p>
        </p:txBody>
      </p:sp>
    </p:spTree>
    <p:extLst>
      <p:ext uri="{BB962C8B-B14F-4D97-AF65-F5344CB8AC3E}">
        <p14:creationId xmlns:p14="http://schemas.microsoft.com/office/powerpoint/2010/main" val="355341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86C0-E096-3423-EBBB-2AF0A6447631}"/>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30</a:t>
            </a:r>
          </a:p>
        </p:txBody>
      </p:sp>
      <p:sp>
        <p:nvSpPr>
          <p:cNvPr id="4" name="Text Placeholder 3">
            <a:extLst>
              <a:ext uri="{FF2B5EF4-FFF2-40B4-BE49-F238E27FC236}">
                <a16:creationId xmlns:a16="http://schemas.microsoft.com/office/drawing/2014/main" id="{DB5AF888-6AEC-BE02-D3D9-34B614D3DC04}"/>
              </a:ext>
            </a:extLst>
          </p:cNvPr>
          <p:cNvSpPr>
            <a:spLocks noGrp="1"/>
          </p:cNvSpPr>
          <p:nvPr>
            <p:ph type="body" sz="quarter" idx="10"/>
          </p:nvPr>
        </p:nvSpPr>
        <p:spPr/>
        <p:txBody>
          <a:bodyPr>
            <a:normAutofit fontScale="92500" lnSpcReduction="20000"/>
          </a:bodyPr>
          <a:lstStyle/>
          <a:p>
            <a:r>
              <a:rPr lang="en-GB"/>
              <a:t>Thank you</a:t>
            </a:r>
          </a:p>
        </p:txBody>
      </p:sp>
    </p:spTree>
    <p:extLst>
      <p:ext uri="{BB962C8B-B14F-4D97-AF65-F5344CB8AC3E}">
        <p14:creationId xmlns:p14="http://schemas.microsoft.com/office/powerpoint/2010/main" val="3489585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A7F41-F78C-C127-630B-F7C63D13CC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431A5D-B378-9666-BA9B-81AE9948A146}"/>
              </a:ext>
            </a:extLst>
          </p:cNvPr>
          <p:cNvSpPr>
            <a:spLocks noGrp="1"/>
          </p:cNvSpPr>
          <p:nvPr>
            <p:ph type="title" idx="4294967295"/>
          </p:nvPr>
        </p:nvSpPr>
        <p:spPr>
          <a:xfrm>
            <a:off x="0" y="-425903"/>
            <a:ext cx="10515600" cy="347039"/>
          </a:xfrm>
        </p:spPr>
        <p:txBody>
          <a:bodyPr>
            <a:normAutofit fontScale="90000"/>
          </a:bodyPr>
          <a:lstStyle/>
          <a:p>
            <a:r>
              <a:rPr lang="en-GB" sz="2000" dirty="0"/>
              <a:t>Computational Applied Mathematics</a:t>
            </a:r>
          </a:p>
        </p:txBody>
      </p:sp>
      <p:sp>
        <p:nvSpPr>
          <p:cNvPr id="14" name="Text Placeholder 13">
            <a:extLst>
              <a:ext uri="{FF2B5EF4-FFF2-40B4-BE49-F238E27FC236}">
                <a16:creationId xmlns:a16="http://schemas.microsoft.com/office/drawing/2014/main" id="{79DBDBF6-59B1-08F4-E628-C6EC36A7A571}"/>
              </a:ext>
            </a:extLst>
          </p:cNvPr>
          <p:cNvSpPr>
            <a:spLocks noGrp="1"/>
          </p:cNvSpPr>
          <p:nvPr>
            <p:ph type="body" sz="quarter" idx="11"/>
          </p:nvPr>
        </p:nvSpPr>
        <p:spPr>
          <a:xfrm>
            <a:off x="278001" y="611403"/>
            <a:ext cx="5687791" cy="2189463"/>
          </a:xfrm>
        </p:spPr>
        <p:txBody>
          <a:bodyPr/>
          <a:lstStyle/>
          <a:p>
            <a:r>
              <a:rPr lang="en-GB" sz="3600" dirty="0"/>
              <a:t>Optionality in a </a:t>
            </a:r>
          </a:p>
          <a:p>
            <a:r>
              <a:rPr lang="en-GB" sz="3600" dirty="0"/>
              <a:t>Stage 3 emTMA</a:t>
            </a:r>
          </a:p>
          <a:p>
            <a:r>
              <a:rPr lang="en-GB" sz="3600" dirty="0"/>
              <a:t>(MST374)</a:t>
            </a:r>
          </a:p>
        </p:txBody>
      </p:sp>
      <p:sp>
        <p:nvSpPr>
          <p:cNvPr id="16" name="Text Placeholder 15">
            <a:extLst>
              <a:ext uri="{FF2B5EF4-FFF2-40B4-BE49-F238E27FC236}">
                <a16:creationId xmlns:a16="http://schemas.microsoft.com/office/drawing/2014/main" id="{0AE8B035-7568-F8AF-8F26-121694BC21A0}"/>
              </a:ext>
            </a:extLst>
          </p:cNvPr>
          <p:cNvSpPr>
            <a:spLocks noGrp="1"/>
          </p:cNvSpPr>
          <p:nvPr>
            <p:ph type="body" sz="quarter" idx="13"/>
          </p:nvPr>
        </p:nvSpPr>
        <p:spPr/>
        <p:txBody>
          <a:bodyPr/>
          <a:lstStyle/>
          <a:p>
            <a:r>
              <a:rPr lang="en-GB" dirty="0"/>
              <a:t> </a:t>
            </a:r>
          </a:p>
        </p:txBody>
      </p:sp>
      <p:sp>
        <p:nvSpPr>
          <p:cNvPr id="17" name="Text Placeholder 16">
            <a:extLst>
              <a:ext uri="{FF2B5EF4-FFF2-40B4-BE49-F238E27FC236}">
                <a16:creationId xmlns:a16="http://schemas.microsoft.com/office/drawing/2014/main" id="{47BDAC7E-5A08-1D68-022D-2D54151A0363}"/>
              </a:ext>
            </a:extLst>
          </p:cNvPr>
          <p:cNvSpPr>
            <a:spLocks noGrp="1"/>
          </p:cNvSpPr>
          <p:nvPr>
            <p:ph type="body" sz="quarter" idx="14"/>
          </p:nvPr>
        </p:nvSpPr>
        <p:spPr/>
        <p:txBody>
          <a:bodyPr/>
          <a:lstStyle/>
          <a:p>
            <a:r>
              <a:rPr lang="en-GB" dirty="0"/>
              <a:t> </a:t>
            </a:r>
          </a:p>
        </p:txBody>
      </p:sp>
      <p:sp>
        <p:nvSpPr>
          <p:cNvPr id="18" name="Text Placeholder 17">
            <a:extLst>
              <a:ext uri="{FF2B5EF4-FFF2-40B4-BE49-F238E27FC236}">
                <a16:creationId xmlns:a16="http://schemas.microsoft.com/office/drawing/2014/main" id="{C78935C1-856C-6B38-72A4-D25C8E4106D4}"/>
              </a:ext>
            </a:extLst>
          </p:cNvPr>
          <p:cNvSpPr>
            <a:spLocks noGrp="1"/>
          </p:cNvSpPr>
          <p:nvPr>
            <p:ph type="body" sz="quarter" idx="15"/>
          </p:nvPr>
        </p:nvSpPr>
        <p:spPr>
          <a:xfrm>
            <a:off x="223252" y="2800867"/>
            <a:ext cx="5840194" cy="1876642"/>
          </a:xfrm>
        </p:spPr>
        <p:txBody>
          <a:bodyPr vert="horz" lIns="91440" tIns="45720" rIns="91440" bIns="45720" rtlCol="0" anchor="t">
            <a:noAutofit/>
          </a:bodyPr>
          <a:lstStyle/>
          <a:p>
            <a:r>
              <a:rPr lang="en-GB" sz="2400" dirty="0"/>
              <a:t>Tim Lowe</a:t>
            </a:r>
          </a:p>
          <a:p>
            <a:r>
              <a:rPr lang="en-GB" sz="2400" dirty="0"/>
              <a:t>MST374 Module Team Chair</a:t>
            </a:r>
          </a:p>
          <a:p>
            <a:r>
              <a:rPr lang="en-GB" sz="2400" dirty="0"/>
              <a:t>School of Mathematics and Statistics</a:t>
            </a:r>
          </a:p>
          <a:p>
            <a:endParaRPr lang="en-GB" sz="2400" dirty="0"/>
          </a:p>
          <a:p>
            <a:endParaRPr lang="en-GB" sz="2400" dirty="0"/>
          </a:p>
          <a:p>
            <a:endParaRPr lang="en-GB" sz="2400" dirty="0"/>
          </a:p>
          <a:p>
            <a:endParaRPr lang="en-GB" sz="2400" dirty="0"/>
          </a:p>
        </p:txBody>
      </p:sp>
      <p:sp>
        <p:nvSpPr>
          <p:cNvPr id="13" name="Picture Placeholder 12">
            <a:extLst>
              <a:ext uri="{FF2B5EF4-FFF2-40B4-BE49-F238E27FC236}">
                <a16:creationId xmlns:a16="http://schemas.microsoft.com/office/drawing/2014/main" id="{8702D2E0-3E33-73BC-0BB4-F01E79AA8511}"/>
              </a:ext>
              <a:ext uri="{C183D7F6-B498-43B3-948B-1728B52AA6E4}">
                <adec:decorative xmlns:adec="http://schemas.microsoft.com/office/drawing/2017/decorative" val="1"/>
              </a:ext>
            </a:extLst>
          </p:cNvPr>
          <p:cNvSpPr>
            <a:spLocks noGrp="1"/>
          </p:cNvSpPr>
          <p:nvPr>
            <p:ph type="pic" sz="quarter" idx="10"/>
          </p:nvPr>
        </p:nvSpPr>
        <p:spPr/>
        <p:txBody>
          <a:bodyPr/>
          <a:lstStyle/>
          <a:p>
            <a:endParaRPr lang="en-GB"/>
          </a:p>
        </p:txBody>
      </p:sp>
      <p:pic>
        <p:nvPicPr>
          <p:cNvPr id="3" name="Picture Placeholder 3" descr="MST374 module cover image">
            <a:extLst>
              <a:ext uri="{FF2B5EF4-FFF2-40B4-BE49-F238E27FC236}">
                <a16:creationId xmlns:a16="http://schemas.microsoft.com/office/drawing/2014/main" id="{8165CC1D-6652-60BE-802F-A9E910C6C61C}"/>
              </a:ext>
            </a:extLst>
          </p:cNvPr>
          <p:cNvPicPr>
            <a:picLocks noChangeAspect="1"/>
          </p:cNvPicPr>
          <p:nvPr/>
        </p:nvPicPr>
        <p:blipFill>
          <a:blip r:embed="rId3">
            <a:extLst>
              <a:ext uri="{28A0092B-C50C-407E-A947-70E740481C1C}">
                <a14:useLocalDpi xmlns:a14="http://schemas.microsoft.com/office/drawing/2010/main" val="0"/>
              </a:ext>
            </a:extLst>
          </a:blip>
          <a:srcRect t="8311" b="8311"/>
          <a:stretch>
            <a:fillRect/>
          </a:stretch>
        </p:blipFill>
        <p:spPr>
          <a:xfrm>
            <a:off x="6095998" y="-20986"/>
            <a:ext cx="6098726" cy="38100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pic>
    </p:spTree>
    <p:extLst>
      <p:ext uri="{BB962C8B-B14F-4D97-AF65-F5344CB8AC3E}">
        <p14:creationId xmlns:p14="http://schemas.microsoft.com/office/powerpoint/2010/main" val="13991036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5E319-CE3D-62B5-88F3-8176591F1523}"/>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B15D790E-8AB7-B059-A37B-017ECE589FC1}"/>
              </a:ext>
            </a:extLst>
          </p:cNvPr>
          <p:cNvSpPr>
            <a:spLocks noGrp="1"/>
          </p:cNvSpPr>
          <p:nvPr>
            <p:ph type="body" sz="quarter" idx="24"/>
          </p:nvPr>
        </p:nvSpPr>
        <p:spPr/>
        <p:txBody>
          <a:bodyPr/>
          <a:lstStyle/>
          <a:p>
            <a:r>
              <a:rPr lang="en-GB" dirty="0"/>
              <a:t>MST374: Computational applied mathematics</a:t>
            </a:r>
          </a:p>
        </p:txBody>
      </p:sp>
      <p:sp>
        <p:nvSpPr>
          <p:cNvPr id="12" name="Text Placeholder 11">
            <a:extLst>
              <a:ext uri="{FF2B5EF4-FFF2-40B4-BE49-F238E27FC236}">
                <a16:creationId xmlns:a16="http://schemas.microsoft.com/office/drawing/2014/main" id="{2F4AC868-8908-5283-1929-5DE08168A085}"/>
              </a:ext>
            </a:extLst>
          </p:cNvPr>
          <p:cNvSpPr>
            <a:spLocks noGrp="1"/>
          </p:cNvSpPr>
          <p:nvPr>
            <p:ph type="body" sz="quarter" idx="25"/>
          </p:nvPr>
        </p:nvSpPr>
        <p:spPr>
          <a:xfrm>
            <a:off x="1316745" y="4517200"/>
            <a:ext cx="10766703" cy="289311"/>
          </a:xfrm>
        </p:spPr>
        <p:txBody>
          <a:bodyPr/>
          <a:lstStyle/>
          <a:p>
            <a:r>
              <a:rPr lang="en-GB" dirty="0"/>
              <a:t> </a:t>
            </a:r>
          </a:p>
        </p:txBody>
      </p:sp>
      <p:sp>
        <p:nvSpPr>
          <p:cNvPr id="9" name="Title 1">
            <a:extLst>
              <a:ext uri="{FF2B5EF4-FFF2-40B4-BE49-F238E27FC236}">
                <a16:creationId xmlns:a16="http://schemas.microsoft.com/office/drawing/2014/main" id="{0BE025E9-19E0-3052-8457-F62B78497F13}"/>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Poppins SemiBold" panose="00000700000000000000" pitchFamily="50" charset="0"/>
              <a:ea typeface="+mj-ea"/>
              <a:cs typeface="Poppins SemiBold" panose="00000700000000000000" pitchFamily="50" charset="0"/>
            </a:endParaRPr>
          </a:p>
        </p:txBody>
      </p:sp>
      <p:sp>
        <p:nvSpPr>
          <p:cNvPr id="3" name="Text Placeholder 2">
            <a:extLst>
              <a:ext uri="{FF2B5EF4-FFF2-40B4-BE49-F238E27FC236}">
                <a16:creationId xmlns:a16="http://schemas.microsoft.com/office/drawing/2014/main" id="{5230BF5D-24FE-F14E-7A6A-0F0CF9C38FED}"/>
              </a:ext>
            </a:extLst>
          </p:cNvPr>
          <p:cNvSpPr>
            <a:spLocks noGrp="1"/>
          </p:cNvSpPr>
          <p:nvPr>
            <p:ph type="body" sz="quarter" idx="15"/>
          </p:nvPr>
        </p:nvSpPr>
        <p:spPr/>
        <p:txBody>
          <a:bodyPr/>
          <a:lstStyle/>
          <a:p>
            <a:pPr marL="0" indent="0">
              <a:buNone/>
            </a:pPr>
            <a:endParaRPr lang="en-GB" dirty="0"/>
          </a:p>
          <a:p>
            <a:pPr marL="0" indent="0">
              <a:buNone/>
            </a:pPr>
            <a:endParaRPr lang="en-GB" dirty="0"/>
          </a:p>
        </p:txBody>
      </p:sp>
      <p:sp>
        <p:nvSpPr>
          <p:cNvPr id="16" name="TextBox 15">
            <a:extLst>
              <a:ext uri="{FF2B5EF4-FFF2-40B4-BE49-F238E27FC236}">
                <a16:creationId xmlns:a16="http://schemas.microsoft.com/office/drawing/2014/main" id="{22B50C58-5047-8131-B69F-2374CA6E00A4}"/>
              </a:ext>
            </a:extLst>
          </p:cNvPr>
          <p:cNvSpPr txBox="1"/>
          <p:nvPr/>
        </p:nvSpPr>
        <p:spPr>
          <a:xfrm>
            <a:off x="413915" y="1045519"/>
            <a:ext cx="646331" cy="1148007"/>
          </a:xfrm>
          <a:prstGeom prst="rect">
            <a:avLst/>
          </a:prstGeom>
          <a:noFill/>
        </p:spPr>
        <p:txBody>
          <a:bodyPr wrap="none" rtlCol="0">
            <a:spAutoFit/>
          </a:bodyPr>
          <a:lstStyle/>
          <a:p>
            <a:pPr>
              <a:lnSpc>
                <a:spcPct val="150000"/>
              </a:lnSpc>
            </a:pPr>
            <a:endParaRPr lang="en-GB" sz="2400" dirty="0"/>
          </a:p>
          <a:p>
            <a:pPr lvl="1">
              <a:lnSpc>
                <a:spcPct val="150000"/>
              </a:lnSpc>
            </a:pPr>
            <a:endParaRPr lang="en-GB" sz="2400" dirty="0">
              <a:effectLst/>
              <a:ea typeface="Calibri" panose="020F0502020204030204" pitchFamily="34" charset="0"/>
            </a:endParaRPr>
          </a:p>
        </p:txBody>
      </p:sp>
      <p:graphicFrame>
        <p:nvGraphicFramePr>
          <p:cNvPr id="2" name="Table 1">
            <a:extLst>
              <a:ext uri="{FF2B5EF4-FFF2-40B4-BE49-F238E27FC236}">
                <a16:creationId xmlns:a16="http://schemas.microsoft.com/office/drawing/2014/main" id="{63921A62-9E52-A4A2-B633-2F6383F6A243}"/>
              </a:ext>
            </a:extLst>
          </p:cNvPr>
          <p:cNvGraphicFramePr>
            <a:graphicFrameLocks noGrp="1"/>
          </p:cNvGraphicFramePr>
          <p:nvPr/>
        </p:nvGraphicFramePr>
        <p:xfrm>
          <a:off x="424971" y="1037050"/>
          <a:ext cx="4540729" cy="4693920"/>
        </p:xfrm>
        <a:graphic>
          <a:graphicData uri="http://schemas.openxmlformats.org/drawingml/2006/table">
            <a:tbl>
              <a:tblPr firstRow="1" bandRow="1">
                <a:tableStyleId>{5C22544A-7EE6-4342-B048-85BDC9FD1C3A}</a:tableStyleId>
              </a:tblPr>
              <a:tblGrid>
                <a:gridCol w="3768449">
                  <a:extLst>
                    <a:ext uri="{9D8B030D-6E8A-4147-A177-3AD203B41FA5}">
                      <a16:colId xmlns:a16="http://schemas.microsoft.com/office/drawing/2014/main" val="85228812"/>
                    </a:ext>
                  </a:extLst>
                </a:gridCol>
                <a:gridCol w="772280">
                  <a:extLst>
                    <a:ext uri="{9D8B030D-6E8A-4147-A177-3AD203B41FA5}">
                      <a16:colId xmlns:a16="http://schemas.microsoft.com/office/drawing/2014/main" val="1203617632"/>
                    </a:ext>
                  </a:extLst>
                </a:gridCol>
              </a:tblGrid>
              <a:tr h="291101">
                <a:tc gridSpan="2">
                  <a:txBody>
                    <a:bodyPr/>
                    <a:lstStyle/>
                    <a:p>
                      <a:r>
                        <a:rPr lang="en-GB" sz="2000" dirty="0"/>
                        <a:t>Student population (25J: n=395)</a:t>
                      </a:r>
                    </a:p>
                  </a:txBody>
                  <a:tcPr/>
                </a:tc>
                <a:tc hMerge="1">
                  <a:txBody>
                    <a:bodyPr/>
                    <a:lstStyle/>
                    <a:p>
                      <a:endParaRPr lang="en-GB" dirty="0"/>
                    </a:p>
                  </a:txBody>
                  <a:tcPr/>
                </a:tc>
                <a:extLst>
                  <a:ext uri="{0D108BD9-81ED-4DB2-BD59-A6C34878D82A}">
                    <a16:rowId xmlns:a16="http://schemas.microsoft.com/office/drawing/2014/main" val="2890333445"/>
                  </a:ext>
                </a:extLst>
              </a:tr>
              <a:tr h="370840">
                <a:tc>
                  <a:txBody>
                    <a:bodyPr/>
                    <a:lstStyle/>
                    <a:p>
                      <a:r>
                        <a:rPr lang="en-GB" sz="2000" dirty="0"/>
                        <a:t>Maths </a:t>
                      </a:r>
                      <a:br>
                        <a:rPr lang="en-GB" sz="2000" dirty="0"/>
                      </a:br>
                      <a:r>
                        <a:rPr lang="en-GB" sz="2000" dirty="0"/>
                        <a:t>(Q31, Q36, Q46)</a:t>
                      </a:r>
                    </a:p>
                  </a:txBody>
                  <a:tcPr/>
                </a:tc>
                <a:tc>
                  <a:txBody>
                    <a:bodyPr/>
                    <a:lstStyle/>
                    <a:p>
                      <a:pPr algn="r"/>
                      <a:r>
                        <a:rPr lang="en-GB" sz="2000" dirty="0"/>
                        <a:t>33%</a:t>
                      </a:r>
                    </a:p>
                  </a:txBody>
                  <a:tcPr/>
                </a:tc>
                <a:extLst>
                  <a:ext uri="{0D108BD9-81ED-4DB2-BD59-A6C34878D82A}">
                    <a16:rowId xmlns:a16="http://schemas.microsoft.com/office/drawing/2014/main" val="4001037030"/>
                  </a:ext>
                </a:extLst>
              </a:tr>
              <a:tr h="370840">
                <a:tc>
                  <a:txBody>
                    <a:bodyPr/>
                    <a:lstStyle/>
                    <a:p>
                      <a:r>
                        <a:rPr lang="en-GB" sz="2000" dirty="0"/>
                        <a:t>Physics/Science </a:t>
                      </a:r>
                      <a:br>
                        <a:rPr lang="en-GB" sz="2000" dirty="0"/>
                      </a:br>
                      <a:r>
                        <a:rPr lang="en-GB" sz="2000" dirty="0"/>
                        <a:t>(Q77, R51, Q64, M06, F77)</a:t>
                      </a:r>
                    </a:p>
                  </a:txBody>
                  <a:tcPr/>
                </a:tc>
                <a:tc>
                  <a:txBody>
                    <a:bodyPr/>
                    <a:lstStyle/>
                    <a:p>
                      <a:pPr algn="r"/>
                      <a:r>
                        <a:rPr lang="en-GB" sz="2000" dirty="0"/>
                        <a:t>23%</a:t>
                      </a:r>
                    </a:p>
                  </a:txBody>
                  <a:tcPr/>
                </a:tc>
                <a:extLst>
                  <a:ext uri="{0D108BD9-81ED-4DB2-BD59-A6C34878D82A}">
                    <a16:rowId xmlns:a16="http://schemas.microsoft.com/office/drawing/2014/main" val="203492382"/>
                  </a:ext>
                </a:extLst>
              </a:tr>
              <a:tr h="370840">
                <a:tc>
                  <a:txBody>
                    <a:bodyPr/>
                    <a:lstStyle/>
                    <a:p>
                      <a:r>
                        <a:rPr lang="en-GB" sz="2000" dirty="0"/>
                        <a:t>Data Science/Computing (R38, Q67, F66)</a:t>
                      </a:r>
                    </a:p>
                  </a:txBody>
                  <a:tcPr/>
                </a:tc>
                <a:tc>
                  <a:txBody>
                    <a:bodyPr/>
                    <a:lstStyle/>
                    <a:p>
                      <a:pPr algn="r"/>
                      <a:r>
                        <a:rPr lang="en-GB" sz="2000" dirty="0"/>
                        <a:t>18%</a:t>
                      </a:r>
                    </a:p>
                  </a:txBody>
                  <a:tcPr/>
                </a:tc>
                <a:extLst>
                  <a:ext uri="{0D108BD9-81ED-4DB2-BD59-A6C34878D82A}">
                    <a16:rowId xmlns:a16="http://schemas.microsoft.com/office/drawing/2014/main" val="14958998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Open </a:t>
                      </a:r>
                      <a:br>
                        <a:rPr lang="en-GB" sz="2000" dirty="0"/>
                      </a:br>
                      <a:r>
                        <a:rPr lang="en-GB" sz="2000" dirty="0"/>
                        <a:t>(QD, R28)</a:t>
                      </a:r>
                    </a:p>
                  </a:txBody>
                  <a:tcPr/>
                </a:tc>
                <a:tc>
                  <a:txBody>
                    <a:bodyPr/>
                    <a:lstStyle/>
                    <a:p>
                      <a:pPr algn="r"/>
                      <a:r>
                        <a:rPr lang="en-GB" sz="2000" dirty="0"/>
                        <a:t>12%</a:t>
                      </a:r>
                    </a:p>
                  </a:txBody>
                  <a:tcPr/>
                </a:tc>
                <a:extLst>
                  <a:ext uri="{0D108BD9-81ED-4DB2-BD59-A6C34878D82A}">
                    <a16:rowId xmlns:a16="http://schemas.microsoft.com/office/drawing/2014/main" val="2633365415"/>
                  </a:ext>
                </a:extLst>
              </a:tr>
              <a:tr h="370840">
                <a:tc>
                  <a:txBody>
                    <a:bodyPr/>
                    <a:lstStyle/>
                    <a:p>
                      <a:r>
                        <a:rPr lang="en-GB" sz="2000" dirty="0"/>
                        <a:t>Engineering </a:t>
                      </a:r>
                      <a:br>
                        <a:rPr lang="en-GB" sz="2000" dirty="0"/>
                      </a:br>
                      <a:r>
                        <a:rPr lang="en-GB" sz="2000" dirty="0"/>
                        <a:t>(Q65, M04, Q78)</a:t>
                      </a:r>
                    </a:p>
                  </a:txBody>
                  <a:tcPr/>
                </a:tc>
                <a:tc>
                  <a:txBody>
                    <a:bodyPr/>
                    <a:lstStyle/>
                    <a:p>
                      <a:pPr algn="r"/>
                      <a:r>
                        <a:rPr lang="en-GB" sz="2000" dirty="0"/>
                        <a:t>7%</a:t>
                      </a:r>
                    </a:p>
                  </a:txBody>
                  <a:tcPr/>
                </a:tc>
                <a:extLst>
                  <a:ext uri="{0D108BD9-81ED-4DB2-BD59-A6C34878D82A}">
                    <a16:rowId xmlns:a16="http://schemas.microsoft.com/office/drawing/2014/main" val="4064411201"/>
                  </a:ext>
                </a:extLst>
              </a:tr>
              <a:tr h="370840">
                <a:tc>
                  <a:txBody>
                    <a:bodyPr/>
                    <a:lstStyle/>
                    <a:p>
                      <a:r>
                        <a:rPr lang="en-GB" sz="2000" dirty="0"/>
                        <a:t>Standalone </a:t>
                      </a:r>
                    </a:p>
                  </a:txBody>
                  <a:tcPr/>
                </a:tc>
                <a:tc>
                  <a:txBody>
                    <a:bodyPr/>
                    <a:lstStyle/>
                    <a:p>
                      <a:pPr algn="r"/>
                      <a:r>
                        <a:rPr lang="en-GB" sz="2000" dirty="0"/>
                        <a:t>6%</a:t>
                      </a:r>
                    </a:p>
                  </a:txBody>
                  <a:tcPr/>
                </a:tc>
                <a:extLst>
                  <a:ext uri="{0D108BD9-81ED-4DB2-BD59-A6C34878D82A}">
                    <a16:rowId xmlns:a16="http://schemas.microsoft.com/office/drawing/2014/main" val="2850032733"/>
                  </a:ext>
                </a:extLst>
              </a:tr>
              <a:tr h="370840">
                <a:tc>
                  <a:txBody>
                    <a:bodyPr/>
                    <a:lstStyle/>
                    <a:p>
                      <a:r>
                        <a:rPr lang="en-GB" sz="2000" dirty="0"/>
                        <a:t>Economics (Q65)</a:t>
                      </a:r>
                    </a:p>
                  </a:txBody>
                  <a:tcPr/>
                </a:tc>
                <a:tc>
                  <a:txBody>
                    <a:bodyPr/>
                    <a:lstStyle/>
                    <a:p>
                      <a:pPr algn="r"/>
                      <a:r>
                        <a:rPr lang="en-GB" sz="2000" dirty="0"/>
                        <a:t>2%</a:t>
                      </a:r>
                    </a:p>
                  </a:txBody>
                  <a:tcPr/>
                </a:tc>
                <a:extLst>
                  <a:ext uri="{0D108BD9-81ED-4DB2-BD59-A6C34878D82A}">
                    <a16:rowId xmlns:a16="http://schemas.microsoft.com/office/drawing/2014/main" val="3844817083"/>
                  </a:ext>
                </a:extLst>
              </a:tr>
            </a:tbl>
          </a:graphicData>
        </a:graphic>
      </p:graphicFrame>
      <p:sp>
        <p:nvSpPr>
          <p:cNvPr id="4" name="TextBox 3">
            <a:extLst>
              <a:ext uri="{FF2B5EF4-FFF2-40B4-BE49-F238E27FC236}">
                <a16:creationId xmlns:a16="http://schemas.microsoft.com/office/drawing/2014/main" id="{C55835AF-F6E6-912F-7C8A-5E83A82BD225}"/>
              </a:ext>
            </a:extLst>
          </p:cNvPr>
          <p:cNvSpPr txBox="1"/>
          <p:nvPr/>
        </p:nvSpPr>
        <p:spPr>
          <a:xfrm>
            <a:off x="5890159" y="1179063"/>
            <a:ext cx="5887925" cy="4154984"/>
          </a:xfrm>
          <a:prstGeom prst="rect">
            <a:avLst/>
          </a:prstGeom>
          <a:noFill/>
        </p:spPr>
        <p:txBody>
          <a:bodyPr wrap="square" rtlCol="0">
            <a:spAutoFit/>
          </a:bodyPr>
          <a:lstStyle/>
          <a:p>
            <a:r>
              <a:rPr lang="en-GB" sz="2400" dirty="0"/>
              <a:t>Final unit (Unit 10): 3 Case studies</a:t>
            </a:r>
          </a:p>
          <a:p>
            <a:r>
              <a:rPr lang="en-GB" sz="2400" dirty="0"/>
              <a:t>covering areas of</a:t>
            </a:r>
          </a:p>
          <a:p>
            <a:pPr marL="342900" indent="-342900">
              <a:buFont typeface="Arial" panose="020B0604020202020204" pitchFamily="34" charset="0"/>
              <a:buChar char="•"/>
            </a:pPr>
            <a:r>
              <a:rPr lang="en-GB" sz="2400" dirty="0"/>
              <a:t>applied maths</a:t>
            </a:r>
          </a:p>
          <a:p>
            <a:pPr marL="342900" indent="-342900">
              <a:buFont typeface="Arial" panose="020B0604020202020204" pitchFamily="34" charset="0"/>
              <a:buChar char="•"/>
            </a:pPr>
            <a:r>
              <a:rPr lang="en-GB" sz="2400" dirty="0"/>
              <a:t>theoretical physics</a:t>
            </a:r>
          </a:p>
          <a:p>
            <a:pPr marL="342900" indent="-342900">
              <a:buFont typeface="Arial" panose="020B0604020202020204" pitchFamily="34" charset="0"/>
              <a:buChar char="•"/>
            </a:pPr>
            <a:r>
              <a:rPr lang="en-GB" sz="2400" dirty="0"/>
              <a:t>data science</a:t>
            </a:r>
          </a:p>
          <a:p>
            <a:r>
              <a:rPr lang="en-GB" sz="2400" dirty="0"/>
              <a:t>(topics vary each presentation)</a:t>
            </a:r>
          </a:p>
          <a:p>
            <a:pPr marL="342900" indent="-342900">
              <a:buFont typeface="Arial" panose="020B0604020202020204" pitchFamily="34" charset="0"/>
              <a:buChar char="•"/>
            </a:pPr>
            <a:endParaRPr lang="en-GB" sz="2400" dirty="0"/>
          </a:p>
          <a:p>
            <a:r>
              <a:rPr lang="en-GB" sz="2400" dirty="0"/>
              <a:t>TMA 04 (emTMA) </a:t>
            </a:r>
          </a:p>
          <a:p>
            <a:r>
              <a:rPr lang="en-GB" sz="2400" dirty="0"/>
              <a:t>[30% of module score]</a:t>
            </a:r>
          </a:p>
          <a:p>
            <a:pPr marL="342900" indent="-342900">
              <a:buFont typeface="Arial" panose="020B0604020202020204" pitchFamily="34" charset="0"/>
              <a:buChar char="•"/>
            </a:pPr>
            <a:r>
              <a:rPr lang="en-GB" sz="2400" dirty="0"/>
              <a:t>One question on each Case study</a:t>
            </a:r>
          </a:p>
          <a:p>
            <a:pPr marL="342900" indent="-342900">
              <a:buFont typeface="Arial" panose="020B0604020202020204" pitchFamily="34" charset="0"/>
              <a:buChar char="•"/>
            </a:pPr>
            <a:r>
              <a:rPr lang="en-GB" sz="2400" dirty="0"/>
              <a:t>Students answer </a:t>
            </a:r>
            <a:r>
              <a:rPr lang="en-GB" sz="2400" b="1" dirty="0"/>
              <a:t>one </a:t>
            </a:r>
            <a:r>
              <a:rPr lang="en-GB" sz="2400" dirty="0"/>
              <a:t>of them</a:t>
            </a:r>
            <a:endParaRPr lang="en-GB" sz="2400" b="1" dirty="0"/>
          </a:p>
        </p:txBody>
      </p:sp>
    </p:spTree>
    <p:extLst>
      <p:ext uri="{BB962C8B-B14F-4D97-AF65-F5344CB8AC3E}">
        <p14:creationId xmlns:p14="http://schemas.microsoft.com/office/powerpoint/2010/main" val="2076556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3F528-6ACA-3CCA-8135-DA540BFB71A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84C2F71-FB19-6E23-6C9C-7EA0C1492520}"/>
              </a:ext>
            </a:extLst>
          </p:cNvPr>
          <p:cNvSpPr>
            <a:spLocks noGrp="1"/>
          </p:cNvSpPr>
          <p:nvPr>
            <p:ph type="body" sz="quarter" idx="14"/>
          </p:nvPr>
        </p:nvSpPr>
        <p:spPr>
          <a:xfrm>
            <a:off x="924371" y="2093471"/>
            <a:ext cx="8618556" cy="400096"/>
          </a:xfrm>
        </p:spPr>
        <p:txBody>
          <a:bodyPr/>
          <a:lstStyle/>
          <a:p>
            <a:r>
              <a:rPr lang="en-GB" dirty="0"/>
              <a:t> </a:t>
            </a:r>
          </a:p>
        </p:txBody>
      </p:sp>
      <p:sp>
        <p:nvSpPr>
          <p:cNvPr id="11" name="Text Placeholder 10">
            <a:extLst>
              <a:ext uri="{FF2B5EF4-FFF2-40B4-BE49-F238E27FC236}">
                <a16:creationId xmlns:a16="http://schemas.microsoft.com/office/drawing/2014/main" id="{6BC53001-D64B-6034-CB6F-67FE28935A79}"/>
              </a:ext>
            </a:extLst>
          </p:cNvPr>
          <p:cNvSpPr>
            <a:spLocks noGrp="1"/>
          </p:cNvSpPr>
          <p:nvPr>
            <p:ph type="body" sz="quarter" idx="24"/>
          </p:nvPr>
        </p:nvSpPr>
        <p:spPr/>
        <p:txBody>
          <a:bodyPr/>
          <a:lstStyle/>
          <a:p>
            <a:r>
              <a:rPr lang="en-GB" dirty="0"/>
              <a:t>Problem</a:t>
            </a:r>
          </a:p>
        </p:txBody>
      </p:sp>
      <p:sp>
        <p:nvSpPr>
          <p:cNvPr id="12" name="Text Placeholder 11">
            <a:extLst>
              <a:ext uri="{FF2B5EF4-FFF2-40B4-BE49-F238E27FC236}">
                <a16:creationId xmlns:a16="http://schemas.microsoft.com/office/drawing/2014/main" id="{BC8EC67B-B031-61D5-81F9-48D021BC0F6D}"/>
              </a:ext>
            </a:extLst>
          </p:cNvPr>
          <p:cNvSpPr>
            <a:spLocks noGrp="1"/>
          </p:cNvSpPr>
          <p:nvPr>
            <p:ph type="body" sz="quarter" idx="25"/>
          </p:nvPr>
        </p:nvSpPr>
        <p:spPr>
          <a:xfrm>
            <a:off x="1316745" y="4517200"/>
            <a:ext cx="10766703" cy="289311"/>
          </a:xfrm>
        </p:spPr>
        <p:txBody>
          <a:bodyPr/>
          <a:lstStyle/>
          <a:p>
            <a:r>
              <a:rPr lang="en-GB" dirty="0"/>
              <a:t> </a:t>
            </a:r>
          </a:p>
        </p:txBody>
      </p:sp>
      <p:sp>
        <p:nvSpPr>
          <p:cNvPr id="9" name="Title 1">
            <a:extLst>
              <a:ext uri="{FF2B5EF4-FFF2-40B4-BE49-F238E27FC236}">
                <a16:creationId xmlns:a16="http://schemas.microsoft.com/office/drawing/2014/main" id="{2CCDABB3-6456-AA9C-19BE-558475E25B18}"/>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Poppins SemiBold" panose="00000700000000000000" pitchFamily="50" charset="0"/>
              <a:ea typeface="+mj-ea"/>
              <a:cs typeface="Poppins SemiBold" panose="00000700000000000000" pitchFamily="50" charset="0"/>
            </a:endParaRPr>
          </a:p>
        </p:txBody>
      </p:sp>
      <p:sp>
        <p:nvSpPr>
          <p:cNvPr id="5" name="Text Placeholder 4">
            <a:extLst>
              <a:ext uri="{FF2B5EF4-FFF2-40B4-BE49-F238E27FC236}">
                <a16:creationId xmlns:a16="http://schemas.microsoft.com/office/drawing/2014/main" id="{B97E5556-0606-179A-6583-0AC5205CD15E}"/>
              </a:ext>
            </a:extLst>
          </p:cNvPr>
          <p:cNvSpPr>
            <a:spLocks noGrp="1"/>
          </p:cNvSpPr>
          <p:nvPr>
            <p:ph type="body" sz="quarter" idx="12"/>
          </p:nvPr>
        </p:nvSpPr>
        <p:spPr>
          <a:xfrm>
            <a:off x="1030471" y="2756865"/>
            <a:ext cx="9591229" cy="289311"/>
          </a:xfrm>
        </p:spPr>
        <p:txBody>
          <a:bodyPr/>
          <a:lstStyle/>
          <a:p>
            <a:r>
              <a:rPr lang="en-GB" dirty="0"/>
              <a:t> </a:t>
            </a:r>
          </a:p>
        </p:txBody>
      </p:sp>
      <p:sp>
        <p:nvSpPr>
          <p:cNvPr id="3" name="Text Placeholder 2">
            <a:extLst>
              <a:ext uri="{FF2B5EF4-FFF2-40B4-BE49-F238E27FC236}">
                <a16:creationId xmlns:a16="http://schemas.microsoft.com/office/drawing/2014/main" id="{734546AC-2DCD-1048-BF58-CEBA15831803}"/>
              </a:ext>
            </a:extLst>
          </p:cNvPr>
          <p:cNvSpPr>
            <a:spLocks noGrp="1"/>
          </p:cNvSpPr>
          <p:nvPr>
            <p:ph type="body" sz="quarter" idx="15"/>
          </p:nvPr>
        </p:nvSpPr>
        <p:spPr/>
        <p:txBody>
          <a:bodyPr/>
          <a:lstStyle/>
          <a:p>
            <a:pPr marL="0" indent="0">
              <a:buNone/>
            </a:pPr>
            <a:endParaRPr lang="en-GB" dirty="0"/>
          </a:p>
          <a:p>
            <a:pPr marL="0" indent="0">
              <a:buNone/>
            </a:pPr>
            <a:endParaRPr lang="en-GB" dirty="0"/>
          </a:p>
        </p:txBody>
      </p:sp>
      <mc:AlternateContent xmlns:mc="http://schemas.openxmlformats.org/markup-compatibility/2006" xmlns:a14="http://schemas.microsoft.com/office/drawing/2010/main">
        <mc:Choice Requires="a14">
          <p:sp>
            <p:nvSpPr>
              <p:cNvPr id="7" name="Text Placeholder 4">
                <a:extLst>
                  <a:ext uri="{FF2B5EF4-FFF2-40B4-BE49-F238E27FC236}">
                    <a16:creationId xmlns:a16="http://schemas.microsoft.com/office/drawing/2014/main" id="{54F38240-6BF8-B8F9-4FA2-AB9E4C30227D}"/>
                  </a:ext>
                </a:extLst>
              </p:cNvPr>
              <p:cNvSpPr txBox="1">
                <a:spLocks/>
              </p:cNvSpPr>
              <p:nvPr/>
            </p:nvSpPr>
            <p:spPr>
              <a:xfrm>
                <a:off x="712648" y="1011506"/>
                <a:ext cx="11174552" cy="4788403"/>
              </a:xfrm>
              <a:prstGeom prst="rect">
                <a:avLst/>
              </a:prstGeom>
            </p:spPr>
            <p:txBody>
              <a:bodyPr>
                <a:noAutofit/>
              </a:bodyPr>
              <a:lstStyle>
                <a:lvl1pPr marL="285750" indent="-285750" algn="l" defTabSz="914400" rtl="0" eaLnBrk="1" latinLnBrk="0" hangingPunct="1">
                  <a:lnSpc>
                    <a:spcPct val="110000"/>
                  </a:lnSpc>
                  <a:spcBef>
                    <a:spcPts val="0"/>
                  </a:spcBef>
                  <a:spcAft>
                    <a:spcPts val="600"/>
                  </a:spcAft>
                  <a:buFontTx/>
                  <a:buBlip>
                    <a:blip r:embed="rId3"/>
                  </a:buBlip>
                  <a:defRPr sz="1500" b="0" i="0" kern="1200">
                    <a:ln>
                      <a:noFill/>
                    </a:ln>
                    <a:solidFill>
                      <a:srgbClr val="060645"/>
                    </a:solidFill>
                    <a:latin typeface="Poppins" panose="00000500000000000000" pitchFamily="2" charset="0"/>
                    <a:ea typeface="+mn-ea"/>
                    <a:cs typeface="Poppins" panose="00000500000000000000" pitchFamily="2" charset="0"/>
                  </a:defRPr>
                </a:lvl1pPr>
                <a:lvl2pPr marL="742950" indent="-285750" algn="l" defTabSz="914400" rtl="0" eaLnBrk="1" latinLnBrk="0" hangingPunct="1">
                  <a:lnSpc>
                    <a:spcPct val="90000"/>
                  </a:lnSpc>
                  <a:spcBef>
                    <a:spcPts val="500"/>
                  </a:spcBef>
                  <a:buFont typeface="Arial" panose="020B0604020202020204" pitchFamily="34" charset="0"/>
                  <a:buChar char="•"/>
                  <a:defRPr sz="1500" kern="1200">
                    <a:ln>
                      <a:noFill/>
                    </a:ln>
                    <a:solidFill>
                      <a:srgbClr val="06064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ln>
                      <a:noFill/>
                    </a:ln>
                    <a:solidFill>
                      <a:srgbClr val="06064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ln>
                      <a:noFill/>
                    </a:ln>
                    <a:solidFill>
                      <a:srgbClr val="06064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ln>
                      <a:noFill/>
                    </a:ln>
                    <a:solidFill>
                      <a:srgbClr val="06064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500" kern="1200">
                    <a:solidFill>
                      <a:srgbClr val="060645"/>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500" kern="1200">
                    <a:solidFill>
                      <a:srgbClr val="060645"/>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500" kern="1200">
                    <a:solidFill>
                      <a:srgbClr val="060645"/>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500" kern="1200">
                    <a:solidFill>
                      <a:srgbClr val="060645"/>
                    </a:solidFill>
                    <a:latin typeface="+mn-lt"/>
                    <a:ea typeface="+mn-ea"/>
                    <a:cs typeface="+mn-cs"/>
                  </a:defRPr>
                </a:lvl9pPr>
              </a:lstStyle>
              <a:p>
                <a:pPr>
                  <a:buFont typeface="Arial" panose="020B0604020202020204" pitchFamily="34" charset="0"/>
                  <a:buChar char="•"/>
                </a:pPr>
                <a:r>
                  <a:rPr lang="en-GB" sz="2400" dirty="0"/>
                  <a:t>Wish each tutor to only mark only one topic</a:t>
                </a:r>
              </a:p>
              <a:p>
                <a:pPr>
                  <a:buFont typeface="Arial" panose="020B0604020202020204" pitchFamily="34" charset="0"/>
                  <a:buChar char="•"/>
                </a:pPr>
                <a:r>
                  <a:rPr lang="en-GB" sz="2400" dirty="0"/>
                  <a:t>Do not know what a student has chosen until they submit</a:t>
                </a:r>
              </a:p>
              <a:p>
                <a:pPr>
                  <a:buFont typeface="Arial" panose="020B0604020202020204" pitchFamily="34" charset="0"/>
                  <a:buChar char="•"/>
                </a:pPr>
                <a:r>
                  <a:rPr lang="en-GB" sz="2400" dirty="0"/>
                  <a:t>Tutors want to start marking before cut-off</a:t>
                </a:r>
              </a:p>
              <a:p>
                <a:pPr marL="0" indent="0">
                  <a:buNone/>
                </a:pPr>
                <a:r>
                  <a:rPr lang="en-GB" sz="2400" dirty="0"/>
                  <a:t>    </a:t>
                </a:r>
                <a:r>
                  <a:rPr lang="en-GB" sz="2000" dirty="0"/>
                  <a:t>(10 day marking time still applies, despite 1.5 tutor TMA04 workload!)</a:t>
                </a:r>
              </a:p>
              <a:p>
                <a:pPr marL="0" indent="0">
                  <a:buNone/>
                </a:pPr>
                <a:endParaRPr lang="en-GB" sz="2800" i="1" dirty="0"/>
              </a:p>
              <a:p>
                <a:pPr>
                  <a:buFont typeface="Arial" panose="020B0604020202020204" pitchFamily="34" charset="0"/>
                  <a:buChar char="•"/>
                </a:pPr>
                <a:r>
                  <a:rPr lang="en-GB" sz="2400" dirty="0"/>
                  <a:t>Spreadsheet listing each tutor’s group</a:t>
                </a:r>
              </a:p>
              <a:p>
                <a:pPr>
                  <a:buFont typeface="Arial" panose="020B0604020202020204" pitchFamily="34" charset="0"/>
                  <a:buChar char="•"/>
                </a:pPr>
                <a:r>
                  <a:rPr lang="en-GB" sz="2400" dirty="0"/>
                  <a:t>Tutor records student submission, as they arrive</a:t>
                </a:r>
              </a:p>
              <a:p>
                <a:pPr>
                  <a:buFont typeface="Arial" panose="020B0604020202020204" pitchFamily="34" charset="0"/>
                  <a:buChar char="•"/>
                </a:pPr>
                <a:r>
                  <a:rPr lang="en-GB" sz="2400" dirty="0"/>
                  <a:t>ST records topic allocated to tutor, based on preference and demand</a:t>
                </a:r>
              </a:p>
              <a:p>
                <a:pPr>
                  <a:buFont typeface="Arial" panose="020B0604020202020204" pitchFamily="34" charset="0"/>
                  <a:buChar char="•"/>
                </a:pPr>
                <a:r>
                  <a:rPr lang="en-GB" sz="2400" dirty="0"/>
                  <a:t>Match </a:t>
                </a:r>
                <a14:m>
                  <m:oMath xmlns:m="http://schemas.openxmlformats.org/officeDocument/2006/math">
                    <m:r>
                      <a:rPr lang="en-GB" sz="2400" b="0" i="1" smtClean="0">
                        <a:latin typeface="Cambria Math" panose="02040503050406030204" pitchFamily="18" charset="0"/>
                      </a:rPr>
                      <m:t>⇒</m:t>
                    </m:r>
                  </m:oMath>
                </a14:m>
                <a:r>
                  <a:rPr lang="en-GB" sz="2400" dirty="0"/>
                  <a:t> tutor can mark early</a:t>
                </a:r>
              </a:p>
              <a:p>
                <a:pPr>
                  <a:buFont typeface="Arial" panose="020B0604020202020204" pitchFamily="34" charset="0"/>
                  <a:buChar char="•"/>
                </a:pPr>
                <a:r>
                  <a:rPr lang="en-GB" sz="2400" dirty="0"/>
                  <a:t>Different </a:t>
                </a:r>
                <a14:m>
                  <m:oMath xmlns:m="http://schemas.openxmlformats.org/officeDocument/2006/math">
                    <m:r>
                      <a:rPr lang="en-GB" sz="2400" i="1">
                        <a:latin typeface="Cambria Math" panose="02040503050406030204" pitchFamily="18" charset="0"/>
                      </a:rPr>
                      <m:t>⇒</m:t>
                    </m:r>
                  </m:oMath>
                </a14:m>
                <a:r>
                  <a:rPr lang="en-GB" sz="2400" dirty="0"/>
                  <a:t> process to produce tutor reallocation spreadsheet</a:t>
                </a:r>
              </a:p>
              <a:p>
                <a:pPr>
                  <a:buFont typeface="Arial" panose="020B0604020202020204" pitchFamily="34" charset="0"/>
                  <a:buChar char="•"/>
                </a:pPr>
                <a:endParaRPr lang="en-GB" sz="2400" dirty="0"/>
              </a:p>
              <a:p>
                <a:pPr>
                  <a:buFont typeface="Arial" panose="020B0604020202020204" pitchFamily="34" charset="0"/>
                  <a:buChar char="•"/>
                </a:pPr>
                <a:endParaRPr lang="en-GB" sz="2400" dirty="0"/>
              </a:p>
              <a:p>
                <a:pPr marL="0" indent="0">
                  <a:buNone/>
                </a:pPr>
                <a:r>
                  <a:rPr lang="en-GB" sz="2800" i="1" dirty="0"/>
                  <a:t> </a:t>
                </a:r>
                <a:endParaRPr lang="en-GB" sz="2400" dirty="0"/>
              </a:p>
              <a:p>
                <a:pPr>
                  <a:buFont typeface="Arial" panose="020B0604020202020204" pitchFamily="34" charset="0"/>
                  <a:buChar char="•"/>
                </a:pPr>
                <a:endParaRPr lang="en-GB" sz="2400" dirty="0"/>
              </a:p>
              <a:p>
                <a:pPr marL="0" indent="0">
                  <a:buNone/>
                </a:pPr>
                <a:endParaRPr lang="en-GB" sz="2400" i="1" dirty="0"/>
              </a:p>
              <a:p>
                <a:pPr marL="0" indent="0">
                  <a:buNone/>
                </a:pPr>
                <a:endParaRPr lang="en-GB" dirty="0"/>
              </a:p>
            </p:txBody>
          </p:sp>
        </mc:Choice>
        <mc:Fallback xmlns="">
          <p:sp>
            <p:nvSpPr>
              <p:cNvPr id="7" name="Text Placeholder 4">
                <a:extLst>
                  <a:ext uri="{FF2B5EF4-FFF2-40B4-BE49-F238E27FC236}">
                    <a16:creationId xmlns:a16="http://schemas.microsoft.com/office/drawing/2014/main" id="{DB2ABC61-3E6F-32FC-6BA2-7F0B1BF27C22}"/>
                  </a:ext>
                </a:extLst>
              </p:cNvPr>
              <p:cNvSpPr txBox="1">
                <a:spLocks noRot="1" noChangeAspect="1" noMove="1" noResize="1" noEditPoints="1" noAdjustHandles="1" noChangeArrowheads="1" noChangeShapeType="1" noTextEdit="1"/>
              </p:cNvSpPr>
              <p:nvPr/>
            </p:nvSpPr>
            <p:spPr>
              <a:xfrm>
                <a:off x="712648" y="1011506"/>
                <a:ext cx="11174552" cy="4788403"/>
              </a:xfrm>
              <a:prstGeom prst="rect">
                <a:avLst/>
              </a:prstGeom>
              <a:blipFill>
                <a:blip r:embed="rId4"/>
                <a:stretch>
                  <a:fillRect l="-764" t="-510" b="-4331"/>
                </a:stretch>
              </a:blipFill>
            </p:spPr>
            <p:txBody>
              <a:bodyPr/>
              <a:lstStyle/>
              <a:p>
                <a:r>
                  <a:rPr lang="en-GB">
                    <a:noFill/>
                  </a:rPr>
                  <a:t> </a:t>
                </a:r>
              </a:p>
            </p:txBody>
          </p:sp>
        </mc:Fallback>
      </mc:AlternateContent>
      <p:sp>
        <p:nvSpPr>
          <p:cNvPr id="2" name="Text Placeholder 10">
            <a:extLst>
              <a:ext uri="{FF2B5EF4-FFF2-40B4-BE49-F238E27FC236}">
                <a16:creationId xmlns:a16="http://schemas.microsoft.com/office/drawing/2014/main" id="{E0B5E654-2915-C40A-59D7-298A0C5FCD0F}"/>
              </a:ext>
            </a:extLst>
          </p:cNvPr>
          <p:cNvSpPr txBox="1">
            <a:spLocks/>
          </p:cNvSpPr>
          <p:nvPr/>
        </p:nvSpPr>
        <p:spPr>
          <a:xfrm>
            <a:off x="413367" y="2972702"/>
            <a:ext cx="10766703" cy="497161"/>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3000" b="1" i="0" kern="1200">
                <a:ln>
                  <a:noFill/>
                </a:ln>
                <a:solidFill>
                  <a:srgbClr val="060645"/>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Solution</a:t>
            </a:r>
          </a:p>
        </p:txBody>
      </p:sp>
    </p:spTree>
    <p:extLst>
      <p:ext uri="{BB962C8B-B14F-4D97-AF65-F5344CB8AC3E}">
        <p14:creationId xmlns:p14="http://schemas.microsoft.com/office/powerpoint/2010/main" val="806686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F846B-10F1-1E43-DECD-7F0B1F640DB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8A2DCCA-C2D0-79B3-CA6E-132EA6D1DF93}"/>
              </a:ext>
            </a:extLst>
          </p:cNvPr>
          <p:cNvSpPr>
            <a:spLocks noGrp="1"/>
          </p:cNvSpPr>
          <p:nvPr>
            <p:ph type="body" sz="quarter" idx="14"/>
          </p:nvPr>
        </p:nvSpPr>
        <p:spPr>
          <a:xfrm>
            <a:off x="924371" y="2093471"/>
            <a:ext cx="8618556" cy="400096"/>
          </a:xfrm>
        </p:spPr>
        <p:txBody>
          <a:bodyPr/>
          <a:lstStyle/>
          <a:p>
            <a:r>
              <a:rPr lang="en-GB" dirty="0"/>
              <a:t> </a:t>
            </a:r>
          </a:p>
        </p:txBody>
      </p:sp>
      <p:sp>
        <p:nvSpPr>
          <p:cNvPr id="11" name="Text Placeholder 10">
            <a:extLst>
              <a:ext uri="{FF2B5EF4-FFF2-40B4-BE49-F238E27FC236}">
                <a16:creationId xmlns:a16="http://schemas.microsoft.com/office/drawing/2014/main" id="{FF67B021-083C-DC7D-B0AF-C67542688F5A}"/>
              </a:ext>
            </a:extLst>
          </p:cNvPr>
          <p:cNvSpPr>
            <a:spLocks noGrp="1"/>
          </p:cNvSpPr>
          <p:nvPr>
            <p:ph type="body" sz="quarter" idx="24"/>
          </p:nvPr>
        </p:nvSpPr>
        <p:spPr/>
        <p:txBody>
          <a:bodyPr/>
          <a:lstStyle/>
          <a:p>
            <a:r>
              <a:rPr lang="en-GB" dirty="0"/>
              <a:t>Standardisation of TMA 04 (emTMA) question marks</a:t>
            </a:r>
          </a:p>
        </p:txBody>
      </p:sp>
      <p:sp>
        <p:nvSpPr>
          <p:cNvPr id="12" name="Text Placeholder 11">
            <a:extLst>
              <a:ext uri="{FF2B5EF4-FFF2-40B4-BE49-F238E27FC236}">
                <a16:creationId xmlns:a16="http://schemas.microsoft.com/office/drawing/2014/main" id="{58F42737-519F-4534-0CC2-1519A562D695}"/>
              </a:ext>
            </a:extLst>
          </p:cNvPr>
          <p:cNvSpPr>
            <a:spLocks noGrp="1"/>
          </p:cNvSpPr>
          <p:nvPr>
            <p:ph type="body" sz="quarter" idx="25"/>
          </p:nvPr>
        </p:nvSpPr>
        <p:spPr>
          <a:xfrm>
            <a:off x="1316745" y="4517200"/>
            <a:ext cx="10766703" cy="289311"/>
          </a:xfrm>
        </p:spPr>
        <p:txBody>
          <a:bodyPr/>
          <a:lstStyle/>
          <a:p>
            <a:r>
              <a:rPr lang="en-GB" dirty="0"/>
              <a:t> </a:t>
            </a:r>
          </a:p>
        </p:txBody>
      </p:sp>
      <p:sp>
        <p:nvSpPr>
          <p:cNvPr id="9" name="Title 1">
            <a:extLst>
              <a:ext uri="{FF2B5EF4-FFF2-40B4-BE49-F238E27FC236}">
                <a16:creationId xmlns:a16="http://schemas.microsoft.com/office/drawing/2014/main" id="{AC850EAF-E11C-7121-FF78-989D5190254C}"/>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8</a:t>
            </a:r>
          </a:p>
        </p:txBody>
      </p:sp>
      <p:sp>
        <p:nvSpPr>
          <p:cNvPr id="5" name="Text Placeholder 4">
            <a:extLst>
              <a:ext uri="{FF2B5EF4-FFF2-40B4-BE49-F238E27FC236}">
                <a16:creationId xmlns:a16="http://schemas.microsoft.com/office/drawing/2014/main" id="{603503B8-9334-EAF8-3E4F-E07765540D06}"/>
              </a:ext>
            </a:extLst>
          </p:cNvPr>
          <p:cNvSpPr>
            <a:spLocks noGrp="1"/>
          </p:cNvSpPr>
          <p:nvPr>
            <p:ph type="body" sz="quarter" idx="12"/>
          </p:nvPr>
        </p:nvSpPr>
        <p:spPr>
          <a:xfrm>
            <a:off x="1030471" y="2756865"/>
            <a:ext cx="9591229" cy="289311"/>
          </a:xfrm>
        </p:spPr>
        <p:txBody>
          <a:bodyPr/>
          <a:lstStyle/>
          <a:p>
            <a:r>
              <a:rPr lang="en-GB" dirty="0"/>
              <a:t> </a:t>
            </a:r>
          </a:p>
        </p:txBody>
      </p:sp>
      <p:sp>
        <p:nvSpPr>
          <p:cNvPr id="3" name="Text Placeholder 2">
            <a:extLst>
              <a:ext uri="{FF2B5EF4-FFF2-40B4-BE49-F238E27FC236}">
                <a16:creationId xmlns:a16="http://schemas.microsoft.com/office/drawing/2014/main" id="{D07B19B0-92C6-8494-FC91-C5D2DBECCE39}"/>
              </a:ext>
            </a:extLst>
          </p:cNvPr>
          <p:cNvSpPr>
            <a:spLocks noGrp="1"/>
          </p:cNvSpPr>
          <p:nvPr>
            <p:ph type="body" sz="quarter" idx="15"/>
          </p:nvPr>
        </p:nvSpPr>
        <p:spPr/>
        <p:txBody>
          <a:bodyPr/>
          <a:lstStyle/>
          <a:p>
            <a:pPr marL="0" indent="0">
              <a:buNone/>
            </a:pPr>
            <a:endParaRPr lang="en-GB" dirty="0"/>
          </a:p>
          <a:p>
            <a:pPr marL="0" indent="0">
              <a:buNone/>
            </a:pPr>
            <a:endParaRPr lang="en-GB" dirty="0"/>
          </a:p>
        </p:txBody>
      </p:sp>
      <p:sp>
        <p:nvSpPr>
          <p:cNvPr id="7" name="Text Placeholder 4">
            <a:extLst>
              <a:ext uri="{FF2B5EF4-FFF2-40B4-BE49-F238E27FC236}">
                <a16:creationId xmlns:a16="http://schemas.microsoft.com/office/drawing/2014/main" id="{34FE5F2A-E3BB-3A21-F8FC-B2415EE8858C}"/>
              </a:ext>
            </a:extLst>
          </p:cNvPr>
          <p:cNvSpPr txBox="1">
            <a:spLocks/>
          </p:cNvSpPr>
          <p:nvPr/>
        </p:nvSpPr>
        <p:spPr>
          <a:xfrm>
            <a:off x="637673" y="1133426"/>
            <a:ext cx="11445775" cy="4607617"/>
          </a:xfrm>
          <a:prstGeom prst="rect">
            <a:avLst/>
          </a:prstGeom>
        </p:spPr>
        <p:txBody>
          <a:bodyPr>
            <a:noAutofit/>
          </a:bodyPr>
          <a:lstStyle>
            <a:lvl1pPr marL="285750" indent="-285750" algn="l" defTabSz="914400" rtl="0" eaLnBrk="1" latinLnBrk="0" hangingPunct="1">
              <a:lnSpc>
                <a:spcPct val="110000"/>
              </a:lnSpc>
              <a:spcBef>
                <a:spcPts val="0"/>
              </a:spcBef>
              <a:spcAft>
                <a:spcPts val="600"/>
              </a:spcAft>
              <a:buFontTx/>
              <a:buBlip>
                <a:blip r:embed="rId3"/>
              </a:buBlip>
              <a:defRPr sz="1500" b="0" i="0" kern="1200">
                <a:ln>
                  <a:noFill/>
                </a:ln>
                <a:solidFill>
                  <a:srgbClr val="060645"/>
                </a:solidFill>
                <a:latin typeface="Poppins" panose="00000500000000000000" pitchFamily="2" charset="0"/>
                <a:ea typeface="+mn-ea"/>
                <a:cs typeface="Poppins" panose="00000500000000000000" pitchFamily="2" charset="0"/>
              </a:defRPr>
            </a:lvl1pPr>
            <a:lvl2pPr marL="742950" indent="-285750" algn="l" defTabSz="914400" rtl="0" eaLnBrk="1" latinLnBrk="0" hangingPunct="1">
              <a:lnSpc>
                <a:spcPct val="90000"/>
              </a:lnSpc>
              <a:spcBef>
                <a:spcPts val="500"/>
              </a:spcBef>
              <a:buFont typeface="Arial" panose="020B0604020202020204" pitchFamily="34" charset="0"/>
              <a:buChar char="•"/>
              <a:defRPr sz="1500" kern="1200">
                <a:ln>
                  <a:noFill/>
                </a:ln>
                <a:solidFill>
                  <a:srgbClr val="06064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ln>
                  <a:noFill/>
                </a:ln>
                <a:solidFill>
                  <a:srgbClr val="06064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ln>
                  <a:noFill/>
                </a:ln>
                <a:solidFill>
                  <a:srgbClr val="06064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ln>
                  <a:noFill/>
                </a:ln>
                <a:solidFill>
                  <a:srgbClr val="06064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500" kern="1200">
                <a:solidFill>
                  <a:srgbClr val="060645"/>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500" kern="1200">
                <a:solidFill>
                  <a:srgbClr val="060645"/>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500" kern="1200">
                <a:solidFill>
                  <a:srgbClr val="060645"/>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500" kern="1200">
                <a:solidFill>
                  <a:srgbClr val="060645"/>
                </a:solidFill>
                <a:latin typeface="+mn-lt"/>
                <a:ea typeface="+mn-ea"/>
                <a:cs typeface="+mn-cs"/>
              </a:defRPr>
            </a:lvl9pPr>
          </a:lstStyle>
          <a:p>
            <a:pPr>
              <a:buFont typeface="Arial" panose="020B0604020202020204" pitchFamily="34" charset="0"/>
              <a:buChar char="•"/>
            </a:pPr>
            <a:r>
              <a:rPr lang="en-GB" sz="2400" dirty="0"/>
              <a:t>Regulations permit it</a:t>
            </a:r>
          </a:p>
          <a:p>
            <a:pPr>
              <a:buFont typeface="Arial" panose="020B0604020202020204" pitchFamily="34" charset="0"/>
              <a:buChar char="•"/>
            </a:pPr>
            <a:r>
              <a:rPr lang="en-GB" sz="2400" dirty="0"/>
              <a:t>TACQ discourage it (assume a tutor rather than question issue)</a:t>
            </a:r>
          </a:p>
          <a:p>
            <a:pPr>
              <a:buFont typeface="Arial" panose="020B0604020202020204" pitchFamily="34" charset="0"/>
              <a:buChar char="•"/>
            </a:pPr>
            <a:r>
              <a:rPr lang="en-GB" sz="2400" dirty="0"/>
              <a:t>SAMSA does not support it</a:t>
            </a:r>
          </a:p>
          <a:p>
            <a:pPr>
              <a:buFont typeface="Arial" panose="020B0604020202020204" pitchFamily="34" charset="0"/>
              <a:buChar char="•"/>
            </a:pPr>
            <a:endParaRPr lang="en-GB" sz="2400" dirty="0"/>
          </a:p>
          <a:p>
            <a:pPr>
              <a:buFont typeface="Arial" panose="020B0604020202020204" pitchFamily="34" charset="0"/>
              <a:buChar char="•"/>
            </a:pPr>
            <a:r>
              <a:rPr lang="en-GB" sz="2400" dirty="0"/>
              <a:t>Agreement with TACQ</a:t>
            </a:r>
          </a:p>
          <a:p>
            <a:pPr lvl="1"/>
            <a:r>
              <a:rPr lang="en-GB" sz="2400" dirty="0"/>
              <a:t>Module team offline standardisation (using CIRCE data</a:t>
            </a:r>
            <a:br>
              <a:rPr lang="en-GB" sz="2400" dirty="0"/>
            </a:br>
            <a:r>
              <a:rPr lang="en-GB" sz="2400" dirty="0"/>
              <a:t>and knowledge (spreadsheet) of what topics students did)</a:t>
            </a:r>
          </a:p>
          <a:p>
            <a:pPr lvl="1"/>
            <a:r>
              <a:rPr lang="en-GB" sz="2400" dirty="0"/>
              <a:t>Manual mark replacement in SAMSA by TACQ</a:t>
            </a:r>
          </a:p>
          <a:p>
            <a:pPr lvl="1"/>
            <a:endParaRPr lang="en-GB" sz="2400" dirty="0"/>
          </a:p>
          <a:p>
            <a:pPr>
              <a:buFont typeface="Arial" panose="020B0604020202020204" pitchFamily="34" charset="0"/>
              <a:buChar char="•"/>
            </a:pPr>
            <a:r>
              <a:rPr lang="en-GB" sz="2400" dirty="0"/>
              <a:t>Only needed for 1 of 2 presentations so far . . . </a:t>
            </a:r>
          </a:p>
          <a:p>
            <a:pPr>
              <a:buFont typeface="Arial" panose="020B0604020202020204" pitchFamily="34" charset="0"/>
              <a:buChar char="•"/>
            </a:pPr>
            <a:endParaRPr lang="en-GB" sz="2800" i="1" dirty="0"/>
          </a:p>
        </p:txBody>
      </p:sp>
    </p:spTree>
    <p:extLst>
      <p:ext uri="{BB962C8B-B14F-4D97-AF65-F5344CB8AC3E}">
        <p14:creationId xmlns:p14="http://schemas.microsoft.com/office/powerpoint/2010/main" val="4209470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22EC8-C962-99B6-9DF1-E32C27C957C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ECBF909-A28B-7FB6-AC65-9FC2F8425C13}"/>
              </a:ext>
            </a:extLst>
          </p:cNvPr>
          <p:cNvSpPr>
            <a:spLocks noGrp="1"/>
          </p:cNvSpPr>
          <p:nvPr>
            <p:ph type="body" sz="quarter" idx="14"/>
          </p:nvPr>
        </p:nvSpPr>
        <p:spPr>
          <a:xfrm>
            <a:off x="924371" y="2093471"/>
            <a:ext cx="8618556" cy="400096"/>
          </a:xfrm>
        </p:spPr>
        <p:txBody>
          <a:bodyPr/>
          <a:lstStyle/>
          <a:p>
            <a:r>
              <a:rPr lang="en-GB" dirty="0"/>
              <a:t> </a:t>
            </a:r>
          </a:p>
        </p:txBody>
      </p:sp>
      <p:sp>
        <p:nvSpPr>
          <p:cNvPr id="11" name="Text Placeholder 10">
            <a:extLst>
              <a:ext uri="{FF2B5EF4-FFF2-40B4-BE49-F238E27FC236}">
                <a16:creationId xmlns:a16="http://schemas.microsoft.com/office/drawing/2014/main" id="{C11AE000-1582-3E87-62FB-C56018A9B6BF}"/>
              </a:ext>
            </a:extLst>
          </p:cNvPr>
          <p:cNvSpPr>
            <a:spLocks noGrp="1"/>
          </p:cNvSpPr>
          <p:nvPr>
            <p:ph type="body" sz="quarter" idx="24"/>
          </p:nvPr>
        </p:nvSpPr>
        <p:spPr/>
        <p:txBody>
          <a:bodyPr/>
          <a:lstStyle/>
          <a:p>
            <a:r>
              <a:rPr lang="en-GB" dirty="0"/>
              <a:t>The future . . .</a:t>
            </a:r>
          </a:p>
        </p:txBody>
      </p:sp>
      <p:sp>
        <p:nvSpPr>
          <p:cNvPr id="12" name="Text Placeholder 11">
            <a:extLst>
              <a:ext uri="{FF2B5EF4-FFF2-40B4-BE49-F238E27FC236}">
                <a16:creationId xmlns:a16="http://schemas.microsoft.com/office/drawing/2014/main" id="{3A01F000-81CC-28ED-9274-41E0A70AABDA}"/>
              </a:ext>
            </a:extLst>
          </p:cNvPr>
          <p:cNvSpPr>
            <a:spLocks noGrp="1"/>
          </p:cNvSpPr>
          <p:nvPr>
            <p:ph type="body" sz="quarter" idx="25"/>
          </p:nvPr>
        </p:nvSpPr>
        <p:spPr>
          <a:xfrm>
            <a:off x="1316745" y="4517200"/>
            <a:ext cx="10766703" cy="289311"/>
          </a:xfrm>
        </p:spPr>
        <p:txBody>
          <a:bodyPr/>
          <a:lstStyle/>
          <a:p>
            <a:r>
              <a:rPr lang="en-GB" dirty="0"/>
              <a:t> </a:t>
            </a:r>
          </a:p>
        </p:txBody>
      </p:sp>
      <p:sp>
        <p:nvSpPr>
          <p:cNvPr id="9" name="Title 1">
            <a:extLst>
              <a:ext uri="{FF2B5EF4-FFF2-40B4-BE49-F238E27FC236}">
                <a16:creationId xmlns:a16="http://schemas.microsoft.com/office/drawing/2014/main" id="{75D0FFE8-F161-8F2B-12E7-2289C2818EEF}"/>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8</a:t>
            </a:r>
          </a:p>
        </p:txBody>
      </p:sp>
      <p:sp>
        <p:nvSpPr>
          <p:cNvPr id="5" name="Text Placeholder 4">
            <a:extLst>
              <a:ext uri="{FF2B5EF4-FFF2-40B4-BE49-F238E27FC236}">
                <a16:creationId xmlns:a16="http://schemas.microsoft.com/office/drawing/2014/main" id="{120D3DAC-7003-EDF4-C741-9F0919BDA641}"/>
              </a:ext>
            </a:extLst>
          </p:cNvPr>
          <p:cNvSpPr>
            <a:spLocks noGrp="1"/>
          </p:cNvSpPr>
          <p:nvPr>
            <p:ph type="body" sz="quarter" idx="12"/>
          </p:nvPr>
        </p:nvSpPr>
        <p:spPr>
          <a:xfrm>
            <a:off x="1030471" y="2756865"/>
            <a:ext cx="9591229" cy="289311"/>
          </a:xfrm>
        </p:spPr>
        <p:txBody>
          <a:bodyPr/>
          <a:lstStyle/>
          <a:p>
            <a:r>
              <a:rPr lang="en-GB" dirty="0"/>
              <a:t> </a:t>
            </a:r>
          </a:p>
        </p:txBody>
      </p:sp>
      <p:sp>
        <p:nvSpPr>
          <p:cNvPr id="3" name="Text Placeholder 2">
            <a:extLst>
              <a:ext uri="{FF2B5EF4-FFF2-40B4-BE49-F238E27FC236}">
                <a16:creationId xmlns:a16="http://schemas.microsoft.com/office/drawing/2014/main" id="{3ADED742-93DD-6402-B01E-B9437EDFC946}"/>
              </a:ext>
            </a:extLst>
          </p:cNvPr>
          <p:cNvSpPr>
            <a:spLocks noGrp="1"/>
          </p:cNvSpPr>
          <p:nvPr>
            <p:ph type="body" sz="quarter" idx="15"/>
          </p:nvPr>
        </p:nvSpPr>
        <p:spPr/>
        <p:txBody>
          <a:bodyPr/>
          <a:lstStyle/>
          <a:p>
            <a:pPr marL="0" indent="0">
              <a:buNone/>
            </a:pPr>
            <a:endParaRPr lang="en-GB" dirty="0"/>
          </a:p>
          <a:p>
            <a:pPr marL="0" indent="0">
              <a:buNone/>
            </a:pPr>
            <a:endParaRPr lang="en-GB" dirty="0"/>
          </a:p>
        </p:txBody>
      </p:sp>
      <mc:AlternateContent xmlns:mc="http://schemas.openxmlformats.org/markup-compatibility/2006" xmlns:a14="http://schemas.microsoft.com/office/drawing/2010/main">
        <mc:Choice Requires="a14">
          <p:sp>
            <p:nvSpPr>
              <p:cNvPr id="7" name="Text Placeholder 4">
                <a:extLst>
                  <a:ext uri="{FF2B5EF4-FFF2-40B4-BE49-F238E27FC236}">
                    <a16:creationId xmlns:a16="http://schemas.microsoft.com/office/drawing/2014/main" id="{1537963B-E678-1EE7-0DD4-61211753DF3A}"/>
                  </a:ext>
                </a:extLst>
              </p:cNvPr>
              <p:cNvSpPr txBox="1">
                <a:spLocks/>
              </p:cNvSpPr>
              <p:nvPr/>
            </p:nvSpPr>
            <p:spPr>
              <a:xfrm>
                <a:off x="413916" y="1125191"/>
                <a:ext cx="10626618" cy="4607617"/>
              </a:xfrm>
              <a:prstGeom prst="rect">
                <a:avLst/>
              </a:prstGeom>
            </p:spPr>
            <p:txBody>
              <a:bodyPr>
                <a:noAutofit/>
              </a:bodyPr>
              <a:lstStyle>
                <a:lvl1pPr marL="285750" indent="-285750" algn="l" defTabSz="914400" rtl="0" eaLnBrk="1" latinLnBrk="0" hangingPunct="1">
                  <a:lnSpc>
                    <a:spcPct val="110000"/>
                  </a:lnSpc>
                  <a:spcBef>
                    <a:spcPts val="0"/>
                  </a:spcBef>
                  <a:spcAft>
                    <a:spcPts val="600"/>
                  </a:spcAft>
                  <a:buFontTx/>
                  <a:buBlip>
                    <a:blip r:embed="rId3"/>
                  </a:buBlip>
                  <a:defRPr sz="1500" b="0" i="0" kern="1200">
                    <a:ln>
                      <a:noFill/>
                    </a:ln>
                    <a:solidFill>
                      <a:srgbClr val="060645"/>
                    </a:solidFill>
                    <a:latin typeface="Poppins" panose="00000500000000000000" pitchFamily="2" charset="0"/>
                    <a:ea typeface="+mn-ea"/>
                    <a:cs typeface="Poppins" panose="00000500000000000000" pitchFamily="2" charset="0"/>
                  </a:defRPr>
                </a:lvl1pPr>
                <a:lvl2pPr marL="742950" indent="-285750" algn="l" defTabSz="914400" rtl="0" eaLnBrk="1" latinLnBrk="0" hangingPunct="1">
                  <a:lnSpc>
                    <a:spcPct val="90000"/>
                  </a:lnSpc>
                  <a:spcBef>
                    <a:spcPts val="500"/>
                  </a:spcBef>
                  <a:buFont typeface="Arial" panose="020B0604020202020204" pitchFamily="34" charset="0"/>
                  <a:buChar char="•"/>
                  <a:defRPr sz="1500" kern="1200">
                    <a:ln>
                      <a:noFill/>
                    </a:ln>
                    <a:solidFill>
                      <a:srgbClr val="06064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ln>
                      <a:noFill/>
                    </a:ln>
                    <a:solidFill>
                      <a:srgbClr val="06064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ln>
                      <a:noFill/>
                    </a:ln>
                    <a:solidFill>
                      <a:srgbClr val="06064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ln>
                      <a:noFill/>
                    </a:ln>
                    <a:solidFill>
                      <a:srgbClr val="06064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500" kern="1200">
                    <a:solidFill>
                      <a:srgbClr val="060645"/>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500" kern="1200">
                    <a:solidFill>
                      <a:srgbClr val="060645"/>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500" kern="1200">
                    <a:solidFill>
                      <a:srgbClr val="060645"/>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500" kern="1200">
                    <a:solidFill>
                      <a:srgbClr val="060645"/>
                    </a:solidFill>
                    <a:latin typeface="+mn-lt"/>
                    <a:ea typeface="+mn-ea"/>
                    <a:cs typeface="+mn-cs"/>
                  </a:defRPr>
                </a:lvl9pPr>
              </a:lstStyle>
              <a:p>
                <a:pPr>
                  <a:buFont typeface="Arial" panose="020B0604020202020204" pitchFamily="34" charset="0"/>
                  <a:buChar char="•"/>
                </a:pPr>
                <a:r>
                  <a:rPr lang="en-GB" sz="2400" dirty="0"/>
                  <a:t>Stage 3 emTMA illegal under New Assessment Framework</a:t>
                </a:r>
                <a:br>
                  <a:rPr lang="en-GB" sz="2400" dirty="0"/>
                </a:br>
                <a:endParaRPr lang="en-GB" sz="2400" dirty="0"/>
              </a:p>
              <a:p>
                <a:pPr>
                  <a:buFont typeface="Arial" panose="020B0604020202020204" pitchFamily="34" charset="0"/>
                  <a:buChar char="•"/>
                </a:pPr>
                <a:r>
                  <a:rPr lang="en-GB" sz="2400" dirty="0"/>
                  <a:t>Will need to move to an EMA</a:t>
                </a:r>
              </a:p>
              <a:p>
                <a:pPr lvl="1"/>
                <a:r>
                  <a:rPr lang="en-GB" sz="2400" dirty="0"/>
                  <a:t>Unclear how specialist marking can continue</a:t>
                </a:r>
              </a:p>
              <a:p>
                <a:pPr lvl="1"/>
                <a:r>
                  <a:rPr lang="en-GB" sz="2400" dirty="0"/>
                  <a:t>Non-submission of EMA </a:t>
                </a:r>
                <a14:m>
                  <m:oMath xmlns:m="http://schemas.openxmlformats.org/officeDocument/2006/math">
                    <m:r>
                      <a:rPr lang="en-GB" sz="2400" b="0" i="1" smtClean="0">
                        <a:latin typeface="Cambria Math" panose="02040503050406030204" pitchFamily="18" charset="0"/>
                      </a:rPr>
                      <m:t>⇒</m:t>
                    </m:r>
                  </m:oMath>
                </a14:m>
                <a:r>
                  <a:rPr lang="en-GB" sz="2400" dirty="0"/>
                  <a:t> fail</a:t>
                </a:r>
              </a:p>
              <a:p>
                <a:pPr lvl="1"/>
                <a:r>
                  <a:rPr lang="en-GB" sz="2400" dirty="0"/>
                  <a:t>Removal of TMA 04 marking from AL FTE,</a:t>
                </a:r>
                <a:br>
                  <a:rPr lang="en-GB" sz="2400" dirty="0"/>
                </a:br>
                <a:r>
                  <a:rPr lang="en-GB" sz="2400" dirty="0"/>
                  <a:t>replace with EMA marker allocations?  </a:t>
                </a:r>
                <a:endParaRPr lang="en-GB" sz="2800" i="1" dirty="0"/>
              </a:p>
            </p:txBody>
          </p:sp>
        </mc:Choice>
        <mc:Fallback xmlns="">
          <p:sp>
            <p:nvSpPr>
              <p:cNvPr id="7" name="Text Placeholder 4">
                <a:extLst>
                  <a:ext uri="{FF2B5EF4-FFF2-40B4-BE49-F238E27FC236}">
                    <a16:creationId xmlns:a16="http://schemas.microsoft.com/office/drawing/2014/main" id="{91B287A0-9DB7-D997-6800-1D2A3B4449BB}"/>
                  </a:ext>
                </a:extLst>
              </p:cNvPr>
              <p:cNvSpPr txBox="1">
                <a:spLocks noRot="1" noChangeAspect="1" noMove="1" noResize="1" noEditPoints="1" noAdjustHandles="1" noChangeArrowheads="1" noChangeShapeType="1" noTextEdit="1"/>
              </p:cNvSpPr>
              <p:nvPr/>
            </p:nvSpPr>
            <p:spPr>
              <a:xfrm>
                <a:off x="413916" y="1125191"/>
                <a:ext cx="10626618" cy="4607617"/>
              </a:xfrm>
              <a:prstGeom prst="rect">
                <a:avLst/>
              </a:prstGeom>
              <a:blipFill>
                <a:blip r:embed="rId4"/>
                <a:stretch>
                  <a:fillRect l="-803" t="-530"/>
                </a:stretch>
              </a:blipFill>
            </p:spPr>
            <p:txBody>
              <a:bodyPr/>
              <a:lstStyle/>
              <a:p>
                <a:r>
                  <a:rPr lang="en-GB">
                    <a:noFill/>
                  </a:rPr>
                  <a:t> </a:t>
                </a:r>
              </a:p>
            </p:txBody>
          </p:sp>
        </mc:Fallback>
      </mc:AlternateContent>
    </p:spTree>
    <p:extLst>
      <p:ext uri="{BB962C8B-B14F-4D97-AF65-F5344CB8AC3E}">
        <p14:creationId xmlns:p14="http://schemas.microsoft.com/office/powerpoint/2010/main" val="2383223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6E5B-D0A2-FD17-12DB-3E8FFA263BF3}"/>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31</a:t>
            </a:r>
          </a:p>
        </p:txBody>
      </p:sp>
    </p:spTree>
    <p:extLst>
      <p:ext uri="{BB962C8B-B14F-4D97-AF65-F5344CB8AC3E}">
        <p14:creationId xmlns:p14="http://schemas.microsoft.com/office/powerpoint/2010/main" val="2073721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79965B-C022-C41F-A83F-62053009E58E}"/>
              </a:ext>
            </a:extLst>
          </p:cNvPr>
          <p:cNvSpPr>
            <a:spLocks noGrp="1"/>
          </p:cNvSpPr>
          <p:nvPr>
            <p:ph type="body" sz="quarter" idx="24"/>
          </p:nvPr>
        </p:nvSpPr>
        <p:spPr/>
        <p:txBody>
          <a:bodyPr/>
          <a:lstStyle/>
          <a:p>
            <a:r>
              <a:rPr lang="en-GB" dirty="0"/>
              <a:t>Challenges of online discussion in STEM </a:t>
            </a:r>
          </a:p>
        </p:txBody>
      </p:sp>
      <p:sp>
        <p:nvSpPr>
          <p:cNvPr id="5" name="Text Placeholder 4">
            <a:extLst>
              <a:ext uri="{FF2B5EF4-FFF2-40B4-BE49-F238E27FC236}">
                <a16:creationId xmlns:a16="http://schemas.microsoft.com/office/drawing/2014/main" id="{E0D501A7-319B-ED7E-46BC-5BC7287B85CB}"/>
              </a:ext>
            </a:extLst>
          </p:cNvPr>
          <p:cNvSpPr>
            <a:spLocks noGrp="1"/>
          </p:cNvSpPr>
          <p:nvPr>
            <p:ph type="body" sz="quarter" idx="12"/>
          </p:nvPr>
        </p:nvSpPr>
        <p:spPr>
          <a:xfrm>
            <a:off x="1152901" y="1051978"/>
            <a:ext cx="9591229" cy="4341087"/>
          </a:xfrm>
        </p:spPr>
        <p:txBody>
          <a:bodyPr/>
          <a:lstStyle/>
          <a:p>
            <a:pPr marL="342900" indent="-342900">
              <a:lnSpc>
                <a:spcPct val="100000"/>
              </a:lnSpc>
              <a:buFont typeface="Arial" panose="020B0604020202020204" pitchFamily="34" charset="0"/>
              <a:buChar char="•"/>
            </a:pPr>
            <a:r>
              <a:rPr lang="en-GB" sz="2000" b="0" dirty="0"/>
              <a:t>In STEM subjects we typically want to discuss topics that include graphs, diagrams and equations which is challenging in an online conversation</a:t>
            </a:r>
          </a:p>
          <a:p>
            <a:pPr marL="342900" indent="-342900">
              <a:lnSpc>
                <a:spcPct val="100000"/>
              </a:lnSpc>
              <a:buFont typeface="Arial" panose="020B0604020202020204" pitchFamily="34" charset="0"/>
              <a:buChar char="•"/>
            </a:pPr>
            <a:endParaRPr lang="en-GB" sz="800" b="0" dirty="0"/>
          </a:p>
          <a:p>
            <a:pPr marL="342900" indent="-342900">
              <a:lnSpc>
                <a:spcPct val="100000"/>
              </a:lnSpc>
              <a:buFont typeface="Arial" panose="020B0604020202020204" pitchFamily="34" charset="0"/>
              <a:buChar char="•"/>
            </a:pPr>
            <a:r>
              <a:rPr lang="en-GB" sz="2000" b="0" dirty="0"/>
              <a:t>We propose that a tutor and student using a graphics tablet in an adobe connect room can have a natural and authentic discussion that is resilient against Gen AI</a:t>
            </a:r>
          </a:p>
          <a:p>
            <a:pPr marL="342900" indent="-342900">
              <a:lnSpc>
                <a:spcPct val="100000"/>
              </a:lnSpc>
              <a:buFont typeface="Arial" panose="020B0604020202020204" pitchFamily="34" charset="0"/>
              <a:buChar char="•"/>
            </a:pPr>
            <a:endParaRPr lang="en-GB" sz="600" b="0" dirty="0"/>
          </a:p>
          <a:p>
            <a:pPr marL="342900" indent="-342900">
              <a:lnSpc>
                <a:spcPct val="100000"/>
              </a:lnSpc>
              <a:buFont typeface="Arial" panose="020B0604020202020204" pitchFamily="34" charset="0"/>
              <a:buChar char="•"/>
            </a:pPr>
            <a:r>
              <a:rPr lang="en-GB" sz="2000" b="0" dirty="0"/>
              <a:t>We have a three-phase </a:t>
            </a:r>
            <a:r>
              <a:rPr lang="en-GB" sz="2000" b="0" dirty="0" err="1"/>
              <a:t>eSTEeM</a:t>
            </a:r>
            <a:r>
              <a:rPr lang="en-GB" sz="2000" b="0" dirty="0"/>
              <a:t> project underway to test if this method can be used for repeatable and reliable online assessment</a:t>
            </a:r>
          </a:p>
          <a:p>
            <a:pPr marL="342900" indent="-342900">
              <a:lnSpc>
                <a:spcPct val="100000"/>
              </a:lnSpc>
              <a:buFont typeface="Arial" panose="020B0604020202020204" pitchFamily="34" charset="0"/>
              <a:buChar char="•"/>
            </a:pPr>
            <a:endParaRPr lang="en-GB" sz="600" b="0" dirty="0"/>
          </a:p>
          <a:p>
            <a:pPr marL="342900" indent="-342900">
              <a:lnSpc>
                <a:spcPct val="100000"/>
              </a:lnSpc>
              <a:buFont typeface="Arial" panose="020B0604020202020204" pitchFamily="34" charset="0"/>
              <a:buChar char="•"/>
            </a:pPr>
            <a:r>
              <a:rPr lang="en-GB" sz="2000" b="0" dirty="0">
                <a:solidFill>
                  <a:schemeClr val="tx1"/>
                </a:solidFill>
              </a:rPr>
              <a:t>Phase 1 – six tutors all taking part of tutor and student </a:t>
            </a:r>
            <a:r>
              <a:rPr lang="en-GB" sz="2000" b="0" dirty="0">
                <a:solidFill>
                  <a:schemeClr val="tx1"/>
                </a:solidFill>
                <a:highlight>
                  <a:srgbClr val="FFFF00"/>
                </a:highlight>
              </a:rPr>
              <a:t>COMPLETED</a:t>
            </a:r>
          </a:p>
          <a:p>
            <a:pPr marL="342900" indent="-342900">
              <a:lnSpc>
                <a:spcPct val="100000"/>
              </a:lnSpc>
              <a:buFont typeface="Arial" panose="020B0604020202020204" pitchFamily="34" charset="0"/>
              <a:buChar char="•"/>
            </a:pPr>
            <a:r>
              <a:rPr lang="en-GB" sz="2000" b="0" dirty="0">
                <a:solidFill>
                  <a:schemeClr val="tx1"/>
                </a:solidFill>
              </a:rPr>
              <a:t>Phase 2 – two ALs testing assessment with 14 students </a:t>
            </a:r>
            <a:r>
              <a:rPr lang="en-GB" sz="2000" b="0" dirty="0">
                <a:solidFill>
                  <a:schemeClr val="tx1"/>
                </a:solidFill>
                <a:highlight>
                  <a:srgbClr val="FFFF00"/>
                </a:highlight>
              </a:rPr>
              <a:t>UNDERWAY</a:t>
            </a:r>
          </a:p>
          <a:p>
            <a:pPr marL="342900" indent="-342900">
              <a:lnSpc>
                <a:spcPct val="100000"/>
              </a:lnSpc>
              <a:buFont typeface="Arial" panose="020B0604020202020204" pitchFamily="34" charset="0"/>
              <a:buChar char="•"/>
            </a:pPr>
            <a:r>
              <a:rPr lang="en-GB" sz="2000" b="0" dirty="0">
                <a:solidFill>
                  <a:schemeClr val="tx1"/>
                </a:solidFill>
              </a:rPr>
              <a:t>Phase 3 – we will test concepts further with ~80 students </a:t>
            </a:r>
            <a:r>
              <a:rPr lang="en-GB" sz="2000" b="0" dirty="0">
                <a:solidFill>
                  <a:schemeClr val="tx1"/>
                </a:solidFill>
                <a:highlight>
                  <a:srgbClr val="FFFF00"/>
                </a:highlight>
              </a:rPr>
              <a:t>26J </a:t>
            </a:r>
          </a:p>
          <a:p>
            <a:pPr marL="342900" indent="-342900">
              <a:lnSpc>
                <a:spcPct val="100000"/>
              </a:lnSpc>
              <a:buFont typeface="Arial" panose="020B0604020202020204" pitchFamily="34" charset="0"/>
              <a:buChar char="•"/>
            </a:pPr>
            <a:endParaRPr lang="en-GB" sz="2000" dirty="0"/>
          </a:p>
          <a:p>
            <a:pPr marL="342900" indent="-342900">
              <a:lnSpc>
                <a:spcPct val="100000"/>
              </a:lnSpc>
              <a:buFont typeface="Arial" panose="020B0604020202020204" pitchFamily="34" charset="0"/>
              <a:buChar char="•"/>
            </a:pPr>
            <a:endParaRPr lang="en-GB" sz="2000" dirty="0"/>
          </a:p>
        </p:txBody>
      </p:sp>
    </p:spTree>
    <p:extLst>
      <p:ext uri="{BB962C8B-B14F-4D97-AF65-F5344CB8AC3E}">
        <p14:creationId xmlns:p14="http://schemas.microsoft.com/office/powerpoint/2010/main" val="1292018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FCAE6D5-E835-F339-E774-F2545A3FDB31}"/>
              </a:ext>
            </a:extLst>
          </p:cNvPr>
          <p:cNvSpPr>
            <a:spLocks noGrp="1"/>
          </p:cNvSpPr>
          <p:nvPr>
            <p:ph type="body" sz="quarter" idx="12"/>
          </p:nvPr>
        </p:nvSpPr>
        <p:spPr/>
        <p:txBody>
          <a:bodyPr/>
          <a:lstStyle/>
          <a:p>
            <a:endParaRPr lang="en-GB"/>
          </a:p>
        </p:txBody>
      </p:sp>
      <p:sp>
        <p:nvSpPr>
          <p:cNvPr id="10" name="Text Placeholder 9">
            <a:extLst>
              <a:ext uri="{FF2B5EF4-FFF2-40B4-BE49-F238E27FC236}">
                <a16:creationId xmlns:a16="http://schemas.microsoft.com/office/drawing/2014/main" id="{E1B2656E-A07A-4319-3785-B09DFC32A6A8}"/>
              </a:ext>
            </a:extLst>
          </p:cNvPr>
          <p:cNvSpPr>
            <a:spLocks noGrp="1"/>
          </p:cNvSpPr>
          <p:nvPr>
            <p:ph type="body" sz="quarter" idx="14"/>
          </p:nvPr>
        </p:nvSpPr>
        <p:spPr/>
        <p:txBody>
          <a:bodyPr/>
          <a:lstStyle/>
          <a:p>
            <a:endParaRPr lang="en-GB"/>
          </a:p>
        </p:txBody>
      </p:sp>
      <p:sp>
        <p:nvSpPr>
          <p:cNvPr id="11" name="Text Placeholder 10">
            <a:extLst>
              <a:ext uri="{FF2B5EF4-FFF2-40B4-BE49-F238E27FC236}">
                <a16:creationId xmlns:a16="http://schemas.microsoft.com/office/drawing/2014/main" id="{D26E5C89-BE31-51B0-7360-5492BA2CDCEC}"/>
              </a:ext>
            </a:extLst>
          </p:cNvPr>
          <p:cNvSpPr>
            <a:spLocks noGrp="1"/>
          </p:cNvSpPr>
          <p:nvPr>
            <p:ph type="body" sz="quarter" idx="15"/>
          </p:nvPr>
        </p:nvSpPr>
        <p:spPr/>
        <p:txBody>
          <a:bodyPr/>
          <a:lstStyle/>
          <a:p>
            <a:endParaRPr lang="en-GB"/>
          </a:p>
        </p:txBody>
      </p:sp>
      <p:pic>
        <p:nvPicPr>
          <p:cNvPr id="8" name="Picture 7">
            <a:extLst>
              <a:ext uri="{FF2B5EF4-FFF2-40B4-BE49-F238E27FC236}">
                <a16:creationId xmlns:a16="http://schemas.microsoft.com/office/drawing/2014/main" id="{B918CC33-397D-8B13-4885-78202D342E6D}"/>
              </a:ext>
            </a:extLst>
          </p:cNvPr>
          <p:cNvPicPr>
            <a:picLocks noChangeAspect="1"/>
          </p:cNvPicPr>
          <p:nvPr/>
        </p:nvPicPr>
        <p:blipFill>
          <a:blip r:embed="rId2"/>
          <a:stretch>
            <a:fillRect/>
          </a:stretch>
        </p:blipFill>
        <p:spPr>
          <a:xfrm>
            <a:off x="799833" y="486097"/>
            <a:ext cx="10592334" cy="4985074"/>
          </a:xfrm>
          <a:prstGeom prst="rect">
            <a:avLst/>
          </a:prstGeom>
        </p:spPr>
      </p:pic>
    </p:spTree>
    <p:extLst>
      <p:ext uri="{BB962C8B-B14F-4D97-AF65-F5344CB8AC3E}">
        <p14:creationId xmlns:p14="http://schemas.microsoft.com/office/powerpoint/2010/main" val="2684539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7A94BC-BEFD-F999-9A2F-9BE26774D5A7}"/>
              </a:ext>
            </a:extLst>
          </p:cNvPr>
          <p:cNvSpPr>
            <a:spLocks noGrp="1"/>
          </p:cNvSpPr>
          <p:nvPr>
            <p:ph type="title"/>
          </p:nvPr>
        </p:nvSpPr>
        <p:spPr>
          <a:xfrm>
            <a:off x="408207" y="579437"/>
            <a:ext cx="5557584" cy="1800200"/>
          </a:xfrm>
        </p:spPr>
        <p:txBody>
          <a:bodyPr>
            <a:normAutofit fontScale="90000"/>
          </a:bodyPr>
          <a:lstStyle/>
          <a:p>
            <a:r>
              <a:rPr lang="en-GB" sz="4800" dirty="0"/>
              <a:t>Using </a:t>
            </a:r>
            <a:r>
              <a:rPr lang="en-GB" sz="4800" dirty="0" err="1"/>
              <a:t>labcasts</a:t>
            </a:r>
            <a:r>
              <a:rPr lang="en-GB" sz="4800" dirty="0"/>
              <a:t> to make chemistry assessments more authentic</a:t>
            </a:r>
          </a:p>
        </p:txBody>
      </p:sp>
      <p:sp>
        <p:nvSpPr>
          <p:cNvPr id="11" name="Text Placeholder 10">
            <a:extLst>
              <a:ext uri="{FF2B5EF4-FFF2-40B4-BE49-F238E27FC236}">
                <a16:creationId xmlns:a16="http://schemas.microsoft.com/office/drawing/2014/main" id="{882843AF-6FFB-0F55-7CC1-257168A563EC}"/>
              </a:ext>
            </a:extLst>
          </p:cNvPr>
          <p:cNvSpPr>
            <a:spLocks noGrp="1"/>
          </p:cNvSpPr>
          <p:nvPr>
            <p:ph type="body" sz="quarter" idx="13"/>
          </p:nvPr>
        </p:nvSpPr>
        <p:spPr/>
        <p:txBody>
          <a:bodyPr/>
          <a:lstStyle/>
          <a:p>
            <a:r>
              <a:rPr lang="en-GB" dirty="0"/>
              <a:t>Shaun Mutter, Daniel Payne, Kate Nixon, Rob Janes</a:t>
            </a:r>
          </a:p>
        </p:txBody>
      </p:sp>
      <p:sp>
        <p:nvSpPr>
          <p:cNvPr id="12" name="Text Placeholder 11">
            <a:extLst>
              <a:ext uri="{FF2B5EF4-FFF2-40B4-BE49-F238E27FC236}">
                <a16:creationId xmlns:a16="http://schemas.microsoft.com/office/drawing/2014/main" id="{5AF8DEDC-E50C-C1A0-D0BD-888D603E4A16}"/>
              </a:ext>
            </a:extLst>
          </p:cNvPr>
          <p:cNvSpPr>
            <a:spLocks noGrp="1"/>
          </p:cNvSpPr>
          <p:nvPr>
            <p:ph type="body" sz="quarter" idx="14"/>
          </p:nvPr>
        </p:nvSpPr>
        <p:spPr/>
        <p:txBody>
          <a:bodyPr/>
          <a:lstStyle/>
          <a:p>
            <a:r>
              <a:rPr lang="en-GB" dirty="0"/>
              <a:t>School of Life, Health and Chemical Sciences</a:t>
            </a:r>
          </a:p>
        </p:txBody>
      </p:sp>
      <p:sp>
        <p:nvSpPr>
          <p:cNvPr id="13" name="Text Placeholder 12">
            <a:extLst>
              <a:ext uri="{FF2B5EF4-FFF2-40B4-BE49-F238E27FC236}">
                <a16:creationId xmlns:a16="http://schemas.microsoft.com/office/drawing/2014/main" id="{8D465793-1E59-502B-F235-20F58D8A5D47}"/>
              </a:ext>
            </a:extLst>
          </p:cNvPr>
          <p:cNvSpPr>
            <a:spLocks noGrp="1"/>
          </p:cNvSpPr>
          <p:nvPr>
            <p:ph type="body" sz="quarter" idx="15"/>
          </p:nvPr>
        </p:nvSpPr>
        <p:spPr/>
        <p:txBody>
          <a:bodyPr/>
          <a:lstStyle/>
          <a:p>
            <a:r>
              <a:rPr lang="en-GB" dirty="0"/>
              <a:t>29</a:t>
            </a:r>
            <a:r>
              <a:rPr lang="en-GB" baseline="30000" dirty="0"/>
              <a:t>th</a:t>
            </a:r>
            <a:r>
              <a:rPr lang="en-GB" dirty="0"/>
              <a:t> April 2026</a:t>
            </a:r>
          </a:p>
        </p:txBody>
      </p:sp>
      <p:pic>
        <p:nvPicPr>
          <p:cNvPr id="8" name="Picture Placeholder 7">
            <a:extLst>
              <a:ext uri="{FF2B5EF4-FFF2-40B4-BE49-F238E27FC236}">
                <a16:creationId xmlns:a16="http://schemas.microsoft.com/office/drawing/2014/main" id="{405AA929-9CC3-92B7-E7CB-A56CC3DF671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743" b="2743"/>
          <a:stretch>
            <a:fillRect/>
          </a:stretch>
        </p:blipFill>
        <p:spPr>
          <a:prstGeom prst="round2SameRect">
            <a:avLst>
              <a:gd name="adj1" fmla="val 42678"/>
              <a:gd name="adj2" fmla="val 4847"/>
            </a:avLst>
          </a:prstGeom>
        </p:spPr>
      </p:pic>
    </p:spTree>
    <p:extLst>
      <p:ext uri="{BB962C8B-B14F-4D97-AF65-F5344CB8AC3E}">
        <p14:creationId xmlns:p14="http://schemas.microsoft.com/office/powerpoint/2010/main" val="3032826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605384-E674-33FD-333F-46128BAC0F7C}"/>
              </a:ext>
            </a:extLst>
          </p:cNvPr>
          <p:cNvSpPr>
            <a:spLocks noGrp="1"/>
          </p:cNvSpPr>
          <p:nvPr>
            <p:ph type="title"/>
          </p:nvPr>
        </p:nvSpPr>
        <p:spPr>
          <a:xfrm>
            <a:off x="413915" y="177274"/>
            <a:ext cx="10710942" cy="468640"/>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r>
              <a:rPr lang="en-GB" dirty="0"/>
              <a:t>Introduction</a:t>
            </a:r>
            <a:endParaRPr lang="en-GB" noProof="0" dirty="0"/>
          </a:p>
        </p:txBody>
      </p:sp>
      <p:sp>
        <p:nvSpPr>
          <p:cNvPr id="5" name="Text Placeholder 4">
            <a:extLst>
              <a:ext uri="{FF2B5EF4-FFF2-40B4-BE49-F238E27FC236}">
                <a16:creationId xmlns:a16="http://schemas.microsoft.com/office/drawing/2014/main" id="{A9E09327-669C-DFB8-BAE0-DE5FC70B8BEA}"/>
              </a:ext>
            </a:extLst>
          </p:cNvPr>
          <p:cNvSpPr>
            <a:spLocks noGrp="1"/>
          </p:cNvSpPr>
          <p:nvPr>
            <p:ph type="body" sz="quarter" idx="22"/>
          </p:nvPr>
        </p:nvSpPr>
        <p:spPr>
          <a:xfrm>
            <a:off x="723182" y="1095780"/>
            <a:ext cx="4498943" cy="4527098"/>
          </a:xfrm>
        </p:spPr>
        <p:txBody>
          <a:bodyPr/>
          <a:lstStyle/>
          <a:p>
            <a:r>
              <a:rPr lang="en-GB" sz="2000" dirty="0"/>
              <a:t>Labcast on S218 Concepts in chemistry</a:t>
            </a:r>
          </a:p>
          <a:p>
            <a:endParaRPr lang="en-GB" sz="2000" dirty="0"/>
          </a:p>
          <a:p>
            <a:r>
              <a:rPr lang="en-GB" sz="2000" dirty="0"/>
              <a:t>Live event filmed within the laboratory</a:t>
            </a:r>
          </a:p>
          <a:p>
            <a:endParaRPr lang="en-GB" sz="2000" dirty="0"/>
          </a:p>
          <a:p>
            <a:r>
              <a:rPr lang="en-GB" sz="2000" dirty="0"/>
              <a:t>Synoptic experimental investigation combining multiple topics from the module</a:t>
            </a:r>
          </a:p>
          <a:p>
            <a:endParaRPr lang="en-GB" sz="2000" dirty="0"/>
          </a:p>
          <a:p>
            <a:r>
              <a:rPr lang="en-GB" sz="2000" dirty="0"/>
              <a:t>All aspects of the labcast contribute to the EMA</a:t>
            </a:r>
          </a:p>
        </p:txBody>
      </p:sp>
      <p:pic>
        <p:nvPicPr>
          <p:cNvPr id="8" name="Picture 7">
            <a:extLst>
              <a:ext uri="{FF2B5EF4-FFF2-40B4-BE49-F238E27FC236}">
                <a16:creationId xmlns:a16="http://schemas.microsoft.com/office/drawing/2014/main" id="{3905E1BD-DC9F-0312-3E9D-DFB59844CEFF}"/>
              </a:ext>
            </a:extLst>
          </p:cNvPr>
          <p:cNvPicPr>
            <a:picLocks noChangeAspect="1"/>
          </p:cNvPicPr>
          <p:nvPr/>
        </p:nvPicPr>
        <p:blipFill>
          <a:blip r:embed="rId2"/>
          <a:stretch>
            <a:fillRect/>
          </a:stretch>
        </p:blipFill>
        <p:spPr>
          <a:xfrm>
            <a:off x="5222125" y="1480782"/>
            <a:ext cx="6698702" cy="4142096"/>
          </a:xfrm>
          <a:prstGeom prst="rect">
            <a:avLst/>
          </a:prstGeom>
        </p:spPr>
      </p:pic>
    </p:spTree>
    <p:extLst>
      <p:ext uri="{BB962C8B-B14F-4D97-AF65-F5344CB8AC3E}">
        <p14:creationId xmlns:p14="http://schemas.microsoft.com/office/powerpoint/2010/main" val="2721675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9BFD33-1746-94ED-F169-E17CCB5EFFA1}"/>
              </a:ext>
            </a:extLst>
          </p:cNvPr>
          <p:cNvSpPr>
            <a:spLocks noGrp="1"/>
          </p:cNvSpPr>
          <p:nvPr>
            <p:ph type="body" sz="quarter" idx="22"/>
          </p:nvPr>
        </p:nvSpPr>
        <p:spPr>
          <a:xfrm>
            <a:off x="413915" y="1167685"/>
            <a:ext cx="5338159" cy="4414095"/>
          </a:xfrm>
        </p:spPr>
        <p:txBody>
          <a:bodyPr/>
          <a:lstStyle/>
          <a:p>
            <a:r>
              <a:rPr lang="en-GB" sz="1800" dirty="0"/>
              <a:t>Measuring the kinetics of the photoisomerization of azo-dyes</a:t>
            </a:r>
          </a:p>
          <a:p>
            <a:endParaRPr lang="en-GB" sz="1800" dirty="0"/>
          </a:p>
          <a:p>
            <a:r>
              <a:rPr lang="en-GB" sz="1800" dirty="0"/>
              <a:t>Part 1: Chemical synthesis</a:t>
            </a:r>
          </a:p>
          <a:p>
            <a:endParaRPr lang="en-GB" sz="1800" dirty="0"/>
          </a:p>
          <a:p>
            <a:r>
              <a:rPr lang="en-GB" sz="1800" dirty="0"/>
              <a:t>Part 2: Demonstration of “photo switching” by irradiation</a:t>
            </a:r>
          </a:p>
          <a:p>
            <a:endParaRPr lang="en-GB" sz="1800" dirty="0"/>
          </a:p>
          <a:p>
            <a:r>
              <a:rPr lang="en-GB" sz="1800" dirty="0"/>
              <a:t>Part 3: Measure the rate of relaxation</a:t>
            </a:r>
          </a:p>
          <a:p>
            <a:endParaRPr lang="en-GB" sz="1800" dirty="0"/>
          </a:p>
          <a:p>
            <a:r>
              <a:rPr lang="en-GB" sz="1800" dirty="0"/>
              <a:t>Example of a “real-world” chemical problem due to azo-dyes possible applications</a:t>
            </a:r>
          </a:p>
          <a:p>
            <a:endParaRPr lang="en-GB" dirty="0"/>
          </a:p>
          <a:p>
            <a:endParaRPr lang="en-GB" dirty="0"/>
          </a:p>
        </p:txBody>
      </p:sp>
      <p:sp>
        <p:nvSpPr>
          <p:cNvPr id="3" name="Title 2">
            <a:extLst>
              <a:ext uri="{FF2B5EF4-FFF2-40B4-BE49-F238E27FC236}">
                <a16:creationId xmlns:a16="http://schemas.microsoft.com/office/drawing/2014/main" id="{5B918783-0C7C-649D-CDEA-803A16260B70}"/>
              </a:ext>
            </a:extLst>
          </p:cNvPr>
          <p:cNvSpPr>
            <a:spLocks noGrp="1"/>
          </p:cNvSpPr>
          <p:nvPr>
            <p:ph type="title"/>
          </p:nvPr>
        </p:nvSpPr>
        <p:spPr/>
        <p:txBody>
          <a:bodyPr>
            <a:normAutofit fontScale="90000"/>
          </a:bodyPr>
          <a:lstStyle/>
          <a:p>
            <a:r>
              <a:rPr lang="en-GB" dirty="0"/>
              <a:t>Investigation and aims</a:t>
            </a:r>
          </a:p>
        </p:txBody>
      </p:sp>
      <p:graphicFrame>
        <p:nvGraphicFramePr>
          <p:cNvPr id="6" name="Object 5">
            <a:extLst>
              <a:ext uri="{FF2B5EF4-FFF2-40B4-BE49-F238E27FC236}">
                <a16:creationId xmlns:a16="http://schemas.microsoft.com/office/drawing/2014/main" id="{80CB484E-2E10-ECED-4C71-0E6DBF82EB1D}"/>
              </a:ext>
            </a:extLst>
          </p:cNvPr>
          <p:cNvGraphicFramePr>
            <a:graphicFrameLocks noChangeAspect="1"/>
          </p:cNvGraphicFramePr>
          <p:nvPr/>
        </p:nvGraphicFramePr>
        <p:xfrm>
          <a:off x="7659979" y="3146487"/>
          <a:ext cx="3081941" cy="1552057"/>
        </p:xfrm>
        <a:graphic>
          <a:graphicData uri="http://schemas.openxmlformats.org/presentationml/2006/ole">
            <mc:AlternateContent xmlns:mc="http://schemas.openxmlformats.org/markup-compatibility/2006">
              <mc:Choice xmlns:v="urn:schemas-microsoft-com:vml" Requires="v">
                <p:oleObj name="CS ChemDraw Drawing" r:id="rId2" imgW="3309682" imgH="1667029" progId="ChemDraw.Document.6.0">
                  <p:embed/>
                </p:oleObj>
              </mc:Choice>
              <mc:Fallback>
                <p:oleObj name="CS ChemDraw Drawing" r:id="rId2" imgW="3309682" imgH="1667029" progId="ChemDraw.Document.6.0">
                  <p:embed/>
                  <p:pic>
                    <p:nvPicPr>
                      <p:cNvPr id="6" name="Object 5">
                        <a:extLst>
                          <a:ext uri="{FF2B5EF4-FFF2-40B4-BE49-F238E27FC236}">
                            <a16:creationId xmlns:a16="http://schemas.microsoft.com/office/drawing/2014/main" id="{80CB484E-2E10-ECED-4C71-0E6DBF82EB1D}"/>
                          </a:ext>
                        </a:extLst>
                      </p:cNvPr>
                      <p:cNvPicPr/>
                      <p:nvPr/>
                    </p:nvPicPr>
                    <p:blipFill>
                      <a:blip r:embed="rId3"/>
                      <a:stretch>
                        <a:fillRect/>
                      </a:stretch>
                    </p:blipFill>
                    <p:spPr>
                      <a:xfrm>
                        <a:off x="7659979" y="3146487"/>
                        <a:ext cx="3081941" cy="155205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7196F2AD-B1B2-FB84-61CE-0C94A21CBDC1}"/>
              </a:ext>
            </a:extLst>
          </p:cNvPr>
          <p:cNvGraphicFramePr>
            <a:graphicFrameLocks noChangeAspect="1"/>
          </p:cNvGraphicFramePr>
          <p:nvPr/>
        </p:nvGraphicFramePr>
        <p:xfrm>
          <a:off x="7739668" y="5111628"/>
          <a:ext cx="2424434" cy="1552056"/>
        </p:xfrm>
        <a:graphic>
          <a:graphicData uri="http://schemas.openxmlformats.org/presentationml/2006/ole">
            <mc:AlternateContent xmlns:mc="http://schemas.openxmlformats.org/markup-compatibility/2006">
              <mc:Choice xmlns:v="urn:schemas-microsoft-com:vml" Requires="v">
                <p:oleObj name="CS ChemDraw Drawing" r:id="rId4" imgW="2576675" imgH="1650082" progId="ChemDraw.Document.6.0">
                  <p:embed/>
                </p:oleObj>
              </mc:Choice>
              <mc:Fallback>
                <p:oleObj name="CS ChemDraw Drawing" r:id="rId4" imgW="2576675" imgH="1650082" progId="ChemDraw.Document.6.0">
                  <p:embed/>
                  <p:pic>
                    <p:nvPicPr>
                      <p:cNvPr id="7" name="Object 6">
                        <a:extLst>
                          <a:ext uri="{FF2B5EF4-FFF2-40B4-BE49-F238E27FC236}">
                            <a16:creationId xmlns:a16="http://schemas.microsoft.com/office/drawing/2014/main" id="{7196F2AD-B1B2-FB84-61CE-0C94A21CBDC1}"/>
                          </a:ext>
                        </a:extLst>
                      </p:cNvPr>
                      <p:cNvPicPr/>
                      <p:nvPr/>
                    </p:nvPicPr>
                    <p:blipFill>
                      <a:blip r:embed="rId5"/>
                      <a:stretch>
                        <a:fillRect/>
                      </a:stretch>
                    </p:blipFill>
                    <p:spPr>
                      <a:xfrm>
                        <a:off x="7739668" y="5111628"/>
                        <a:ext cx="2424434" cy="1552056"/>
                      </a:xfrm>
                      <a:prstGeom prst="rect">
                        <a:avLst/>
                      </a:prstGeom>
                    </p:spPr>
                  </p:pic>
                </p:oleObj>
              </mc:Fallback>
            </mc:AlternateContent>
          </a:graphicData>
        </a:graphic>
      </p:graphicFrame>
      <p:sp>
        <p:nvSpPr>
          <p:cNvPr id="8" name="Arrow: Curved Left 7">
            <a:extLst>
              <a:ext uri="{FF2B5EF4-FFF2-40B4-BE49-F238E27FC236}">
                <a16:creationId xmlns:a16="http://schemas.microsoft.com/office/drawing/2014/main" id="{14CC7859-9F8F-80C0-8798-23158DD03A79}"/>
              </a:ext>
            </a:extLst>
          </p:cNvPr>
          <p:cNvSpPr/>
          <p:nvPr/>
        </p:nvSpPr>
        <p:spPr>
          <a:xfrm>
            <a:off x="10358983" y="3617455"/>
            <a:ext cx="765874" cy="2502379"/>
          </a:xfrm>
          <a:prstGeom prst="curvedLef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chemeClr val="tx1"/>
              </a:solidFill>
            </a:endParaRPr>
          </a:p>
        </p:txBody>
      </p:sp>
      <p:sp>
        <p:nvSpPr>
          <p:cNvPr id="9" name="Arrow: Curved Left 8">
            <a:extLst>
              <a:ext uri="{FF2B5EF4-FFF2-40B4-BE49-F238E27FC236}">
                <a16:creationId xmlns:a16="http://schemas.microsoft.com/office/drawing/2014/main" id="{FB2BDB94-B309-E334-697A-FF0FB285E279}"/>
              </a:ext>
            </a:extLst>
          </p:cNvPr>
          <p:cNvSpPr/>
          <p:nvPr/>
        </p:nvSpPr>
        <p:spPr>
          <a:xfrm rot="10800000">
            <a:off x="6683813" y="3741926"/>
            <a:ext cx="765874" cy="2278708"/>
          </a:xfrm>
          <a:prstGeom prst="curvedLef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graphicFrame>
        <p:nvGraphicFramePr>
          <p:cNvPr id="10" name="Object 9">
            <a:extLst>
              <a:ext uri="{FF2B5EF4-FFF2-40B4-BE49-F238E27FC236}">
                <a16:creationId xmlns:a16="http://schemas.microsoft.com/office/drawing/2014/main" id="{C63E7760-12F3-69FD-E263-454A163DD73E}"/>
              </a:ext>
            </a:extLst>
          </p:cNvPr>
          <p:cNvGraphicFramePr>
            <a:graphicFrameLocks noChangeAspect="1"/>
          </p:cNvGraphicFramePr>
          <p:nvPr/>
        </p:nvGraphicFramePr>
        <p:xfrm>
          <a:off x="7600817" y="966891"/>
          <a:ext cx="2320925" cy="1333500"/>
        </p:xfrm>
        <a:graphic>
          <a:graphicData uri="http://schemas.openxmlformats.org/presentationml/2006/ole">
            <mc:AlternateContent xmlns:mc="http://schemas.openxmlformats.org/markup-compatibility/2006">
              <mc:Choice xmlns:v="urn:schemas-microsoft-com:vml" Requires="v">
                <p:oleObj name="CS ChemDraw Drawing" r:id="rId6" imgW="959600" imgH="551217" progId="ChemDraw.Document.6.0">
                  <p:embed/>
                </p:oleObj>
              </mc:Choice>
              <mc:Fallback>
                <p:oleObj name="CS ChemDraw Drawing" r:id="rId6" imgW="959600" imgH="551217" progId="ChemDraw.Document.6.0">
                  <p:embed/>
                  <p:pic>
                    <p:nvPicPr>
                      <p:cNvPr id="10" name="Object 9">
                        <a:extLst>
                          <a:ext uri="{FF2B5EF4-FFF2-40B4-BE49-F238E27FC236}">
                            <a16:creationId xmlns:a16="http://schemas.microsoft.com/office/drawing/2014/main" id="{C63E7760-12F3-69FD-E263-454A163DD73E}"/>
                          </a:ext>
                        </a:extLst>
                      </p:cNvPr>
                      <p:cNvPicPr/>
                      <p:nvPr/>
                    </p:nvPicPr>
                    <p:blipFill>
                      <a:blip r:embed="rId7"/>
                      <a:stretch>
                        <a:fillRect/>
                      </a:stretch>
                    </p:blipFill>
                    <p:spPr>
                      <a:xfrm>
                        <a:off x="7600817" y="966891"/>
                        <a:ext cx="2320925" cy="1333500"/>
                      </a:xfrm>
                      <a:prstGeom prst="rect">
                        <a:avLst/>
                      </a:prstGeom>
                    </p:spPr>
                  </p:pic>
                </p:oleObj>
              </mc:Fallback>
            </mc:AlternateContent>
          </a:graphicData>
        </a:graphic>
      </p:graphicFrame>
      <p:sp>
        <p:nvSpPr>
          <p:cNvPr id="11" name="Arrow: Down 10">
            <a:extLst>
              <a:ext uri="{FF2B5EF4-FFF2-40B4-BE49-F238E27FC236}">
                <a16:creationId xmlns:a16="http://schemas.microsoft.com/office/drawing/2014/main" id="{979FF98A-E79F-6BE0-A5E0-47C4661E7D4E}"/>
              </a:ext>
            </a:extLst>
          </p:cNvPr>
          <p:cNvSpPr/>
          <p:nvPr/>
        </p:nvSpPr>
        <p:spPr>
          <a:xfrm>
            <a:off x="8753704" y="2300391"/>
            <a:ext cx="240632" cy="1156761"/>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3E278E2F-130E-ADF5-6AB1-1FFA9DE10BA5}"/>
              </a:ext>
            </a:extLst>
          </p:cNvPr>
          <p:cNvSpPr txBox="1"/>
          <p:nvPr/>
        </p:nvSpPr>
        <p:spPr>
          <a:xfrm rot="16200000">
            <a:off x="5179919" y="4683977"/>
            <a:ext cx="2279519" cy="369332"/>
          </a:xfrm>
          <a:prstGeom prst="rect">
            <a:avLst/>
          </a:prstGeom>
          <a:noFill/>
        </p:spPr>
        <p:txBody>
          <a:bodyPr wrap="square" rtlCol="0">
            <a:spAutoFit/>
          </a:bodyPr>
          <a:lstStyle/>
          <a:p>
            <a:r>
              <a:rPr lang="en-GB" dirty="0"/>
              <a:t>Part 3: Relaxation</a:t>
            </a:r>
          </a:p>
        </p:txBody>
      </p:sp>
      <p:sp>
        <p:nvSpPr>
          <p:cNvPr id="13" name="TextBox 12">
            <a:extLst>
              <a:ext uri="{FF2B5EF4-FFF2-40B4-BE49-F238E27FC236}">
                <a16:creationId xmlns:a16="http://schemas.microsoft.com/office/drawing/2014/main" id="{0C839FB9-B745-0429-A5FE-77589C02AA1B}"/>
              </a:ext>
            </a:extLst>
          </p:cNvPr>
          <p:cNvSpPr txBox="1"/>
          <p:nvPr/>
        </p:nvSpPr>
        <p:spPr>
          <a:xfrm rot="5400000">
            <a:off x="10364644" y="4795409"/>
            <a:ext cx="2279519" cy="369332"/>
          </a:xfrm>
          <a:prstGeom prst="rect">
            <a:avLst/>
          </a:prstGeom>
          <a:noFill/>
        </p:spPr>
        <p:txBody>
          <a:bodyPr wrap="square" rtlCol="0">
            <a:spAutoFit/>
          </a:bodyPr>
          <a:lstStyle/>
          <a:p>
            <a:r>
              <a:rPr lang="en-GB" dirty="0"/>
              <a:t>Part 2: Irradiation</a:t>
            </a:r>
          </a:p>
        </p:txBody>
      </p:sp>
      <p:sp>
        <p:nvSpPr>
          <p:cNvPr id="14" name="TextBox 13">
            <a:extLst>
              <a:ext uri="{FF2B5EF4-FFF2-40B4-BE49-F238E27FC236}">
                <a16:creationId xmlns:a16="http://schemas.microsoft.com/office/drawing/2014/main" id="{A600416D-B343-1254-D3A5-8F54ED628C8E}"/>
              </a:ext>
            </a:extLst>
          </p:cNvPr>
          <p:cNvSpPr txBox="1"/>
          <p:nvPr/>
        </p:nvSpPr>
        <p:spPr>
          <a:xfrm>
            <a:off x="6750519" y="2694105"/>
            <a:ext cx="2123502" cy="369332"/>
          </a:xfrm>
          <a:prstGeom prst="rect">
            <a:avLst/>
          </a:prstGeom>
          <a:noFill/>
        </p:spPr>
        <p:txBody>
          <a:bodyPr wrap="square" rtlCol="0">
            <a:spAutoFit/>
          </a:bodyPr>
          <a:lstStyle/>
          <a:p>
            <a:r>
              <a:rPr lang="en-GB" dirty="0"/>
              <a:t>Part 1: Synthesis</a:t>
            </a:r>
          </a:p>
        </p:txBody>
      </p:sp>
    </p:spTree>
    <p:extLst>
      <p:ext uri="{BB962C8B-B14F-4D97-AF65-F5344CB8AC3E}">
        <p14:creationId xmlns:p14="http://schemas.microsoft.com/office/powerpoint/2010/main" val="452476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AEC9F-A4A4-8971-62A8-E8FC7F140FC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87F9A36-6883-9219-A88E-FDD57C37CBE0}"/>
              </a:ext>
            </a:extLst>
          </p:cNvPr>
          <p:cNvSpPr>
            <a:spLocks noGrp="1"/>
          </p:cNvSpPr>
          <p:nvPr>
            <p:ph type="title"/>
          </p:nvPr>
        </p:nvSpPr>
        <p:spPr>
          <a:xfrm>
            <a:off x="413915" y="177274"/>
            <a:ext cx="10710942" cy="468640"/>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r>
              <a:rPr lang="en-GB" dirty="0"/>
              <a:t>“Lab book page”</a:t>
            </a:r>
            <a:endParaRPr lang="en-GB" noProof="0" dirty="0"/>
          </a:p>
        </p:txBody>
      </p:sp>
      <p:sp>
        <p:nvSpPr>
          <p:cNvPr id="5" name="Text Placeholder 4">
            <a:extLst>
              <a:ext uri="{FF2B5EF4-FFF2-40B4-BE49-F238E27FC236}">
                <a16:creationId xmlns:a16="http://schemas.microsoft.com/office/drawing/2014/main" id="{45DB4BF3-9B6E-2CE5-8899-2B2C3F403DF4}"/>
              </a:ext>
            </a:extLst>
          </p:cNvPr>
          <p:cNvSpPr>
            <a:spLocks noGrp="1"/>
          </p:cNvSpPr>
          <p:nvPr>
            <p:ph type="body" sz="quarter" idx="22"/>
          </p:nvPr>
        </p:nvSpPr>
        <p:spPr/>
        <p:txBody>
          <a:bodyPr/>
          <a:lstStyle/>
          <a:p>
            <a:endParaRPr lang="en-GB"/>
          </a:p>
        </p:txBody>
      </p:sp>
      <p:pic>
        <p:nvPicPr>
          <p:cNvPr id="7" name="Picture 6">
            <a:extLst>
              <a:ext uri="{FF2B5EF4-FFF2-40B4-BE49-F238E27FC236}">
                <a16:creationId xmlns:a16="http://schemas.microsoft.com/office/drawing/2014/main" id="{1285D63C-5B28-19E7-43BE-B5DBAE3436A4}"/>
              </a:ext>
            </a:extLst>
          </p:cNvPr>
          <p:cNvPicPr>
            <a:picLocks noChangeAspect="1"/>
          </p:cNvPicPr>
          <p:nvPr/>
        </p:nvPicPr>
        <p:blipFill>
          <a:blip r:embed="rId2"/>
          <a:srcRect t="11749" b="48"/>
          <a:stretch>
            <a:fillRect/>
          </a:stretch>
        </p:blipFill>
        <p:spPr>
          <a:xfrm>
            <a:off x="478590" y="1095780"/>
            <a:ext cx="5258534" cy="4663440"/>
          </a:xfrm>
          <a:prstGeom prst="rect">
            <a:avLst/>
          </a:prstGeom>
          <a:ln>
            <a:solidFill>
              <a:schemeClr val="tx1"/>
            </a:solidFill>
          </a:ln>
        </p:spPr>
      </p:pic>
      <p:pic>
        <p:nvPicPr>
          <p:cNvPr id="9" name="Picture 8">
            <a:extLst>
              <a:ext uri="{FF2B5EF4-FFF2-40B4-BE49-F238E27FC236}">
                <a16:creationId xmlns:a16="http://schemas.microsoft.com/office/drawing/2014/main" id="{B937CE8F-AEB2-BC5D-4556-0EC2571967A5}"/>
              </a:ext>
            </a:extLst>
          </p:cNvPr>
          <p:cNvPicPr>
            <a:picLocks noChangeAspect="1"/>
          </p:cNvPicPr>
          <p:nvPr/>
        </p:nvPicPr>
        <p:blipFill>
          <a:blip r:embed="rId3"/>
          <a:srcRect t="2177" b="2239"/>
          <a:stretch>
            <a:fillRect/>
          </a:stretch>
        </p:blipFill>
        <p:spPr>
          <a:xfrm>
            <a:off x="6100354" y="1095780"/>
            <a:ext cx="5080264" cy="4663440"/>
          </a:xfrm>
          <a:prstGeom prst="rect">
            <a:avLst/>
          </a:prstGeom>
          <a:ln>
            <a:solidFill>
              <a:schemeClr val="tx1"/>
            </a:solidFill>
          </a:ln>
        </p:spPr>
      </p:pic>
      <p:sp>
        <p:nvSpPr>
          <p:cNvPr id="10" name="Rectangle 9">
            <a:extLst>
              <a:ext uri="{FF2B5EF4-FFF2-40B4-BE49-F238E27FC236}">
                <a16:creationId xmlns:a16="http://schemas.microsoft.com/office/drawing/2014/main" id="{913AE0EC-964E-105B-939C-D2D952135B11}"/>
              </a:ext>
            </a:extLst>
          </p:cNvPr>
          <p:cNvSpPr/>
          <p:nvPr/>
        </p:nvSpPr>
        <p:spPr>
          <a:xfrm>
            <a:off x="2662989" y="3930316"/>
            <a:ext cx="850232" cy="9625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83DCDF9-7C66-5FB3-7434-7A349BE602B7}"/>
              </a:ext>
            </a:extLst>
          </p:cNvPr>
          <p:cNvSpPr/>
          <p:nvPr/>
        </p:nvSpPr>
        <p:spPr>
          <a:xfrm>
            <a:off x="2662989" y="4111134"/>
            <a:ext cx="850232" cy="9625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5578FDF-2285-57D5-2B7C-54B8D08B1CA8}"/>
              </a:ext>
            </a:extLst>
          </p:cNvPr>
          <p:cNvSpPr/>
          <p:nvPr/>
        </p:nvSpPr>
        <p:spPr>
          <a:xfrm>
            <a:off x="2662989" y="4291952"/>
            <a:ext cx="850232" cy="9625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A2111A2-9129-C46F-9F33-55E648FF3B0F}"/>
              </a:ext>
            </a:extLst>
          </p:cNvPr>
          <p:cNvSpPr/>
          <p:nvPr/>
        </p:nvSpPr>
        <p:spPr>
          <a:xfrm>
            <a:off x="2662989" y="4472770"/>
            <a:ext cx="850232" cy="9625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E5CF3AC-00C2-A12E-0C66-C84149FFDB13}"/>
              </a:ext>
            </a:extLst>
          </p:cNvPr>
          <p:cNvSpPr/>
          <p:nvPr/>
        </p:nvSpPr>
        <p:spPr>
          <a:xfrm>
            <a:off x="6387694" y="2936422"/>
            <a:ext cx="4437060" cy="1174711"/>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96C705C-16E2-EE59-446C-7B7B97C41442}"/>
              </a:ext>
            </a:extLst>
          </p:cNvPr>
          <p:cNvSpPr/>
          <p:nvPr/>
        </p:nvSpPr>
        <p:spPr>
          <a:xfrm>
            <a:off x="8933510" y="4557337"/>
            <a:ext cx="1751908" cy="106795"/>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4647129"/>
      </p:ext>
    </p:extLst>
  </p:cSld>
  <p:clrMapOvr>
    <a:masterClrMapping/>
  </p:clrMapOvr>
</p:sld>
</file>

<file path=ppt/theme/theme1.xml><?xml version="1.0" encoding="utf-8"?>
<a:theme xmlns:a="http://schemas.openxmlformats.org/drawingml/2006/main" name="Cov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Custom 7">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94E85A0E-8E0A-45F9-81BA-B6ED124559CC}"/>
    </a:ext>
  </a:extLst>
</a:theme>
</file>

<file path=ppt/theme/theme2.xml><?xml version="1.0" encoding="utf-8"?>
<a:theme xmlns:a="http://schemas.openxmlformats.org/drawingml/2006/main" name="Contents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4BB12A69-2195-4393-8DC0-EB9EE8397D91}"/>
    </a:ext>
  </a:extLst>
</a:theme>
</file>

<file path=ppt/theme/theme3.xml><?xml version="1.0" encoding="utf-8"?>
<a:theme xmlns:a="http://schemas.openxmlformats.org/drawingml/2006/main" name="Chapter Headings / Divid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E6697964-0098-45A5-A68F-45809E852513}"/>
    </a:ext>
  </a:extLst>
</a:theme>
</file>

<file path=ppt/theme/theme4.xml><?xml version="1.0" encoding="utf-8"?>
<a:theme xmlns:a="http://schemas.openxmlformats.org/drawingml/2006/main" name="Slide Options">
  <a:themeElements>
    <a:clrScheme name="Custom 1">
      <a:dk1>
        <a:srgbClr val="060645"/>
      </a:dk1>
      <a:lt1>
        <a:srgbClr val="FFFFFF"/>
      </a:lt1>
      <a:dk2>
        <a:srgbClr val="060645"/>
      </a:dk2>
      <a:lt2>
        <a:srgbClr val="FEFFFF"/>
      </a:lt2>
      <a:accent1>
        <a:srgbClr val="1C46C0"/>
      </a:accent1>
      <a:accent2>
        <a:srgbClr val="66EEFA"/>
      </a:accent2>
      <a:accent3>
        <a:srgbClr val="FF8A77"/>
      </a:accent3>
      <a:accent4>
        <a:srgbClr val="7DFFD3"/>
      </a:accent4>
      <a:accent5>
        <a:srgbClr val="FFB3FF"/>
      </a:accent5>
      <a:accent6>
        <a:srgbClr val="FFF388"/>
      </a:accent6>
      <a:hlink>
        <a:srgbClr val="1C46C0"/>
      </a:hlink>
      <a:folHlink>
        <a:srgbClr val="FF8A77"/>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BF0D45D2-C1FF-4D88-9D45-1B3B67EB2D7C}"/>
    </a:ext>
  </a:extLst>
</a:theme>
</file>

<file path=ppt/theme/theme5.xml><?xml version="1.0" encoding="utf-8"?>
<a:theme xmlns:a="http://schemas.openxmlformats.org/drawingml/2006/main" name="End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CB3D32D0-10AB-4988-B46F-32A3F4ABFA9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3E7A8613C21C848AD2F91B91A9AAB64" ma:contentTypeVersion="20" ma:contentTypeDescription="Create a new document." ma:contentTypeScope="" ma:versionID="c1d9353f12382b36ac3f9f5b2f1dd716">
  <xsd:schema xmlns:xsd="http://www.w3.org/2001/XMLSchema" xmlns:xs="http://www.w3.org/2001/XMLSchema" xmlns:p="http://schemas.microsoft.com/office/2006/metadata/properties" xmlns:ns2="4ed73a0e-c0f4-4682-9833-b80ae4bd0773" xmlns:ns3="23060362-3cc1-48ff-8e33-88570e39b161" xmlns:ns4="e4476828-269d-41e7-8c7f-463a607b843c" targetNamespace="http://schemas.microsoft.com/office/2006/metadata/properties" ma:root="true" ma:fieldsID="c254bfd5ec353ffdfb8a6f8fbb6c5717" ns2:_="" ns3:_="" ns4:_="">
    <xsd:import namespace="4ed73a0e-c0f4-4682-9833-b80ae4bd0773"/>
    <xsd:import namespace="23060362-3cc1-48ff-8e33-88570e39b161"/>
    <xsd:import namespace="e4476828-269d-41e7-8c7f-463a607b843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73a0e-c0f4-4682-9833-b80ae4bd07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fb35f09-1364-44fa-bda6-079b81d03a2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60362-3cc1-48ff-8e33-88570e39b16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476828-269d-41e7-8c7f-463a607b843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d206e9e1-5a8f-47ca-9c1f-db2539ee6553}" ma:internalName="TaxCatchAll" ma:showField="CatchAllData" ma:web="23060362-3cc1-48ff-8e33-88570e39b1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4476828-269d-41e7-8c7f-463a607b843c" xsi:nil="true"/>
    <lcf76f155ced4ddcb4097134ff3c332f xmlns="4ed73a0e-c0f4-4682-9833-b80ae4bd077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66CD3E3-2AD4-4BFA-B062-CD9F3FC37753}">
  <ds:schemaRefs>
    <ds:schemaRef ds:uri="http://schemas.microsoft.com/sharepoint/v3/contenttype/forms"/>
  </ds:schemaRefs>
</ds:datastoreItem>
</file>

<file path=customXml/itemProps2.xml><?xml version="1.0" encoding="utf-8"?>
<ds:datastoreItem xmlns:ds="http://schemas.openxmlformats.org/officeDocument/2006/customXml" ds:itemID="{7ADD03CB-2A88-4644-BBA9-D7ABCC1D4135}">
  <ds:schemaRefs>
    <ds:schemaRef ds:uri="23060362-3cc1-48ff-8e33-88570e39b161"/>
    <ds:schemaRef ds:uri="4ed73a0e-c0f4-4682-9833-b80ae4bd0773"/>
    <ds:schemaRef ds:uri="e4476828-269d-41e7-8c7f-463a607b84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D1F123D-72E4-47AA-AF87-050EE8541186}">
  <ds:schemaRefs>
    <ds:schemaRef ds:uri="37366ac4-c030-4543-8cc8-88329e81ec50"/>
    <ds:schemaRef ds:uri="4ed73a0e-c0f4-4682-9833-b80ae4bd0773"/>
    <ds:schemaRef ds:uri="a4bbcd8a-0e99-45ba-ba54-c1f6b28a9aac"/>
    <ds:schemaRef ds:uri="e4476828-269d-41e7-8c7f-463a607b843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171</TotalTime>
  <Words>1609</Words>
  <Application>Microsoft Office PowerPoint</Application>
  <PresentationFormat>Widescreen</PresentationFormat>
  <Paragraphs>298</Paragraphs>
  <Slides>36</Slides>
  <Notes>25</Notes>
  <HiddenSlides>0</HiddenSlides>
  <MMClips>0</MMClips>
  <ScaleCrop>false</ScaleCrop>
  <HeadingPairs>
    <vt:vector size="8" baseType="variant">
      <vt:variant>
        <vt:lpstr>Fonts Used</vt:lpstr>
      </vt:variant>
      <vt:variant>
        <vt:i4>7</vt:i4>
      </vt:variant>
      <vt:variant>
        <vt:lpstr>Theme</vt:lpstr>
      </vt:variant>
      <vt:variant>
        <vt:i4>5</vt:i4>
      </vt:variant>
      <vt:variant>
        <vt:lpstr>Embedded OLE Servers</vt:lpstr>
      </vt:variant>
      <vt:variant>
        <vt:i4>1</vt:i4>
      </vt:variant>
      <vt:variant>
        <vt:lpstr>Slide Titles</vt:lpstr>
      </vt:variant>
      <vt:variant>
        <vt:i4>36</vt:i4>
      </vt:variant>
    </vt:vector>
  </HeadingPairs>
  <TitlesOfParts>
    <vt:vector size="49" baseType="lpstr">
      <vt:lpstr>Arial</vt:lpstr>
      <vt:lpstr>Calibri</vt:lpstr>
      <vt:lpstr>Cambria Math</vt:lpstr>
      <vt:lpstr>Courier New</vt:lpstr>
      <vt:lpstr>Poppins</vt:lpstr>
      <vt:lpstr>Poppins SemiBold</vt:lpstr>
      <vt:lpstr>Wingdings</vt:lpstr>
      <vt:lpstr>Covers</vt:lpstr>
      <vt:lpstr>Contents Slides</vt:lpstr>
      <vt:lpstr>Chapter Headings / Dividers</vt:lpstr>
      <vt:lpstr>Slide Options</vt:lpstr>
      <vt:lpstr>End Slides</vt:lpstr>
      <vt:lpstr>CS ChemDraw Drawing</vt:lpstr>
      <vt:lpstr>Intro Slide Title 2</vt:lpstr>
      <vt:lpstr>PowerPoint Presentation</vt:lpstr>
      <vt:lpstr>PowerPoint Presentation</vt:lpstr>
      <vt:lpstr>PowerPoint Presentation</vt:lpstr>
      <vt:lpstr>PowerPoint Presentation</vt:lpstr>
      <vt:lpstr>Using labcasts to make chemistry assessments more authentic</vt:lpstr>
      <vt:lpstr>Introduction</vt:lpstr>
      <vt:lpstr>Investigation and aims</vt:lpstr>
      <vt:lpstr>“Lab book page”</vt:lpstr>
      <vt:lpstr>Live chemical synthesis</vt:lpstr>
      <vt:lpstr>Observations</vt:lpstr>
      <vt:lpstr>Live generation of data</vt:lpstr>
      <vt:lpstr>Student interaction</vt:lpstr>
      <vt:lpstr>Analysis</vt:lpstr>
      <vt:lpstr>Authenticity</vt:lpstr>
      <vt:lpstr>Thank you</vt:lpstr>
      <vt:lpstr>Lessons from Teaching Environmental Scientists Coding</vt:lpstr>
      <vt:lpstr>Why code?</vt:lpstr>
      <vt:lpstr>Aims for S226</vt:lpstr>
      <vt:lpstr>Tutorials in the OpenComputing Lab</vt:lpstr>
      <vt:lpstr>How did it go?</vt:lpstr>
      <vt:lpstr>Thank you for listening!</vt:lpstr>
      <vt:lpstr>Intro Slide Title 1</vt:lpstr>
      <vt:lpstr>Slide Title 22</vt:lpstr>
      <vt:lpstr>Slide Title 22</vt:lpstr>
      <vt:lpstr>Slide Title 22</vt:lpstr>
      <vt:lpstr>PowerPoint Presentation</vt:lpstr>
      <vt:lpstr>PowerPoint Presentation</vt:lpstr>
      <vt:lpstr>To GenAI or not GenAI</vt:lpstr>
      <vt:lpstr>Slide Title 30</vt:lpstr>
      <vt:lpstr>Computational Applied Mathematics</vt:lpstr>
      <vt:lpstr>PowerPoint Presentation</vt:lpstr>
      <vt:lpstr>PowerPoint Presentation</vt:lpstr>
      <vt:lpstr>Slide Title 8</vt:lpstr>
      <vt:lpstr>Slide Title 8</vt:lpstr>
      <vt:lpstr>Slide Title 31</vt:lpstr>
    </vt:vector>
  </TitlesOfParts>
  <Manager/>
  <Company>The Open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 Master PowerPoint Template</dc:title>
  <dc:subject>OU Master PowerPoint Template with accessibility guidance and best practice tips</dc:subject>
  <dc:creator>brand-enquiries@open.ac.uk</dc:creator>
  <cp:keywords>OU Master PowerPoint Template</cp:keywords>
  <dc:description/>
  <cp:lastModifiedBy>Diane.Ford</cp:lastModifiedBy>
  <cp:revision>30</cp:revision>
  <dcterms:created xsi:type="dcterms:W3CDTF">2022-10-21T14:33:01Z</dcterms:created>
  <dcterms:modified xsi:type="dcterms:W3CDTF">2026-04-29T17:30:28Z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0x01010003E7A8613C21C848AD2F91B91A9AAB64</vt:lpwstr>
  </property>
  <property fmtid="{D5CDD505-2E9C-101B-9397-08002B2CF9AE}" pid="3" name="MediaServiceImageTags">
    <vt:lpwstr/>
  </property>
</Properties>
</file>