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15" autoAdjust="0"/>
    <p:restoredTop sz="86410" autoAdjust="0"/>
  </p:normalViewPr>
  <p:slideViewPr>
    <p:cSldViewPr snapToGrid="0">
      <p:cViewPr varScale="1">
        <p:scale>
          <a:sx n="62" d="100"/>
          <a:sy n="62" d="100"/>
        </p:scale>
        <p:origin x="1254" y="42"/>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20/11/2020</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20/11/2020</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289302" y="390646"/>
            <a:ext cx="9667498" cy="423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400" b="1" dirty="0">
                <a:solidFill>
                  <a:srgbClr val="FF6600"/>
                </a:solidFill>
                <a:latin typeface="Arial" panose="020B0604020202020204" pitchFamily="34" charset="0"/>
                <a:cs typeface="Arial" panose="020B0604020202020204" pitchFamily="34" charset="0"/>
              </a:rPr>
              <a:t>Exploring the extent of maths anxiety within the STEM faculty </a:t>
            </a:r>
            <a:br>
              <a:rPr lang="en-GB" altLang="en-US" sz="2400" b="1" dirty="0">
                <a:solidFill>
                  <a:srgbClr val="FF6600"/>
                </a:solidFill>
                <a:latin typeface="Arial" panose="020B0604020202020204" pitchFamily="34" charset="0"/>
                <a:cs typeface="Arial" panose="020B0604020202020204" pitchFamily="34" charset="0"/>
              </a:rPr>
            </a:br>
            <a:r>
              <a:rPr lang="en-GB" altLang="en-US" sz="2400" b="1" dirty="0">
                <a:solidFill>
                  <a:srgbClr val="FF6600"/>
                </a:solidFill>
                <a:latin typeface="Arial" panose="020B0604020202020204" pitchFamily="34" charset="0"/>
                <a:cs typeface="Arial" panose="020B0604020202020204" pitchFamily="34" charset="0"/>
              </a:rPr>
              <a:t>at the Open University</a:t>
            </a:r>
            <a:br>
              <a:rPr lang="en-GB" altLang="en-US" sz="1800" b="1" dirty="0">
                <a:solidFill>
                  <a:schemeClr val="tx1"/>
                </a:solidFill>
                <a:latin typeface="Arial" panose="020B0604020202020204" pitchFamily="34" charset="0"/>
                <a:cs typeface="Arial" panose="020B0604020202020204" pitchFamily="34" charset="0"/>
              </a:rPr>
            </a:br>
            <a:r>
              <a:rPr lang="en-GB" altLang="en-US" sz="2000" b="1" dirty="0">
                <a:solidFill>
                  <a:schemeClr val="tx1"/>
                </a:solidFill>
                <a:latin typeface="Arial" panose="020B0604020202020204" pitchFamily="34" charset="0"/>
                <a:cs typeface="Arial" panose="020B0604020202020204" pitchFamily="34" charset="0"/>
              </a:rPr>
              <a:t>Susan Pawley, Sally Organ</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297502" y="312158"/>
            <a:ext cx="1605196" cy="1100470"/>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7" name="TextBox 6">
            <a:extLst>
              <a:ext uri="{FF2B5EF4-FFF2-40B4-BE49-F238E27FC236}">
                <a16:creationId xmlns:a16="http://schemas.microsoft.com/office/drawing/2014/main" id="{4D0D6C89-9156-4ED3-A966-44C9FDA726DF}"/>
              </a:ext>
            </a:extLst>
          </p:cNvPr>
          <p:cNvSpPr txBox="1"/>
          <p:nvPr/>
        </p:nvSpPr>
        <p:spPr>
          <a:xfrm rot="1019501">
            <a:off x="7311508" y="1603503"/>
            <a:ext cx="4065697" cy="1636744"/>
          </a:xfrm>
          <a:prstGeom prst="rect">
            <a:avLst/>
          </a:prstGeom>
          <a:noFill/>
          <a:ln w="22225">
            <a:solidFill>
              <a:srgbClr val="0070C0"/>
            </a:solidFill>
          </a:ln>
        </p:spPr>
        <p:txBody>
          <a:bodyPr wrap="square" rtlCol="0">
            <a:spAutoFit/>
          </a:bodyPr>
          <a:lstStyle/>
          <a:p>
            <a:r>
              <a:rPr lang="en-GB" sz="1400" b="1" dirty="0">
                <a:latin typeface="Arial" panose="020B0604020202020204" pitchFamily="34" charset="0"/>
                <a:cs typeface="Arial" panose="020B0604020202020204" pitchFamily="34" charset="0"/>
              </a:rPr>
              <a:t>Maths Anxiety </a:t>
            </a:r>
            <a:r>
              <a:rPr lang="en-GB" sz="1400" dirty="0">
                <a:latin typeface="Arial" panose="020B0604020202020204" pitchFamily="34" charset="0"/>
                <a:cs typeface="Arial" panose="020B0604020202020204" pitchFamily="34" charset="0"/>
              </a:rPr>
              <a:t>can be described as “an emotion that blocks a person’s reasoning ability when confronted with a mathematical situation” [Spicer 2004], in an extreme form, “when confronted with a math problem, the sufferer has sweaty palms, is nauseous, has heart palpitations, and experiences paralysis of thought” [Krantz 1999].</a:t>
            </a:r>
          </a:p>
        </p:txBody>
      </p:sp>
      <p:pic>
        <p:nvPicPr>
          <p:cNvPr id="10" name="Picture 9" descr="A picture containing food&#10;&#10;Description automatically generated">
            <a:extLst>
              <a:ext uri="{FF2B5EF4-FFF2-40B4-BE49-F238E27FC236}">
                <a16:creationId xmlns:a16="http://schemas.microsoft.com/office/drawing/2014/main" id="{073489CE-D00C-4DB0-A130-DAEB5A38F8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05326" y="1071579"/>
            <a:ext cx="2755766" cy="2893555"/>
          </a:xfrm>
          <a:prstGeom prst="rect">
            <a:avLst/>
          </a:prstGeom>
        </p:spPr>
      </p:pic>
      <p:sp>
        <p:nvSpPr>
          <p:cNvPr id="11" name="TextBox 10">
            <a:extLst>
              <a:ext uri="{FF2B5EF4-FFF2-40B4-BE49-F238E27FC236}">
                <a16:creationId xmlns:a16="http://schemas.microsoft.com/office/drawing/2014/main" id="{C9AE61F7-AECC-4244-92D5-31515E7E44BA}"/>
              </a:ext>
            </a:extLst>
          </p:cNvPr>
          <p:cNvSpPr txBox="1"/>
          <p:nvPr/>
        </p:nvSpPr>
        <p:spPr>
          <a:xfrm rot="20955960">
            <a:off x="295856" y="1793240"/>
            <a:ext cx="3962399" cy="1600438"/>
          </a:xfrm>
          <a:prstGeom prst="rect">
            <a:avLst/>
          </a:prstGeom>
          <a:noFill/>
          <a:ln w="22225">
            <a:solidFill>
              <a:srgbClr val="0070C0"/>
            </a:solidFill>
          </a:ln>
        </p:spPr>
        <p:txBody>
          <a:bodyPr wrap="square" rtlCol="0">
            <a:spAutoFit/>
          </a:bodyPr>
          <a:lstStyle/>
          <a:p>
            <a:r>
              <a:rPr lang="en-GB" sz="1400" b="1" dirty="0">
                <a:latin typeface="Arial" panose="020B0604020202020204" pitchFamily="34" charset="0"/>
                <a:cs typeface="Arial" panose="020B0604020202020204" pitchFamily="34" charset="0"/>
              </a:rPr>
              <a:t>Aims and Objectives: </a:t>
            </a:r>
            <a:r>
              <a:rPr lang="en-GB" sz="1400" dirty="0">
                <a:latin typeface="Arial" panose="020B0604020202020204" pitchFamily="34" charset="0"/>
                <a:cs typeface="Arial" panose="020B0604020202020204" pitchFamily="34" charset="0"/>
              </a:rPr>
              <a:t>This project is intended to be the first of several, which will culminate with a STEM-wide program for supporting students with Maths Anxiety.  It will identify the extent of maths anxiety within the community of STEM students and aim to identify some underlying reasons for the issues.</a:t>
            </a:r>
          </a:p>
        </p:txBody>
      </p:sp>
      <p:sp>
        <p:nvSpPr>
          <p:cNvPr id="12" name="TextBox 11">
            <a:extLst>
              <a:ext uri="{FF2B5EF4-FFF2-40B4-BE49-F238E27FC236}">
                <a16:creationId xmlns:a16="http://schemas.microsoft.com/office/drawing/2014/main" id="{BA56E511-0135-40C6-A587-4062FBFD093A}"/>
              </a:ext>
            </a:extLst>
          </p:cNvPr>
          <p:cNvSpPr txBox="1"/>
          <p:nvPr/>
        </p:nvSpPr>
        <p:spPr>
          <a:xfrm>
            <a:off x="3687532" y="4072856"/>
            <a:ext cx="2291973" cy="1600438"/>
          </a:xfrm>
          <a:prstGeom prst="rect">
            <a:avLst/>
          </a:prstGeom>
          <a:noFill/>
          <a:ln w="22225">
            <a:solidFill>
              <a:srgbClr val="0070C0"/>
            </a:solidFill>
          </a:ln>
        </p:spPr>
        <p:txBody>
          <a:bodyPr wrap="square" rtlCol="0">
            <a:spAutoFit/>
          </a:bodyPr>
          <a:lstStyle/>
          <a:p>
            <a:r>
              <a:rPr lang="en-GB" sz="1400" b="1" dirty="0">
                <a:latin typeface="Arial" panose="020B0604020202020204" pitchFamily="34" charset="0"/>
                <a:cs typeface="Arial" panose="020B0604020202020204" pitchFamily="34" charset="0"/>
              </a:rPr>
              <a:t>Stage two: </a:t>
            </a:r>
            <a:r>
              <a:rPr lang="en-GB" sz="1400" dirty="0">
                <a:latin typeface="Arial" panose="020B0604020202020204" pitchFamily="34" charset="0"/>
                <a:cs typeface="Arial" panose="020B0604020202020204" pitchFamily="34" charset="0"/>
              </a:rPr>
              <a:t>Conduct in-depth semi-structured interviews to further investigate specific issues and explore how these might be addressed and supported.</a:t>
            </a:r>
          </a:p>
        </p:txBody>
      </p:sp>
      <p:sp>
        <p:nvSpPr>
          <p:cNvPr id="13" name="Arrow: Right 12">
            <a:extLst>
              <a:ext uri="{FF2B5EF4-FFF2-40B4-BE49-F238E27FC236}">
                <a16:creationId xmlns:a16="http://schemas.microsoft.com/office/drawing/2014/main" id="{4C0E6551-39CC-46F2-8B98-A45416C67D1D}"/>
              </a:ext>
            </a:extLst>
          </p:cNvPr>
          <p:cNvSpPr/>
          <p:nvPr/>
        </p:nvSpPr>
        <p:spPr>
          <a:xfrm>
            <a:off x="2898264" y="4436125"/>
            <a:ext cx="743680" cy="87390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AA020707-76E9-43C9-A606-6FCC039822D8}"/>
              </a:ext>
            </a:extLst>
          </p:cNvPr>
          <p:cNvSpPr txBox="1"/>
          <p:nvPr/>
        </p:nvSpPr>
        <p:spPr>
          <a:xfrm>
            <a:off x="150141" y="4055697"/>
            <a:ext cx="2681087" cy="1600438"/>
          </a:xfrm>
          <a:prstGeom prst="rect">
            <a:avLst/>
          </a:prstGeom>
          <a:noFill/>
          <a:ln w="22225">
            <a:solidFill>
              <a:srgbClr val="0070C0"/>
            </a:solidFill>
          </a:ln>
        </p:spPr>
        <p:txBody>
          <a:bodyPr wrap="square" rtlCol="0">
            <a:spAutoFit/>
          </a:bodyPr>
          <a:lstStyle/>
          <a:p>
            <a:r>
              <a:rPr lang="en-GB" sz="1400" b="1" dirty="0">
                <a:latin typeface="Arial" panose="020B0604020202020204" pitchFamily="34" charset="0"/>
                <a:cs typeface="Arial" panose="020B0604020202020204" pitchFamily="34" charset="0"/>
              </a:rPr>
              <a:t>Stage one: </a:t>
            </a:r>
            <a:r>
              <a:rPr lang="en-GB" sz="1400" dirty="0">
                <a:latin typeface="Arial" panose="020B0604020202020204" pitchFamily="34" charset="0"/>
                <a:cs typeface="Arial" panose="020B0604020202020204" pitchFamily="34" charset="0"/>
              </a:rPr>
              <a:t>Using the Maths Anxiety Scale, with additional questions on distance learning to survey students across the level 1 STEM curriculum to establish the extent of maths anxiety within the OU.</a:t>
            </a:r>
          </a:p>
        </p:txBody>
      </p:sp>
      <p:sp>
        <p:nvSpPr>
          <p:cNvPr id="16" name="TextBox 15">
            <a:extLst>
              <a:ext uri="{FF2B5EF4-FFF2-40B4-BE49-F238E27FC236}">
                <a16:creationId xmlns:a16="http://schemas.microsoft.com/office/drawing/2014/main" id="{BC4CE4B7-FA02-40E3-9092-7D1B57521510}"/>
              </a:ext>
            </a:extLst>
          </p:cNvPr>
          <p:cNvSpPr txBox="1"/>
          <p:nvPr/>
        </p:nvSpPr>
        <p:spPr>
          <a:xfrm>
            <a:off x="6832193" y="4147970"/>
            <a:ext cx="1850073" cy="1403949"/>
          </a:xfrm>
          <a:prstGeom prst="rect">
            <a:avLst/>
          </a:prstGeom>
          <a:noFill/>
          <a:ln w="22225">
            <a:solidFill>
              <a:srgbClr val="0070C0"/>
            </a:solidFill>
          </a:ln>
        </p:spPr>
        <p:txBody>
          <a:bodyPr wrap="square" rtlCol="0">
            <a:spAutoFit/>
          </a:bodyPr>
          <a:lstStyle/>
          <a:p>
            <a:r>
              <a:rPr lang="en-GB" sz="1400" b="1" dirty="0">
                <a:latin typeface="Arial" panose="020B0604020202020204" pitchFamily="34" charset="0"/>
                <a:cs typeface="Arial" panose="020B0604020202020204" pitchFamily="34" charset="0"/>
              </a:rPr>
              <a:t>Outcomes: </a:t>
            </a:r>
            <a:r>
              <a:rPr lang="en-GB" sz="1400" dirty="0">
                <a:latin typeface="Arial" panose="020B0604020202020204" pitchFamily="34" charset="0"/>
                <a:cs typeface="Arial" panose="020B0604020202020204" pitchFamily="34" charset="0"/>
              </a:rPr>
              <a:t>Highlight the extent of maths anxiety for distance learning students at the start of their studies in STEM.</a:t>
            </a:r>
          </a:p>
        </p:txBody>
      </p:sp>
      <p:sp>
        <p:nvSpPr>
          <p:cNvPr id="19" name="TextBox 18">
            <a:extLst>
              <a:ext uri="{FF2B5EF4-FFF2-40B4-BE49-F238E27FC236}">
                <a16:creationId xmlns:a16="http://schemas.microsoft.com/office/drawing/2014/main" id="{51E37551-F419-4831-9D15-D63050EC189F}"/>
              </a:ext>
            </a:extLst>
          </p:cNvPr>
          <p:cNvSpPr txBox="1"/>
          <p:nvPr/>
        </p:nvSpPr>
        <p:spPr>
          <a:xfrm>
            <a:off x="9534954" y="3965134"/>
            <a:ext cx="2486134" cy="1815882"/>
          </a:xfrm>
          <a:prstGeom prst="rect">
            <a:avLst/>
          </a:prstGeom>
          <a:noFill/>
          <a:ln w="22225">
            <a:solidFill>
              <a:srgbClr val="0070C0"/>
            </a:solidFill>
          </a:ln>
        </p:spPr>
        <p:txBody>
          <a:bodyPr wrap="square" rtlCol="0">
            <a:spAutoFit/>
          </a:bodyPr>
          <a:lstStyle/>
          <a:p>
            <a:r>
              <a:rPr lang="en-GB" sz="1400" b="1" dirty="0">
                <a:latin typeface="Arial" panose="020B0604020202020204" pitchFamily="34" charset="0"/>
                <a:cs typeface="Arial" panose="020B0604020202020204" pitchFamily="34" charset="0"/>
              </a:rPr>
              <a:t>Future projects: </a:t>
            </a:r>
            <a:r>
              <a:rPr lang="en-GB" sz="1400" dirty="0">
                <a:latin typeface="Arial" panose="020B0604020202020204" pitchFamily="34" charset="0"/>
                <a:cs typeface="Arial" panose="020B0604020202020204" pitchFamily="34" charset="0"/>
              </a:rPr>
              <a:t>Create practical methods for addressing maths anxiety with a faculty wide program for supporting students, which will feed into additional projects on mental health issues in general.</a:t>
            </a:r>
          </a:p>
        </p:txBody>
      </p:sp>
      <p:sp>
        <p:nvSpPr>
          <p:cNvPr id="21" name="Arrow: Right 20">
            <a:extLst>
              <a:ext uri="{FF2B5EF4-FFF2-40B4-BE49-F238E27FC236}">
                <a16:creationId xmlns:a16="http://schemas.microsoft.com/office/drawing/2014/main" id="{3CA73877-4850-494E-80AA-AFC7314EB986}"/>
              </a:ext>
            </a:extLst>
          </p:cNvPr>
          <p:cNvSpPr/>
          <p:nvPr/>
        </p:nvSpPr>
        <p:spPr>
          <a:xfrm>
            <a:off x="8745686" y="4436125"/>
            <a:ext cx="743680" cy="87390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Right 21">
            <a:extLst>
              <a:ext uri="{FF2B5EF4-FFF2-40B4-BE49-F238E27FC236}">
                <a16:creationId xmlns:a16="http://schemas.microsoft.com/office/drawing/2014/main" id="{1F4CD80D-917A-4350-BCC3-D1A2BCA305D1}"/>
              </a:ext>
            </a:extLst>
          </p:cNvPr>
          <p:cNvSpPr/>
          <p:nvPr/>
        </p:nvSpPr>
        <p:spPr>
          <a:xfrm>
            <a:off x="6025093" y="4443486"/>
            <a:ext cx="743680" cy="87390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317A3950-59FE-430C-A2B9-00FF4AC773AB}"/>
              </a:ext>
            </a:extLst>
          </p:cNvPr>
          <p:cNvSpPr txBox="1"/>
          <p:nvPr/>
        </p:nvSpPr>
        <p:spPr>
          <a:xfrm>
            <a:off x="6218309" y="5956753"/>
            <a:ext cx="5812257" cy="830997"/>
          </a:xfrm>
          <a:prstGeom prst="rect">
            <a:avLst/>
          </a:prstGeom>
          <a:noFill/>
          <a:ln w="12700">
            <a:solidFill>
              <a:srgbClr val="0070C0"/>
            </a:solidFill>
          </a:ln>
        </p:spPr>
        <p:txBody>
          <a:bodyPr wrap="square" rtlCol="0">
            <a:spAutoFit/>
          </a:bodyPr>
          <a:lstStyle/>
          <a:p>
            <a:r>
              <a:rPr lang="en-GB" sz="1200" dirty="0">
                <a:latin typeface="Arial" panose="020B0604020202020204" pitchFamily="34" charset="0"/>
                <a:cs typeface="Arial" panose="020B0604020202020204" pitchFamily="34" charset="0"/>
              </a:rPr>
              <a:t>References: Krantz, S.G. (1999). How To Teach Mathematics. </a:t>
            </a:r>
            <a:r>
              <a:rPr lang="en-GB" sz="1200" i="1" dirty="0">
                <a:latin typeface="Arial" panose="020B0604020202020204" pitchFamily="34" charset="0"/>
                <a:cs typeface="Arial" panose="020B0604020202020204" pitchFamily="34" charset="0"/>
              </a:rPr>
              <a:t>Providence:</a:t>
            </a:r>
          </a:p>
          <a:p>
            <a:r>
              <a:rPr lang="en-GB" sz="1200" i="1" dirty="0">
                <a:latin typeface="Arial" panose="020B0604020202020204" pitchFamily="34" charset="0"/>
                <a:cs typeface="Arial" panose="020B0604020202020204" pitchFamily="34" charset="0"/>
              </a:rPr>
              <a:t>	American Mathematical Society</a:t>
            </a:r>
          </a:p>
          <a:p>
            <a:r>
              <a:rPr lang="en-GB" sz="1200" dirty="0">
                <a:latin typeface="Arial" panose="020B0604020202020204" pitchFamily="34" charset="0"/>
                <a:cs typeface="Arial" panose="020B0604020202020204" pitchFamily="34" charset="0"/>
              </a:rPr>
              <a:t>	Spicer, J. (2004). Resources to combat math anxiety. </a:t>
            </a:r>
            <a:r>
              <a:rPr lang="en-GB" sz="1200" i="1" dirty="0">
                <a:latin typeface="Arial" panose="020B0604020202020204" pitchFamily="34" charset="0"/>
                <a:cs typeface="Arial" panose="020B0604020202020204" pitchFamily="34" charset="0"/>
              </a:rPr>
              <a:t>Eisenhower</a:t>
            </a:r>
          </a:p>
          <a:p>
            <a:r>
              <a:rPr lang="en-GB" sz="1200" i="1" dirty="0">
                <a:latin typeface="Arial" panose="020B0604020202020204" pitchFamily="34" charset="0"/>
                <a:cs typeface="Arial" panose="020B0604020202020204" pitchFamily="34" charset="0"/>
              </a:rPr>
              <a:t>	National Clearinghouse Focus 12(12)</a:t>
            </a:r>
            <a:r>
              <a:rPr lang="en-GB" sz="1200" dirty="0">
                <a:latin typeface="Arial" panose="020B0604020202020204" pitchFamily="34" charset="0"/>
                <a:cs typeface="Arial" panose="020B0604020202020204" pitchFamily="34" charset="0"/>
              </a:rPr>
              <a:t> </a:t>
            </a:r>
            <a:endParaRPr lang="en-GB" dirty="0"/>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3941</TotalTime>
  <Words>305</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Exploring the extent of maths anxiety within the STEM faculty  at the Open University Susan Pawley, Sally Organ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480</cp:revision>
  <cp:lastPrinted>2018-10-16T09:27:54Z</cp:lastPrinted>
  <dcterms:created xsi:type="dcterms:W3CDTF">2017-05-06T04:58:44Z</dcterms:created>
  <dcterms:modified xsi:type="dcterms:W3CDTF">2020-11-20T12:41:26Z</dcterms:modified>
</cp:coreProperties>
</file>