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7" r:id="rId3"/>
  </p:sldMasterIdLst>
  <p:notesMasterIdLst>
    <p:notesMasterId r:id="rId38"/>
  </p:notesMasterIdLst>
  <p:sldIdLst>
    <p:sldId id="279" r:id="rId4"/>
    <p:sldId id="280" r:id="rId5"/>
    <p:sldId id="302" r:id="rId6"/>
    <p:sldId id="273" r:id="rId7"/>
    <p:sldId id="281" r:id="rId8"/>
    <p:sldId id="285" r:id="rId9"/>
    <p:sldId id="288" r:id="rId10"/>
    <p:sldId id="290" r:id="rId11"/>
    <p:sldId id="294" r:id="rId12"/>
    <p:sldId id="292" r:id="rId13"/>
    <p:sldId id="314" r:id="rId14"/>
    <p:sldId id="316" r:id="rId15"/>
    <p:sldId id="306" r:id="rId16"/>
    <p:sldId id="309" r:id="rId17"/>
    <p:sldId id="318" r:id="rId18"/>
    <p:sldId id="312" r:id="rId19"/>
    <p:sldId id="319" r:id="rId20"/>
    <p:sldId id="311" r:id="rId21"/>
    <p:sldId id="298" r:id="rId22"/>
    <p:sldId id="284" r:id="rId23"/>
    <p:sldId id="313" r:id="rId24"/>
    <p:sldId id="300" r:id="rId25"/>
    <p:sldId id="270" r:id="rId26"/>
    <p:sldId id="299" r:id="rId27"/>
    <p:sldId id="282" r:id="rId28"/>
    <p:sldId id="283" r:id="rId29"/>
    <p:sldId id="297" r:id="rId30"/>
    <p:sldId id="301" r:id="rId31"/>
    <p:sldId id="287" r:id="rId32"/>
    <p:sldId id="296" r:id="rId33"/>
    <p:sldId id="293" r:id="rId34"/>
    <p:sldId id="303" r:id="rId35"/>
    <p:sldId id="308" r:id="rId36"/>
    <p:sldId id="321" r:id="rId37"/>
  </p:sldIdLst>
  <p:sldSz cx="9144000" cy="6858000" type="screen4x3"/>
  <p:notesSz cx="6889750" cy="100155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B9C"/>
    <a:srgbClr val="FEF2EC"/>
    <a:srgbClr val="FFFF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15D491-6245-4639-AAAC-ED9BB8C32534}" v="78" dt="2022-10-14T13:59:40.474"/>
    <p1510:client id="{C11145ED-0B19-455B-B18D-3A2DA69E2A12}" v="397" dt="2022-10-14T13:43:36.9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openuniv-my.sharepoint.com/personal/scp262_open_ac_uk/Documents/Maths%20Anxiety/21J%20and%2022B/Combined%20J%20and%20B%20data%20master%20spreadsheet%20-%20Sue's%20Copy.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openuniv-my.sharepoint.com/personal/scp262_open_ac_uk/Documents/Maths%20Anxiety/21J%20and%2022B/Combined%20J%20and%20B%20data%20master%20spreadsheet%20-%20Sue's%20Copy.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Combined%20J%20and%20B%20maths%20resilience.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Combined%20J%20and%20B%20maths%20resilience.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Combined%20J%20and%20B%20data%20master%20spreadsheet%20-%20Sue's%20Copy.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Combined%20J%20and%20B%20data%20master%20spreadsheet%20-%20Sue's%20Cop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Combined%20J%20and%20B%20data%20master%20spreadsheet%20-%20Sue's%20Copy.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Combined%20J%20and%20B%20data%20master%20spreadsheet%20-%20Sue's%20Copy.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Combined%20J%20and%20B%20data%20master%20spreadsheet%20-%20Sue's%20Copy.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'degree graphs'!$J$23</c:f>
              <c:strCache>
                <c:ptCount val="1"/>
                <c:pt idx="0">
                  <c:v>Visibly anxious</c:v>
                </c:pt>
              </c:strCache>
            </c:strRef>
          </c:tx>
          <c:spPr>
            <a:solidFill>
              <a:schemeClr val="accent1"/>
            </a:solidFill>
            <a:ln>
              <a:noFill/>
            </a:ln>
            <a:effectLst/>
          </c:spPr>
          <c:invertIfNegative val="0"/>
          <c:cat>
            <c:strRef>
              <c:f>'degree graphs'!$I$24:$I$31</c:f>
              <c:strCache>
                <c:ptCount val="8"/>
                <c:pt idx="0">
                  <c:v>Maths (144)</c:v>
                </c:pt>
                <c:pt idx="1">
                  <c:v>Standalone (115)</c:v>
                </c:pt>
                <c:pt idx="2">
                  <c:v>Computing and Data Science (389)</c:v>
                </c:pt>
                <c:pt idx="3">
                  <c:v>Engineering (58)</c:v>
                </c:pt>
                <c:pt idx="4">
                  <c:v>Other (188)</c:v>
                </c:pt>
                <c:pt idx="5">
                  <c:v>Science (338)</c:v>
                </c:pt>
                <c:pt idx="6">
                  <c:v>Healthcare and Psychology (131)</c:v>
                </c:pt>
                <c:pt idx="7">
                  <c:v>Design (29)</c:v>
                </c:pt>
              </c:strCache>
            </c:strRef>
          </c:cat>
          <c:val>
            <c:numRef>
              <c:f>'degree graphs'!$J$24:$J$31</c:f>
              <c:numCache>
                <c:formatCode>0%</c:formatCode>
                <c:ptCount val="8"/>
                <c:pt idx="0">
                  <c:v>0.125</c:v>
                </c:pt>
                <c:pt idx="1">
                  <c:v>0.38260869565217392</c:v>
                </c:pt>
                <c:pt idx="2">
                  <c:v>0.41388174807197942</c:v>
                </c:pt>
                <c:pt idx="3">
                  <c:v>0.43103448275862066</c:v>
                </c:pt>
                <c:pt idx="4">
                  <c:v>0.4521276595744681</c:v>
                </c:pt>
                <c:pt idx="5">
                  <c:v>0.5473372781065089</c:v>
                </c:pt>
                <c:pt idx="6">
                  <c:v>0.56488549618320616</c:v>
                </c:pt>
                <c:pt idx="7">
                  <c:v>0.68965517241379315</c:v>
                </c:pt>
              </c:numCache>
            </c:numRef>
          </c:val>
          <c:extLst>
            <c:ext xmlns:c16="http://schemas.microsoft.com/office/drawing/2014/chart" uri="{C3380CC4-5D6E-409C-BE32-E72D297353CC}">
              <c16:uniqueId val="{00000000-E767-444F-8E04-6522DCEF94C1}"/>
            </c:ext>
          </c:extLst>
        </c:ser>
        <c:ser>
          <c:idx val="1"/>
          <c:order val="1"/>
          <c:tx>
            <c:strRef>
              <c:f>'degree graphs'!$K$23</c:f>
              <c:strCache>
                <c:ptCount val="1"/>
                <c:pt idx="0">
                  <c:v>Anxious but not visibly</c:v>
                </c:pt>
              </c:strCache>
            </c:strRef>
          </c:tx>
          <c:spPr>
            <a:solidFill>
              <a:schemeClr val="accent2"/>
            </a:solidFill>
            <a:ln>
              <a:noFill/>
            </a:ln>
            <a:effectLst/>
          </c:spPr>
          <c:invertIfNegative val="0"/>
          <c:cat>
            <c:strRef>
              <c:f>'degree graphs'!$I$24:$I$31</c:f>
              <c:strCache>
                <c:ptCount val="8"/>
                <c:pt idx="0">
                  <c:v>Maths (144)</c:v>
                </c:pt>
                <c:pt idx="1">
                  <c:v>Standalone (115)</c:v>
                </c:pt>
                <c:pt idx="2">
                  <c:v>Computing and Data Science (389)</c:v>
                </c:pt>
                <c:pt idx="3">
                  <c:v>Engineering (58)</c:v>
                </c:pt>
                <c:pt idx="4">
                  <c:v>Other (188)</c:v>
                </c:pt>
                <c:pt idx="5">
                  <c:v>Science (338)</c:v>
                </c:pt>
                <c:pt idx="6">
                  <c:v>Healthcare and Psychology (131)</c:v>
                </c:pt>
                <c:pt idx="7">
                  <c:v>Design (29)</c:v>
                </c:pt>
              </c:strCache>
            </c:strRef>
          </c:cat>
          <c:val>
            <c:numRef>
              <c:f>'degree graphs'!$K$24:$K$31</c:f>
              <c:numCache>
                <c:formatCode>0%</c:formatCode>
                <c:ptCount val="8"/>
                <c:pt idx="0">
                  <c:v>0.15277777777777779</c:v>
                </c:pt>
                <c:pt idx="1">
                  <c:v>0.11304347826086956</c:v>
                </c:pt>
                <c:pt idx="2">
                  <c:v>0.14910025706940874</c:v>
                </c:pt>
                <c:pt idx="3">
                  <c:v>0.18965517241379309</c:v>
                </c:pt>
                <c:pt idx="4">
                  <c:v>0.15425531914893617</c:v>
                </c:pt>
                <c:pt idx="5">
                  <c:v>0.1242603550295858</c:v>
                </c:pt>
                <c:pt idx="6">
                  <c:v>0.16030534351145037</c:v>
                </c:pt>
                <c:pt idx="7">
                  <c:v>0.17241379310344829</c:v>
                </c:pt>
              </c:numCache>
            </c:numRef>
          </c:val>
          <c:extLst>
            <c:ext xmlns:c16="http://schemas.microsoft.com/office/drawing/2014/chart" uri="{C3380CC4-5D6E-409C-BE32-E72D297353CC}">
              <c16:uniqueId val="{00000001-E767-444F-8E04-6522DCEF94C1}"/>
            </c:ext>
          </c:extLst>
        </c:ser>
        <c:ser>
          <c:idx val="2"/>
          <c:order val="2"/>
          <c:tx>
            <c:strRef>
              <c:f>'degree graphs'!$L$23</c:f>
              <c:strCache>
                <c:ptCount val="1"/>
                <c:pt idx="0">
                  <c:v>Not measurably anxious</c:v>
                </c:pt>
              </c:strCache>
            </c:strRef>
          </c:tx>
          <c:spPr>
            <a:solidFill>
              <a:schemeClr val="accent3"/>
            </a:solidFill>
            <a:ln>
              <a:noFill/>
            </a:ln>
            <a:effectLst/>
          </c:spPr>
          <c:invertIfNegative val="0"/>
          <c:cat>
            <c:strRef>
              <c:f>'degree graphs'!$I$24:$I$31</c:f>
              <c:strCache>
                <c:ptCount val="8"/>
                <c:pt idx="0">
                  <c:v>Maths (144)</c:v>
                </c:pt>
                <c:pt idx="1">
                  <c:v>Standalone (115)</c:v>
                </c:pt>
                <c:pt idx="2">
                  <c:v>Computing and Data Science (389)</c:v>
                </c:pt>
                <c:pt idx="3">
                  <c:v>Engineering (58)</c:v>
                </c:pt>
                <c:pt idx="4">
                  <c:v>Other (188)</c:v>
                </c:pt>
                <c:pt idx="5">
                  <c:v>Science (338)</c:v>
                </c:pt>
                <c:pt idx="6">
                  <c:v>Healthcare and Psychology (131)</c:v>
                </c:pt>
                <c:pt idx="7">
                  <c:v>Design (29)</c:v>
                </c:pt>
              </c:strCache>
            </c:strRef>
          </c:cat>
          <c:val>
            <c:numRef>
              <c:f>'degree graphs'!$L$24:$L$31</c:f>
              <c:numCache>
                <c:formatCode>0%</c:formatCode>
                <c:ptCount val="8"/>
                <c:pt idx="0">
                  <c:v>0.72222222222222221</c:v>
                </c:pt>
                <c:pt idx="1">
                  <c:v>0.5043478260869565</c:v>
                </c:pt>
                <c:pt idx="2">
                  <c:v>0.43701799485861181</c:v>
                </c:pt>
                <c:pt idx="3">
                  <c:v>0.37931034482758619</c:v>
                </c:pt>
                <c:pt idx="4">
                  <c:v>0.39361702127659576</c:v>
                </c:pt>
                <c:pt idx="5">
                  <c:v>0.32840236686390534</c:v>
                </c:pt>
                <c:pt idx="6">
                  <c:v>0.27480916030534353</c:v>
                </c:pt>
                <c:pt idx="7">
                  <c:v>0.13793103448275862</c:v>
                </c:pt>
              </c:numCache>
            </c:numRef>
          </c:val>
          <c:extLst>
            <c:ext xmlns:c16="http://schemas.microsoft.com/office/drawing/2014/chart" uri="{C3380CC4-5D6E-409C-BE32-E72D297353CC}">
              <c16:uniqueId val="{00000002-E767-444F-8E04-6522DCEF94C1}"/>
            </c:ext>
          </c:extLst>
        </c:ser>
        <c:dLbls>
          <c:showLegendKey val="0"/>
          <c:showVal val="0"/>
          <c:showCatName val="0"/>
          <c:showSerName val="0"/>
          <c:showPercent val="0"/>
          <c:showBubbleSize val="0"/>
        </c:dLbls>
        <c:gapWidth val="150"/>
        <c:overlap val="100"/>
        <c:axId val="708846936"/>
        <c:axId val="708848904"/>
      </c:barChart>
      <c:catAx>
        <c:axId val="708846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08848904"/>
        <c:crosses val="autoZero"/>
        <c:auto val="1"/>
        <c:lblAlgn val="ctr"/>
        <c:lblOffset val="100"/>
        <c:noMultiLvlLbl val="0"/>
      </c:catAx>
      <c:valAx>
        <c:axId val="70884890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08846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800" b="0" i="0" baseline="0">
                <a:effectLst/>
              </a:rPr>
              <a:t>I am looking forward to studying mathematics at a distance (percentage)</a:t>
            </a:r>
            <a:endParaRPr lang="en-GB">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'distance learning'!$W$33</c:f>
              <c:strCache>
                <c:ptCount val="1"/>
                <c:pt idx="0">
                  <c:v>Disagree</c:v>
                </c:pt>
              </c:strCache>
            </c:strRef>
          </c:tx>
          <c:spPr>
            <a:solidFill>
              <a:schemeClr val="accent1"/>
            </a:solidFill>
            <a:ln>
              <a:noFill/>
            </a:ln>
            <a:effectLst/>
          </c:spPr>
          <c:invertIfNegative val="0"/>
          <c:cat>
            <c:strRef>
              <c:f>'distance learning'!$V$34:$V$37</c:f>
              <c:strCache>
                <c:ptCount val="4"/>
                <c:pt idx="0">
                  <c:v>Visibly anxious</c:v>
                </c:pt>
                <c:pt idx="1">
                  <c:v>Anxious but not visibly</c:v>
                </c:pt>
                <c:pt idx="2">
                  <c:v>Not measurably anxious</c:v>
                </c:pt>
                <c:pt idx="3">
                  <c:v>All students</c:v>
                </c:pt>
              </c:strCache>
            </c:strRef>
          </c:cat>
          <c:val>
            <c:numRef>
              <c:f>'distance learning'!$W$34:$W$37</c:f>
              <c:numCache>
                <c:formatCode>0%</c:formatCode>
                <c:ptCount val="4"/>
                <c:pt idx="0">
                  <c:v>0.27257799671592775</c:v>
                </c:pt>
                <c:pt idx="1">
                  <c:v>0.17</c:v>
                </c:pt>
                <c:pt idx="2">
                  <c:v>4.8442906574394456E-2</c:v>
                </c:pt>
                <c:pt idx="3">
                  <c:v>0.16438356164383561</c:v>
                </c:pt>
              </c:numCache>
            </c:numRef>
          </c:val>
          <c:extLst>
            <c:ext xmlns:c16="http://schemas.microsoft.com/office/drawing/2014/chart" uri="{C3380CC4-5D6E-409C-BE32-E72D297353CC}">
              <c16:uniqueId val="{00000000-6C5E-41CE-9C68-BF9C162B0309}"/>
            </c:ext>
          </c:extLst>
        </c:ser>
        <c:ser>
          <c:idx val="1"/>
          <c:order val="1"/>
          <c:tx>
            <c:strRef>
              <c:f>'distance learning'!$X$33</c:f>
              <c:strCache>
                <c:ptCount val="1"/>
                <c:pt idx="0">
                  <c:v>Undecided</c:v>
                </c:pt>
              </c:strCache>
            </c:strRef>
          </c:tx>
          <c:spPr>
            <a:solidFill>
              <a:schemeClr val="accent2"/>
            </a:solidFill>
            <a:ln>
              <a:noFill/>
            </a:ln>
            <a:effectLst/>
          </c:spPr>
          <c:invertIfNegative val="0"/>
          <c:cat>
            <c:strRef>
              <c:f>'distance learning'!$V$34:$V$37</c:f>
              <c:strCache>
                <c:ptCount val="4"/>
                <c:pt idx="0">
                  <c:v>Visibly anxious</c:v>
                </c:pt>
                <c:pt idx="1">
                  <c:v>Anxious but not visibly</c:v>
                </c:pt>
                <c:pt idx="2">
                  <c:v>Not measurably anxious</c:v>
                </c:pt>
                <c:pt idx="3">
                  <c:v>All students</c:v>
                </c:pt>
              </c:strCache>
            </c:strRef>
          </c:cat>
          <c:val>
            <c:numRef>
              <c:f>'distance learning'!$X$34:$X$37</c:f>
              <c:numCache>
                <c:formatCode>0%</c:formatCode>
                <c:ptCount val="4"/>
                <c:pt idx="0">
                  <c:v>0.3251231527093596</c:v>
                </c:pt>
                <c:pt idx="1">
                  <c:v>0.22</c:v>
                </c:pt>
                <c:pt idx="2">
                  <c:v>0.13840830449826991</c:v>
                </c:pt>
                <c:pt idx="3">
                  <c:v>0.23215573179524152</c:v>
                </c:pt>
              </c:numCache>
            </c:numRef>
          </c:val>
          <c:extLst>
            <c:ext xmlns:c16="http://schemas.microsoft.com/office/drawing/2014/chart" uri="{C3380CC4-5D6E-409C-BE32-E72D297353CC}">
              <c16:uniqueId val="{00000001-6C5E-41CE-9C68-BF9C162B0309}"/>
            </c:ext>
          </c:extLst>
        </c:ser>
        <c:ser>
          <c:idx val="2"/>
          <c:order val="2"/>
          <c:tx>
            <c:strRef>
              <c:f>'distance learning'!$Y$33</c:f>
              <c:strCache>
                <c:ptCount val="1"/>
                <c:pt idx="0">
                  <c:v>Agree</c:v>
                </c:pt>
              </c:strCache>
            </c:strRef>
          </c:tx>
          <c:spPr>
            <a:solidFill>
              <a:schemeClr val="accent3"/>
            </a:solidFill>
            <a:ln>
              <a:noFill/>
            </a:ln>
            <a:effectLst/>
          </c:spPr>
          <c:invertIfNegative val="0"/>
          <c:cat>
            <c:strRef>
              <c:f>'distance learning'!$V$34:$V$37</c:f>
              <c:strCache>
                <c:ptCount val="4"/>
                <c:pt idx="0">
                  <c:v>Visibly anxious</c:v>
                </c:pt>
                <c:pt idx="1">
                  <c:v>Anxious but not visibly</c:v>
                </c:pt>
                <c:pt idx="2">
                  <c:v>Not measurably anxious</c:v>
                </c:pt>
                <c:pt idx="3">
                  <c:v>All students</c:v>
                </c:pt>
              </c:strCache>
            </c:strRef>
          </c:cat>
          <c:val>
            <c:numRef>
              <c:f>'distance learning'!$Y$34:$Y$37</c:f>
              <c:numCache>
                <c:formatCode>0%</c:formatCode>
                <c:ptCount val="4"/>
                <c:pt idx="0">
                  <c:v>0.40229885057471265</c:v>
                </c:pt>
                <c:pt idx="1">
                  <c:v>0.61</c:v>
                </c:pt>
                <c:pt idx="2">
                  <c:v>0.81314878892733566</c:v>
                </c:pt>
                <c:pt idx="3">
                  <c:v>0.60346070656092288</c:v>
                </c:pt>
              </c:numCache>
            </c:numRef>
          </c:val>
          <c:extLst>
            <c:ext xmlns:c16="http://schemas.microsoft.com/office/drawing/2014/chart" uri="{C3380CC4-5D6E-409C-BE32-E72D297353CC}">
              <c16:uniqueId val="{00000002-6C5E-41CE-9C68-BF9C162B0309}"/>
            </c:ext>
          </c:extLst>
        </c:ser>
        <c:dLbls>
          <c:showLegendKey val="0"/>
          <c:showVal val="0"/>
          <c:showCatName val="0"/>
          <c:showSerName val="0"/>
          <c:showPercent val="0"/>
          <c:showBubbleSize val="0"/>
        </c:dLbls>
        <c:gapWidth val="150"/>
        <c:overlap val="100"/>
        <c:axId val="680511728"/>
        <c:axId val="680504840"/>
      </c:barChart>
      <c:catAx>
        <c:axId val="68051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0504840"/>
        <c:crosses val="autoZero"/>
        <c:auto val="1"/>
        <c:lblAlgn val="ctr"/>
        <c:lblOffset val="100"/>
        <c:noMultiLvlLbl val="0"/>
      </c:catAx>
      <c:valAx>
        <c:axId val="6805048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0511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All subjects</a:t>
            </a:r>
          </a:p>
        </c:rich>
      </c:tx>
      <c:layout>
        <c:manualLayout>
          <c:xMode val="edge"/>
          <c:yMode val="edge"/>
          <c:x val="0.30701382494767859"/>
          <c:y val="4.82525087980091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'MA vs characteristics summary'!$B$24</c:f>
              <c:strCache>
                <c:ptCount val="1"/>
                <c:pt idx="0">
                  <c:v>Visibly anxious</c:v>
                </c:pt>
              </c:strCache>
            </c:strRef>
          </c:tx>
          <c:spPr>
            <a:solidFill>
              <a:schemeClr val="accent1"/>
            </a:solidFill>
            <a:ln>
              <a:noFill/>
            </a:ln>
            <a:effectLst/>
          </c:spPr>
          <c:invertIfNegative val="0"/>
          <c:cat>
            <c:strRef>
              <c:f>'MA vs characteristics summary'!$C$23:$F$23</c:f>
              <c:strCache>
                <c:ptCount val="4"/>
                <c:pt idx="0">
                  <c:v>Female (731)</c:v>
                </c:pt>
                <c:pt idx="1">
                  <c:v>Male (661)</c:v>
                </c:pt>
                <c:pt idx="2">
                  <c:v>Disability declared (235)</c:v>
                </c:pt>
                <c:pt idx="3">
                  <c:v>No disability declared (1157)</c:v>
                </c:pt>
              </c:strCache>
            </c:strRef>
          </c:cat>
          <c:val>
            <c:numRef>
              <c:f>'MA vs characteristics summary'!$C$24:$F$24</c:f>
              <c:numCache>
                <c:formatCode>General</c:formatCode>
                <c:ptCount val="4"/>
                <c:pt idx="0">
                  <c:v>51.3</c:v>
                </c:pt>
                <c:pt idx="1">
                  <c:v>35.9</c:v>
                </c:pt>
                <c:pt idx="2">
                  <c:v>57</c:v>
                </c:pt>
                <c:pt idx="3">
                  <c:v>41.3</c:v>
                </c:pt>
              </c:numCache>
            </c:numRef>
          </c:val>
          <c:extLst>
            <c:ext xmlns:c16="http://schemas.microsoft.com/office/drawing/2014/chart" uri="{C3380CC4-5D6E-409C-BE32-E72D297353CC}">
              <c16:uniqueId val="{00000000-E823-4309-9EF9-9CBC9405934A}"/>
            </c:ext>
          </c:extLst>
        </c:ser>
        <c:ser>
          <c:idx val="1"/>
          <c:order val="1"/>
          <c:tx>
            <c:strRef>
              <c:f>'MA vs characteristics summary'!$B$25</c:f>
              <c:strCache>
                <c:ptCount val="1"/>
                <c:pt idx="0">
                  <c:v>Anxious but not visibly</c:v>
                </c:pt>
              </c:strCache>
            </c:strRef>
          </c:tx>
          <c:spPr>
            <a:solidFill>
              <a:schemeClr val="accent2"/>
            </a:solidFill>
            <a:ln>
              <a:noFill/>
            </a:ln>
            <a:effectLst/>
          </c:spPr>
          <c:invertIfNegative val="0"/>
          <c:cat>
            <c:strRef>
              <c:f>'MA vs characteristics summary'!$C$23:$F$23</c:f>
              <c:strCache>
                <c:ptCount val="4"/>
                <c:pt idx="0">
                  <c:v>Female (731)</c:v>
                </c:pt>
                <c:pt idx="1">
                  <c:v>Male (661)</c:v>
                </c:pt>
                <c:pt idx="2">
                  <c:v>Disability declared (235)</c:v>
                </c:pt>
                <c:pt idx="3">
                  <c:v>No disability declared (1157)</c:v>
                </c:pt>
              </c:strCache>
            </c:strRef>
          </c:cat>
          <c:val>
            <c:numRef>
              <c:f>'MA vs characteristics summary'!$C$25:$F$25</c:f>
              <c:numCache>
                <c:formatCode>General</c:formatCode>
                <c:ptCount val="4"/>
                <c:pt idx="0">
                  <c:v>13.8</c:v>
                </c:pt>
                <c:pt idx="1">
                  <c:v>15.1</c:v>
                </c:pt>
                <c:pt idx="2">
                  <c:v>17.5</c:v>
                </c:pt>
                <c:pt idx="3">
                  <c:v>13.8</c:v>
                </c:pt>
              </c:numCache>
            </c:numRef>
          </c:val>
          <c:extLst>
            <c:ext xmlns:c16="http://schemas.microsoft.com/office/drawing/2014/chart" uri="{C3380CC4-5D6E-409C-BE32-E72D297353CC}">
              <c16:uniqueId val="{00000001-E823-4309-9EF9-9CBC9405934A}"/>
            </c:ext>
          </c:extLst>
        </c:ser>
        <c:ser>
          <c:idx val="2"/>
          <c:order val="2"/>
          <c:tx>
            <c:strRef>
              <c:f>'MA vs characteristics summary'!$B$26</c:f>
              <c:strCache>
                <c:ptCount val="1"/>
                <c:pt idx="0">
                  <c:v>Not measurably anxious</c:v>
                </c:pt>
              </c:strCache>
            </c:strRef>
          </c:tx>
          <c:spPr>
            <a:solidFill>
              <a:schemeClr val="accent3"/>
            </a:solidFill>
            <a:ln>
              <a:noFill/>
            </a:ln>
            <a:effectLst/>
          </c:spPr>
          <c:invertIfNegative val="0"/>
          <c:cat>
            <c:strRef>
              <c:f>'MA vs characteristics summary'!$C$23:$F$23</c:f>
              <c:strCache>
                <c:ptCount val="4"/>
                <c:pt idx="0">
                  <c:v>Female (731)</c:v>
                </c:pt>
                <c:pt idx="1">
                  <c:v>Male (661)</c:v>
                </c:pt>
                <c:pt idx="2">
                  <c:v>Disability declared (235)</c:v>
                </c:pt>
                <c:pt idx="3">
                  <c:v>No disability declared (1157)</c:v>
                </c:pt>
              </c:strCache>
            </c:strRef>
          </c:cat>
          <c:val>
            <c:numRef>
              <c:f>'MA vs characteristics summary'!$C$26:$F$26</c:f>
              <c:numCache>
                <c:formatCode>General</c:formatCode>
                <c:ptCount val="4"/>
                <c:pt idx="0">
                  <c:v>34.9</c:v>
                </c:pt>
                <c:pt idx="1">
                  <c:v>49</c:v>
                </c:pt>
                <c:pt idx="2">
                  <c:v>25.5</c:v>
                </c:pt>
                <c:pt idx="3">
                  <c:v>44.9</c:v>
                </c:pt>
              </c:numCache>
            </c:numRef>
          </c:val>
          <c:extLst>
            <c:ext xmlns:c16="http://schemas.microsoft.com/office/drawing/2014/chart" uri="{C3380CC4-5D6E-409C-BE32-E72D297353CC}">
              <c16:uniqueId val="{00000002-E823-4309-9EF9-9CBC9405934A}"/>
            </c:ext>
          </c:extLst>
        </c:ser>
        <c:dLbls>
          <c:showLegendKey val="0"/>
          <c:showVal val="0"/>
          <c:showCatName val="0"/>
          <c:showSerName val="0"/>
          <c:showPercent val="0"/>
          <c:showBubbleSize val="0"/>
        </c:dLbls>
        <c:gapWidth val="150"/>
        <c:overlap val="100"/>
        <c:axId val="471635240"/>
        <c:axId val="471630648"/>
      </c:barChart>
      <c:catAx>
        <c:axId val="471635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1630648"/>
        <c:crosses val="autoZero"/>
        <c:auto val="1"/>
        <c:lblAlgn val="ctr"/>
        <c:lblOffset val="100"/>
        <c:noMultiLvlLbl val="0"/>
      </c:catAx>
      <c:valAx>
        <c:axId val="4716306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16352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Subjects with higher anxiety levels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9590729124961072E-2"/>
          <c:y val="0.1850453820531027"/>
          <c:w val="0.86368610703323101"/>
          <c:h val="0.49476100193994577"/>
        </c:manualLayout>
      </c:layout>
      <c:barChart>
        <c:barDir val="col"/>
        <c:grouping val="percentStacked"/>
        <c:varyColors val="0"/>
        <c:ser>
          <c:idx val="0"/>
          <c:order val="0"/>
          <c:tx>
            <c:strRef>
              <c:f>'MA vs characteristics summary'!$K$10</c:f>
              <c:strCache>
                <c:ptCount val="1"/>
                <c:pt idx="0">
                  <c:v>Visibly anxious</c:v>
                </c:pt>
              </c:strCache>
            </c:strRef>
          </c:tx>
          <c:spPr>
            <a:solidFill>
              <a:schemeClr val="accent1"/>
            </a:solidFill>
            <a:ln>
              <a:noFill/>
            </a:ln>
            <a:effectLst/>
          </c:spPr>
          <c:invertIfNegative val="0"/>
          <c:cat>
            <c:strRef>
              <c:f>'MA vs characteristics summary'!$L$9:$O$9</c:f>
              <c:strCache>
                <c:ptCount val="4"/>
                <c:pt idx="0">
                  <c:v>Female (338)</c:v>
                </c:pt>
                <c:pt idx="1">
                  <c:v>Male (151)</c:v>
                </c:pt>
                <c:pt idx="2">
                  <c:v>Disability declared (99)</c:v>
                </c:pt>
                <c:pt idx="3">
                  <c:v>No disability declared (390)</c:v>
                </c:pt>
              </c:strCache>
            </c:strRef>
          </c:cat>
          <c:val>
            <c:numRef>
              <c:f>'MA vs characteristics summary'!$L$10:$O$10</c:f>
              <c:numCache>
                <c:formatCode>0.0</c:formatCode>
                <c:ptCount val="4"/>
                <c:pt idx="0">
                  <c:v>62.426035502958577</c:v>
                </c:pt>
                <c:pt idx="1">
                  <c:v>51.655629139072843</c:v>
                </c:pt>
                <c:pt idx="2">
                  <c:v>64.646464646464651</c:v>
                </c:pt>
                <c:pt idx="3">
                  <c:v>57.692307692307686</c:v>
                </c:pt>
              </c:numCache>
            </c:numRef>
          </c:val>
          <c:extLst>
            <c:ext xmlns:c16="http://schemas.microsoft.com/office/drawing/2014/chart" uri="{C3380CC4-5D6E-409C-BE32-E72D297353CC}">
              <c16:uniqueId val="{00000000-E68D-413C-B4A0-A713F3D223F8}"/>
            </c:ext>
          </c:extLst>
        </c:ser>
        <c:ser>
          <c:idx val="1"/>
          <c:order val="1"/>
          <c:tx>
            <c:strRef>
              <c:f>'MA vs characteristics summary'!$K$11</c:f>
              <c:strCache>
                <c:ptCount val="1"/>
                <c:pt idx="0">
                  <c:v>Anxious but not visibly</c:v>
                </c:pt>
              </c:strCache>
            </c:strRef>
          </c:tx>
          <c:spPr>
            <a:solidFill>
              <a:schemeClr val="accent2"/>
            </a:solidFill>
            <a:ln>
              <a:noFill/>
            </a:ln>
            <a:effectLst/>
          </c:spPr>
          <c:invertIfNegative val="0"/>
          <c:cat>
            <c:strRef>
              <c:f>'MA vs characteristics summary'!$L$9:$O$9</c:f>
              <c:strCache>
                <c:ptCount val="4"/>
                <c:pt idx="0">
                  <c:v>Female (338)</c:v>
                </c:pt>
                <c:pt idx="1">
                  <c:v>Male (151)</c:v>
                </c:pt>
                <c:pt idx="2">
                  <c:v>Disability declared (99)</c:v>
                </c:pt>
                <c:pt idx="3">
                  <c:v>No disability declared (390)</c:v>
                </c:pt>
              </c:strCache>
            </c:strRef>
          </c:cat>
          <c:val>
            <c:numRef>
              <c:f>'MA vs characteristics summary'!$L$11:$O$11</c:f>
              <c:numCache>
                <c:formatCode>0.0</c:formatCode>
                <c:ptCount val="4"/>
                <c:pt idx="0">
                  <c:v>14.497041420118343</c:v>
                </c:pt>
                <c:pt idx="1">
                  <c:v>13.245033112582782</c:v>
                </c:pt>
                <c:pt idx="2">
                  <c:v>19.19191919191919</c:v>
                </c:pt>
                <c:pt idx="3">
                  <c:v>12.820512820512819</c:v>
                </c:pt>
              </c:numCache>
            </c:numRef>
          </c:val>
          <c:extLst>
            <c:ext xmlns:c16="http://schemas.microsoft.com/office/drawing/2014/chart" uri="{C3380CC4-5D6E-409C-BE32-E72D297353CC}">
              <c16:uniqueId val="{00000001-E68D-413C-B4A0-A713F3D223F8}"/>
            </c:ext>
          </c:extLst>
        </c:ser>
        <c:ser>
          <c:idx val="2"/>
          <c:order val="2"/>
          <c:tx>
            <c:strRef>
              <c:f>'MA vs characteristics summary'!$K$12</c:f>
              <c:strCache>
                <c:ptCount val="1"/>
                <c:pt idx="0">
                  <c:v>Not measurably anxious</c:v>
                </c:pt>
              </c:strCache>
            </c:strRef>
          </c:tx>
          <c:spPr>
            <a:solidFill>
              <a:schemeClr val="accent3"/>
            </a:solidFill>
            <a:ln>
              <a:noFill/>
            </a:ln>
            <a:effectLst/>
          </c:spPr>
          <c:invertIfNegative val="0"/>
          <c:cat>
            <c:strRef>
              <c:f>'MA vs characteristics summary'!$L$9:$O$9</c:f>
              <c:strCache>
                <c:ptCount val="4"/>
                <c:pt idx="0">
                  <c:v>Female (338)</c:v>
                </c:pt>
                <c:pt idx="1">
                  <c:v>Male (151)</c:v>
                </c:pt>
                <c:pt idx="2">
                  <c:v>Disability declared (99)</c:v>
                </c:pt>
                <c:pt idx="3">
                  <c:v>No disability declared (390)</c:v>
                </c:pt>
              </c:strCache>
            </c:strRef>
          </c:cat>
          <c:val>
            <c:numRef>
              <c:f>'MA vs characteristics summary'!$L$12:$O$12</c:f>
              <c:numCache>
                <c:formatCode>0.0</c:formatCode>
                <c:ptCount val="4"/>
                <c:pt idx="0">
                  <c:v>23.076923076923077</c:v>
                </c:pt>
                <c:pt idx="1">
                  <c:v>35.099337748344375</c:v>
                </c:pt>
                <c:pt idx="2">
                  <c:v>16.161616161616163</c:v>
                </c:pt>
                <c:pt idx="3">
                  <c:v>29.487179487179489</c:v>
                </c:pt>
              </c:numCache>
            </c:numRef>
          </c:val>
          <c:extLst>
            <c:ext xmlns:c16="http://schemas.microsoft.com/office/drawing/2014/chart" uri="{C3380CC4-5D6E-409C-BE32-E72D297353CC}">
              <c16:uniqueId val="{00000002-E68D-413C-B4A0-A713F3D223F8}"/>
            </c:ext>
          </c:extLst>
        </c:ser>
        <c:dLbls>
          <c:showLegendKey val="0"/>
          <c:showVal val="0"/>
          <c:showCatName val="0"/>
          <c:showSerName val="0"/>
          <c:showPercent val="0"/>
          <c:showBubbleSize val="0"/>
        </c:dLbls>
        <c:gapWidth val="150"/>
        <c:overlap val="100"/>
        <c:axId val="471034104"/>
        <c:axId val="471038368"/>
      </c:barChart>
      <c:catAx>
        <c:axId val="471034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1038368"/>
        <c:crosses val="autoZero"/>
        <c:auto val="1"/>
        <c:lblAlgn val="ctr"/>
        <c:lblOffset val="100"/>
        <c:noMultiLvlLbl val="0"/>
      </c:catAx>
      <c:valAx>
        <c:axId val="4710383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1034104"/>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Subjects with lower anxiety levels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'MA vs characteristics summary'!$K$31</c:f>
              <c:strCache>
                <c:ptCount val="1"/>
                <c:pt idx="0">
                  <c:v>Visibly anxious</c:v>
                </c:pt>
              </c:strCache>
            </c:strRef>
          </c:tx>
          <c:spPr>
            <a:solidFill>
              <a:schemeClr val="accent1"/>
            </a:solidFill>
            <a:ln>
              <a:noFill/>
            </a:ln>
            <a:effectLst/>
          </c:spPr>
          <c:invertIfNegative val="0"/>
          <c:cat>
            <c:strRef>
              <c:f>'MA vs characteristics summary'!$L$30:$O$30</c:f>
              <c:strCache>
                <c:ptCount val="4"/>
                <c:pt idx="0">
                  <c:v>Female (393)</c:v>
                </c:pt>
                <c:pt idx="1">
                  <c:v>Male (510)</c:v>
                </c:pt>
                <c:pt idx="2">
                  <c:v>Disability declared (136)</c:v>
                </c:pt>
                <c:pt idx="3">
                  <c:v>No disability declared (767)</c:v>
                </c:pt>
              </c:strCache>
            </c:strRef>
          </c:cat>
          <c:val>
            <c:numRef>
              <c:f>'MA vs characteristics summary'!$L$31:$O$31</c:f>
              <c:numCache>
                <c:formatCode>0.0</c:formatCode>
                <c:ptCount val="4"/>
                <c:pt idx="0">
                  <c:v>41.730279898218832</c:v>
                </c:pt>
                <c:pt idx="1">
                  <c:v>31.176470588235293</c:v>
                </c:pt>
                <c:pt idx="2" formatCode="General">
                  <c:v>51.5</c:v>
                </c:pt>
                <c:pt idx="3" formatCode="General">
                  <c:v>33</c:v>
                </c:pt>
              </c:numCache>
            </c:numRef>
          </c:val>
          <c:extLst>
            <c:ext xmlns:c16="http://schemas.microsoft.com/office/drawing/2014/chart" uri="{C3380CC4-5D6E-409C-BE32-E72D297353CC}">
              <c16:uniqueId val="{00000000-CF0E-44A2-B509-F04F492D9D28}"/>
            </c:ext>
          </c:extLst>
        </c:ser>
        <c:ser>
          <c:idx val="1"/>
          <c:order val="1"/>
          <c:tx>
            <c:strRef>
              <c:f>'MA vs characteristics summary'!$K$32</c:f>
              <c:strCache>
                <c:ptCount val="1"/>
                <c:pt idx="0">
                  <c:v>Anxious but not visibly</c:v>
                </c:pt>
              </c:strCache>
            </c:strRef>
          </c:tx>
          <c:spPr>
            <a:solidFill>
              <a:schemeClr val="accent2"/>
            </a:solidFill>
            <a:ln>
              <a:noFill/>
            </a:ln>
            <a:effectLst/>
          </c:spPr>
          <c:invertIfNegative val="0"/>
          <c:cat>
            <c:strRef>
              <c:f>'MA vs characteristics summary'!$L$30:$O$30</c:f>
              <c:strCache>
                <c:ptCount val="4"/>
                <c:pt idx="0">
                  <c:v>Female (393)</c:v>
                </c:pt>
                <c:pt idx="1">
                  <c:v>Male (510)</c:v>
                </c:pt>
                <c:pt idx="2">
                  <c:v>Disability declared (136)</c:v>
                </c:pt>
                <c:pt idx="3">
                  <c:v>No disability declared (767)</c:v>
                </c:pt>
              </c:strCache>
            </c:strRef>
          </c:cat>
          <c:val>
            <c:numRef>
              <c:f>'MA vs characteristics summary'!$L$32:$O$32</c:f>
              <c:numCache>
                <c:formatCode>0.0</c:formatCode>
                <c:ptCount val="4"/>
                <c:pt idx="0">
                  <c:v>13.231552162849871</c:v>
                </c:pt>
                <c:pt idx="1">
                  <c:v>15.686274509803921</c:v>
                </c:pt>
                <c:pt idx="2" formatCode="General">
                  <c:v>16.2</c:v>
                </c:pt>
                <c:pt idx="3" formatCode="General">
                  <c:v>14.3</c:v>
                </c:pt>
              </c:numCache>
            </c:numRef>
          </c:val>
          <c:extLst>
            <c:ext xmlns:c16="http://schemas.microsoft.com/office/drawing/2014/chart" uri="{C3380CC4-5D6E-409C-BE32-E72D297353CC}">
              <c16:uniqueId val="{00000001-CF0E-44A2-B509-F04F492D9D28}"/>
            </c:ext>
          </c:extLst>
        </c:ser>
        <c:ser>
          <c:idx val="2"/>
          <c:order val="2"/>
          <c:tx>
            <c:strRef>
              <c:f>'MA vs characteristics summary'!$K$33</c:f>
              <c:strCache>
                <c:ptCount val="1"/>
                <c:pt idx="0">
                  <c:v>Not measurably anxious</c:v>
                </c:pt>
              </c:strCache>
            </c:strRef>
          </c:tx>
          <c:spPr>
            <a:solidFill>
              <a:schemeClr val="accent3"/>
            </a:solidFill>
            <a:ln>
              <a:noFill/>
            </a:ln>
            <a:effectLst/>
          </c:spPr>
          <c:invertIfNegative val="0"/>
          <c:cat>
            <c:strRef>
              <c:f>'MA vs characteristics summary'!$L$30:$O$30</c:f>
              <c:strCache>
                <c:ptCount val="4"/>
                <c:pt idx="0">
                  <c:v>Female (393)</c:v>
                </c:pt>
                <c:pt idx="1">
                  <c:v>Male (510)</c:v>
                </c:pt>
                <c:pt idx="2">
                  <c:v>Disability declared (136)</c:v>
                </c:pt>
                <c:pt idx="3">
                  <c:v>No disability declared (767)</c:v>
                </c:pt>
              </c:strCache>
            </c:strRef>
          </c:cat>
          <c:val>
            <c:numRef>
              <c:f>'MA vs characteristics summary'!$L$33:$O$33</c:f>
              <c:numCache>
                <c:formatCode>0.0</c:formatCode>
                <c:ptCount val="4"/>
                <c:pt idx="0">
                  <c:v>45.038167938931295</c:v>
                </c:pt>
                <c:pt idx="1">
                  <c:v>53.137254901960787</c:v>
                </c:pt>
                <c:pt idx="2" formatCode="General">
                  <c:v>32.299999999999997</c:v>
                </c:pt>
                <c:pt idx="3" formatCode="General">
                  <c:v>52.7</c:v>
                </c:pt>
              </c:numCache>
            </c:numRef>
          </c:val>
          <c:extLst>
            <c:ext xmlns:c16="http://schemas.microsoft.com/office/drawing/2014/chart" uri="{C3380CC4-5D6E-409C-BE32-E72D297353CC}">
              <c16:uniqueId val="{00000002-CF0E-44A2-B509-F04F492D9D28}"/>
            </c:ext>
          </c:extLst>
        </c:ser>
        <c:dLbls>
          <c:showLegendKey val="0"/>
          <c:showVal val="0"/>
          <c:showCatName val="0"/>
          <c:showSerName val="0"/>
          <c:showPercent val="0"/>
          <c:showBubbleSize val="0"/>
        </c:dLbls>
        <c:gapWidth val="150"/>
        <c:overlap val="100"/>
        <c:axId val="498277424"/>
        <c:axId val="498277752"/>
      </c:barChart>
      <c:catAx>
        <c:axId val="49827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8277752"/>
        <c:crosses val="autoZero"/>
        <c:auto val="1"/>
        <c:lblAlgn val="ctr"/>
        <c:lblOffset val="100"/>
        <c:noMultiLvlLbl val="0"/>
      </c:catAx>
      <c:valAx>
        <c:axId val="498277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8277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Mean MRS scores by subject area</a:t>
            </a:r>
          </a:p>
        </c:rich>
      </c:tx>
      <c:layout>
        <c:manualLayout>
          <c:xMode val="edge"/>
          <c:yMode val="edge"/>
          <c:x val="0.23577777777777778"/>
          <c:y val="4.16666666666666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'[Combined J and B maths resilience.xlsx]MR summary'!$D$31</c:f>
              <c:strCache>
                <c:ptCount val="1"/>
                <c:pt idx="0">
                  <c:v>Value</c:v>
                </c:pt>
              </c:strCache>
            </c:strRef>
          </c:tx>
          <c:spPr>
            <a:solidFill>
              <a:schemeClr val="accent1"/>
            </a:solidFill>
            <a:ln>
              <a:noFill/>
            </a:ln>
            <a:effectLst/>
          </c:spPr>
          <c:invertIfNegative val="0"/>
          <c:cat>
            <c:strRef>
              <c:f>'[Combined J and B maths resilience.xlsx]MR summary'!$C$32:$C$39</c:f>
              <c:strCache>
                <c:ptCount val="8"/>
                <c:pt idx="0">
                  <c:v>Maths (134)</c:v>
                </c:pt>
                <c:pt idx="1">
                  <c:v>Standalone (101)</c:v>
                </c:pt>
                <c:pt idx="2">
                  <c:v>Computing &amp; Data Science (315)</c:v>
                </c:pt>
                <c:pt idx="3">
                  <c:v>Engineering (51)</c:v>
                </c:pt>
                <c:pt idx="4">
                  <c:v>Science (296)</c:v>
                </c:pt>
                <c:pt idx="5">
                  <c:v>Healthcare &amp; Psychology (108)</c:v>
                </c:pt>
                <c:pt idx="6">
                  <c:v>Other (155)</c:v>
                </c:pt>
                <c:pt idx="7">
                  <c:v>Design (23)</c:v>
                </c:pt>
              </c:strCache>
            </c:strRef>
          </c:cat>
          <c:val>
            <c:numRef>
              <c:f>'[Combined J and B maths resilience.xlsx]MR summary'!$D$32:$D$39</c:f>
              <c:numCache>
                <c:formatCode>0.0</c:formatCode>
                <c:ptCount val="8"/>
                <c:pt idx="0">
                  <c:v>33.6</c:v>
                </c:pt>
                <c:pt idx="1">
                  <c:v>30.4</c:v>
                </c:pt>
                <c:pt idx="2">
                  <c:v>31.9</c:v>
                </c:pt>
                <c:pt idx="3">
                  <c:v>34</c:v>
                </c:pt>
                <c:pt idx="4">
                  <c:v>31.9</c:v>
                </c:pt>
                <c:pt idx="5">
                  <c:v>29.4</c:v>
                </c:pt>
                <c:pt idx="6">
                  <c:v>30.4</c:v>
                </c:pt>
                <c:pt idx="7">
                  <c:v>29.6</c:v>
                </c:pt>
              </c:numCache>
            </c:numRef>
          </c:val>
          <c:extLst>
            <c:ext xmlns:c16="http://schemas.microsoft.com/office/drawing/2014/chart" uri="{C3380CC4-5D6E-409C-BE32-E72D297353CC}">
              <c16:uniqueId val="{00000000-108D-47AA-9C74-381C8ED578AF}"/>
            </c:ext>
          </c:extLst>
        </c:ser>
        <c:ser>
          <c:idx val="1"/>
          <c:order val="1"/>
          <c:tx>
            <c:strRef>
              <c:f>'[Combined J and B maths resilience.xlsx]MR summary'!$E$31</c:f>
              <c:strCache>
                <c:ptCount val="1"/>
                <c:pt idx="0">
                  <c:v>Struggle</c:v>
                </c:pt>
              </c:strCache>
            </c:strRef>
          </c:tx>
          <c:spPr>
            <a:solidFill>
              <a:schemeClr val="accent2"/>
            </a:solidFill>
            <a:ln>
              <a:noFill/>
            </a:ln>
            <a:effectLst/>
          </c:spPr>
          <c:invertIfNegative val="0"/>
          <c:cat>
            <c:strRef>
              <c:f>'[Combined J and B maths resilience.xlsx]MR summary'!$C$32:$C$39</c:f>
              <c:strCache>
                <c:ptCount val="8"/>
                <c:pt idx="0">
                  <c:v>Maths (134)</c:v>
                </c:pt>
                <c:pt idx="1">
                  <c:v>Standalone (101)</c:v>
                </c:pt>
                <c:pt idx="2">
                  <c:v>Computing &amp; Data Science (315)</c:v>
                </c:pt>
                <c:pt idx="3">
                  <c:v>Engineering (51)</c:v>
                </c:pt>
                <c:pt idx="4">
                  <c:v>Science (296)</c:v>
                </c:pt>
                <c:pt idx="5">
                  <c:v>Healthcare &amp; Psychology (108)</c:v>
                </c:pt>
                <c:pt idx="6">
                  <c:v>Other (155)</c:v>
                </c:pt>
                <c:pt idx="7">
                  <c:v>Design (23)</c:v>
                </c:pt>
              </c:strCache>
            </c:strRef>
          </c:cat>
          <c:val>
            <c:numRef>
              <c:f>'[Combined J and B maths resilience.xlsx]MR summary'!$E$32:$E$39</c:f>
              <c:numCache>
                <c:formatCode>0.0</c:formatCode>
                <c:ptCount val="8"/>
                <c:pt idx="0">
                  <c:v>33.6</c:v>
                </c:pt>
                <c:pt idx="1">
                  <c:v>31</c:v>
                </c:pt>
                <c:pt idx="2">
                  <c:v>31.7</c:v>
                </c:pt>
                <c:pt idx="3">
                  <c:v>31.8</c:v>
                </c:pt>
                <c:pt idx="4">
                  <c:v>31.1</c:v>
                </c:pt>
                <c:pt idx="5">
                  <c:v>30.3</c:v>
                </c:pt>
                <c:pt idx="6">
                  <c:v>30.5</c:v>
                </c:pt>
                <c:pt idx="7">
                  <c:v>31.2</c:v>
                </c:pt>
              </c:numCache>
            </c:numRef>
          </c:val>
          <c:extLst>
            <c:ext xmlns:c16="http://schemas.microsoft.com/office/drawing/2014/chart" uri="{C3380CC4-5D6E-409C-BE32-E72D297353CC}">
              <c16:uniqueId val="{00000001-108D-47AA-9C74-381C8ED578AF}"/>
            </c:ext>
          </c:extLst>
        </c:ser>
        <c:ser>
          <c:idx val="2"/>
          <c:order val="2"/>
          <c:tx>
            <c:strRef>
              <c:f>'[Combined J and B maths resilience.xlsx]MR summary'!$F$31</c:f>
              <c:strCache>
                <c:ptCount val="1"/>
                <c:pt idx="0">
                  <c:v>Growth (scaled)</c:v>
                </c:pt>
              </c:strCache>
            </c:strRef>
          </c:tx>
          <c:spPr>
            <a:solidFill>
              <a:schemeClr val="accent3"/>
            </a:solidFill>
            <a:ln>
              <a:noFill/>
            </a:ln>
            <a:effectLst/>
          </c:spPr>
          <c:invertIfNegative val="0"/>
          <c:cat>
            <c:strRef>
              <c:f>'[Combined J and B maths resilience.xlsx]MR summary'!$C$32:$C$39</c:f>
              <c:strCache>
                <c:ptCount val="8"/>
                <c:pt idx="0">
                  <c:v>Maths (134)</c:v>
                </c:pt>
                <c:pt idx="1">
                  <c:v>Standalone (101)</c:v>
                </c:pt>
                <c:pt idx="2">
                  <c:v>Computing &amp; Data Science (315)</c:v>
                </c:pt>
                <c:pt idx="3">
                  <c:v>Engineering (51)</c:v>
                </c:pt>
                <c:pt idx="4">
                  <c:v>Science (296)</c:v>
                </c:pt>
                <c:pt idx="5">
                  <c:v>Healthcare &amp; Psychology (108)</c:v>
                </c:pt>
                <c:pt idx="6">
                  <c:v>Other (155)</c:v>
                </c:pt>
                <c:pt idx="7">
                  <c:v>Design (23)</c:v>
                </c:pt>
              </c:strCache>
            </c:strRef>
          </c:cat>
          <c:val>
            <c:numRef>
              <c:f>'[Combined J and B maths resilience.xlsx]MR summary'!$F$32:$F$39</c:f>
              <c:numCache>
                <c:formatCode>0.0</c:formatCode>
                <c:ptCount val="8"/>
                <c:pt idx="0">
                  <c:v>34.200000000000003</c:v>
                </c:pt>
                <c:pt idx="1">
                  <c:v>32</c:v>
                </c:pt>
                <c:pt idx="2">
                  <c:v>32</c:v>
                </c:pt>
                <c:pt idx="3">
                  <c:v>32.5</c:v>
                </c:pt>
                <c:pt idx="4">
                  <c:v>31.9</c:v>
                </c:pt>
                <c:pt idx="5">
                  <c:v>30.6</c:v>
                </c:pt>
                <c:pt idx="6">
                  <c:v>31.4</c:v>
                </c:pt>
                <c:pt idx="7">
                  <c:v>31</c:v>
                </c:pt>
              </c:numCache>
            </c:numRef>
          </c:val>
          <c:extLst>
            <c:ext xmlns:c16="http://schemas.microsoft.com/office/drawing/2014/chart" uri="{C3380CC4-5D6E-409C-BE32-E72D297353CC}">
              <c16:uniqueId val="{00000002-108D-47AA-9C74-381C8ED578AF}"/>
            </c:ext>
          </c:extLst>
        </c:ser>
        <c:dLbls>
          <c:showLegendKey val="0"/>
          <c:showVal val="0"/>
          <c:showCatName val="0"/>
          <c:showSerName val="0"/>
          <c:showPercent val="0"/>
          <c:showBubbleSize val="0"/>
        </c:dLbls>
        <c:gapWidth val="219"/>
        <c:overlap val="-27"/>
        <c:axId val="631711960"/>
        <c:axId val="631712288"/>
      </c:barChart>
      <c:catAx>
        <c:axId val="631711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712288"/>
        <c:crosses val="autoZero"/>
        <c:auto val="1"/>
        <c:lblAlgn val="ctr"/>
        <c:lblOffset val="100"/>
        <c:noMultiLvlLbl val="0"/>
      </c:catAx>
      <c:valAx>
        <c:axId val="631712288"/>
        <c:scaling>
          <c:orientation val="minMax"/>
          <c:max val="36"/>
          <c:min val="26"/>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711960"/>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Mean MAS score by subject area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'[Combined J and B maths resilience.xlsx]MR summary'!$D$14</c:f>
              <c:strCache>
                <c:ptCount val="1"/>
                <c:pt idx="0">
                  <c:v>Mean MAS</c:v>
                </c:pt>
              </c:strCache>
            </c:strRef>
          </c:tx>
          <c:spPr>
            <a:solidFill>
              <a:schemeClr val="accent1"/>
            </a:solidFill>
            <a:ln>
              <a:noFill/>
            </a:ln>
            <a:effectLst/>
          </c:spPr>
          <c:invertIfNegative val="0"/>
          <c:cat>
            <c:strRef>
              <c:f>'[Combined J and B maths resilience.xlsx]MR summary'!$C$15:$C$22</c:f>
              <c:strCache>
                <c:ptCount val="8"/>
                <c:pt idx="0">
                  <c:v>Maths (134)</c:v>
                </c:pt>
                <c:pt idx="1">
                  <c:v>Standalone (101)</c:v>
                </c:pt>
                <c:pt idx="2">
                  <c:v>Computing &amp; Data Science (315)</c:v>
                </c:pt>
                <c:pt idx="3">
                  <c:v>Engineering (51)</c:v>
                </c:pt>
                <c:pt idx="4">
                  <c:v>Science (296)</c:v>
                </c:pt>
                <c:pt idx="5">
                  <c:v>Healthcare &amp; Psychology (108)</c:v>
                </c:pt>
                <c:pt idx="6">
                  <c:v>Other (155)</c:v>
                </c:pt>
                <c:pt idx="7">
                  <c:v>Design (23)</c:v>
                </c:pt>
              </c:strCache>
            </c:strRef>
          </c:cat>
          <c:val>
            <c:numRef>
              <c:f>'[Combined J and B maths resilience.xlsx]MR summary'!$D$15:$D$22</c:f>
              <c:numCache>
                <c:formatCode>0.0</c:formatCode>
                <c:ptCount val="8"/>
                <c:pt idx="0">
                  <c:v>21.4</c:v>
                </c:pt>
                <c:pt idx="1">
                  <c:v>27.1</c:v>
                </c:pt>
                <c:pt idx="2">
                  <c:v>28.2</c:v>
                </c:pt>
                <c:pt idx="3">
                  <c:v>29.2</c:v>
                </c:pt>
                <c:pt idx="4">
                  <c:v>31.3</c:v>
                </c:pt>
                <c:pt idx="5">
                  <c:v>32.200000000000003</c:v>
                </c:pt>
                <c:pt idx="6">
                  <c:v>34.4</c:v>
                </c:pt>
                <c:pt idx="7">
                  <c:v>35.5</c:v>
                </c:pt>
              </c:numCache>
            </c:numRef>
          </c:val>
          <c:extLst>
            <c:ext xmlns:c16="http://schemas.microsoft.com/office/drawing/2014/chart" uri="{C3380CC4-5D6E-409C-BE32-E72D297353CC}">
              <c16:uniqueId val="{00000000-07A9-4E68-85C4-231371ED06EE}"/>
            </c:ext>
          </c:extLst>
        </c:ser>
        <c:dLbls>
          <c:showLegendKey val="0"/>
          <c:showVal val="0"/>
          <c:showCatName val="0"/>
          <c:showSerName val="0"/>
          <c:showPercent val="0"/>
          <c:showBubbleSize val="0"/>
        </c:dLbls>
        <c:gapWidth val="219"/>
        <c:overlap val="-27"/>
        <c:axId val="624997904"/>
        <c:axId val="624998888"/>
      </c:barChart>
      <c:catAx>
        <c:axId val="6249979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4998888"/>
        <c:crosses val="autoZero"/>
        <c:auto val="1"/>
        <c:lblAlgn val="ctr"/>
        <c:lblOffset val="100"/>
        <c:noMultiLvlLbl val="0"/>
      </c:catAx>
      <c:valAx>
        <c:axId val="624998888"/>
        <c:scaling>
          <c:orientation val="minMax"/>
          <c:max val="5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4997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'degree graphs'!$J$40</c:f>
              <c:strCache>
                <c:ptCount val="1"/>
                <c:pt idx="0">
                  <c:v>Visibly anxious</c:v>
                </c:pt>
              </c:strCache>
            </c:strRef>
          </c:tx>
          <c:spPr>
            <a:solidFill>
              <a:schemeClr val="accent1"/>
            </a:solidFill>
            <a:ln>
              <a:noFill/>
            </a:ln>
            <a:effectLst/>
          </c:spPr>
          <c:invertIfNegative val="0"/>
          <c:cat>
            <c:strRef>
              <c:f>'degree graphs'!$I$41:$I$44</c:f>
              <c:strCache>
                <c:ptCount val="4"/>
                <c:pt idx="0">
                  <c:v>Geography and Environmental Studies (50)</c:v>
                </c:pt>
                <c:pt idx="1">
                  <c:v>Open and Open Education (62)</c:v>
                </c:pt>
                <c:pt idx="2">
                  <c:v>Economics and Business Management (34)</c:v>
                </c:pt>
                <c:pt idx="3">
                  <c:v>Combined STEM (42)</c:v>
                </c:pt>
              </c:strCache>
            </c:strRef>
          </c:cat>
          <c:val>
            <c:numRef>
              <c:f>'degree graphs'!$J$41:$J$44</c:f>
              <c:numCache>
                <c:formatCode>0%</c:formatCode>
                <c:ptCount val="4"/>
                <c:pt idx="0">
                  <c:v>0.6</c:v>
                </c:pt>
                <c:pt idx="1">
                  <c:v>0.43548387096774194</c:v>
                </c:pt>
                <c:pt idx="2">
                  <c:v>0.38235294117647056</c:v>
                </c:pt>
                <c:pt idx="3">
                  <c:v>0.35714285714285715</c:v>
                </c:pt>
              </c:numCache>
            </c:numRef>
          </c:val>
          <c:extLst>
            <c:ext xmlns:c16="http://schemas.microsoft.com/office/drawing/2014/chart" uri="{C3380CC4-5D6E-409C-BE32-E72D297353CC}">
              <c16:uniqueId val="{00000000-BF5C-41B3-8854-7C454F77B0C7}"/>
            </c:ext>
          </c:extLst>
        </c:ser>
        <c:ser>
          <c:idx val="1"/>
          <c:order val="1"/>
          <c:tx>
            <c:strRef>
              <c:f>'degree graphs'!$K$40</c:f>
              <c:strCache>
                <c:ptCount val="1"/>
                <c:pt idx="0">
                  <c:v>Anxious but not visibly</c:v>
                </c:pt>
              </c:strCache>
            </c:strRef>
          </c:tx>
          <c:spPr>
            <a:solidFill>
              <a:schemeClr val="accent2"/>
            </a:solidFill>
            <a:ln>
              <a:noFill/>
            </a:ln>
            <a:effectLst/>
          </c:spPr>
          <c:invertIfNegative val="0"/>
          <c:cat>
            <c:strRef>
              <c:f>'degree graphs'!$I$41:$I$44</c:f>
              <c:strCache>
                <c:ptCount val="4"/>
                <c:pt idx="0">
                  <c:v>Geography and Environmental Studies (50)</c:v>
                </c:pt>
                <c:pt idx="1">
                  <c:v>Open and Open Education (62)</c:v>
                </c:pt>
                <c:pt idx="2">
                  <c:v>Economics and Business Management (34)</c:v>
                </c:pt>
                <c:pt idx="3">
                  <c:v>Combined STEM (42)</c:v>
                </c:pt>
              </c:strCache>
            </c:strRef>
          </c:cat>
          <c:val>
            <c:numRef>
              <c:f>'degree graphs'!$K$41:$K$44</c:f>
              <c:numCache>
                <c:formatCode>0%</c:formatCode>
                <c:ptCount val="4"/>
                <c:pt idx="0">
                  <c:v>0.16</c:v>
                </c:pt>
                <c:pt idx="1">
                  <c:v>0.16129032258064516</c:v>
                </c:pt>
                <c:pt idx="2">
                  <c:v>8.8235294117647065E-2</c:v>
                </c:pt>
                <c:pt idx="3">
                  <c:v>0.19047619047619047</c:v>
                </c:pt>
              </c:numCache>
            </c:numRef>
          </c:val>
          <c:extLst>
            <c:ext xmlns:c16="http://schemas.microsoft.com/office/drawing/2014/chart" uri="{C3380CC4-5D6E-409C-BE32-E72D297353CC}">
              <c16:uniqueId val="{00000001-BF5C-41B3-8854-7C454F77B0C7}"/>
            </c:ext>
          </c:extLst>
        </c:ser>
        <c:ser>
          <c:idx val="2"/>
          <c:order val="2"/>
          <c:tx>
            <c:strRef>
              <c:f>'degree graphs'!$L$40</c:f>
              <c:strCache>
                <c:ptCount val="1"/>
                <c:pt idx="0">
                  <c:v>Not measurably anxious</c:v>
                </c:pt>
              </c:strCache>
            </c:strRef>
          </c:tx>
          <c:spPr>
            <a:solidFill>
              <a:schemeClr val="accent3"/>
            </a:solidFill>
            <a:ln>
              <a:noFill/>
            </a:ln>
            <a:effectLst/>
          </c:spPr>
          <c:invertIfNegative val="0"/>
          <c:cat>
            <c:strRef>
              <c:f>'degree graphs'!$I$41:$I$44</c:f>
              <c:strCache>
                <c:ptCount val="4"/>
                <c:pt idx="0">
                  <c:v>Geography and Environmental Studies (50)</c:v>
                </c:pt>
                <c:pt idx="1">
                  <c:v>Open and Open Education (62)</c:v>
                </c:pt>
                <c:pt idx="2">
                  <c:v>Economics and Business Management (34)</c:v>
                </c:pt>
                <c:pt idx="3">
                  <c:v>Combined STEM (42)</c:v>
                </c:pt>
              </c:strCache>
            </c:strRef>
          </c:cat>
          <c:val>
            <c:numRef>
              <c:f>'degree graphs'!$L$41:$L$44</c:f>
              <c:numCache>
                <c:formatCode>0%</c:formatCode>
                <c:ptCount val="4"/>
                <c:pt idx="0">
                  <c:v>0.24</c:v>
                </c:pt>
                <c:pt idx="1">
                  <c:v>0.40322580645161288</c:v>
                </c:pt>
                <c:pt idx="2">
                  <c:v>0.52941176470588236</c:v>
                </c:pt>
                <c:pt idx="3">
                  <c:v>0.45238095238095238</c:v>
                </c:pt>
              </c:numCache>
            </c:numRef>
          </c:val>
          <c:extLst>
            <c:ext xmlns:c16="http://schemas.microsoft.com/office/drawing/2014/chart" uri="{C3380CC4-5D6E-409C-BE32-E72D297353CC}">
              <c16:uniqueId val="{00000002-BF5C-41B3-8854-7C454F77B0C7}"/>
            </c:ext>
          </c:extLst>
        </c:ser>
        <c:dLbls>
          <c:showLegendKey val="0"/>
          <c:showVal val="0"/>
          <c:showCatName val="0"/>
          <c:showSerName val="0"/>
          <c:showPercent val="0"/>
          <c:showBubbleSize val="0"/>
        </c:dLbls>
        <c:gapWidth val="150"/>
        <c:overlap val="100"/>
        <c:axId val="877748216"/>
        <c:axId val="877751168"/>
      </c:barChart>
      <c:catAx>
        <c:axId val="877748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77751168"/>
        <c:crosses val="autoZero"/>
        <c:auto val="1"/>
        <c:lblAlgn val="ctr"/>
        <c:lblOffset val="100"/>
        <c:noMultiLvlLbl val="0"/>
      </c:catAx>
      <c:valAx>
        <c:axId val="87775116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77748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'degree graphs'!$J$46</c:f>
              <c:strCache>
                <c:ptCount val="1"/>
                <c:pt idx="0">
                  <c:v>Visibly anxious</c:v>
                </c:pt>
              </c:strCache>
            </c:strRef>
          </c:tx>
          <c:spPr>
            <a:solidFill>
              <a:schemeClr val="accent1"/>
            </a:solidFill>
            <a:ln>
              <a:noFill/>
            </a:ln>
            <a:effectLst/>
          </c:spPr>
          <c:invertIfNegative val="0"/>
          <c:cat>
            <c:strRef>
              <c:f>'degree graphs'!$I$47:$I$52</c:f>
              <c:strCache>
                <c:ptCount val="6"/>
                <c:pt idx="0">
                  <c:v>Biology (66)</c:v>
                </c:pt>
                <c:pt idx="1">
                  <c:v>Combined Science (107)</c:v>
                </c:pt>
                <c:pt idx="2">
                  <c:v>Geology (16)</c:v>
                </c:pt>
                <c:pt idx="3">
                  <c:v>Envirnomental Science (90)</c:v>
                </c:pt>
                <c:pt idx="4">
                  <c:v>Chemistry (11)</c:v>
                </c:pt>
                <c:pt idx="5">
                  <c:v>Physics (48)</c:v>
                </c:pt>
              </c:strCache>
            </c:strRef>
          </c:cat>
          <c:val>
            <c:numRef>
              <c:f>'degree graphs'!$J$47:$J$52</c:f>
              <c:numCache>
                <c:formatCode>0%</c:formatCode>
                <c:ptCount val="6"/>
                <c:pt idx="0">
                  <c:v>0.65151515151515149</c:v>
                </c:pt>
                <c:pt idx="1">
                  <c:v>0.58878504672897192</c:v>
                </c:pt>
                <c:pt idx="2">
                  <c:v>0.5625</c:v>
                </c:pt>
                <c:pt idx="3">
                  <c:v>0.55555555555555558</c:v>
                </c:pt>
                <c:pt idx="4">
                  <c:v>0.36363636363636365</c:v>
                </c:pt>
                <c:pt idx="5">
                  <c:v>0.33333333333333331</c:v>
                </c:pt>
              </c:numCache>
            </c:numRef>
          </c:val>
          <c:extLst>
            <c:ext xmlns:c16="http://schemas.microsoft.com/office/drawing/2014/chart" uri="{C3380CC4-5D6E-409C-BE32-E72D297353CC}">
              <c16:uniqueId val="{00000000-D036-4A21-8277-1E30FF9F9AF8}"/>
            </c:ext>
          </c:extLst>
        </c:ser>
        <c:ser>
          <c:idx val="1"/>
          <c:order val="1"/>
          <c:tx>
            <c:strRef>
              <c:f>'degree graphs'!$K$46</c:f>
              <c:strCache>
                <c:ptCount val="1"/>
                <c:pt idx="0">
                  <c:v>Anxious but not visibly</c:v>
                </c:pt>
              </c:strCache>
            </c:strRef>
          </c:tx>
          <c:spPr>
            <a:solidFill>
              <a:schemeClr val="accent2"/>
            </a:solidFill>
            <a:ln>
              <a:noFill/>
            </a:ln>
            <a:effectLst/>
          </c:spPr>
          <c:invertIfNegative val="0"/>
          <c:cat>
            <c:strRef>
              <c:f>'degree graphs'!$I$47:$I$52</c:f>
              <c:strCache>
                <c:ptCount val="6"/>
                <c:pt idx="0">
                  <c:v>Biology (66)</c:v>
                </c:pt>
                <c:pt idx="1">
                  <c:v>Combined Science (107)</c:v>
                </c:pt>
                <c:pt idx="2">
                  <c:v>Geology (16)</c:v>
                </c:pt>
                <c:pt idx="3">
                  <c:v>Envirnomental Science (90)</c:v>
                </c:pt>
                <c:pt idx="4">
                  <c:v>Chemistry (11)</c:v>
                </c:pt>
                <c:pt idx="5">
                  <c:v>Physics (48)</c:v>
                </c:pt>
              </c:strCache>
            </c:strRef>
          </c:cat>
          <c:val>
            <c:numRef>
              <c:f>'degree graphs'!$K$47:$K$52</c:f>
              <c:numCache>
                <c:formatCode>0%</c:formatCode>
                <c:ptCount val="6"/>
                <c:pt idx="0">
                  <c:v>0.13636363636363635</c:v>
                </c:pt>
                <c:pt idx="1">
                  <c:v>0.12149532710280374</c:v>
                </c:pt>
                <c:pt idx="2">
                  <c:v>0.1875</c:v>
                </c:pt>
                <c:pt idx="3">
                  <c:v>0.1111111111111111</c:v>
                </c:pt>
                <c:pt idx="4">
                  <c:v>0</c:v>
                </c:pt>
                <c:pt idx="5">
                  <c:v>0.14583333333333334</c:v>
                </c:pt>
              </c:numCache>
            </c:numRef>
          </c:val>
          <c:extLst>
            <c:ext xmlns:c16="http://schemas.microsoft.com/office/drawing/2014/chart" uri="{C3380CC4-5D6E-409C-BE32-E72D297353CC}">
              <c16:uniqueId val="{00000001-D036-4A21-8277-1E30FF9F9AF8}"/>
            </c:ext>
          </c:extLst>
        </c:ser>
        <c:ser>
          <c:idx val="2"/>
          <c:order val="2"/>
          <c:tx>
            <c:strRef>
              <c:f>'degree graphs'!$L$46</c:f>
              <c:strCache>
                <c:ptCount val="1"/>
                <c:pt idx="0">
                  <c:v>Not measurably anxious</c:v>
                </c:pt>
              </c:strCache>
            </c:strRef>
          </c:tx>
          <c:spPr>
            <a:solidFill>
              <a:schemeClr val="accent3"/>
            </a:solidFill>
            <a:ln>
              <a:noFill/>
            </a:ln>
            <a:effectLst/>
          </c:spPr>
          <c:invertIfNegative val="0"/>
          <c:cat>
            <c:strRef>
              <c:f>'degree graphs'!$I$47:$I$52</c:f>
              <c:strCache>
                <c:ptCount val="6"/>
                <c:pt idx="0">
                  <c:v>Biology (66)</c:v>
                </c:pt>
                <c:pt idx="1">
                  <c:v>Combined Science (107)</c:v>
                </c:pt>
                <c:pt idx="2">
                  <c:v>Geology (16)</c:v>
                </c:pt>
                <c:pt idx="3">
                  <c:v>Envirnomental Science (90)</c:v>
                </c:pt>
                <c:pt idx="4">
                  <c:v>Chemistry (11)</c:v>
                </c:pt>
                <c:pt idx="5">
                  <c:v>Physics (48)</c:v>
                </c:pt>
              </c:strCache>
            </c:strRef>
          </c:cat>
          <c:val>
            <c:numRef>
              <c:f>'degree graphs'!$L$47:$L$52</c:f>
              <c:numCache>
                <c:formatCode>0%</c:formatCode>
                <c:ptCount val="6"/>
                <c:pt idx="0">
                  <c:v>0.21212121212121213</c:v>
                </c:pt>
                <c:pt idx="1">
                  <c:v>0.28971962616822428</c:v>
                </c:pt>
                <c:pt idx="2">
                  <c:v>0.25</c:v>
                </c:pt>
                <c:pt idx="3">
                  <c:v>0.33333333333333331</c:v>
                </c:pt>
                <c:pt idx="4">
                  <c:v>0.63636363636363635</c:v>
                </c:pt>
                <c:pt idx="5">
                  <c:v>0.52083333333333337</c:v>
                </c:pt>
              </c:numCache>
            </c:numRef>
          </c:val>
          <c:extLst>
            <c:ext xmlns:c16="http://schemas.microsoft.com/office/drawing/2014/chart" uri="{C3380CC4-5D6E-409C-BE32-E72D297353CC}">
              <c16:uniqueId val="{00000002-D036-4A21-8277-1E30FF9F9AF8}"/>
            </c:ext>
          </c:extLst>
        </c:ser>
        <c:dLbls>
          <c:showLegendKey val="0"/>
          <c:showVal val="0"/>
          <c:showCatName val="0"/>
          <c:showSerName val="0"/>
          <c:showPercent val="0"/>
          <c:showBubbleSize val="0"/>
        </c:dLbls>
        <c:gapWidth val="150"/>
        <c:overlap val="100"/>
        <c:axId val="877766256"/>
        <c:axId val="877770848"/>
      </c:barChart>
      <c:catAx>
        <c:axId val="877766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77770848"/>
        <c:crosses val="autoZero"/>
        <c:auto val="1"/>
        <c:lblAlgn val="ctr"/>
        <c:lblOffset val="100"/>
        <c:noMultiLvlLbl val="0"/>
      </c:catAx>
      <c:valAx>
        <c:axId val="87777084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77766256"/>
        <c:crosses val="autoZero"/>
        <c:crossBetween val="between"/>
      </c:valAx>
      <c:spPr>
        <a:noFill/>
        <a:ln>
          <a:noFill/>
        </a:ln>
        <a:effectLst/>
      </c:spPr>
    </c:plotArea>
    <c:legend>
      <c:legendPos val="l"/>
      <c:layout>
        <c:manualLayout>
          <c:xMode val="edge"/>
          <c:yMode val="edge"/>
          <c:x val="7.0834256874464626E-3"/>
          <c:y val="0.74007731106927832"/>
          <c:w val="0.24118562490706491"/>
          <c:h val="0.2469487636058864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Disability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'[Combined J and B data master spreadsheet - Sue''s Copy.xlsx]MA by gender &amp; disability'!$Z$5</c:f>
              <c:strCache>
                <c:ptCount val="1"/>
                <c:pt idx="0">
                  <c:v>Visibly anxious</c:v>
                </c:pt>
              </c:strCache>
            </c:strRef>
          </c:tx>
          <c:spPr>
            <a:solidFill>
              <a:schemeClr val="accent1"/>
            </a:solidFill>
            <a:ln>
              <a:noFill/>
            </a:ln>
            <a:effectLst/>
          </c:spPr>
          <c:invertIfNegative val="0"/>
          <c:cat>
            <c:strRef>
              <c:f>'[Combined J and B data master spreadsheet - Sue''s Copy.xlsx]MA by gender &amp; disability'!$AA$4:$AB$4</c:f>
              <c:strCache>
                <c:ptCount val="2"/>
                <c:pt idx="0">
                  <c:v>Disability declared %</c:v>
                </c:pt>
                <c:pt idx="1">
                  <c:v>No disability declared %</c:v>
                </c:pt>
              </c:strCache>
            </c:strRef>
          </c:cat>
          <c:val>
            <c:numRef>
              <c:f>'[Combined J and B data master spreadsheet - Sue''s Copy.xlsx]MA by gender &amp; disability'!$AA$5:$AB$5</c:f>
              <c:numCache>
                <c:formatCode>0.0</c:formatCode>
                <c:ptCount val="2"/>
                <c:pt idx="0">
                  <c:v>57.021276595744688</c:v>
                </c:pt>
                <c:pt idx="1">
                  <c:v>41.313742437337943</c:v>
                </c:pt>
              </c:numCache>
            </c:numRef>
          </c:val>
          <c:extLst>
            <c:ext xmlns:c16="http://schemas.microsoft.com/office/drawing/2014/chart" uri="{C3380CC4-5D6E-409C-BE32-E72D297353CC}">
              <c16:uniqueId val="{00000000-E612-4CF9-B712-56EF58A4EBD8}"/>
            </c:ext>
          </c:extLst>
        </c:ser>
        <c:ser>
          <c:idx val="1"/>
          <c:order val="1"/>
          <c:tx>
            <c:strRef>
              <c:f>'[Combined J and B data master spreadsheet - Sue''s Copy.xlsx]MA by gender &amp; disability'!$Z$6</c:f>
              <c:strCache>
                <c:ptCount val="1"/>
                <c:pt idx="0">
                  <c:v>Anxious but not visibly</c:v>
                </c:pt>
              </c:strCache>
            </c:strRef>
          </c:tx>
          <c:spPr>
            <a:solidFill>
              <a:schemeClr val="accent2"/>
            </a:solidFill>
            <a:ln>
              <a:noFill/>
            </a:ln>
            <a:effectLst/>
          </c:spPr>
          <c:invertIfNegative val="0"/>
          <c:cat>
            <c:strRef>
              <c:f>'[Combined J and B data master spreadsheet - Sue''s Copy.xlsx]MA by gender &amp; disability'!$AA$4:$AB$4</c:f>
              <c:strCache>
                <c:ptCount val="2"/>
                <c:pt idx="0">
                  <c:v>Disability declared %</c:v>
                </c:pt>
                <c:pt idx="1">
                  <c:v>No disability declared %</c:v>
                </c:pt>
              </c:strCache>
            </c:strRef>
          </c:cat>
          <c:val>
            <c:numRef>
              <c:f>'[Combined J and B data master spreadsheet - Sue''s Copy.xlsx]MA by gender &amp; disability'!$AA$6:$AB$6</c:f>
              <c:numCache>
                <c:formatCode>0.0</c:formatCode>
                <c:ptCount val="2"/>
                <c:pt idx="0">
                  <c:v>17.446808510638299</c:v>
                </c:pt>
                <c:pt idx="1">
                  <c:v>13.828867761452033</c:v>
                </c:pt>
              </c:numCache>
            </c:numRef>
          </c:val>
          <c:extLst>
            <c:ext xmlns:c16="http://schemas.microsoft.com/office/drawing/2014/chart" uri="{C3380CC4-5D6E-409C-BE32-E72D297353CC}">
              <c16:uniqueId val="{00000001-E612-4CF9-B712-56EF58A4EBD8}"/>
            </c:ext>
          </c:extLst>
        </c:ser>
        <c:ser>
          <c:idx val="2"/>
          <c:order val="2"/>
          <c:tx>
            <c:strRef>
              <c:f>'[Combined J and B data master spreadsheet - Sue''s Copy.xlsx]MA by gender &amp; disability'!$Z$7</c:f>
              <c:strCache>
                <c:ptCount val="1"/>
                <c:pt idx="0">
                  <c:v>Not measurably anxious</c:v>
                </c:pt>
              </c:strCache>
            </c:strRef>
          </c:tx>
          <c:spPr>
            <a:solidFill>
              <a:schemeClr val="accent3"/>
            </a:solidFill>
            <a:ln>
              <a:noFill/>
            </a:ln>
            <a:effectLst/>
          </c:spPr>
          <c:invertIfNegative val="0"/>
          <c:cat>
            <c:strRef>
              <c:f>'[Combined J and B data master spreadsheet - Sue''s Copy.xlsx]MA by gender &amp; disability'!$AA$4:$AB$4</c:f>
              <c:strCache>
                <c:ptCount val="2"/>
                <c:pt idx="0">
                  <c:v>Disability declared %</c:v>
                </c:pt>
                <c:pt idx="1">
                  <c:v>No disability declared %</c:v>
                </c:pt>
              </c:strCache>
            </c:strRef>
          </c:cat>
          <c:val>
            <c:numRef>
              <c:f>'[Combined J and B data master spreadsheet - Sue''s Copy.xlsx]MA by gender &amp; disability'!$AA$7:$AB$7</c:f>
              <c:numCache>
                <c:formatCode>0.0</c:formatCode>
                <c:ptCount val="2"/>
                <c:pt idx="0">
                  <c:v>25.531914893617021</c:v>
                </c:pt>
                <c:pt idx="1">
                  <c:v>44.857389801210026</c:v>
                </c:pt>
              </c:numCache>
            </c:numRef>
          </c:val>
          <c:extLst>
            <c:ext xmlns:c16="http://schemas.microsoft.com/office/drawing/2014/chart" uri="{C3380CC4-5D6E-409C-BE32-E72D297353CC}">
              <c16:uniqueId val="{00000002-E612-4CF9-B712-56EF58A4EBD8}"/>
            </c:ext>
          </c:extLst>
        </c:ser>
        <c:dLbls>
          <c:showLegendKey val="0"/>
          <c:showVal val="0"/>
          <c:showCatName val="0"/>
          <c:showSerName val="0"/>
          <c:showPercent val="0"/>
          <c:showBubbleSize val="0"/>
        </c:dLbls>
        <c:gapWidth val="150"/>
        <c:overlap val="100"/>
        <c:axId val="705182256"/>
        <c:axId val="705184880"/>
      </c:barChart>
      <c:catAx>
        <c:axId val="70518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5184880"/>
        <c:crosses val="autoZero"/>
        <c:auto val="1"/>
        <c:lblAlgn val="ctr"/>
        <c:lblOffset val="100"/>
        <c:noMultiLvlLbl val="0"/>
      </c:catAx>
      <c:valAx>
        <c:axId val="705184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518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Gender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'[Combined J and B data master spreadsheet - Sue''s Copy.xlsx]MA by gender &amp; disability'!$K$5</c:f>
              <c:strCache>
                <c:ptCount val="1"/>
                <c:pt idx="0">
                  <c:v>Visibly anxious</c:v>
                </c:pt>
              </c:strCache>
            </c:strRef>
          </c:tx>
          <c:spPr>
            <a:solidFill>
              <a:schemeClr val="accent1"/>
            </a:solidFill>
            <a:ln>
              <a:noFill/>
            </a:ln>
            <a:effectLst/>
          </c:spPr>
          <c:invertIfNegative val="0"/>
          <c:cat>
            <c:strRef>
              <c:f>'[Combined J and B data master spreadsheet - Sue''s Copy.xlsx]MA by gender &amp; disability'!$L$4:$M$4</c:f>
              <c:strCache>
                <c:ptCount val="2"/>
                <c:pt idx="0">
                  <c:v>Female %</c:v>
                </c:pt>
                <c:pt idx="1">
                  <c:v>Male %</c:v>
                </c:pt>
              </c:strCache>
            </c:strRef>
          </c:cat>
          <c:val>
            <c:numRef>
              <c:f>'[Combined J and B data master spreadsheet - Sue''s Copy.xlsx]MA by gender &amp; disability'!$L$5:$M$5</c:f>
              <c:numCache>
                <c:formatCode>0.0</c:formatCode>
                <c:ptCount val="2"/>
                <c:pt idx="0">
                  <c:v>51.299589603283167</c:v>
                </c:pt>
                <c:pt idx="1">
                  <c:v>35.854765506807865</c:v>
                </c:pt>
              </c:numCache>
            </c:numRef>
          </c:val>
          <c:extLst>
            <c:ext xmlns:c16="http://schemas.microsoft.com/office/drawing/2014/chart" uri="{C3380CC4-5D6E-409C-BE32-E72D297353CC}">
              <c16:uniqueId val="{00000000-2EF0-4759-B912-D0A8A8CC559A}"/>
            </c:ext>
          </c:extLst>
        </c:ser>
        <c:ser>
          <c:idx val="1"/>
          <c:order val="1"/>
          <c:tx>
            <c:strRef>
              <c:f>'[Combined J and B data master spreadsheet - Sue''s Copy.xlsx]MA by gender &amp; disability'!$K$6</c:f>
              <c:strCache>
                <c:ptCount val="1"/>
                <c:pt idx="0">
                  <c:v>Anxious but not visibly</c:v>
                </c:pt>
              </c:strCache>
            </c:strRef>
          </c:tx>
          <c:spPr>
            <a:solidFill>
              <a:schemeClr val="accent2"/>
            </a:solidFill>
            <a:ln>
              <a:noFill/>
            </a:ln>
            <a:effectLst/>
          </c:spPr>
          <c:invertIfNegative val="0"/>
          <c:cat>
            <c:strRef>
              <c:f>'[Combined J and B data master spreadsheet - Sue''s Copy.xlsx]MA by gender &amp; disability'!$L$4:$M$4</c:f>
              <c:strCache>
                <c:ptCount val="2"/>
                <c:pt idx="0">
                  <c:v>Female %</c:v>
                </c:pt>
                <c:pt idx="1">
                  <c:v>Male %</c:v>
                </c:pt>
              </c:strCache>
            </c:strRef>
          </c:cat>
          <c:val>
            <c:numRef>
              <c:f>'[Combined J and B data master spreadsheet - Sue''s Copy.xlsx]MA by gender &amp; disability'!$L$6:$M$6</c:f>
              <c:numCache>
                <c:formatCode>0.0</c:formatCode>
                <c:ptCount val="2"/>
                <c:pt idx="0">
                  <c:v>13.81668946648427</c:v>
                </c:pt>
                <c:pt idx="1">
                  <c:v>15.128593040847202</c:v>
                </c:pt>
              </c:numCache>
            </c:numRef>
          </c:val>
          <c:extLst>
            <c:ext xmlns:c16="http://schemas.microsoft.com/office/drawing/2014/chart" uri="{C3380CC4-5D6E-409C-BE32-E72D297353CC}">
              <c16:uniqueId val="{00000001-2EF0-4759-B912-D0A8A8CC559A}"/>
            </c:ext>
          </c:extLst>
        </c:ser>
        <c:ser>
          <c:idx val="2"/>
          <c:order val="2"/>
          <c:tx>
            <c:strRef>
              <c:f>'[Combined J and B data master spreadsheet - Sue''s Copy.xlsx]MA by gender &amp; disability'!$K$7</c:f>
              <c:strCache>
                <c:ptCount val="1"/>
                <c:pt idx="0">
                  <c:v>Not measurably anxious</c:v>
                </c:pt>
              </c:strCache>
            </c:strRef>
          </c:tx>
          <c:spPr>
            <a:solidFill>
              <a:schemeClr val="accent3"/>
            </a:solidFill>
            <a:ln>
              <a:noFill/>
            </a:ln>
            <a:effectLst/>
          </c:spPr>
          <c:invertIfNegative val="0"/>
          <c:cat>
            <c:strRef>
              <c:f>'[Combined J and B data master spreadsheet - Sue''s Copy.xlsx]MA by gender &amp; disability'!$L$4:$M$4</c:f>
              <c:strCache>
                <c:ptCount val="2"/>
                <c:pt idx="0">
                  <c:v>Female %</c:v>
                </c:pt>
                <c:pt idx="1">
                  <c:v>Male %</c:v>
                </c:pt>
              </c:strCache>
            </c:strRef>
          </c:cat>
          <c:val>
            <c:numRef>
              <c:f>'[Combined J and B data master spreadsheet - Sue''s Copy.xlsx]MA by gender &amp; disability'!$L$7:$M$7</c:f>
              <c:numCache>
                <c:formatCode>0.0</c:formatCode>
                <c:ptCount val="2"/>
                <c:pt idx="0">
                  <c:v>34.883720930232556</c:v>
                </c:pt>
                <c:pt idx="1">
                  <c:v>49.016641452344935</c:v>
                </c:pt>
              </c:numCache>
            </c:numRef>
          </c:val>
          <c:extLst>
            <c:ext xmlns:c16="http://schemas.microsoft.com/office/drawing/2014/chart" uri="{C3380CC4-5D6E-409C-BE32-E72D297353CC}">
              <c16:uniqueId val="{00000002-2EF0-4759-B912-D0A8A8CC559A}"/>
            </c:ext>
          </c:extLst>
        </c:ser>
        <c:dLbls>
          <c:showLegendKey val="0"/>
          <c:showVal val="0"/>
          <c:showCatName val="0"/>
          <c:showSerName val="0"/>
          <c:showPercent val="0"/>
          <c:showBubbleSize val="0"/>
        </c:dLbls>
        <c:gapWidth val="150"/>
        <c:overlap val="100"/>
        <c:axId val="480923440"/>
        <c:axId val="480925080"/>
      </c:barChart>
      <c:catAx>
        <c:axId val="48092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0925080"/>
        <c:crosses val="autoZero"/>
        <c:auto val="1"/>
        <c:lblAlgn val="ctr"/>
        <c:lblOffset val="100"/>
        <c:noMultiLvlLbl val="0"/>
      </c:catAx>
      <c:valAx>
        <c:axId val="480925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092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white vs non-white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'[Combined J and B data master spreadsheet - Sue''s Copy.xlsx]MA by ethnicity'!$K$10</c:f>
              <c:strCache>
                <c:ptCount val="1"/>
                <c:pt idx="0">
                  <c:v>Visibly anxious</c:v>
                </c:pt>
              </c:strCache>
            </c:strRef>
          </c:tx>
          <c:spPr>
            <a:solidFill>
              <a:schemeClr val="accent1"/>
            </a:solidFill>
            <a:ln>
              <a:noFill/>
            </a:ln>
            <a:effectLst/>
          </c:spPr>
          <c:invertIfNegative val="0"/>
          <c:cat>
            <c:strRef>
              <c:f>'[Combined J and B data master spreadsheet - Sue''s Copy.xlsx]MA by ethnicity'!$L$9:$M$9</c:f>
              <c:strCache>
                <c:ptCount val="2"/>
                <c:pt idx="0">
                  <c:v>white %</c:v>
                </c:pt>
                <c:pt idx="1">
                  <c:v>non-white %</c:v>
                </c:pt>
              </c:strCache>
            </c:strRef>
          </c:cat>
          <c:val>
            <c:numRef>
              <c:f>'[Combined J and B data master spreadsheet - Sue''s Copy.xlsx]MA by ethnicity'!$L$10:$M$10</c:f>
              <c:numCache>
                <c:formatCode>0.0</c:formatCode>
                <c:ptCount val="2"/>
                <c:pt idx="0">
                  <c:v>44.054269752593775</c:v>
                </c:pt>
                <c:pt idx="1">
                  <c:v>42.727272727272727</c:v>
                </c:pt>
              </c:numCache>
            </c:numRef>
          </c:val>
          <c:extLst>
            <c:ext xmlns:c16="http://schemas.microsoft.com/office/drawing/2014/chart" uri="{C3380CC4-5D6E-409C-BE32-E72D297353CC}">
              <c16:uniqueId val="{00000000-E524-4F12-9EC1-C056902CD106}"/>
            </c:ext>
          </c:extLst>
        </c:ser>
        <c:ser>
          <c:idx val="1"/>
          <c:order val="1"/>
          <c:tx>
            <c:strRef>
              <c:f>'[Combined J and B data master spreadsheet - Sue''s Copy.xlsx]MA by ethnicity'!$K$11</c:f>
              <c:strCache>
                <c:ptCount val="1"/>
                <c:pt idx="0">
                  <c:v>Anxious but not visibly</c:v>
                </c:pt>
              </c:strCache>
            </c:strRef>
          </c:tx>
          <c:spPr>
            <a:solidFill>
              <a:schemeClr val="accent2"/>
            </a:solidFill>
            <a:ln>
              <a:noFill/>
            </a:ln>
            <a:effectLst/>
          </c:spPr>
          <c:invertIfNegative val="0"/>
          <c:cat>
            <c:strRef>
              <c:f>'[Combined J and B data master spreadsheet - Sue''s Copy.xlsx]MA by ethnicity'!$L$9:$M$9</c:f>
              <c:strCache>
                <c:ptCount val="2"/>
                <c:pt idx="0">
                  <c:v>white %</c:v>
                </c:pt>
                <c:pt idx="1">
                  <c:v>non-white %</c:v>
                </c:pt>
              </c:strCache>
            </c:strRef>
          </c:cat>
          <c:val>
            <c:numRef>
              <c:f>'[Combined J and B data master spreadsheet - Sue''s Copy.xlsx]MA by ethnicity'!$L$11:$M$11</c:f>
              <c:numCache>
                <c:formatCode>0.0</c:formatCode>
                <c:ptCount val="2"/>
                <c:pt idx="0">
                  <c:v>14.126097366320831</c:v>
                </c:pt>
                <c:pt idx="1">
                  <c:v>15.454545454545453</c:v>
                </c:pt>
              </c:numCache>
            </c:numRef>
          </c:val>
          <c:extLst>
            <c:ext xmlns:c16="http://schemas.microsoft.com/office/drawing/2014/chart" uri="{C3380CC4-5D6E-409C-BE32-E72D297353CC}">
              <c16:uniqueId val="{00000001-E524-4F12-9EC1-C056902CD106}"/>
            </c:ext>
          </c:extLst>
        </c:ser>
        <c:ser>
          <c:idx val="2"/>
          <c:order val="2"/>
          <c:tx>
            <c:strRef>
              <c:f>'[Combined J and B data master spreadsheet - Sue''s Copy.xlsx]MA by ethnicity'!$K$12</c:f>
              <c:strCache>
                <c:ptCount val="1"/>
                <c:pt idx="0">
                  <c:v>Not measurably anxious</c:v>
                </c:pt>
              </c:strCache>
            </c:strRef>
          </c:tx>
          <c:spPr>
            <a:solidFill>
              <a:schemeClr val="accent3"/>
            </a:solidFill>
            <a:ln>
              <a:noFill/>
            </a:ln>
            <a:effectLst/>
          </c:spPr>
          <c:invertIfNegative val="0"/>
          <c:cat>
            <c:strRef>
              <c:f>'[Combined J and B data master spreadsheet - Sue''s Copy.xlsx]MA by ethnicity'!$L$9:$M$9</c:f>
              <c:strCache>
                <c:ptCount val="2"/>
                <c:pt idx="0">
                  <c:v>white %</c:v>
                </c:pt>
                <c:pt idx="1">
                  <c:v>non-white %</c:v>
                </c:pt>
              </c:strCache>
            </c:strRef>
          </c:cat>
          <c:val>
            <c:numRef>
              <c:f>'[Combined J and B data master spreadsheet - Sue''s Copy.xlsx]MA by ethnicity'!$L$12:$M$12</c:f>
              <c:numCache>
                <c:formatCode>0.0</c:formatCode>
                <c:ptCount val="2"/>
                <c:pt idx="0">
                  <c:v>41.819632881085397</c:v>
                </c:pt>
                <c:pt idx="1">
                  <c:v>41.818181818181813</c:v>
                </c:pt>
              </c:numCache>
            </c:numRef>
          </c:val>
          <c:extLst>
            <c:ext xmlns:c16="http://schemas.microsoft.com/office/drawing/2014/chart" uri="{C3380CC4-5D6E-409C-BE32-E72D297353CC}">
              <c16:uniqueId val="{00000002-E524-4F12-9EC1-C056902CD106}"/>
            </c:ext>
          </c:extLst>
        </c:ser>
        <c:dLbls>
          <c:showLegendKey val="0"/>
          <c:showVal val="0"/>
          <c:showCatName val="0"/>
          <c:showSerName val="0"/>
          <c:showPercent val="0"/>
          <c:showBubbleSize val="0"/>
        </c:dLbls>
        <c:gapWidth val="150"/>
        <c:overlap val="100"/>
        <c:axId val="705180288"/>
        <c:axId val="705195704"/>
      </c:barChart>
      <c:catAx>
        <c:axId val="705180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5195704"/>
        <c:crosses val="autoZero"/>
        <c:auto val="1"/>
        <c:lblAlgn val="ctr"/>
        <c:lblOffset val="100"/>
        <c:noMultiLvlLbl val="0"/>
      </c:catAx>
      <c:valAx>
        <c:axId val="705195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5180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'[Combined J and B data master spreadsheet - Sue''s Copy.xlsx]MA by ethnicity'!$I$17</c:f>
              <c:strCache>
                <c:ptCount val="1"/>
                <c:pt idx="0">
                  <c:v>Visibly anxious</c:v>
                </c:pt>
              </c:strCache>
            </c:strRef>
          </c:tx>
          <c:spPr>
            <a:solidFill>
              <a:schemeClr val="accent1"/>
            </a:solidFill>
            <a:ln>
              <a:noFill/>
            </a:ln>
            <a:effectLst/>
          </c:spPr>
          <c:invertIfNegative val="0"/>
          <c:cat>
            <c:strRef>
              <c:f>'[Combined J and B data master spreadsheet - Sue''s Copy.xlsx]MA by ethnicity'!$J$16:$K$16</c:f>
              <c:strCache>
                <c:ptCount val="2"/>
                <c:pt idx="0">
                  <c:v>white British %</c:v>
                </c:pt>
                <c:pt idx="1">
                  <c:v>white other %</c:v>
                </c:pt>
              </c:strCache>
            </c:strRef>
          </c:cat>
          <c:val>
            <c:numRef>
              <c:f>'[Combined J and B data master spreadsheet - Sue''s Copy.xlsx]MA by ethnicity'!$J$17:$K$17</c:f>
              <c:numCache>
                <c:formatCode>0.0</c:formatCode>
                <c:ptCount val="2"/>
                <c:pt idx="0">
                  <c:v>46.210045662100455</c:v>
                </c:pt>
                <c:pt idx="1">
                  <c:v>29.11392405063291</c:v>
                </c:pt>
              </c:numCache>
            </c:numRef>
          </c:val>
          <c:extLst>
            <c:ext xmlns:c16="http://schemas.microsoft.com/office/drawing/2014/chart" uri="{C3380CC4-5D6E-409C-BE32-E72D297353CC}">
              <c16:uniqueId val="{00000000-F07E-4464-A525-3FBEE1B2D22C}"/>
            </c:ext>
          </c:extLst>
        </c:ser>
        <c:ser>
          <c:idx val="1"/>
          <c:order val="1"/>
          <c:tx>
            <c:strRef>
              <c:f>'[Combined J and B data master spreadsheet - Sue''s Copy.xlsx]MA by ethnicity'!$I$18</c:f>
              <c:strCache>
                <c:ptCount val="1"/>
                <c:pt idx="0">
                  <c:v>Anxious but not visibly</c:v>
                </c:pt>
              </c:strCache>
            </c:strRef>
          </c:tx>
          <c:spPr>
            <a:solidFill>
              <a:schemeClr val="accent2"/>
            </a:solidFill>
            <a:ln>
              <a:noFill/>
            </a:ln>
            <a:effectLst/>
          </c:spPr>
          <c:invertIfNegative val="0"/>
          <c:cat>
            <c:strRef>
              <c:f>'[Combined J and B data master spreadsheet - Sue''s Copy.xlsx]MA by ethnicity'!$J$16:$K$16</c:f>
              <c:strCache>
                <c:ptCount val="2"/>
                <c:pt idx="0">
                  <c:v>white British %</c:v>
                </c:pt>
                <c:pt idx="1">
                  <c:v>white other %</c:v>
                </c:pt>
              </c:strCache>
            </c:strRef>
          </c:cat>
          <c:val>
            <c:numRef>
              <c:f>'[Combined J and B data master spreadsheet - Sue''s Copy.xlsx]MA by ethnicity'!$J$18:$K$18</c:f>
              <c:numCache>
                <c:formatCode>0.0</c:formatCode>
                <c:ptCount val="2"/>
                <c:pt idx="0">
                  <c:v>14.429223744292239</c:v>
                </c:pt>
                <c:pt idx="1">
                  <c:v>12.025316455696203</c:v>
                </c:pt>
              </c:numCache>
            </c:numRef>
          </c:val>
          <c:extLst>
            <c:ext xmlns:c16="http://schemas.microsoft.com/office/drawing/2014/chart" uri="{C3380CC4-5D6E-409C-BE32-E72D297353CC}">
              <c16:uniqueId val="{00000001-F07E-4464-A525-3FBEE1B2D22C}"/>
            </c:ext>
          </c:extLst>
        </c:ser>
        <c:ser>
          <c:idx val="2"/>
          <c:order val="2"/>
          <c:tx>
            <c:strRef>
              <c:f>'[Combined J and B data master spreadsheet - Sue''s Copy.xlsx]MA by ethnicity'!$I$19</c:f>
              <c:strCache>
                <c:ptCount val="1"/>
                <c:pt idx="0">
                  <c:v>Not measurably anxious</c:v>
                </c:pt>
              </c:strCache>
            </c:strRef>
          </c:tx>
          <c:spPr>
            <a:solidFill>
              <a:schemeClr val="accent3"/>
            </a:solidFill>
            <a:ln>
              <a:noFill/>
            </a:ln>
            <a:effectLst/>
          </c:spPr>
          <c:invertIfNegative val="0"/>
          <c:cat>
            <c:strRef>
              <c:f>'[Combined J and B data master spreadsheet - Sue''s Copy.xlsx]MA by ethnicity'!$J$16:$K$16</c:f>
              <c:strCache>
                <c:ptCount val="2"/>
                <c:pt idx="0">
                  <c:v>white British %</c:v>
                </c:pt>
                <c:pt idx="1">
                  <c:v>white other %</c:v>
                </c:pt>
              </c:strCache>
            </c:strRef>
          </c:cat>
          <c:val>
            <c:numRef>
              <c:f>'[Combined J and B data master spreadsheet - Sue''s Copy.xlsx]MA by ethnicity'!$J$19:$K$19</c:f>
              <c:numCache>
                <c:formatCode>0.0</c:formatCode>
                <c:ptCount val="2"/>
                <c:pt idx="0">
                  <c:v>39.360730593607308</c:v>
                </c:pt>
                <c:pt idx="1">
                  <c:v>58.860759493670891</c:v>
                </c:pt>
              </c:numCache>
            </c:numRef>
          </c:val>
          <c:extLst>
            <c:ext xmlns:c16="http://schemas.microsoft.com/office/drawing/2014/chart" uri="{C3380CC4-5D6E-409C-BE32-E72D297353CC}">
              <c16:uniqueId val="{00000002-F07E-4464-A525-3FBEE1B2D22C}"/>
            </c:ext>
          </c:extLst>
        </c:ser>
        <c:dLbls>
          <c:showLegendKey val="0"/>
          <c:showVal val="0"/>
          <c:showCatName val="0"/>
          <c:showSerName val="0"/>
          <c:showPercent val="0"/>
          <c:showBubbleSize val="0"/>
        </c:dLbls>
        <c:gapWidth val="150"/>
        <c:overlap val="100"/>
        <c:axId val="463197784"/>
        <c:axId val="463199752"/>
      </c:barChart>
      <c:catAx>
        <c:axId val="463197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3199752"/>
        <c:crosses val="autoZero"/>
        <c:auto val="1"/>
        <c:lblAlgn val="ctr"/>
        <c:lblOffset val="100"/>
        <c:noMultiLvlLbl val="0"/>
      </c:catAx>
      <c:valAx>
        <c:axId val="463199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3197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'[Combined J and B data master spreadsheet - Sue''s Copy.xlsx]MA by ethnicity'!$K$24</c:f>
              <c:strCache>
                <c:ptCount val="1"/>
                <c:pt idx="0">
                  <c:v>Visibly anxious</c:v>
                </c:pt>
              </c:strCache>
            </c:strRef>
          </c:tx>
          <c:spPr>
            <a:solidFill>
              <a:schemeClr val="accent1"/>
            </a:solidFill>
            <a:ln>
              <a:noFill/>
            </a:ln>
            <a:effectLst/>
          </c:spPr>
          <c:invertIfNegative val="0"/>
          <c:cat>
            <c:strRef>
              <c:f>'[Combined J and B data master spreadsheet - Sue''s Copy.xlsx]MA by ethnicity'!$L$23:$N$23</c:f>
              <c:strCache>
                <c:ptCount val="3"/>
                <c:pt idx="0">
                  <c:v>asian/asian mix</c:v>
                </c:pt>
                <c:pt idx="1">
                  <c:v>black/black mix</c:v>
                </c:pt>
                <c:pt idx="2">
                  <c:v>Other non-white</c:v>
                </c:pt>
              </c:strCache>
            </c:strRef>
          </c:cat>
          <c:val>
            <c:numRef>
              <c:f>'[Combined J and B data master spreadsheet - Sue''s Copy.xlsx]MA by ethnicity'!$L$24:$N$24</c:f>
              <c:numCache>
                <c:formatCode>0.0</c:formatCode>
                <c:ptCount val="3"/>
                <c:pt idx="0">
                  <c:v>40.425531914893611</c:v>
                </c:pt>
                <c:pt idx="1">
                  <c:v>50</c:v>
                </c:pt>
                <c:pt idx="2">
                  <c:v>32</c:v>
                </c:pt>
              </c:numCache>
            </c:numRef>
          </c:val>
          <c:extLst>
            <c:ext xmlns:c16="http://schemas.microsoft.com/office/drawing/2014/chart" uri="{C3380CC4-5D6E-409C-BE32-E72D297353CC}">
              <c16:uniqueId val="{00000000-77CA-4DD4-A4BB-013EE0C2A7BB}"/>
            </c:ext>
          </c:extLst>
        </c:ser>
        <c:ser>
          <c:idx val="1"/>
          <c:order val="1"/>
          <c:tx>
            <c:strRef>
              <c:f>'[Combined J and B data master spreadsheet - Sue''s Copy.xlsx]MA by ethnicity'!$K$25</c:f>
              <c:strCache>
                <c:ptCount val="1"/>
                <c:pt idx="0">
                  <c:v>Anxious but not visibly</c:v>
                </c:pt>
              </c:strCache>
            </c:strRef>
          </c:tx>
          <c:spPr>
            <a:solidFill>
              <a:schemeClr val="accent2"/>
            </a:solidFill>
            <a:ln>
              <a:noFill/>
            </a:ln>
            <a:effectLst/>
          </c:spPr>
          <c:invertIfNegative val="0"/>
          <c:cat>
            <c:strRef>
              <c:f>'[Combined J and B data master spreadsheet - Sue''s Copy.xlsx]MA by ethnicity'!$L$23:$N$23</c:f>
              <c:strCache>
                <c:ptCount val="3"/>
                <c:pt idx="0">
                  <c:v>asian/asian mix</c:v>
                </c:pt>
                <c:pt idx="1">
                  <c:v>black/black mix</c:v>
                </c:pt>
                <c:pt idx="2">
                  <c:v>Other non-white</c:v>
                </c:pt>
              </c:strCache>
            </c:strRef>
          </c:cat>
          <c:val>
            <c:numRef>
              <c:f>'[Combined J and B data master spreadsheet - Sue''s Copy.xlsx]MA by ethnicity'!$L$25:$N$25</c:f>
              <c:numCache>
                <c:formatCode>0.0</c:formatCode>
                <c:ptCount val="3"/>
                <c:pt idx="0">
                  <c:v>14.893617021276595</c:v>
                </c:pt>
                <c:pt idx="1">
                  <c:v>10.526315789473683</c:v>
                </c:pt>
                <c:pt idx="2">
                  <c:v>24</c:v>
                </c:pt>
              </c:numCache>
            </c:numRef>
          </c:val>
          <c:extLst>
            <c:ext xmlns:c16="http://schemas.microsoft.com/office/drawing/2014/chart" uri="{C3380CC4-5D6E-409C-BE32-E72D297353CC}">
              <c16:uniqueId val="{00000001-77CA-4DD4-A4BB-013EE0C2A7BB}"/>
            </c:ext>
          </c:extLst>
        </c:ser>
        <c:ser>
          <c:idx val="2"/>
          <c:order val="2"/>
          <c:tx>
            <c:strRef>
              <c:f>'[Combined J and B data master spreadsheet - Sue''s Copy.xlsx]MA by ethnicity'!$K$26</c:f>
              <c:strCache>
                <c:ptCount val="1"/>
                <c:pt idx="0">
                  <c:v>Not measurably anxious</c:v>
                </c:pt>
              </c:strCache>
            </c:strRef>
          </c:tx>
          <c:spPr>
            <a:solidFill>
              <a:schemeClr val="accent3"/>
            </a:solidFill>
            <a:ln>
              <a:noFill/>
            </a:ln>
            <a:effectLst/>
          </c:spPr>
          <c:invertIfNegative val="0"/>
          <c:cat>
            <c:strRef>
              <c:f>'[Combined J and B data master spreadsheet - Sue''s Copy.xlsx]MA by ethnicity'!$L$23:$N$23</c:f>
              <c:strCache>
                <c:ptCount val="3"/>
                <c:pt idx="0">
                  <c:v>asian/asian mix</c:v>
                </c:pt>
                <c:pt idx="1">
                  <c:v>black/black mix</c:v>
                </c:pt>
                <c:pt idx="2">
                  <c:v>Other non-white</c:v>
                </c:pt>
              </c:strCache>
            </c:strRef>
          </c:cat>
          <c:val>
            <c:numRef>
              <c:f>'[Combined J and B data master spreadsheet - Sue''s Copy.xlsx]MA by ethnicity'!$L$26:$N$26</c:f>
              <c:numCache>
                <c:formatCode>0.0</c:formatCode>
                <c:ptCount val="3"/>
                <c:pt idx="0">
                  <c:v>44.680851063829785</c:v>
                </c:pt>
                <c:pt idx="1">
                  <c:v>39.473684210526315</c:v>
                </c:pt>
                <c:pt idx="2">
                  <c:v>44</c:v>
                </c:pt>
              </c:numCache>
            </c:numRef>
          </c:val>
          <c:extLst>
            <c:ext xmlns:c16="http://schemas.microsoft.com/office/drawing/2014/chart" uri="{C3380CC4-5D6E-409C-BE32-E72D297353CC}">
              <c16:uniqueId val="{00000002-77CA-4DD4-A4BB-013EE0C2A7BB}"/>
            </c:ext>
          </c:extLst>
        </c:ser>
        <c:dLbls>
          <c:showLegendKey val="0"/>
          <c:showVal val="0"/>
          <c:showCatName val="0"/>
          <c:showSerName val="0"/>
          <c:showPercent val="0"/>
          <c:showBubbleSize val="0"/>
        </c:dLbls>
        <c:gapWidth val="150"/>
        <c:overlap val="100"/>
        <c:axId val="663948960"/>
        <c:axId val="663951912"/>
      </c:barChart>
      <c:catAx>
        <c:axId val="66394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3951912"/>
        <c:crosses val="autoZero"/>
        <c:auto val="1"/>
        <c:lblAlgn val="ctr"/>
        <c:lblOffset val="100"/>
        <c:noMultiLvlLbl val="0"/>
      </c:catAx>
      <c:valAx>
        <c:axId val="6639519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3948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800" b="0" i="0" u="none" strike="noStrike" baseline="0">
                <a:effectLst/>
              </a:rPr>
              <a:t>I feel studying maths at a distance will increase my anxiety (percentage)</a:t>
            </a:r>
            <a:endParaRPr lang="en-GB" sz="18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'distance learning'!$O$33</c:f>
              <c:strCache>
                <c:ptCount val="1"/>
                <c:pt idx="0">
                  <c:v>Agree</c:v>
                </c:pt>
              </c:strCache>
            </c:strRef>
          </c:tx>
          <c:spPr>
            <a:solidFill>
              <a:schemeClr val="accent1"/>
            </a:solidFill>
            <a:ln>
              <a:noFill/>
            </a:ln>
            <a:effectLst/>
          </c:spPr>
          <c:invertIfNegative val="0"/>
          <c:cat>
            <c:strRef>
              <c:f>'distance learning'!$N$34:$N$37</c:f>
              <c:strCache>
                <c:ptCount val="4"/>
                <c:pt idx="0">
                  <c:v>Visibly anxious</c:v>
                </c:pt>
                <c:pt idx="1">
                  <c:v>Anxious but not visibly</c:v>
                </c:pt>
                <c:pt idx="2">
                  <c:v>Not measurably anxious</c:v>
                </c:pt>
                <c:pt idx="3">
                  <c:v>All students</c:v>
                </c:pt>
              </c:strCache>
            </c:strRef>
          </c:cat>
          <c:val>
            <c:numRef>
              <c:f>'distance learning'!$O$34:$O$37</c:f>
              <c:numCache>
                <c:formatCode>0%</c:formatCode>
                <c:ptCount val="4"/>
                <c:pt idx="0">
                  <c:v>0.26229508196721313</c:v>
                </c:pt>
                <c:pt idx="1">
                  <c:v>0.12437810945273632</c:v>
                </c:pt>
                <c:pt idx="2">
                  <c:v>4.8442906574394456E-2</c:v>
                </c:pt>
                <c:pt idx="3">
                  <c:v>0.15334773218142547</c:v>
                </c:pt>
              </c:numCache>
            </c:numRef>
          </c:val>
          <c:extLst>
            <c:ext xmlns:c16="http://schemas.microsoft.com/office/drawing/2014/chart" uri="{C3380CC4-5D6E-409C-BE32-E72D297353CC}">
              <c16:uniqueId val="{00000000-2BF7-4B91-9030-459254A10DDF}"/>
            </c:ext>
          </c:extLst>
        </c:ser>
        <c:ser>
          <c:idx val="1"/>
          <c:order val="1"/>
          <c:tx>
            <c:strRef>
              <c:f>'distance learning'!$P$33</c:f>
              <c:strCache>
                <c:ptCount val="1"/>
                <c:pt idx="0">
                  <c:v>Undecided</c:v>
                </c:pt>
              </c:strCache>
            </c:strRef>
          </c:tx>
          <c:spPr>
            <a:solidFill>
              <a:schemeClr val="accent2"/>
            </a:solidFill>
            <a:ln>
              <a:noFill/>
            </a:ln>
            <a:effectLst/>
          </c:spPr>
          <c:invertIfNegative val="0"/>
          <c:cat>
            <c:strRef>
              <c:f>'distance learning'!$N$34:$N$37</c:f>
              <c:strCache>
                <c:ptCount val="4"/>
                <c:pt idx="0">
                  <c:v>Visibly anxious</c:v>
                </c:pt>
                <c:pt idx="1">
                  <c:v>Anxious but not visibly</c:v>
                </c:pt>
                <c:pt idx="2">
                  <c:v>Not measurably anxious</c:v>
                </c:pt>
                <c:pt idx="3">
                  <c:v>All students</c:v>
                </c:pt>
              </c:strCache>
            </c:strRef>
          </c:cat>
          <c:val>
            <c:numRef>
              <c:f>'distance learning'!$P$34:$P$37</c:f>
              <c:numCache>
                <c:formatCode>0%</c:formatCode>
                <c:ptCount val="4"/>
                <c:pt idx="0">
                  <c:v>0.27540983606557379</c:v>
                </c:pt>
                <c:pt idx="1">
                  <c:v>0.13432835820895522</c:v>
                </c:pt>
                <c:pt idx="2">
                  <c:v>0.10726643598615918</c:v>
                </c:pt>
                <c:pt idx="3">
                  <c:v>0.18502519798416125</c:v>
                </c:pt>
              </c:numCache>
            </c:numRef>
          </c:val>
          <c:extLst>
            <c:ext xmlns:c16="http://schemas.microsoft.com/office/drawing/2014/chart" uri="{C3380CC4-5D6E-409C-BE32-E72D297353CC}">
              <c16:uniqueId val="{00000001-2BF7-4B91-9030-459254A10DDF}"/>
            </c:ext>
          </c:extLst>
        </c:ser>
        <c:ser>
          <c:idx val="2"/>
          <c:order val="2"/>
          <c:tx>
            <c:strRef>
              <c:f>'distance learning'!$Q$33</c:f>
              <c:strCache>
                <c:ptCount val="1"/>
                <c:pt idx="0">
                  <c:v>Disagree</c:v>
                </c:pt>
              </c:strCache>
            </c:strRef>
          </c:tx>
          <c:spPr>
            <a:solidFill>
              <a:schemeClr val="accent3"/>
            </a:solidFill>
            <a:ln>
              <a:noFill/>
            </a:ln>
            <a:effectLst/>
          </c:spPr>
          <c:invertIfNegative val="0"/>
          <c:cat>
            <c:strRef>
              <c:f>'distance learning'!$N$34:$N$37</c:f>
              <c:strCache>
                <c:ptCount val="4"/>
                <c:pt idx="0">
                  <c:v>Visibly anxious</c:v>
                </c:pt>
                <c:pt idx="1">
                  <c:v>Anxious but not visibly</c:v>
                </c:pt>
                <c:pt idx="2">
                  <c:v>Not measurably anxious</c:v>
                </c:pt>
                <c:pt idx="3">
                  <c:v>All students</c:v>
                </c:pt>
              </c:strCache>
            </c:strRef>
          </c:cat>
          <c:val>
            <c:numRef>
              <c:f>'distance learning'!$Q$34:$Q$37</c:f>
              <c:numCache>
                <c:formatCode>0%</c:formatCode>
                <c:ptCount val="4"/>
                <c:pt idx="0">
                  <c:v>0.46229508196721314</c:v>
                </c:pt>
                <c:pt idx="1">
                  <c:v>0.74129353233830841</c:v>
                </c:pt>
                <c:pt idx="2">
                  <c:v>0.84429065743944642</c:v>
                </c:pt>
                <c:pt idx="3">
                  <c:v>0.66162706983441322</c:v>
                </c:pt>
              </c:numCache>
            </c:numRef>
          </c:val>
          <c:extLst>
            <c:ext xmlns:c16="http://schemas.microsoft.com/office/drawing/2014/chart" uri="{C3380CC4-5D6E-409C-BE32-E72D297353CC}">
              <c16:uniqueId val="{00000002-2BF7-4B91-9030-459254A10DDF}"/>
            </c:ext>
          </c:extLst>
        </c:ser>
        <c:dLbls>
          <c:showLegendKey val="0"/>
          <c:showVal val="0"/>
          <c:showCatName val="0"/>
          <c:showSerName val="0"/>
          <c:showPercent val="0"/>
          <c:showBubbleSize val="0"/>
        </c:dLbls>
        <c:gapWidth val="150"/>
        <c:overlap val="100"/>
        <c:axId val="903065744"/>
        <c:axId val="903074272"/>
      </c:barChart>
      <c:catAx>
        <c:axId val="90306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03074272"/>
        <c:crosses val="autoZero"/>
        <c:auto val="1"/>
        <c:lblAlgn val="ctr"/>
        <c:lblOffset val="100"/>
        <c:noMultiLvlLbl val="0"/>
      </c:catAx>
      <c:valAx>
        <c:axId val="90307427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03065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85558" cy="502516"/>
          </a:xfrm>
          <a:prstGeom prst="rect">
            <a:avLst/>
          </a:prstGeom>
        </p:spPr>
        <p:txBody>
          <a:bodyPr vert="horz" lIns="96597" tIns="48299" rIns="96597" bIns="48299" rtlCol="0"/>
          <a:lstStyle>
            <a:lvl1pPr algn="l">
              <a:defRPr sz="1300"/>
            </a:lvl1pPr>
          </a:lstStyle>
          <a:p>
            <a:endParaRPr lang="en-GB"/>
          </a:p>
        </p:txBody>
      </p:sp>
      <p:sp>
        <p:nvSpPr>
          <p:cNvPr id="3" name="Date Placeholder 2"/>
          <p:cNvSpPr>
            <a:spLocks noGrp="1"/>
          </p:cNvSpPr>
          <p:nvPr>
            <p:ph type="dt" idx="1"/>
          </p:nvPr>
        </p:nvSpPr>
        <p:spPr>
          <a:xfrm>
            <a:off x="3902597" y="2"/>
            <a:ext cx="2985558" cy="502516"/>
          </a:xfrm>
          <a:prstGeom prst="rect">
            <a:avLst/>
          </a:prstGeom>
        </p:spPr>
        <p:txBody>
          <a:bodyPr vert="horz" lIns="96597" tIns="48299" rIns="96597" bIns="48299" rtlCol="0"/>
          <a:lstStyle>
            <a:lvl1pPr algn="r">
              <a:defRPr sz="1300"/>
            </a:lvl1pPr>
          </a:lstStyle>
          <a:p>
            <a:fld id="{03FB4640-3A71-4331-AF53-AB91FE0645BB}" type="datetimeFigureOut">
              <a:rPr lang="en-GB" smtClean="0"/>
              <a:t>19/10/2022</a:t>
            </a:fld>
            <a:endParaRPr lang="en-GB"/>
          </a:p>
        </p:txBody>
      </p:sp>
      <p:sp>
        <p:nvSpPr>
          <p:cNvPr id="4" name="Slide Image Placeholder 3"/>
          <p:cNvSpPr>
            <a:spLocks noGrp="1" noRot="1" noChangeAspect="1"/>
          </p:cNvSpPr>
          <p:nvPr>
            <p:ph type="sldImg" idx="2"/>
          </p:nvPr>
        </p:nvSpPr>
        <p:spPr>
          <a:xfrm>
            <a:off x="1192213" y="1252538"/>
            <a:ext cx="4505325" cy="3379787"/>
          </a:xfrm>
          <a:prstGeom prst="rect">
            <a:avLst/>
          </a:prstGeom>
          <a:noFill/>
          <a:ln w="12700">
            <a:solidFill>
              <a:prstClr val="black"/>
            </a:solidFill>
          </a:ln>
        </p:spPr>
        <p:txBody>
          <a:bodyPr vert="horz" lIns="96597" tIns="48299" rIns="96597" bIns="48299" rtlCol="0" anchor="ctr"/>
          <a:lstStyle/>
          <a:p>
            <a:endParaRPr lang="en-GB"/>
          </a:p>
        </p:txBody>
      </p:sp>
      <p:sp>
        <p:nvSpPr>
          <p:cNvPr id="5" name="Notes Placeholder 4"/>
          <p:cNvSpPr>
            <a:spLocks noGrp="1"/>
          </p:cNvSpPr>
          <p:nvPr>
            <p:ph type="body" sz="quarter" idx="3"/>
          </p:nvPr>
        </p:nvSpPr>
        <p:spPr>
          <a:xfrm>
            <a:off x="688975" y="4819976"/>
            <a:ext cx="5511800" cy="3943619"/>
          </a:xfrm>
          <a:prstGeom prst="rect">
            <a:avLst/>
          </a:prstGeom>
        </p:spPr>
        <p:txBody>
          <a:bodyPr vert="horz" lIns="96597" tIns="48299" rIns="96597" bIns="4829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3024"/>
            <a:ext cx="2985558" cy="502515"/>
          </a:xfrm>
          <a:prstGeom prst="rect">
            <a:avLst/>
          </a:prstGeom>
        </p:spPr>
        <p:txBody>
          <a:bodyPr vert="horz" lIns="96597" tIns="48299" rIns="96597" bIns="48299"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3024"/>
            <a:ext cx="2985558" cy="502515"/>
          </a:xfrm>
          <a:prstGeom prst="rect">
            <a:avLst/>
          </a:prstGeom>
        </p:spPr>
        <p:txBody>
          <a:bodyPr vert="horz" lIns="96597" tIns="48299" rIns="96597" bIns="48299" rtlCol="0" anchor="b"/>
          <a:lstStyle>
            <a:lvl1pPr algn="r">
              <a:defRPr sz="1300"/>
            </a:lvl1pPr>
          </a:lstStyle>
          <a:p>
            <a:fld id="{DBAA7EEF-BE14-4EAC-B4A3-EA7F13015B8D}" type="slidenum">
              <a:rPr lang="en-GB" smtClean="0"/>
              <a:t>‹#›</a:t>
            </a:fld>
            <a:endParaRPr lang="en-GB"/>
          </a:p>
        </p:txBody>
      </p:sp>
    </p:spTree>
    <p:extLst>
      <p:ext uri="{BB962C8B-B14F-4D97-AF65-F5344CB8AC3E}">
        <p14:creationId xmlns:p14="http://schemas.microsoft.com/office/powerpoint/2010/main" val="1255772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Sally</a:t>
            </a:r>
            <a:endParaRPr lang="en-US"/>
          </a:p>
        </p:txBody>
      </p:sp>
      <p:sp>
        <p:nvSpPr>
          <p:cNvPr id="4" name="Slide Number Placeholder 3"/>
          <p:cNvSpPr>
            <a:spLocks noGrp="1"/>
          </p:cNvSpPr>
          <p:nvPr>
            <p:ph type="sldNum" sz="quarter" idx="5"/>
          </p:nvPr>
        </p:nvSpPr>
        <p:spPr/>
        <p:txBody>
          <a:bodyPr/>
          <a:lstStyle/>
          <a:p>
            <a:fld id="{DBAA7EEF-BE14-4EAC-B4A3-EA7F13015B8D}" type="slidenum">
              <a:rPr lang="en-GB" smtClean="0"/>
              <a:t>1</a:t>
            </a:fld>
            <a:endParaRPr lang="en-GB"/>
          </a:p>
        </p:txBody>
      </p:sp>
    </p:spTree>
    <p:extLst>
      <p:ext uri="{BB962C8B-B14F-4D97-AF65-F5344CB8AC3E}">
        <p14:creationId xmlns:p14="http://schemas.microsoft.com/office/powerpoint/2010/main" val="390698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972">
              <a:defRPr/>
            </a:pPr>
            <a:r>
              <a:rPr lang="en-GB" sz="1900">
                <a:solidFill>
                  <a:srgbClr val="000000"/>
                </a:solidFill>
                <a:latin typeface="Calibri" panose="020F0502020204030204" pitchFamily="34" charset="0"/>
              </a:rPr>
              <a:t>Sue - 15 students – all visibly anxious, numbered with the highest score first</a:t>
            </a:r>
          </a:p>
          <a:p>
            <a:pPr defTabSz="965972">
              <a:defRPr/>
            </a:pPr>
            <a:r>
              <a:rPr lang="en-GB" sz="1900">
                <a:solidFill>
                  <a:srgbClr val="000000"/>
                </a:solidFill>
                <a:latin typeface="Calibri" panose="020F0502020204030204" pitchFamily="34" charset="0"/>
              </a:rPr>
              <a:t>6 Scientists.</a:t>
            </a:r>
          </a:p>
          <a:p>
            <a:pPr defTabSz="965972">
              <a:defRPr/>
            </a:pPr>
            <a:r>
              <a:rPr lang="en-GB" sz="1900">
                <a:solidFill>
                  <a:srgbClr val="000000"/>
                </a:solidFill>
                <a:latin typeface="Calibri" panose="020F0502020204030204" pitchFamily="34" charset="0"/>
              </a:rPr>
              <a:t>4 Declared a disability.</a:t>
            </a:r>
          </a:p>
          <a:p>
            <a:pPr defTabSz="965972">
              <a:defRPr/>
            </a:pPr>
            <a:r>
              <a:rPr lang="en-GB" sz="1900">
                <a:solidFill>
                  <a:srgbClr val="000000"/>
                </a:solidFill>
                <a:latin typeface="Calibri" panose="020F0502020204030204" pitchFamily="34" charset="0"/>
              </a:rPr>
              <a:t>7 students between 36-45</a:t>
            </a:r>
          </a:p>
          <a:p>
            <a:pPr defTabSz="965972">
              <a:defRPr/>
            </a:pPr>
            <a:endParaRPr lang="en-GB" sz="1900">
              <a:solidFill>
                <a:srgbClr val="000000"/>
              </a:solidFill>
              <a:latin typeface="Calibri" panose="020F0502020204030204" pitchFamily="34" charset="0"/>
            </a:endParaRPr>
          </a:p>
          <a:p>
            <a:pPr defTabSz="965972">
              <a:defRPr/>
            </a:pPr>
            <a:r>
              <a:rPr lang="en-GB" sz="1900">
                <a:solidFill>
                  <a:srgbClr val="000000"/>
                </a:solidFill>
                <a:latin typeface="Calibri" panose="020F0502020204030204" pitchFamily="34" charset="0"/>
              </a:rPr>
              <a:t>Have been using </a:t>
            </a:r>
            <a:r>
              <a:rPr lang="en-GB" sz="1900" err="1">
                <a:solidFill>
                  <a:srgbClr val="000000"/>
                </a:solidFill>
                <a:latin typeface="Calibri" panose="020F0502020204030204" pitchFamily="34" charset="0"/>
              </a:rPr>
              <a:t>Nvivo</a:t>
            </a:r>
            <a:r>
              <a:rPr lang="en-GB" sz="1900">
                <a:solidFill>
                  <a:srgbClr val="000000"/>
                </a:solidFill>
                <a:latin typeface="Calibri" panose="020F0502020204030204" pitchFamily="34" charset="0"/>
              </a:rPr>
              <a:t> to analyse the interviews Drawn out a few of the themes</a:t>
            </a:r>
          </a:p>
          <a:p>
            <a:pPr defTabSz="965972">
              <a:defRPr/>
            </a:pPr>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10</a:t>
            </a:fld>
            <a:endParaRPr lang="en-GB"/>
          </a:p>
        </p:txBody>
      </p:sp>
    </p:spTree>
    <p:extLst>
      <p:ext uri="{BB962C8B-B14F-4D97-AF65-F5344CB8AC3E}">
        <p14:creationId xmlns:p14="http://schemas.microsoft.com/office/powerpoint/2010/main" val="4248461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972">
              <a:defRPr/>
            </a:pPr>
            <a:endParaRPr lang="en-GB" sz="1900">
              <a:solidFill>
                <a:srgbClr val="000000"/>
              </a:solidFill>
              <a:latin typeface="Calibri" panose="020F0502020204030204" pitchFamily="34" charset="0"/>
            </a:endParaRPr>
          </a:p>
          <a:p>
            <a:pPr defTabSz="965972">
              <a:defRPr/>
            </a:pPr>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11</a:t>
            </a:fld>
            <a:endParaRPr lang="en-GB"/>
          </a:p>
        </p:txBody>
      </p:sp>
    </p:spTree>
    <p:extLst>
      <p:ext uri="{BB962C8B-B14F-4D97-AF65-F5344CB8AC3E}">
        <p14:creationId xmlns:p14="http://schemas.microsoft.com/office/powerpoint/2010/main" val="1436463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972">
              <a:defRPr/>
            </a:pPr>
            <a:endParaRPr lang="en-GB" sz="1900">
              <a:solidFill>
                <a:srgbClr val="000000"/>
              </a:solidFill>
              <a:latin typeface="Calibri" panose="020F0502020204030204" pitchFamily="34" charset="0"/>
            </a:endParaRPr>
          </a:p>
          <a:p>
            <a:pPr defTabSz="965972">
              <a:defRPr/>
            </a:pPr>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12</a:t>
            </a:fld>
            <a:endParaRPr lang="en-GB"/>
          </a:p>
        </p:txBody>
      </p:sp>
    </p:spTree>
    <p:extLst>
      <p:ext uri="{BB962C8B-B14F-4D97-AF65-F5344CB8AC3E}">
        <p14:creationId xmlns:p14="http://schemas.microsoft.com/office/powerpoint/2010/main" val="1776644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972">
              <a:defRPr/>
            </a:pPr>
            <a:endParaRPr lang="en-GB" sz="1900">
              <a:solidFill>
                <a:srgbClr val="000000"/>
              </a:solidFill>
              <a:latin typeface="Calibri" panose="020F0502020204030204" pitchFamily="34" charset="0"/>
            </a:endParaRPr>
          </a:p>
          <a:p>
            <a:pPr defTabSz="965972">
              <a:defRPr/>
            </a:pPr>
            <a:r>
              <a:rPr lang="en-GB"/>
              <a:t>3 students – growth mind set – believe it can be done by everyone</a:t>
            </a:r>
          </a:p>
          <a:p>
            <a:pPr defTabSz="965972">
              <a:defRPr/>
            </a:pPr>
            <a:r>
              <a:rPr lang="en-GB"/>
              <a:t>2 students – either born with it or not (most anxious students)</a:t>
            </a:r>
          </a:p>
          <a:p>
            <a:pPr defTabSz="965972">
              <a:defRPr/>
            </a:pPr>
            <a:r>
              <a:rPr lang="en-GB"/>
              <a:t>Rest somewhere in the middle</a:t>
            </a:r>
          </a:p>
          <a:p>
            <a:pPr defTabSz="965972">
              <a:defRPr/>
            </a:pPr>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13</a:t>
            </a:fld>
            <a:endParaRPr lang="en-GB"/>
          </a:p>
        </p:txBody>
      </p:sp>
    </p:spTree>
    <p:extLst>
      <p:ext uri="{BB962C8B-B14F-4D97-AF65-F5344CB8AC3E}">
        <p14:creationId xmlns:p14="http://schemas.microsoft.com/office/powerpoint/2010/main" val="4144635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972">
              <a:defRPr/>
            </a:pPr>
            <a:endParaRPr lang="en-GB" sz="1900">
              <a:solidFill>
                <a:srgbClr val="000000"/>
              </a:solidFill>
              <a:latin typeface="Calibri" panose="020F0502020204030204" pitchFamily="34" charset="0"/>
            </a:endParaRPr>
          </a:p>
          <a:p>
            <a:pPr defTabSz="965972">
              <a:defRPr/>
            </a:pPr>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14</a:t>
            </a:fld>
            <a:endParaRPr lang="en-GB"/>
          </a:p>
        </p:txBody>
      </p:sp>
    </p:spTree>
    <p:extLst>
      <p:ext uri="{BB962C8B-B14F-4D97-AF65-F5344CB8AC3E}">
        <p14:creationId xmlns:p14="http://schemas.microsoft.com/office/powerpoint/2010/main" val="294139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972">
              <a:defRPr/>
            </a:pPr>
            <a:endParaRPr lang="en-GB" sz="1900">
              <a:solidFill>
                <a:srgbClr val="000000"/>
              </a:solidFill>
              <a:latin typeface="Calibri" panose="020F0502020204030204" pitchFamily="34" charset="0"/>
            </a:endParaRPr>
          </a:p>
          <a:p>
            <a:pPr defTabSz="965972">
              <a:defRPr/>
            </a:pPr>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15</a:t>
            </a:fld>
            <a:endParaRPr lang="en-GB"/>
          </a:p>
        </p:txBody>
      </p:sp>
    </p:spTree>
    <p:extLst>
      <p:ext uri="{BB962C8B-B14F-4D97-AF65-F5344CB8AC3E}">
        <p14:creationId xmlns:p14="http://schemas.microsoft.com/office/powerpoint/2010/main" val="3342499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972">
              <a:defRPr/>
            </a:pPr>
            <a:endParaRPr lang="en-GB" sz="1900">
              <a:solidFill>
                <a:srgbClr val="000000"/>
              </a:solidFill>
              <a:latin typeface="Calibri" panose="020F0502020204030204" pitchFamily="34" charset="0"/>
            </a:endParaRPr>
          </a:p>
          <a:p>
            <a:pPr defTabSz="965972">
              <a:defRPr/>
            </a:pPr>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16</a:t>
            </a:fld>
            <a:endParaRPr lang="en-GB"/>
          </a:p>
        </p:txBody>
      </p:sp>
    </p:spTree>
    <p:extLst>
      <p:ext uri="{BB962C8B-B14F-4D97-AF65-F5344CB8AC3E}">
        <p14:creationId xmlns:p14="http://schemas.microsoft.com/office/powerpoint/2010/main" val="908523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972">
              <a:defRPr/>
            </a:pPr>
            <a:endParaRPr lang="en-GB" sz="1900">
              <a:solidFill>
                <a:srgbClr val="000000"/>
              </a:solidFill>
              <a:latin typeface="Calibri" panose="020F0502020204030204" pitchFamily="34" charset="0"/>
            </a:endParaRPr>
          </a:p>
          <a:p>
            <a:pPr defTabSz="965972">
              <a:defRPr/>
            </a:pPr>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17</a:t>
            </a:fld>
            <a:endParaRPr lang="en-GB"/>
          </a:p>
        </p:txBody>
      </p:sp>
    </p:spTree>
    <p:extLst>
      <p:ext uri="{BB962C8B-B14F-4D97-AF65-F5344CB8AC3E}">
        <p14:creationId xmlns:p14="http://schemas.microsoft.com/office/powerpoint/2010/main" val="699452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972">
              <a:defRPr/>
            </a:pPr>
            <a:endParaRPr lang="en-GB" sz="1900">
              <a:solidFill>
                <a:srgbClr val="000000"/>
              </a:solidFill>
              <a:latin typeface="Calibri" panose="020F0502020204030204" pitchFamily="34" charset="0"/>
            </a:endParaRPr>
          </a:p>
          <a:p>
            <a:pPr defTabSz="965972">
              <a:defRPr/>
            </a:pPr>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18</a:t>
            </a:fld>
            <a:endParaRPr lang="en-GB"/>
          </a:p>
        </p:txBody>
      </p:sp>
    </p:spTree>
    <p:extLst>
      <p:ext uri="{BB962C8B-B14F-4D97-AF65-F5344CB8AC3E}">
        <p14:creationId xmlns:p14="http://schemas.microsoft.com/office/powerpoint/2010/main" val="4263520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972">
              <a:defRPr/>
            </a:pPr>
            <a:r>
              <a:rPr lang="en-GB" sz="1900">
                <a:solidFill>
                  <a:srgbClr val="000000"/>
                </a:solidFill>
                <a:latin typeface="Calibri" panose="020F0502020204030204" pitchFamily="34" charset="0"/>
              </a:rPr>
              <a:t>Sue – </a:t>
            </a:r>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19</a:t>
            </a:fld>
            <a:endParaRPr lang="en-GB"/>
          </a:p>
        </p:txBody>
      </p:sp>
    </p:spTree>
    <p:extLst>
      <p:ext uri="{BB962C8B-B14F-4D97-AF65-F5344CB8AC3E}">
        <p14:creationId xmlns:p14="http://schemas.microsoft.com/office/powerpoint/2010/main" val="3605286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Sally - Maths Anxiety is a very emotive issue, with mental and physical symptoms, it can range from mild discomfort “I’m not very good at maths” “please don’t ask me”  to extreme anxiety, where sufferers go to extensive lengths to avoid doing anything to do with numbers and maths and experiencing extreme discomfort and physical signs of anxiety.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DBAA7EEF-BE14-4EAC-B4A3-EA7F13015B8D}" type="slidenum">
              <a:rPr lang="en-GB" smtClean="0"/>
              <a:t>2</a:t>
            </a:fld>
            <a:endParaRPr lang="en-GB"/>
          </a:p>
        </p:txBody>
      </p:sp>
    </p:spTree>
    <p:extLst>
      <p:ext uri="{BB962C8B-B14F-4D97-AF65-F5344CB8AC3E}">
        <p14:creationId xmlns:p14="http://schemas.microsoft.com/office/powerpoint/2010/main" val="1341061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Sue</a:t>
            </a:r>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20</a:t>
            </a:fld>
            <a:endParaRPr lang="en-GB"/>
          </a:p>
        </p:txBody>
      </p:sp>
    </p:spTree>
    <p:extLst>
      <p:ext uri="{BB962C8B-B14F-4D97-AF65-F5344CB8AC3E}">
        <p14:creationId xmlns:p14="http://schemas.microsoft.com/office/powerpoint/2010/main" val="197210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972">
              <a:defRPr/>
            </a:pPr>
            <a:endParaRPr lang="en-GB" sz="1900">
              <a:solidFill>
                <a:srgbClr val="000000"/>
              </a:solidFill>
              <a:latin typeface="Calibri" panose="020F0502020204030204" pitchFamily="34" charset="0"/>
            </a:endParaRPr>
          </a:p>
          <a:p>
            <a:pPr defTabSz="965972">
              <a:defRPr/>
            </a:pPr>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21</a:t>
            </a:fld>
            <a:endParaRPr lang="en-GB"/>
          </a:p>
        </p:txBody>
      </p:sp>
    </p:spTree>
    <p:extLst>
      <p:ext uri="{BB962C8B-B14F-4D97-AF65-F5344CB8AC3E}">
        <p14:creationId xmlns:p14="http://schemas.microsoft.com/office/powerpoint/2010/main" val="1368532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22</a:t>
            </a:fld>
            <a:endParaRPr lang="en-GB"/>
          </a:p>
        </p:txBody>
      </p:sp>
    </p:spTree>
    <p:extLst>
      <p:ext uri="{BB962C8B-B14F-4D97-AF65-F5344CB8AC3E}">
        <p14:creationId xmlns:p14="http://schemas.microsoft.com/office/powerpoint/2010/main" val="3731873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AA7EEF-BE14-4EAC-B4A3-EA7F13015B8D}" type="slidenum">
              <a:rPr lang="en-GB" smtClean="0"/>
              <a:t>23</a:t>
            </a:fld>
            <a:endParaRPr lang="en-GB"/>
          </a:p>
        </p:txBody>
      </p:sp>
    </p:spTree>
    <p:extLst>
      <p:ext uri="{BB962C8B-B14F-4D97-AF65-F5344CB8AC3E}">
        <p14:creationId xmlns:p14="http://schemas.microsoft.com/office/powerpoint/2010/main" val="3809271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Sally – there’s a large body of literature on maths anxiety, and some more recent studies on how to build resilience in students, but it’s almost entirely concentrated on schoolchildren. These are some of the key messages from the literature, which resonate with what our mature students have been telling us. (References listed at the end) </a:t>
            </a:r>
          </a:p>
          <a:p>
            <a:r>
              <a:rPr lang="en-GB"/>
              <a:t>It does exist – a common response is to try to avoid it.</a:t>
            </a:r>
          </a:p>
          <a:p>
            <a:r>
              <a:rPr lang="en-GB"/>
              <a:t>Often stems from something that happened in the classroom, and that can be a single traumatic incident like being asked to do something publicly and feeling humiliated by not being able to do it.</a:t>
            </a:r>
          </a:p>
          <a:p>
            <a:r>
              <a:rPr lang="en-GB"/>
              <a:t>Teachers, particularly at primary school, can themselves be anxious – also parents – and that can be passed on.</a:t>
            </a:r>
          </a:p>
          <a:p>
            <a:r>
              <a:rPr lang="en-GB"/>
              <a:t>Being unable to engage with maths can close down career options. </a:t>
            </a:r>
          </a:p>
          <a:p>
            <a:r>
              <a:rPr lang="en-GB"/>
              <a:t>There are things that can be done – we’ll say a bit more about maths resilience later, but the development of a growth mindset is an important part of that. </a:t>
            </a:r>
          </a:p>
        </p:txBody>
      </p:sp>
      <p:sp>
        <p:nvSpPr>
          <p:cNvPr id="4" name="Slide Number Placeholder 3"/>
          <p:cNvSpPr>
            <a:spLocks noGrp="1"/>
          </p:cNvSpPr>
          <p:nvPr>
            <p:ph type="sldNum" sz="quarter" idx="5"/>
          </p:nvPr>
        </p:nvSpPr>
        <p:spPr/>
        <p:txBody>
          <a:bodyPr/>
          <a:lstStyle/>
          <a:p>
            <a:fld id="{DBAA7EEF-BE14-4EAC-B4A3-EA7F13015B8D}" type="slidenum">
              <a:rPr lang="en-GB" smtClean="0"/>
              <a:t>24</a:t>
            </a:fld>
            <a:endParaRPr lang="en-GB"/>
          </a:p>
        </p:txBody>
      </p:sp>
    </p:spTree>
    <p:extLst>
      <p:ext uri="{BB962C8B-B14F-4D97-AF65-F5344CB8AC3E}">
        <p14:creationId xmlns:p14="http://schemas.microsoft.com/office/powerpoint/2010/main" val="2772263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Sue</a:t>
            </a:r>
            <a:endParaRPr lang="en-GB"/>
          </a:p>
          <a:p>
            <a:r>
              <a:rPr lang="en-GB"/>
              <a:t>Those students that are visible anxious about maths are more worried that studying at a distance will make it harder and increase their anxiety, whereas those that are not anxious, most think it won’t make a difference.</a:t>
            </a:r>
            <a:endParaRPr lang="en-GB">
              <a:cs typeface="Calibri" panose="020F0502020204030204"/>
            </a:endParaRPr>
          </a:p>
          <a:p>
            <a:endParaRPr lang="en-GB"/>
          </a:p>
          <a:p>
            <a:r>
              <a:rPr lang="en-GB"/>
              <a:t>So overall most seem fairly happy that studying at the OU won’t make it worse.</a:t>
            </a:r>
          </a:p>
        </p:txBody>
      </p:sp>
      <p:sp>
        <p:nvSpPr>
          <p:cNvPr id="4" name="Slide Number Placeholder 3"/>
          <p:cNvSpPr>
            <a:spLocks noGrp="1"/>
          </p:cNvSpPr>
          <p:nvPr>
            <p:ph type="sldNum" sz="quarter" idx="5"/>
          </p:nvPr>
        </p:nvSpPr>
        <p:spPr/>
        <p:txBody>
          <a:bodyPr/>
          <a:lstStyle/>
          <a:p>
            <a:fld id="{DBAA7EEF-BE14-4EAC-B4A3-EA7F13015B8D}" type="slidenum">
              <a:rPr lang="en-GB" smtClean="0"/>
              <a:t>25</a:t>
            </a:fld>
            <a:endParaRPr lang="en-GB"/>
          </a:p>
        </p:txBody>
      </p:sp>
    </p:spTree>
    <p:extLst>
      <p:ext uri="{BB962C8B-B14F-4D97-AF65-F5344CB8AC3E}">
        <p14:creationId xmlns:p14="http://schemas.microsoft.com/office/powerpoint/2010/main" val="3398505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Sue - This one has the </a:t>
            </a:r>
            <a:r>
              <a:rPr lang="en-GB" err="1"/>
              <a:t>likert</a:t>
            </a:r>
            <a:r>
              <a:rPr lang="en-GB"/>
              <a:t> display reversed so that those that are most concerned are at the bottom.  Understandably those that are anxious about mathematics has the highest percentage of those not looking forward to it, however</a:t>
            </a:r>
          </a:p>
        </p:txBody>
      </p:sp>
      <p:sp>
        <p:nvSpPr>
          <p:cNvPr id="4" name="Slide Number Placeholder 3"/>
          <p:cNvSpPr>
            <a:spLocks noGrp="1"/>
          </p:cNvSpPr>
          <p:nvPr>
            <p:ph type="sldNum" sz="quarter" idx="5"/>
          </p:nvPr>
        </p:nvSpPr>
        <p:spPr/>
        <p:txBody>
          <a:bodyPr/>
          <a:lstStyle/>
          <a:p>
            <a:fld id="{DBAA7EEF-BE14-4EAC-B4A3-EA7F13015B8D}" type="slidenum">
              <a:rPr lang="en-GB" smtClean="0"/>
              <a:t>26</a:t>
            </a:fld>
            <a:endParaRPr lang="en-GB"/>
          </a:p>
        </p:txBody>
      </p:sp>
    </p:spTree>
    <p:extLst>
      <p:ext uri="{BB962C8B-B14F-4D97-AF65-F5344CB8AC3E}">
        <p14:creationId xmlns:p14="http://schemas.microsoft.com/office/powerpoint/2010/main" val="1116558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Sally – we wanted to know whether these differences by characteristic differed by subject area because, for example, we know that women are more maths anxious overall, and we also know that they are more likely to study the less mathematical subjects – so we wondered whether the same gender trend was seen in all subjects.</a:t>
            </a:r>
          </a:p>
          <a:p>
            <a:r>
              <a:rPr lang="en-GB"/>
              <a:t>As a first approximation, divided the subject areas into two groups.</a:t>
            </a:r>
          </a:p>
        </p:txBody>
      </p:sp>
      <p:sp>
        <p:nvSpPr>
          <p:cNvPr id="4" name="Slide Number Placeholder 3"/>
          <p:cNvSpPr>
            <a:spLocks noGrp="1"/>
          </p:cNvSpPr>
          <p:nvPr>
            <p:ph type="sldNum" sz="quarter" idx="5"/>
          </p:nvPr>
        </p:nvSpPr>
        <p:spPr/>
        <p:txBody>
          <a:bodyPr/>
          <a:lstStyle/>
          <a:p>
            <a:fld id="{DBAA7EEF-BE14-4EAC-B4A3-EA7F13015B8D}" type="slidenum">
              <a:rPr lang="en-GB" smtClean="0"/>
              <a:t>27</a:t>
            </a:fld>
            <a:endParaRPr lang="en-GB"/>
          </a:p>
        </p:txBody>
      </p:sp>
    </p:spTree>
    <p:extLst>
      <p:ext uri="{BB962C8B-B14F-4D97-AF65-F5344CB8AC3E}">
        <p14:creationId xmlns:p14="http://schemas.microsoft.com/office/powerpoint/2010/main" val="51712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Sally – this was what we found when we looked at gender and disability. </a:t>
            </a:r>
          </a:p>
          <a:p>
            <a:r>
              <a:rPr lang="en-GB"/>
              <a:t>Difference balance of males and females but overall trends the same in both groups.</a:t>
            </a:r>
          </a:p>
          <a:p>
            <a:r>
              <a:rPr lang="en-GB"/>
              <a:t>Both the gender and disability differences are slightly lower in the subjects with higher anxiety levels, but still there. </a:t>
            </a:r>
          </a:p>
        </p:txBody>
      </p:sp>
      <p:sp>
        <p:nvSpPr>
          <p:cNvPr id="4" name="Slide Number Placeholder 3"/>
          <p:cNvSpPr>
            <a:spLocks noGrp="1"/>
          </p:cNvSpPr>
          <p:nvPr>
            <p:ph type="sldNum" sz="quarter" idx="5"/>
          </p:nvPr>
        </p:nvSpPr>
        <p:spPr/>
        <p:txBody>
          <a:bodyPr/>
          <a:lstStyle/>
          <a:p>
            <a:fld id="{DBAA7EEF-BE14-4EAC-B4A3-EA7F13015B8D}" type="slidenum">
              <a:rPr lang="en-GB" smtClean="0"/>
              <a:t>28</a:t>
            </a:fld>
            <a:endParaRPr lang="en-GB"/>
          </a:p>
        </p:txBody>
      </p:sp>
    </p:spTree>
    <p:extLst>
      <p:ext uri="{BB962C8B-B14F-4D97-AF65-F5344CB8AC3E}">
        <p14:creationId xmlns:p14="http://schemas.microsoft.com/office/powerpoint/2010/main" val="93061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900">
                <a:solidFill>
                  <a:srgbClr val="000000"/>
                </a:solidFill>
                <a:latin typeface="Calibri"/>
                <a:cs typeface="Calibri"/>
              </a:rPr>
              <a:t>Sally – not looked at this in any detail yet – need to develop a better understanding of its significance</a:t>
            </a:r>
            <a:endParaRPr lang="en-GB" sz="3000">
              <a:latin typeface="Calibri"/>
              <a:cs typeface="Calibri"/>
            </a:endParaRPr>
          </a:p>
        </p:txBody>
      </p:sp>
      <p:sp>
        <p:nvSpPr>
          <p:cNvPr id="4" name="Slide Number Placeholder 3"/>
          <p:cNvSpPr>
            <a:spLocks noGrp="1"/>
          </p:cNvSpPr>
          <p:nvPr>
            <p:ph type="sldNum" sz="quarter" idx="5"/>
          </p:nvPr>
        </p:nvSpPr>
        <p:spPr/>
        <p:txBody>
          <a:bodyPr/>
          <a:lstStyle/>
          <a:p>
            <a:fld id="{DBAA7EEF-BE14-4EAC-B4A3-EA7F13015B8D}" type="slidenum">
              <a:rPr lang="en-GB" smtClean="0"/>
              <a:t>29</a:t>
            </a:fld>
            <a:endParaRPr lang="en-GB"/>
          </a:p>
        </p:txBody>
      </p:sp>
    </p:spTree>
    <p:extLst>
      <p:ext uri="{BB962C8B-B14F-4D97-AF65-F5344CB8AC3E}">
        <p14:creationId xmlns:p14="http://schemas.microsoft.com/office/powerpoint/2010/main" val="3798590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Sally - These quotes come directly from students interviewed that have been assessed as the most anxious.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DBAA7EEF-BE14-4EAC-B4A3-EA7F13015B8D}" type="slidenum">
              <a:rPr lang="en-GB" smtClean="0"/>
              <a:t>3</a:t>
            </a:fld>
            <a:endParaRPr lang="en-GB"/>
          </a:p>
        </p:txBody>
      </p:sp>
    </p:spTree>
    <p:extLst>
      <p:ext uri="{BB962C8B-B14F-4D97-AF65-F5344CB8AC3E}">
        <p14:creationId xmlns:p14="http://schemas.microsoft.com/office/powerpoint/2010/main" val="2493645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30</a:t>
            </a:fld>
            <a:endParaRPr lang="en-GB"/>
          </a:p>
        </p:txBody>
      </p:sp>
    </p:spTree>
    <p:extLst>
      <p:ext uri="{BB962C8B-B14F-4D97-AF65-F5344CB8AC3E}">
        <p14:creationId xmlns:p14="http://schemas.microsoft.com/office/powerpoint/2010/main" val="3324044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900">
                <a:solidFill>
                  <a:srgbClr val="000000"/>
                </a:solidFill>
                <a:latin typeface="Calibri"/>
                <a:cs typeface="Calibri"/>
              </a:rPr>
              <a:t>Sally – Slightly smaller sample as not all students completed MRS. LH graph shows the mean MAS scores for this group of students – same subject order as previously. Larger graph shows MRS scores, with scale chosen to emphasis the variations.  </a:t>
            </a:r>
          </a:p>
          <a:p>
            <a:pPr>
              <a:defRPr/>
            </a:pPr>
            <a:r>
              <a:rPr lang="en-GB" sz="1900">
                <a:solidFill>
                  <a:srgbClr val="000000"/>
                </a:solidFill>
                <a:latin typeface="Calibri"/>
                <a:cs typeface="Calibri"/>
              </a:rPr>
              <a:t>Higher anxiety often corresponds to lower resilience but not a simple relationship.</a:t>
            </a:r>
          </a:p>
          <a:p>
            <a:pPr>
              <a:defRPr/>
            </a:pPr>
            <a:r>
              <a:rPr lang="en-GB" sz="1900">
                <a:solidFill>
                  <a:srgbClr val="000000"/>
                </a:solidFill>
                <a:latin typeface="Calibri"/>
                <a:cs typeface="Calibri"/>
              </a:rPr>
              <a:t>Lots of detail here and no time to discuss in detail but consider the value results.... </a:t>
            </a:r>
            <a:endParaRPr lang="en-GB" sz="1900">
              <a:cs typeface="Calibri"/>
            </a:endParaRPr>
          </a:p>
        </p:txBody>
      </p:sp>
      <p:sp>
        <p:nvSpPr>
          <p:cNvPr id="4" name="Slide Number Placeholder 3"/>
          <p:cNvSpPr>
            <a:spLocks noGrp="1"/>
          </p:cNvSpPr>
          <p:nvPr>
            <p:ph type="sldNum" sz="quarter" idx="5"/>
          </p:nvPr>
        </p:nvSpPr>
        <p:spPr/>
        <p:txBody>
          <a:bodyPr/>
          <a:lstStyle/>
          <a:p>
            <a:fld id="{DBAA7EEF-BE14-4EAC-B4A3-EA7F13015B8D}" type="slidenum">
              <a:rPr lang="en-GB" smtClean="0"/>
              <a:t>31</a:t>
            </a:fld>
            <a:endParaRPr lang="en-GB"/>
          </a:p>
        </p:txBody>
      </p:sp>
    </p:spTree>
    <p:extLst>
      <p:ext uri="{BB962C8B-B14F-4D97-AF65-F5344CB8AC3E}">
        <p14:creationId xmlns:p14="http://schemas.microsoft.com/office/powerpoint/2010/main" val="1925059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972">
              <a:defRPr/>
            </a:pPr>
            <a:endParaRPr lang="en-GB" sz="1900">
              <a:solidFill>
                <a:srgbClr val="000000"/>
              </a:solidFill>
              <a:latin typeface="Calibri" panose="020F0502020204030204" pitchFamily="34" charset="0"/>
            </a:endParaRPr>
          </a:p>
          <a:p>
            <a:r>
              <a:rPr lang="en-GB" sz="1900">
                <a:latin typeface="Calibri" panose="020F0502020204030204" pitchFamily="34" charset="0"/>
              </a:rPr>
              <a:t>“ how well did you cope with maths in school?” </a:t>
            </a:r>
            <a:endParaRPr lang="en-GB" sz="1900" b="1">
              <a:latin typeface="Calibri" panose="020F0502020204030204" pitchFamily="34" charset="0"/>
            </a:endParaRPr>
          </a:p>
          <a:p>
            <a:endParaRPr lang="en-GB" sz="1900" b="1">
              <a:latin typeface="Calibri" panose="020F0502020204030204" pitchFamily="34" charset="0"/>
            </a:endParaRPr>
          </a:p>
          <a:p>
            <a:pPr defTabSz="965972">
              <a:defRPr/>
            </a:pPr>
            <a:r>
              <a:rPr lang="en-GB"/>
              <a:t>Not all of those interviewed hated maths, some enjoyed it.  But most have always had issues</a:t>
            </a:r>
          </a:p>
        </p:txBody>
      </p:sp>
      <p:sp>
        <p:nvSpPr>
          <p:cNvPr id="4" name="Slide Number Placeholder 3"/>
          <p:cNvSpPr>
            <a:spLocks noGrp="1"/>
          </p:cNvSpPr>
          <p:nvPr>
            <p:ph type="sldNum" sz="quarter" idx="5"/>
          </p:nvPr>
        </p:nvSpPr>
        <p:spPr/>
        <p:txBody>
          <a:bodyPr/>
          <a:lstStyle/>
          <a:p>
            <a:fld id="{DBAA7EEF-BE14-4EAC-B4A3-EA7F13015B8D}" type="slidenum">
              <a:rPr lang="en-GB" smtClean="0"/>
              <a:t>32</a:t>
            </a:fld>
            <a:endParaRPr lang="en-GB"/>
          </a:p>
        </p:txBody>
      </p:sp>
    </p:spTree>
    <p:extLst>
      <p:ext uri="{BB962C8B-B14F-4D97-AF65-F5344CB8AC3E}">
        <p14:creationId xmlns:p14="http://schemas.microsoft.com/office/powerpoint/2010/main" val="3468653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972">
              <a:defRPr/>
            </a:pPr>
            <a:endParaRPr lang="en-GB" sz="190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BAA7EEF-BE14-4EAC-B4A3-EA7F13015B8D}" type="slidenum">
              <a:rPr lang="en-GB" smtClean="0"/>
              <a:t>33</a:t>
            </a:fld>
            <a:endParaRPr lang="en-GB"/>
          </a:p>
        </p:txBody>
      </p:sp>
    </p:spTree>
    <p:extLst>
      <p:ext uri="{BB962C8B-B14F-4D97-AF65-F5344CB8AC3E}">
        <p14:creationId xmlns:p14="http://schemas.microsoft.com/office/powerpoint/2010/main" val="3768724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34</a:t>
            </a:fld>
            <a:endParaRPr lang="en-GB"/>
          </a:p>
        </p:txBody>
      </p:sp>
    </p:spTree>
    <p:extLst>
      <p:ext uri="{BB962C8B-B14F-4D97-AF65-F5344CB8AC3E}">
        <p14:creationId xmlns:p14="http://schemas.microsoft.com/office/powerpoint/2010/main" val="2158876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Sally - Be </a:t>
            </a:r>
            <a:r>
              <a:rPr lang="en-US" b="0" i="0"/>
              <a:t>brief on what we have done –</a:t>
            </a:r>
            <a:r>
              <a:rPr lang="en-US"/>
              <a:t> </a:t>
            </a:r>
            <a:r>
              <a:rPr lang="en-US" b="0" i="0"/>
              <a:t> - this is the investigation stage to establish and articulate the range and extent of the problem - talk more about future projects</a:t>
            </a:r>
          </a:p>
          <a:p>
            <a:pPr algn="l"/>
            <a:endParaRPr lang="en-US" b="0" i="0"/>
          </a:p>
          <a:p>
            <a:pPr defTabSz="965972">
              <a:defRPr/>
            </a:pPr>
            <a:r>
              <a:rPr lang="en-GB"/>
              <a:t>Our results shown today are just the tip of the iceberg on what we have collected but will give a flavour.</a:t>
            </a:r>
          </a:p>
          <a:p>
            <a:pPr algn="l"/>
            <a:endParaRPr lang="en-US" b="0" i="0"/>
          </a:p>
        </p:txBody>
      </p:sp>
      <p:sp>
        <p:nvSpPr>
          <p:cNvPr id="4" name="Slide Number Placeholder 3"/>
          <p:cNvSpPr>
            <a:spLocks noGrp="1"/>
          </p:cNvSpPr>
          <p:nvPr>
            <p:ph type="sldNum" sz="quarter" idx="5"/>
          </p:nvPr>
        </p:nvSpPr>
        <p:spPr/>
        <p:txBody>
          <a:bodyPr/>
          <a:lstStyle/>
          <a:p>
            <a:fld id="{DBAA7EEF-BE14-4EAC-B4A3-EA7F13015B8D}" type="slidenum">
              <a:rPr lang="en-GB" smtClean="0"/>
              <a:t>4</a:t>
            </a:fld>
            <a:endParaRPr lang="en-GB"/>
          </a:p>
        </p:txBody>
      </p:sp>
    </p:spTree>
    <p:extLst>
      <p:ext uri="{BB962C8B-B14F-4D97-AF65-F5344CB8AC3E}">
        <p14:creationId xmlns:p14="http://schemas.microsoft.com/office/powerpoint/2010/main" val="3794788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Sally- These results refer to students who started studying introductory modules in a variety of STEM subjects in October 2021 or February 2022.</a:t>
            </a:r>
          </a:p>
          <a:p>
            <a:pPr>
              <a:defRPr/>
            </a:pPr>
            <a:r>
              <a:rPr lang="en-GB"/>
              <a:t>Started by using two standard surveys.</a:t>
            </a:r>
          </a:p>
          <a:p>
            <a:r>
              <a:rPr lang="en-GB"/>
              <a:t>As part of the survey students were invited to volunteer to be interviewed, and Sue will say more about that later. </a:t>
            </a:r>
          </a:p>
          <a:p>
            <a:r>
              <a:rPr lang="en-GB"/>
              <a:t>Good response rate, sample characteristic breakdowns (</a:t>
            </a:r>
            <a:r>
              <a:rPr lang="en-GB" err="1"/>
              <a:t>eg</a:t>
            </a:r>
            <a:r>
              <a:rPr lang="en-GB"/>
              <a:t> gender) were very similar to the cohort characteristics, however our </a:t>
            </a:r>
            <a:r>
              <a:rPr lang="en-GB" err="1"/>
              <a:t>repondees</a:t>
            </a:r>
            <a:r>
              <a:rPr lang="en-GB"/>
              <a:t> were slightly more female, slightly more white, slightly less declared a  disability and slightly older. But no major discrepancies.</a:t>
            </a:r>
          </a:p>
          <a:p>
            <a:endParaRPr lang="en-GB"/>
          </a:p>
          <a:p>
            <a:r>
              <a:rPr lang="en-GB"/>
              <a:t>Due to lack of time we are only going to talk about maths anxiety today. If anyone is interested in the rest please get in touch. </a:t>
            </a:r>
          </a:p>
          <a:p>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5</a:t>
            </a:fld>
            <a:endParaRPr lang="en-GB"/>
          </a:p>
        </p:txBody>
      </p:sp>
    </p:spTree>
    <p:extLst>
      <p:ext uri="{BB962C8B-B14F-4D97-AF65-F5344CB8AC3E}">
        <p14:creationId xmlns:p14="http://schemas.microsoft.com/office/powerpoint/2010/main" val="3767087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900">
                <a:solidFill>
                  <a:srgbClr val="000000"/>
                </a:solidFill>
                <a:latin typeface="Segoe UI"/>
                <a:cs typeface="Segoe UI"/>
              </a:rPr>
              <a:t>Sally – sorted the results from modules into general subject areas,</a:t>
            </a:r>
            <a:r>
              <a:rPr lang="en-GB" sz="1900">
                <a:latin typeface="Segoe UI"/>
                <a:cs typeface="Segoe UI"/>
              </a:rPr>
              <a:t> based on target qualification. Increasing levels of maths anxiety </a:t>
            </a:r>
            <a:r>
              <a:rPr lang="en-GB">
                <a:cs typeface="Calibri"/>
              </a:rPr>
              <a:t>L to R. Numbers in brackets are the number of survey responses. 'Standalone' not linked to a qual. </a:t>
            </a:r>
            <a:endParaRPr lang="en-GB" sz="1900">
              <a:latin typeface="Segoe UI"/>
              <a:cs typeface="Segoe UI"/>
            </a:endParaRPr>
          </a:p>
          <a:p>
            <a:r>
              <a:rPr lang="en-GB"/>
              <a:t>Clear differences. A chi-squared test gives a result of p = 0.000, showing very strong evidence for an association between module studied and level of maths anxiety</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DBAA7EEF-BE14-4EAC-B4A3-EA7F13015B8D}" type="slidenum">
              <a:rPr lang="en-GB" smtClean="0"/>
              <a:t>6</a:t>
            </a:fld>
            <a:endParaRPr lang="en-GB"/>
          </a:p>
        </p:txBody>
      </p:sp>
    </p:spTree>
    <p:extLst>
      <p:ext uri="{BB962C8B-B14F-4D97-AF65-F5344CB8AC3E}">
        <p14:creationId xmlns:p14="http://schemas.microsoft.com/office/powerpoint/2010/main" val="812609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900">
                <a:solidFill>
                  <a:srgbClr val="000000"/>
                </a:solidFill>
                <a:latin typeface="Segoe UI"/>
                <a:cs typeface="Segoe UI"/>
              </a:rPr>
              <a:t>Sally – within these broad categories there are sub-categories, this slide shows the breakdown within the 'other' category, and the different branches of science that we offer. </a:t>
            </a:r>
            <a:endParaRPr lang="en-GB" sz="1900">
              <a:latin typeface="Segoe UI"/>
              <a:cs typeface="Segoe UI"/>
            </a:endParaRPr>
          </a:p>
          <a:p>
            <a:endParaRPr lang="en-GB"/>
          </a:p>
        </p:txBody>
      </p:sp>
      <p:sp>
        <p:nvSpPr>
          <p:cNvPr id="4" name="Slide Number Placeholder 3"/>
          <p:cNvSpPr>
            <a:spLocks noGrp="1"/>
          </p:cNvSpPr>
          <p:nvPr>
            <p:ph type="sldNum" sz="quarter" idx="5"/>
          </p:nvPr>
        </p:nvSpPr>
        <p:spPr/>
        <p:txBody>
          <a:bodyPr/>
          <a:lstStyle/>
          <a:p>
            <a:fld id="{DBAA7EEF-BE14-4EAC-B4A3-EA7F13015B8D}" type="slidenum">
              <a:rPr lang="en-GB" smtClean="0"/>
              <a:t>7</a:t>
            </a:fld>
            <a:endParaRPr lang="en-GB"/>
          </a:p>
        </p:txBody>
      </p:sp>
    </p:spTree>
    <p:extLst>
      <p:ext uri="{BB962C8B-B14F-4D97-AF65-F5344CB8AC3E}">
        <p14:creationId xmlns:p14="http://schemas.microsoft.com/office/powerpoint/2010/main" val="2027486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Sally - For the whole cohort – clear differences in mean levels of maths anxiety related to gender and disability</a:t>
            </a:r>
          </a:p>
          <a:p>
            <a:r>
              <a:rPr lang="en-GB"/>
              <a:t>Statistical analysis confirmed that these differences were significant.</a:t>
            </a:r>
          </a:p>
        </p:txBody>
      </p:sp>
      <p:sp>
        <p:nvSpPr>
          <p:cNvPr id="4" name="Slide Number Placeholder 3"/>
          <p:cNvSpPr>
            <a:spLocks noGrp="1"/>
          </p:cNvSpPr>
          <p:nvPr>
            <p:ph type="sldNum" sz="quarter" idx="5"/>
          </p:nvPr>
        </p:nvSpPr>
        <p:spPr/>
        <p:txBody>
          <a:bodyPr/>
          <a:lstStyle/>
          <a:p>
            <a:fld id="{DBAA7EEF-BE14-4EAC-B4A3-EA7F13015B8D}" type="slidenum">
              <a:rPr lang="en-GB" smtClean="0"/>
              <a:t>8</a:t>
            </a:fld>
            <a:endParaRPr lang="en-GB"/>
          </a:p>
        </p:txBody>
      </p:sp>
    </p:spTree>
    <p:extLst>
      <p:ext uri="{BB962C8B-B14F-4D97-AF65-F5344CB8AC3E}">
        <p14:creationId xmlns:p14="http://schemas.microsoft.com/office/powerpoint/2010/main" val="2760297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Sally - For the whole cohort – more complex differences related to ethnicity.</a:t>
            </a:r>
          </a:p>
          <a:p>
            <a:r>
              <a:rPr lang="en-GB">
                <a:cs typeface="Calibri"/>
              </a:rPr>
              <a:t>White </a:t>
            </a:r>
            <a:r>
              <a:rPr lang="en-GB" err="1">
                <a:cs typeface="Calibri"/>
              </a:rPr>
              <a:t>british</a:t>
            </a:r>
            <a:r>
              <a:rPr lang="en-GB">
                <a:cs typeface="Calibri"/>
              </a:rPr>
              <a:t> vs white other , p = 0.000, very strong evidence </a:t>
            </a:r>
          </a:p>
          <a:p>
            <a:r>
              <a:rPr lang="en-GB">
                <a:cs typeface="Calibri"/>
              </a:rPr>
              <a:t>White other in the OU context means mostly white European</a:t>
            </a:r>
          </a:p>
          <a:p>
            <a:r>
              <a:rPr lang="en-GB">
                <a:cs typeface="Calibri"/>
              </a:rPr>
              <a:t>Asian vs black, p = 0.072, weak evidence</a:t>
            </a:r>
          </a:p>
          <a:p>
            <a:r>
              <a:rPr lang="en-GB" err="1">
                <a:cs typeface="Calibri"/>
              </a:rPr>
              <a:t>n.b.</a:t>
            </a:r>
            <a:r>
              <a:rPr lang="en-GB">
                <a:cs typeface="Calibri"/>
              </a:rPr>
              <a:t> some of these numbers are getting quite small</a:t>
            </a:r>
          </a:p>
        </p:txBody>
      </p:sp>
      <p:sp>
        <p:nvSpPr>
          <p:cNvPr id="4" name="Slide Number Placeholder 3"/>
          <p:cNvSpPr>
            <a:spLocks noGrp="1"/>
          </p:cNvSpPr>
          <p:nvPr>
            <p:ph type="sldNum" sz="quarter" idx="5"/>
          </p:nvPr>
        </p:nvSpPr>
        <p:spPr/>
        <p:txBody>
          <a:bodyPr/>
          <a:lstStyle/>
          <a:p>
            <a:fld id="{DBAA7EEF-BE14-4EAC-B4A3-EA7F13015B8D}" type="slidenum">
              <a:rPr lang="en-GB" smtClean="0"/>
              <a:t>9</a:t>
            </a:fld>
            <a:endParaRPr lang="en-GB"/>
          </a:p>
        </p:txBody>
      </p:sp>
    </p:spTree>
    <p:extLst>
      <p:ext uri="{BB962C8B-B14F-4D97-AF65-F5344CB8AC3E}">
        <p14:creationId xmlns:p14="http://schemas.microsoft.com/office/powerpoint/2010/main" val="3674961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8418F8-B52F-4661-8ABA-69BB3ADD6675}"/>
              </a:ext>
            </a:extLst>
          </p:cNvPr>
          <p:cNvSpPr>
            <a:spLocks noGrp="1"/>
          </p:cNvSpPr>
          <p:nvPr>
            <p:ph type="ctrTitle" hasCustomPrompt="1"/>
          </p:nvPr>
        </p:nvSpPr>
        <p:spPr>
          <a:xfrm>
            <a:off x="515861" y="2160001"/>
            <a:ext cx="7920773" cy="997196"/>
          </a:xfrm>
          <a:prstGeom prst="rect">
            <a:avLst/>
          </a:prstGeom>
        </p:spPr>
        <p:txBody>
          <a:bodyPr wrap="square" lIns="0" tIns="0" rIns="0" bIns="0" anchor="t" anchorCtr="0">
            <a:spAutoFit/>
          </a:bodyPr>
          <a:lstStyle>
            <a:lvl1pPr algn="l">
              <a:defRPr sz="3600" b="1">
                <a:solidFill>
                  <a:schemeClr val="bg1"/>
                </a:solidFill>
              </a:defRPr>
            </a:lvl1pPr>
          </a:lstStyle>
          <a:p>
            <a:r>
              <a:rPr lang="en-US"/>
              <a:t>PRESENTATION</a:t>
            </a:r>
            <a:br>
              <a:rPr lang="en-US"/>
            </a:br>
            <a:r>
              <a:rPr lang="en-US"/>
              <a:t>TITLE</a:t>
            </a:r>
          </a:p>
        </p:txBody>
      </p:sp>
      <p:sp>
        <p:nvSpPr>
          <p:cNvPr id="8" name="Subtitle 2">
            <a:extLst>
              <a:ext uri="{FF2B5EF4-FFF2-40B4-BE49-F238E27FC236}">
                <a16:creationId xmlns:a16="http://schemas.microsoft.com/office/drawing/2014/main" id="{52444CB2-243C-41A0-8F6C-F772E768A38C}"/>
              </a:ext>
            </a:extLst>
          </p:cNvPr>
          <p:cNvSpPr>
            <a:spLocks noGrp="1"/>
          </p:cNvSpPr>
          <p:nvPr>
            <p:ph type="subTitle" idx="1" hasCustomPrompt="1"/>
          </p:nvPr>
        </p:nvSpPr>
        <p:spPr>
          <a:xfrm>
            <a:off x="515861" y="3166992"/>
            <a:ext cx="7920774" cy="249299"/>
          </a:xfrm>
          <a:prstGeom prst="rect">
            <a:avLst/>
          </a:prstGeom>
        </p:spPr>
        <p:txBody>
          <a:bodyPr wrap="square" lIns="0" tIns="0" rIns="0" bIns="0">
            <a:spAutoFit/>
          </a:bodyPr>
          <a:lstStyle>
            <a:lvl1pPr marL="0" indent="0" algn="l">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SUB TITLE IN HERE</a:t>
            </a:r>
          </a:p>
        </p:txBody>
      </p:sp>
      <p:sp>
        <p:nvSpPr>
          <p:cNvPr id="9" name="Date Placeholder 3">
            <a:extLst>
              <a:ext uri="{FF2B5EF4-FFF2-40B4-BE49-F238E27FC236}">
                <a16:creationId xmlns:a16="http://schemas.microsoft.com/office/drawing/2014/main" id="{924475ED-B6F3-4114-A316-943C1E2B2DB2}"/>
              </a:ext>
            </a:extLst>
          </p:cNvPr>
          <p:cNvSpPr>
            <a:spLocks noGrp="1"/>
          </p:cNvSpPr>
          <p:nvPr>
            <p:ph type="dt" sz="half" idx="10"/>
          </p:nvPr>
        </p:nvSpPr>
        <p:spPr>
          <a:xfrm>
            <a:off x="274319" y="6431961"/>
            <a:ext cx="2057400" cy="138499"/>
          </a:xfrm>
          <a:prstGeom prst="rect">
            <a:avLst/>
          </a:prstGeom>
        </p:spPr>
        <p:txBody>
          <a:bodyPr lIns="0" tIns="0" rIns="0" bIns="0" anchor="t" anchorCtr="0">
            <a:noAutofit/>
          </a:bodyPr>
          <a:lstStyle>
            <a:lvl1pPr>
              <a:defRPr sz="1000">
                <a:solidFill>
                  <a:schemeClr val="bg1"/>
                </a:solidFill>
              </a:defRPr>
            </a:lvl1pPr>
          </a:lstStyle>
          <a:p>
            <a:endParaRPr lang="en-US"/>
          </a:p>
        </p:txBody>
      </p:sp>
      <p:pic>
        <p:nvPicPr>
          <p:cNvPr id="11" name="Picture 10">
            <a:extLst>
              <a:ext uri="{FF2B5EF4-FFF2-40B4-BE49-F238E27FC236}">
                <a16:creationId xmlns:a16="http://schemas.microsoft.com/office/drawing/2014/main" id="{EDC1F67E-6248-496F-8483-98A65C33F8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0107" y="5538158"/>
            <a:ext cx="1508916" cy="1032300"/>
          </a:xfrm>
          <a:prstGeom prst="rect">
            <a:avLst/>
          </a:prstGeom>
        </p:spPr>
      </p:pic>
    </p:spTree>
    <p:extLst>
      <p:ext uri="{BB962C8B-B14F-4D97-AF65-F5344CB8AC3E}">
        <p14:creationId xmlns:p14="http://schemas.microsoft.com/office/powerpoint/2010/main" val="4235318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 just an image">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388601" y="1150618"/>
            <a:ext cx="8263493" cy="5214347"/>
          </a:xfrm>
          <a:prstGeom prst="rect">
            <a:avLst/>
          </a:prstGeom>
          <a:solidFill>
            <a:schemeClr val="bg1">
              <a:lumMod val="95000"/>
            </a:schemeClr>
          </a:solidFill>
        </p:spPr>
        <p:txBody>
          <a:bodyPr anchor="ctr" anchorCtr="0"/>
          <a:lstStyle>
            <a:lvl1pPr marL="0" indent="0" algn="ctr">
              <a:buNone/>
              <a:defRPr sz="1200" b="1"/>
            </a:lvl1pPr>
          </a:lstStyle>
          <a:p>
            <a:r>
              <a:rPr lang="en-GB"/>
              <a:t>INSERT IMAGE</a:t>
            </a:r>
          </a:p>
        </p:txBody>
      </p:sp>
      <p:sp>
        <p:nvSpPr>
          <p:cNvPr id="7" name="Title 1">
            <a:extLst>
              <a:ext uri="{FF2B5EF4-FFF2-40B4-BE49-F238E27FC236}">
                <a16:creationId xmlns:a16="http://schemas.microsoft.com/office/drawing/2014/main" id="{4A7B25A5-6B91-4CE2-93B8-754812DA0292}"/>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INSERT TITLE</a:t>
            </a:r>
          </a:p>
        </p:txBody>
      </p:sp>
    </p:spTree>
    <p:extLst>
      <p:ext uri="{BB962C8B-B14F-4D97-AF65-F5344CB8AC3E}">
        <p14:creationId xmlns:p14="http://schemas.microsoft.com/office/powerpoint/2010/main" val="49448956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 2 col text / med image">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2644140" y="1150618"/>
            <a:ext cx="6007954" cy="5214347"/>
          </a:xfrm>
          <a:prstGeom prst="rect">
            <a:avLst/>
          </a:prstGeom>
          <a:solidFill>
            <a:schemeClr val="bg1">
              <a:lumMod val="95000"/>
            </a:schemeClr>
          </a:solidFill>
        </p:spPr>
        <p:txBody>
          <a:bodyPr anchor="ctr" anchorCtr="0"/>
          <a:lstStyle>
            <a:lvl1pPr marL="0" indent="0" algn="ctr">
              <a:buNone/>
              <a:defRPr sz="1200" b="1"/>
            </a:lvl1pPr>
          </a:lstStyle>
          <a:p>
            <a:r>
              <a:rPr lang="en-GB"/>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1150619"/>
            <a:ext cx="2072459" cy="5214347"/>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br>
              <a:rPr lang="en-US"/>
            </a:br>
            <a:br>
              <a:rPr lang="en-US"/>
            </a:br>
            <a:r>
              <a:rPr lang="en-US"/>
              <a:t>Graphs and graphics can be positioned over the grey box</a:t>
            </a:r>
          </a:p>
        </p:txBody>
      </p:sp>
      <p:sp>
        <p:nvSpPr>
          <p:cNvPr id="14" name="Title 1">
            <a:extLst>
              <a:ext uri="{FF2B5EF4-FFF2-40B4-BE49-F238E27FC236}">
                <a16:creationId xmlns:a16="http://schemas.microsoft.com/office/drawing/2014/main" id="{07EECFAC-7182-49C4-A276-219F1E7C7BC8}"/>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INSERT TITLE</a:t>
            </a:r>
          </a:p>
        </p:txBody>
      </p:sp>
    </p:spTree>
    <p:extLst>
      <p:ext uri="{BB962C8B-B14F-4D97-AF65-F5344CB8AC3E}">
        <p14:creationId xmlns:p14="http://schemas.microsoft.com/office/powerpoint/2010/main" val="314496694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 2 col text / image">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4434840" y="1150618"/>
            <a:ext cx="4217254" cy="5214347"/>
          </a:xfrm>
          <a:prstGeom prst="rect">
            <a:avLst/>
          </a:prstGeom>
          <a:solidFill>
            <a:schemeClr val="bg1">
              <a:lumMod val="95000"/>
            </a:schemeClr>
          </a:solidFill>
        </p:spPr>
        <p:txBody>
          <a:bodyPr anchor="ctr" anchorCtr="0"/>
          <a:lstStyle>
            <a:lvl1pPr marL="0" indent="0" algn="ctr">
              <a:buNone/>
              <a:defRPr sz="1200" b="1"/>
            </a:lvl1pPr>
          </a:lstStyle>
          <a:p>
            <a:r>
              <a:rPr lang="en-GB"/>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1150619"/>
            <a:ext cx="3855539" cy="5214347"/>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p>
        </p:txBody>
      </p:sp>
      <p:sp>
        <p:nvSpPr>
          <p:cNvPr id="8" name="Title 1">
            <a:extLst>
              <a:ext uri="{FF2B5EF4-FFF2-40B4-BE49-F238E27FC236}">
                <a16:creationId xmlns:a16="http://schemas.microsoft.com/office/drawing/2014/main" id="{5E866B34-8A6C-492A-96F1-5F307C6EA659}"/>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INSERT TITLE</a:t>
            </a:r>
          </a:p>
        </p:txBody>
      </p:sp>
    </p:spTree>
    <p:extLst>
      <p:ext uri="{BB962C8B-B14F-4D97-AF65-F5344CB8AC3E}">
        <p14:creationId xmlns:p14="http://schemas.microsoft.com/office/powerpoint/2010/main" val="8832785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 2 col text / chart">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4434840" y="1150618"/>
            <a:ext cx="4217254" cy="5214347"/>
          </a:xfrm>
          <a:prstGeom prst="rect">
            <a:avLst/>
          </a:prstGeom>
          <a:solidFill>
            <a:schemeClr val="bg1">
              <a:lumMod val="95000"/>
            </a:schemeClr>
          </a:solidFill>
        </p:spPr>
        <p:txBody>
          <a:bodyPr anchor="ctr" anchorCtr="0"/>
          <a:lstStyle>
            <a:lvl1pPr marL="0" indent="0" algn="ctr">
              <a:buNone/>
              <a:defRPr sz="1200" b="1"/>
            </a:lvl1pPr>
          </a:lstStyle>
          <a:p>
            <a:r>
              <a:rPr lang="en-GB"/>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1150619"/>
            <a:ext cx="3855539" cy="2486367"/>
          </a:xfrm>
          <a:prstGeom prst="rect">
            <a:avLst/>
          </a:prstGeom>
        </p:spPr>
        <p:txBody>
          <a:bodyPr lIns="36000" tIns="36000" rIns="36000" bIns="36000" numCol="2"/>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br>
              <a:rPr lang="en-US"/>
            </a:br>
            <a:br>
              <a:rPr lang="en-US"/>
            </a:br>
            <a:r>
              <a:rPr lang="en-US"/>
              <a:t>Charts, graphs and graphics can be positioned over the grey box.</a:t>
            </a:r>
            <a:br>
              <a:rPr lang="en-US"/>
            </a:br>
            <a:endParaRPr lang="en-US"/>
          </a:p>
          <a:p>
            <a:pPr lvl="0"/>
            <a:endParaRPr lang="en-US"/>
          </a:p>
          <a:p>
            <a:pPr lvl="0"/>
            <a:endParaRPr lang="en-US"/>
          </a:p>
          <a:p>
            <a:pPr lvl="0"/>
            <a:endParaRPr lang="en-US"/>
          </a:p>
          <a:p>
            <a:pPr lvl="0"/>
            <a:br>
              <a:rPr lang="en-US"/>
            </a:br>
            <a:endParaRPr lang="en-US"/>
          </a:p>
          <a:p>
            <a:pPr lvl="0"/>
            <a:r>
              <a:rPr lang="en-US"/>
              <a:t>Body text</a:t>
            </a:r>
          </a:p>
        </p:txBody>
      </p:sp>
      <p:sp>
        <p:nvSpPr>
          <p:cNvPr id="8" name="Text Placeholder 2">
            <a:extLst>
              <a:ext uri="{FF2B5EF4-FFF2-40B4-BE49-F238E27FC236}">
                <a16:creationId xmlns:a16="http://schemas.microsoft.com/office/drawing/2014/main" id="{1870E1B6-0ECF-4B89-8FAB-09D00538EB52}"/>
              </a:ext>
            </a:extLst>
          </p:cNvPr>
          <p:cNvSpPr>
            <a:spLocks noGrp="1"/>
          </p:cNvSpPr>
          <p:nvPr>
            <p:ph type="body" sz="quarter" idx="16" hasCustomPrompt="1"/>
          </p:nvPr>
        </p:nvSpPr>
        <p:spPr>
          <a:xfrm>
            <a:off x="388800" y="3873242"/>
            <a:ext cx="3855539" cy="2486367"/>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p>
        </p:txBody>
      </p:sp>
      <p:sp>
        <p:nvSpPr>
          <p:cNvPr id="10" name="Title 1">
            <a:extLst>
              <a:ext uri="{FF2B5EF4-FFF2-40B4-BE49-F238E27FC236}">
                <a16:creationId xmlns:a16="http://schemas.microsoft.com/office/drawing/2014/main" id="{25259958-3FB9-4566-8AB7-D98E4FCD49D5}"/>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INSERT TITLE</a:t>
            </a:r>
          </a:p>
        </p:txBody>
      </p:sp>
    </p:spTree>
    <p:extLst>
      <p:ext uri="{BB962C8B-B14F-4D97-AF65-F5344CB8AC3E}">
        <p14:creationId xmlns:p14="http://schemas.microsoft.com/office/powerpoint/2010/main" val="161161133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 3 column">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a:t>TEXT IN HERE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1150619"/>
            <a:ext cx="2552519" cy="5214348"/>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p>
        </p:txBody>
      </p:sp>
      <p:sp>
        <p:nvSpPr>
          <p:cNvPr id="9" name="Text Placeholder 2">
            <a:extLst>
              <a:ext uri="{FF2B5EF4-FFF2-40B4-BE49-F238E27FC236}">
                <a16:creationId xmlns:a16="http://schemas.microsoft.com/office/drawing/2014/main" id="{4E768777-3248-42B2-85F9-58D5B20C6E63}"/>
              </a:ext>
            </a:extLst>
          </p:cNvPr>
          <p:cNvSpPr>
            <a:spLocks noGrp="1"/>
          </p:cNvSpPr>
          <p:nvPr>
            <p:ph type="body" sz="quarter" idx="17" hasCustomPrompt="1"/>
          </p:nvPr>
        </p:nvSpPr>
        <p:spPr>
          <a:xfrm>
            <a:off x="3086030" y="1150618"/>
            <a:ext cx="2552519" cy="5214348"/>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p>
        </p:txBody>
      </p:sp>
      <p:sp>
        <p:nvSpPr>
          <p:cNvPr id="13" name="Text Placeholder 2">
            <a:extLst>
              <a:ext uri="{FF2B5EF4-FFF2-40B4-BE49-F238E27FC236}">
                <a16:creationId xmlns:a16="http://schemas.microsoft.com/office/drawing/2014/main" id="{F7E46CCE-0535-4E3E-9668-C3EC281E6A5C}"/>
              </a:ext>
            </a:extLst>
          </p:cNvPr>
          <p:cNvSpPr>
            <a:spLocks noGrp="1"/>
          </p:cNvSpPr>
          <p:nvPr>
            <p:ph type="body" sz="quarter" idx="16" hasCustomPrompt="1"/>
          </p:nvPr>
        </p:nvSpPr>
        <p:spPr>
          <a:xfrm>
            <a:off x="5783259" y="1150615"/>
            <a:ext cx="2869035" cy="5214348"/>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p>
        </p:txBody>
      </p:sp>
      <p:sp>
        <p:nvSpPr>
          <p:cNvPr id="16" name="Title 1">
            <a:extLst>
              <a:ext uri="{FF2B5EF4-FFF2-40B4-BE49-F238E27FC236}">
                <a16:creationId xmlns:a16="http://schemas.microsoft.com/office/drawing/2014/main" id="{99316F6E-405A-4A01-9184-79CC1058A919}"/>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INSERT TITLE</a:t>
            </a:r>
          </a:p>
        </p:txBody>
      </p:sp>
    </p:spTree>
    <p:extLst>
      <p:ext uri="{BB962C8B-B14F-4D97-AF65-F5344CB8AC3E}">
        <p14:creationId xmlns:p14="http://schemas.microsoft.com/office/powerpoint/2010/main" val="174945993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 2 rows">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a:t>TEXT IN HERE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1150619"/>
            <a:ext cx="8263493" cy="2278381"/>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br>
              <a:rPr lang="en-US"/>
            </a:br>
            <a:br>
              <a:rPr lang="en-US"/>
            </a:br>
            <a:r>
              <a:rPr lang="en-US"/>
              <a:t>Charts, graphs and graphics can be positioned over the grey box.</a:t>
            </a:r>
            <a:br>
              <a:rPr lang="en-US"/>
            </a:br>
            <a:br>
              <a:rPr lang="en-US"/>
            </a:br>
            <a:br>
              <a:rPr lang="en-US"/>
            </a:br>
            <a:r>
              <a:rPr lang="en-US"/>
              <a:t>Body text</a:t>
            </a:r>
          </a:p>
        </p:txBody>
      </p:sp>
      <p:sp>
        <p:nvSpPr>
          <p:cNvPr id="13" name="Text Placeholder 2">
            <a:extLst>
              <a:ext uri="{FF2B5EF4-FFF2-40B4-BE49-F238E27FC236}">
                <a16:creationId xmlns:a16="http://schemas.microsoft.com/office/drawing/2014/main" id="{F7E46CCE-0535-4E3E-9668-C3EC281E6A5C}"/>
              </a:ext>
            </a:extLst>
          </p:cNvPr>
          <p:cNvSpPr>
            <a:spLocks noGrp="1"/>
          </p:cNvSpPr>
          <p:nvPr>
            <p:ph type="body" sz="quarter" idx="16" hasCustomPrompt="1"/>
          </p:nvPr>
        </p:nvSpPr>
        <p:spPr>
          <a:xfrm>
            <a:off x="388801" y="3566179"/>
            <a:ext cx="8263493" cy="2798784"/>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p>
        </p:txBody>
      </p:sp>
      <p:sp>
        <p:nvSpPr>
          <p:cNvPr id="8" name="Title 1">
            <a:extLst>
              <a:ext uri="{FF2B5EF4-FFF2-40B4-BE49-F238E27FC236}">
                <a16:creationId xmlns:a16="http://schemas.microsoft.com/office/drawing/2014/main" id="{D65438FC-7DE5-43FA-96AA-BA01B74D04BF}"/>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INSERT TITLE</a:t>
            </a:r>
          </a:p>
        </p:txBody>
      </p:sp>
    </p:spTree>
    <p:extLst>
      <p:ext uri="{BB962C8B-B14F-4D97-AF65-F5344CB8AC3E}">
        <p14:creationId xmlns:p14="http://schemas.microsoft.com/office/powerpoint/2010/main" val="163967204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layout - contents 2">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FF9A53DE-293F-4D46-94A3-8EB81742DFCF}"/>
              </a:ext>
            </a:extLst>
          </p:cNvPr>
          <p:cNvSpPr>
            <a:spLocks noGrp="1"/>
          </p:cNvSpPr>
          <p:nvPr>
            <p:ph type="body" sz="quarter" idx="11" hasCustomPrompt="1"/>
          </p:nvPr>
        </p:nvSpPr>
        <p:spPr>
          <a:xfrm>
            <a:off x="432000" y="1079999"/>
            <a:ext cx="8220294" cy="5284967"/>
          </a:xfrm>
          <a:prstGeom prst="rect">
            <a:avLst/>
          </a:prstGeom>
        </p:spPr>
        <p:txBody>
          <a:bodyPr lIns="36000" tIns="36000" rIns="36000" bIns="36000" numCol="2" spcCol="360000"/>
          <a:lstStyle>
            <a:lvl1pPr marL="0" indent="0" algn="l" defTabSz="287993">
              <a:lnSpc>
                <a:spcPts val="1600"/>
              </a:lnSpc>
              <a:buNone/>
              <a:defRPr sz="1200" b="1" baseline="0"/>
            </a:lvl1pPr>
            <a:lvl2pPr algn="l">
              <a:defRPr/>
            </a:lvl2pPr>
            <a:lvl3pPr algn="l">
              <a:defRPr/>
            </a:lvl3pPr>
            <a:lvl4pPr algn="l">
              <a:defRPr/>
            </a:lvl4pPr>
            <a:lvl5pPr algn="l">
              <a:defRPr/>
            </a:lvl5pPr>
          </a:lstStyle>
          <a:p>
            <a:pPr lvl="0"/>
            <a:r>
              <a:rPr lang="en-US"/>
              <a:t>00	Insert contents listing (2 columns)</a:t>
            </a:r>
          </a:p>
        </p:txBody>
      </p:sp>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34" name="Title 1">
            <a:extLst>
              <a:ext uri="{FF2B5EF4-FFF2-40B4-BE49-F238E27FC236}">
                <a16:creationId xmlns:a16="http://schemas.microsoft.com/office/drawing/2014/main" id="{091B7A03-C365-4ED6-962E-93EA096F7A2D}"/>
              </a:ext>
            </a:extLst>
          </p:cNvPr>
          <p:cNvSpPr>
            <a:spLocks noGrp="1"/>
          </p:cNvSpPr>
          <p:nvPr>
            <p:ph type="ctrTitle" hasCustomPrompt="1"/>
          </p:nvPr>
        </p:nvSpPr>
        <p:spPr>
          <a:xfrm>
            <a:off x="432000" y="544317"/>
            <a:ext cx="1044375"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CONTENTS</a:t>
            </a:r>
          </a:p>
        </p:txBody>
      </p:sp>
    </p:spTree>
    <p:extLst>
      <p:ext uri="{BB962C8B-B14F-4D97-AF65-F5344CB8AC3E}">
        <p14:creationId xmlns:p14="http://schemas.microsoft.com/office/powerpoint/2010/main" val="284726099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 blu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FC8E3CA-4735-4448-B024-8A121DADF818}"/>
              </a:ext>
            </a:extLst>
          </p:cNvPr>
          <p:cNvSpPr>
            <a:spLocks noGrp="1"/>
          </p:cNvSpPr>
          <p:nvPr>
            <p:ph type="ctrTitle" hasCustomPrompt="1"/>
          </p:nvPr>
        </p:nvSpPr>
        <p:spPr>
          <a:xfrm>
            <a:off x="1775316" y="31797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a:t>Section Title</a:t>
            </a:r>
          </a:p>
        </p:txBody>
      </p:sp>
      <p:sp>
        <p:nvSpPr>
          <p:cNvPr id="14" name="Subtitle 2">
            <a:extLst>
              <a:ext uri="{FF2B5EF4-FFF2-40B4-BE49-F238E27FC236}">
                <a16:creationId xmlns:a16="http://schemas.microsoft.com/office/drawing/2014/main" id="{A7A647E4-605B-4961-B4D2-DBA88509304E}"/>
              </a:ext>
            </a:extLst>
          </p:cNvPr>
          <p:cNvSpPr>
            <a:spLocks noGrp="1"/>
          </p:cNvSpPr>
          <p:nvPr>
            <p:ph type="subTitle" idx="1" hasCustomPrompt="1"/>
          </p:nvPr>
        </p:nvSpPr>
        <p:spPr>
          <a:xfrm>
            <a:off x="1775317" y="41866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A brief overview of what you will</a:t>
            </a:r>
            <a:br>
              <a:rPr lang="en-US"/>
            </a:br>
            <a:r>
              <a:rPr lang="en-US"/>
              <a:t>be talking about in this section</a:t>
            </a:r>
          </a:p>
        </p:txBody>
      </p:sp>
    </p:spTree>
    <p:extLst>
      <p:ext uri="{BB962C8B-B14F-4D97-AF65-F5344CB8AC3E}">
        <p14:creationId xmlns:p14="http://schemas.microsoft.com/office/powerpoint/2010/main" val="1365598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 oran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192859-C46A-4829-96AF-7D408294B889}"/>
              </a:ext>
            </a:extLst>
          </p:cNvPr>
          <p:cNvSpPr>
            <a:spLocks noGrp="1"/>
          </p:cNvSpPr>
          <p:nvPr>
            <p:ph type="ctrTitle" hasCustomPrompt="1"/>
          </p:nvPr>
        </p:nvSpPr>
        <p:spPr>
          <a:xfrm>
            <a:off x="1775316" y="31797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a:t>Section Title</a:t>
            </a:r>
          </a:p>
        </p:txBody>
      </p:sp>
      <p:sp>
        <p:nvSpPr>
          <p:cNvPr id="7" name="Subtitle 2">
            <a:extLst>
              <a:ext uri="{FF2B5EF4-FFF2-40B4-BE49-F238E27FC236}">
                <a16:creationId xmlns:a16="http://schemas.microsoft.com/office/drawing/2014/main" id="{D94ECEE5-5A94-4126-92B2-4FA9605C9D9F}"/>
              </a:ext>
            </a:extLst>
          </p:cNvPr>
          <p:cNvSpPr>
            <a:spLocks noGrp="1"/>
          </p:cNvSpPr>
          <p:nvPr>
            <p:ph type="subTitle" idx="1" hasCustomPrompt="1"/>
          </p:nvPr>
        </p:nvSpPr>
        <p:spPr>
          <a:xfrm>
            <a:off x="1775317" y="41866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A brief overview of what you will</a:t>
            </a:r>
            <a:br>
              <a:rPr lang="en-US"/>
            </a:br>
            <a:r>
              <a:rPr lang="en-US"/>
              <a:t>be talking about in this section</a:t>
            </a:r>
          </a:p>
        </p:txBody>
      </p:sp>
    </p:spTree>
    <p:extLst>
      <p:ext uri="{BB962C8B-B14F-4D97-AF65-F5344CB8AC3E}">
        <p14:creationId xmlns:p14="http://schemas.microsoft.com/office/powerpoint/2010/main" val="385018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 pi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79BA80-1E7F-4F47-AF07-7A70474A6CD2}"/>
              </a:ext>
            </a:extLst>
          </p:cNvPr>
          <p:cNvSpPr>
            <a:spLocks noGrp="1"/>
          </p:cNvSpPr>
          <p:nvPr>
            <p:ph type="ctrTitle" hasCustomPrompt="1"/>
          </p:nvPr>
        </p:nvSpPr>
        <p:spPr>
          <a:xfrm>
            <a:off x="1775316" y="31797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a:t>Section Title</a:t>
            </a:r>
          </a:p>
        </p:txBody>
      </p:sp>
      <p:sp>
        <p:nvSpPr>
          <p:cNvPr id="7" name="Subtitle 2">
            <a:extLst>
              <a:ext uri="{FF2B5EF4-FFF2-40B4-BE49-F238E27FC236}">
                <a16:creationId xmlns:a16="http://schemas.microsoft.com/office/drawing/2014/main" id="{881FAF16-A8F7-4BA6-B2B7-5BF7AFA61EAD}"/>
              </a:ext>
            </a:extLst>
          </p:cNvPr>
          <p:cNvSpPr>
            <a:spLocks noGrp="1"/>
          </p:cNvSpPr>
          <p:nvPr>
            <p:ph type="subTitle" idx="1" hasCustomPrompt="1"/>
          </p:nvPr>
        </p:nvSpPr>
        <p:spPr>
          <a:xfrm>
            <a:off x="1775317" y="41866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A brief overview of what you will</a:t>
            </a:r>
            <a:br>
              <a:rPr lang="en-US"/>
            </a:br>
            <a:r>
              <a:rPr lang="en-US"/>
              <a:t>be talking about in this section</a:t>
            </a:r>
          </a:p>
        </p:txBody>
      </p:sp>
    </p:spTree>
    <p:extLst>
      <p:ext uri="{BB962C8B-B14F-4D97-AF65-F5344CB8AC3E}">
        <p14:creationId xmlns:p14="http://schemas.microsoft.com/office/powerpoint/2010/main" val="77944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 turquois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406321-A4C9-4532-B695-2ECC82CCAE9F}"/>
              </a:ext>
            </a:extLst>
          </p:cNvPr>
          <p:cNvSpPr>
            <a:spLocks noGrp="1"/>
          </p:cNvSpPr>
          <p:nvPr>
            <p:ph type="ctrTitle" hasCustomPrompt="1"/>
          </p:nvPr>
        </p:nvSpPr>
        <p:spPr>
          <a:xfrm>
            <a:off x="1775316" y="31797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a:t>Section Title</a:t>
            </a:r>
          </a:p>
        </p:txBody>
      </p:sp>
      <p:sp>
        <p:nvSpPr>
          <p:cNvPr id="7" name="Subtitle 2">
            <a:extLst>
              <a:ext uri="{FF2B5EF4-FFF2-40B4-BE49-F238E27FC236}">
                <a16:creationId xmlns:a16="http://schemas.microsoft.com/office/drawing/2014/main" id="{11A37CB7-C061-4C30-8C0D-36C06AE61161}"/>
              </a:ext>
            </a:extLst>
          </p:cNvPr>
          <p:cNvSpPr>
            <a:spLocks noGrp="1"/>
          </p:cNvSpPr>
          <p:nvPr>
            <p:ph type="subTitle" idx="1" hasCustomPrompt="1"/>
          </p:nvPr>
        </p:nvSpPr>
        <p:spPr>
          <a:xfrm>
            <a:off x="1775317" y="41866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A brief overview of what you will</a:t>
            </a:r>
            <a:br>
              <a:rPr lang="en-US"/>
            </a:br>
            <a:r>
              <a:rPr lang="en-US"/>
              <a:t>be talking about in this section</a:t>
            </a:r>
          </a:p>
        </p:txBody>
      </p:sp>
    </p:spTree>
    <p:extLst>
      <p:ext uri="{BB962C8B-B14F-4D97-AF65-F5344CB8AC3E}">
        <p14:creationId xmlns:p14="http://schemas.microsoft.com/office/powerpoint/2010/main" val="938964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 contents 1">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E2698E74-DBB1-4C41-81D5-108634391B7E}"/>
              </a:ext>
            </a:extLst>
          </p:cNvPr>
          <p:cNvSpPr>
            <a:spLocks noGrp="1"/>
          </p:cNvSpPr>
          <p:nvPr>
            <p:ph type="body" sz="quarter" idx="11" hasCustomPrompt="1"/>
          </p:nvPr>
        </p:nvSpPr>
        <p:spPr>
          <a:xfrm>
            <a:off x="4232378" y="1176736"/>
            <a:ext cx="540000" cy="503999"/>
          </a:xfrm>
          <a:prstGeom prst="rect">
            <a:avLst/>
          </a:prstGeom>
        </p:spPr>
        <p:txBody>
          <a:bodyPr lIns="0" tIns="0" rIns="0" bIns="0"/>
          <a:lstStyle>
            <a:lvl1pPr marL="0" indent="0">
              <a:buNone/>
              <a:defRPr sz="3600" b="1">
                <a:solidFill>
                  <a:schemeClr val="accent1"/>
                </a:solidFill>
              </a:defRPr>
            </a:lvl1pPr>
          </a:lstStyle>
          <a:p>
            <a:r>
              <a:rPr lang="en-US" sz="3600">
                <a:solidFill>
                  <a:schemeClr val="accent1"/>
                </a:solidFill>
              </a:rPr>
              <a:t>01</a:t>
            </a:r>
          </a:p>
        </p:txBody>
      </p:sp>
      <p:sp>
        <p:nvSpPr>
          <p:cNvPr id="7" name="Text Placeholder 31">
            <a:extLst>
              <a:ext uri="{FF2B5EF4-FFF2-40B4-BE49-F238E27FC236}">
                <a16:creationId xmlns:a16="http://schemas.microsoft.com/office/drawing/2014/main" id="{27D262DD-86D2-472F-9233-2CA4C4F3C48D}"/>
              </a:ext>
            </a:extLst>
          </p:cNvPr>
          <p:cNvSpPr>
            <a:spLocks noGrp="1"/>
          </p:cNvSpPr>
          <p:nvPr>
            <p:ph type="body" sz="quarter" idx="12" hasCustomPrompt="1"/>
          </p:nvPr>
        </p:nvSpPr>
        <p:spPr>
          <a:xfrm>
            <a:off x="4772378" y="1176734"/>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Section Title</a:t>
            </a:r>
          </a:p>
        </p:txBody>
      </p:sp>
      <p:sp>
        <p:nvSpPr>
          <p:cNvPr id="8" name="Text Placeholder 31">
            <a:extLst>
              <a:ext uri="{FF2B5EF4-FFF2-40B4-BE49-F238E27FC236}">
                <a16:creationId xmlns:a16="http://schemas.microsoft.com/office/drawing/2014/main" id="{C0A8910E-3E33-41A3-816B-CD71BE1D50DC}"/>
              </a:ext>
            </a:extLst>
          </p:cNvPr>
          <p:cNvSpPr>
            <a:spLocks noGrp="1"/>
          </p:cNvSpPr>
          <p:nvPr>
            <p:ph type="body" sz="quarter" idx="13" hasCustomPrompt="1"/>
          </p:nvPr>
        </p:nvSpPr>
        <p:spPr>
          <a:xfrm>
            <a:off x="4772378" y="1445872"/>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A brief line about content</a:t>
            </a:r>
          </a:p>
        </p:txBody>
      </p:sp>
      <p:sp>
        <p:nvSpPr>
          <p:cNvPr id="9" name="Text Placeholder 4">
            <a:extLst>
              <a:ext uri="{FF2B5EF4-FFF2-40B4-BE49-F238E27FC236}">
                <a16:creationId xmlns:a16="http://schemas.microsoft.com/office/drawing/2014/main" id="{DC7DBC2F-B4BA-4FA1-AC8F-C1FB5D329C35}"/>
              </a:ext>
            </a:extLst>
          </p:cNvPr>
          <p:cNvSpPr>
            <a:spLocks noGrp="1"/>
          </p:cNvSpPr>
          <p:nvPr>
            <p:ph type="body" sz="quarter" idx="14" hasCustomPrompt="1"/>
          </p:nvPr>
        </p:nvSpPr>
        <p:spPr>
          <a:xfrm>
            <a:off x="4232378" y="1877243"/>
            <a:ext cx="540000" cy="503999"/>
          </a:xfrm>
          <a:prstGeom prst="rect">
            <a:avLst/>
          </a:prstGeom>
        </p:spPr>
        <p:txBody>
          <a:bodyPr lIns="0" tIns="0" rIns="0" bIns="0"/>
          <a:lstStyle>
            <a:lvl1pPr marL="0" indent="0">
              <a:buNone/>
              <a:defRPr sz="3600" b="1">
                <a:solidFill>
                  <a:schemeClr val="accent1"/>
                </a:solidFill>
              </a:defRPr>
            </a:lvl1pPr>
          </a:lstStyle>
          <a:p>
            <a:r>
              <a:rPr lang="en-US" sz="3600">
                <a:solidFill>
                  <a:schemeClr val="accent1"/>
                </a:solidFill>
              </a:rPr>
              <a:t>02</a:t>
            </a:r>
          </a:p>
        </p:txBody>
      </p:sp>
      <p:sp>
        <p:nvSpPr>
          <p:cNvPr id="10" name="Text Placeholder 31">
            <a:extLst>
              <a:ext uri="{FF2B5EF4-FFF2-40B4-BE49-F238E27FC236}">
                <a16:creationId xmlns:a16="http://schemas.microsoft.com/office/drawing/2014/main" id="{E96BEFDD-99B7-4B7A-A883-501F05DEBEB2}"/>
              </a:ext>
            </a:extLst>
          </p:cNvPr>
          <p:cNvSpPr>
            <a:spLocks noGrp="1"/>
          </p:cNvSpPr>
          <p:nvPr>
            <p:ph type="body" sz="quarter" idx="15" hasCustomPrompt="1"/>
          </p:nvPr>
        </p:nvSpPr>
        <p:spPr>
          <a:xfrm>
            <a:off x="4772378" y="1877241"/>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Section Title</a:t>
            </a:r>
          </a:p>
        </p:txBody>
      </p:sp>
      <p:sp>
        <p:nvSpPr>
          <p:cNvPr id="11" name="Text Placeholder 31">
            <a:extLst>
              <a:ext uri="{FF2B5EF4-FFF2-40B4-BE49-F238E27FC236}">
                <a16:creationId xmlns:a16="http://schemas.microsoft.com/office/drawing/2014/main" id="{8F24DFEC-E082-454B-B5C3-50F1E1DD3224}"/>
              </a:ext>
            </a:extLst>
          </p:cNvPr>
          <p:cNvSpPr>
            <a:spLocks noGrp="1"/>
          </p:cNvSpPr>
          <p:nvPr>
            <p:ph type="body" sz="quarter" idx="16" hasCustomPrompt="1"/>
          </p:nvPr>
        </p:nvSpPr>
        <p:spPr>
          <a:xfrm>
            <a:off x="4772378" y="2146379"/>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A brief line about content</a:t>
            </a:r>
          </a:p>
        </p:txBody>
      </p:sp>
      <p:sp>
        <p:nvSpPr>
          <p:cNvPr id="12" name="Text Placeholder 4">
            <a:extLst>
              <a:ext uri="{FF2B5EF4-FFF2-40B4-BE49-F238E27FC236}">
                <a16:creationId xmlns:a16="http://schemas.microsoft.com/office/drawing/2014/main" id="{C3A914CD-C11D-48A8-88E1-538FBD109669}"/>
              </a:ext>
            </a:extLst>
          </p:cNvPr>
          <p:cNvSpPr>
            <a:spLocks noGrp="1"/>
          </p:cNvSpPr>
          <p:nvPr>
            <p:ph type="body" sz="quarter" idx="17" hasCustomPrompt="1"/>
          </p:nvPr>
        </p:nvSpPr>
        <p:spPr>
          <a:xfrm>
            <a:off x="4232378" y="2577750"/>
            <a:ext cx="540000" cy="503999"/>
          </a:xfrm>
          <a:prstGeom prst="rect">
            <a:avLst/>
          </a:prstGeom>
        </p:spPr>
        <p:txBody>
          <a:bodyPr lIns="0" tIns="0" rIns="0" bIns="0"/>
          <a:lstStyle>
            <a:lvl1pPr marL="0" indent="0">
              <a:buNone/>
              <a:defRPr sz="3600" b="1">
                <a:solidFill>
                  <a:schemeClr val="accent1"/>
                </a:solidFill>
              </a:defRPr>
            </a:lvl1pPr>
          </a:lstStyle>
          <a:p>
            <a:r>
              <a:rPr lang="en-US" sz="3600">
                <a:solidFill>
                  <a:schemeClr val="accent1"/>
                </a:solidFill>
              </a:rPr>
              <a:t>03</a:t>
            </a:r>
          </a:p>
        </p:txBody>
      </p:sp>
      <p:sp>
        <p:nvSpPr>
          <p:cNvPr id="15" name="Text Placeholder 31">
            <a:extLst>
              <a:ext uri="{FF2B5EF4-FFF2-40B4-BE49-F238E27FC236}">
                <a16:creationId xmlns:a16="http://schemas.microsoft.com/office/drawing/2014/main" id="{5E5D34B7-01F5-4524-B815-3E8FD22045B4}"/>
              </a:ext>
            </a:extLst>
          </p:cNvPr>
          <p:cNvSpPr>
            <a:spLocks noGrp="1"/>
          </p:cNvSpPr>
          <p:nvPr>
            <p:ph type="body" sz="quarter" idx="18" hasCustomPrompt="1"/>
          </p:nvPr>
        </p:nvSpPr>
        <p:spPr>
          <a:xfrm>
            <a:off x="4772378" y="2577748"/>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Section Title</a:t>
            </a:r>
          </a:p>
        </p:txBody>
      </p:sp>
      <p:sp>
        <p:nvSpPr>
          <p:cNvPr id="16" name="Text Placeholder 31">
            <a:extLst>
              <a:ext uri="{FF2B5EF4-FFF2-40B4-BE49-F238E27FC236}">
                <a16:creationId xmlns:a16="http://schemas.microsoft.com/office/drawing/2014/main" id="{745E9020-E3D4-4B2E-AF64-3BC2BA80998B}"/>
              </a:ext>
            </a:extLst>
          </p:cNvPr>
          <p:cNvSpPr>
            <a:spLocks noGrp="1"/>
          </p:cNvSpPr>
          <p:nvPr>
            <p:ph type="body" sz="quarter" idx="19" hasCustomPrompt="1"/>
          </p:nvPr>
        </p:nvSpPr>
        <p:spPr>
          <a:xfrm>
            <a:off x="4772378" y="2846886"/>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A brief line about content</a:t>
            </a:r>
          </a:p>
        </p:txBody>
      </p:sp>
      <p:sp>
        <p:nvSpPr>
          <p:cNvPr id="17" name="Text Placeholder 4">
            <a:extLst>
              <a:ext uri="{FF2B5EF4-FFF2-40B4-BE49-F238E27FC236}">
                <a16:creationId xmlns:a16="http://schemas.microsoft.com/office/drawing/2014/main" id="{6E31EB1E-53F8-4104-A8D0-0BEFB18961C6}"/>
              </a:ext>
            </a:extLst>
          </p:cNvPr>
          <p:cNvSpPr>
            <a:spLocks noGrp="1"/>
          </p:cNvSpPr>
          <p:nvPr>
            <p:ph type="body" sz="quarter" idx="20" hasCustomPrompt="1"/>
          </p:nvPr>
        </p:nvSpPr>
        <p:spPr>
          <a:xfrm>
            <a:off x="4232378" y="3278255"/>
            <a:ext cx="540000" cy="503999"/>
          </a:xfrm>
          <a:prstGeom prst="rect">
            <a:avLst/>
          </a:prstGeom>
        </p:spPr>
        <p:txBody>
          <a:bodyPr lIns="0" tIns="0" rIns="0" bIns="0"/>
          <a:lstStyle>
            <a:lvl1pPr marL="0" indent="0">
              <a:buNone/>
              <a:defRPr sz="3600" b="1">
                <a:solidFill>
                  <a:schemeClr val="accent1"/>
                </a:solidFill>
              </a:defRPr>
            </a:lvl1pPr>
          </a:lstStyle>
          <a:p>
            <a:r>
              <a:rPr lang="en-US" sz="3600">
                <a:solidFill>
                  <a:schemeClr val="accent1"/>
                </a:solidFill>
              </a:rPr>
              <a:t>04</a:t>
            </a:r>
          </a:p>
        </p:txBody>
      </p:sp>
      <p:sp>
        <p:nvSpPr>
          <p:cNvPr id="18" name="Text Placeholder 31">
            <a:extLst>
              <a:ext uri="{FF2B5EF4-FFF2-40B4-BE49-F238E27FC236}">
                <a16:creationId xmlns:a16="http://schemas.microsoft.com/office/drawing/2014/main" id="{3DEAAE69-8D81-471C-A294-06DD17336F63}"/>
              </a:ext>
            </a:extLst>
          </p:cNvPr>
          <p:cNvSpPr>
            <a:spLocks noGrp="1"/>
          </p:cNvSpPr>
          <p:nvPr>
            <p:ph type="body" sz="quarter" idx="21" hasCustomPrompt="1"/>
          </p:nvPr>
        </p:nvSpPr>
        <p:spPr>
          <a:xfrm>
            <a:off x="4772378" y="3278255"/>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Section Title</a:t>
            </a:r>
          </a:p>
        </p:txBody>
      </p:sp>
      <p:sp>
        <p:nvSpPr>
          <p:cNvPr id="19" name="Text Placeholder 31">
            <a:extLst>
              <a:ext uri="{FF2B5EF4-FFF2-40B4-BE49-F238E27FC236}">
                <a16:creationId xmlns:a16="http://schemas.microsoft.com/office/drawing/2014/main" id="{01E75DFE-469F-4162-BFD7-0AD3CC0605D3}"/>
              </a:ext>
            </a:extLst>
          </p:cNvPr>
          <p:cNvSpPr>
            <a:spLocks noGrp="1"/>
          </p:cNvSpPr>
          <p:nvPr>
            <p:ph type="body" sz="quarter" idx="22" hasCustomPrompt="1"/>
          </p:nvPr>
        </p:nvSpPr>
        <p:spPr>
          <a:xfrm>
            <a:off x="4772378" y="3547393"/>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A brief line about content</a:t>
            </a:r>
          </a:p>
        </p:txBody>
      </p:sp>
      <p:sp>
        <p:nvSpPr>
          <p:cNvPr id="20" name="Text Placeholder 4">
            <a:extLst>
              <a:ext uri="{FF2B5EF4-FFF2-40B4-BE49-F238E27FC236}">
                <a16:creationId xmlns:a16="http://schemas.microsoft.com/office/drawing/2014/main" id="{16FACADA-AE0B-4A02-B7FE-F03E903A2008}"/>
              </a:ext>
            </a:extLst>
          </p:cNvPr>
          <p:cNvSpPr>
            <a:spLocks noGrp="1"/>
          </p:cNvSpPr>
          <p:nvPr>
            <p:ph type="body" sz="quarter" idx="23" hasCustomPrompt="1"/>
          </p:nvPr>
        </p:nvSpPr>
        <p:spPr>
          <a:xfrm>
            <a:off x="4232378" y="3978763"/>
            <a:ext cx="540000" cy="503999"/>
          </a:xfrm>
          <a:prstGeom prst="rect">
            <a:avLst/>
          </a:prstGeom>
        </p:spPr>
        <p:txBody>
          <a:bodyPr lIns="0" tIns="0" rIns="0" bIns="0"/>
          <a:lstStyle>
            <a:lvl1pPr marL="0" indent="0">
              <a:buNone/>
              <a:defRPr sz="3600" b="1">
                <a:solidFill>
                  <a:schemeClr val="accent1"/>
                </a:solidFill>
              </a:defRPr>
            </a:lvl1pPr>
          </a:lstStyle>
          <a:p>
            <a:r>
              <a:rPr lang="en-US" sz="3600">
                <a:solidFill>
                  <a:schemeClr val="accent1"/>
                </a:solidFill>
              </a:rPr>
              <a:t>05</a:t>
            </a:r>
          </a:p>
        </p:txBody>
      </p:sp>
      <p:sp>
        <p:nvSpPr>
          <p:cNvPr id="21" name="Text Placeholder 31">
            <a:extLst>
              <a:ext uri="{FF2B5EF4-FFF2-40B4-BE49-F238E27FC236}">
                <a16:creationId xmlns:a16="http://schemas.microsoft.com/office/drawing/2014/main" id="{1BE90D09-E40F-4E07-8A6C-C34ECB3A0C75}"/>
              </a:ext>
            </a:extLst>
          </p:cNvPr>
          <p:cNvSpPr>
            <a:spLocks noGrp="1"/>
          </p:cNvSpPr>
          <p:nvPr>
            <p:ph type="body" sz="quarter" idx="24" hasCustomPrompt="1"/>
          </p:nvPr>
        </p:nvSpPr>
        <p:spPr>
          <a:xfrm>
            <a:off x="4772378" y="3978762"/>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Section Title</a:t>
            </a:r>
          </a:p>
        </p:txBody>
      </p:sp>
      <p:sp>
        <p:nvSpPr>
          <p:cNvPr id="22" name="Text Placeholder 31">
            <a:extLst>
              <a:ext uri="{FF2B5EF4-FFF2-40B4-BE49-F238E27FC236}">
                <a16:creationId xmlns:a16="http://schemas.microsoft.com/office/drawing/2014/main" id="{E8BCD20F-DF5A-4D1F-AB59-8992CCEB4E71}"/>
              </a:ext>
            </a:extLst>
          </p:cNvPr>
          <p:cNvSpPr>
            <a:spLocks noGrp="1"/>
          </p:cNvSpPr>
          <p:nvPr>
            <p:ph type="body" sz="quarter" idx="25" hasCustomPrompt="1"/>
          </p:nvPr>
        </p:nvSpPr>
        <p:spPr>
          <a:xfrm>
            <a:off x="4772378" y="4247900"/>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A brief line about content</a:t>
            </a:r>
          </a:p>
        </p:txBody>
      </p:sp>
      <p:sp>
        <p:nvSpPr>
          <p:cNvPr id="23" name="Text Placeholder 4">
            <a:extLst>
              <a:ext uri="{FF2B5EF4-FFF2-40B4-BE49-F238E27FC236}">
                <a16:creationId xmlns:a16="http://schemas.microsoft.com/office/drawing/2014/main" id="{2CA99EFB-8D03-4007-813F-E6174F0308EE}"/>
              </a:ext>
            </a:extLst>
          </p:cNvPr>
          <p:cNvSpPr>
            <a:spLocks noGrp="1"/>
          </p:cNvSpPr>
          <p:nvPr>
            <p:ph type="body" sz="quarter" idx="26" hasCustomPrompt="1"/>
          </p:nvPr>
        </p:nvSpPr>
        <p:spPr>
          <a:xfrm>
            <a:off x="4232378" y="4679271"/>
            <a:ext cx="540000" cy="503999"/>
          </a:xfrm>
          <a:prstGeom prst="rect">
            <a:avLst/>
          </a:prstGeom>
        </p:spPr>
        <p:txBody>
          <a:bodyPr lIns="0" tIns="0" rIns="0" bIns="0"/>
          <a:lstStyle>
            <a:lvl1pPr marL="0" indent="0">
              <a:buNone/>
              <a:defRPr sz="3600" b="1">
                <a:solidFill>
                  <a:schemeClr val="accent1"/>
                </a:solidFill>
              </a:defRPr>
            </a:lvl1pPr>
          </a:lstStyle>
          <a:p>
            <a:r>
              <a:rPr lang="en-US" sz="3600">
                <a:solidFill>
                  <a:schemeClr val="accent1"/>
                </a:solidFill>
              </a:rPr>
              <a:t>06</a:t>
            </a:r>
          </a:p>
        </p:txBody>
      </p:sp>
      <p:sp>
        <p:nvSpPr>
          <p:cNvPr id="24" name="Text Placeholder 31">
            <a:extLst>
              <a:ext uri="{FF2B5EF4-FFF2-40B4-BE49-F238E27FC236}">
                <a16:creationId xmlns:a16="http://schemas.microsoft.com/office/drawing/2014/main" id="{75297938-8904-4A58-BECE-919189BAA548}"/>
              </a:ext>
            </a:extLst>
          </p:cNvPr>
          <p:cNvSpPr>
            <a:spLocks noGrp="1"/>
          </p:cNvSpPr>
          <p:nvPr>
            <p:ph type="body" sz="quarter" idx="27" hasCustomPrompt="1"/>
          </p:nvPr>
        </p:nvSpPr>
        <p:spPr>
          <a:xfrm>
            <a:off x="4772378" y="4679269"/>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Section Title</a:t>
            </a:r>
          </a:p>
        </p:txBody>
      </p:sp>
      <p:sp>
        <p:nvSpPr>
          <p:cNvPr id="25" name="Text Placeholder 31">
            <a:extLst>
              <a:ext uri="{FF2B5EF4-FFF2-40B4-BE49-F238E27FC236}">
                <a16:creationId xmlns:a16="http://schemas.microsoft.com/office/drawing/2014/main" id="{EF1B2FF4-CFE5-4357-917A-02669822510A}"/>
              </a:ext>
            </a:extLst>
          </p:cNvPr>
          <p:cNvSpPr>
            <a:spLocks noGrp="1"/>
          </p:cNvSpPr>
          <p:nvPr>
            <p:ph type="body" sz="quarter" idx="28" hasCustomPrompt="1"/>
          </p:nvPr>
        </p:nvSpPr>
        <p:spPr>
          <a:xfrm>
            <a:off x="4772378" y="4948407"/>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A brief line about content</a:t>
            </a:r>
          </a:p>
        </p:txBody>
      </p:sp>
      <p:sp>
        <p:nvSpPr>
          <p:cNvPr id="3" name="Picture Placeholder 2">
            <a:extLst>
              <a:ext uri="{FF2B5EF4-FFF2-40B4-BE49-F238E27FC236}">
                <a16:creationId xmlns:a16="http://schemas.microsoft.com/office/drawing/2014/main" id="{09ABF0E3-1A7E-434D-B96E-F3343B8E07D9}"/>
              </a:ext>
            </a:extLst>
          </p:cNvPr>
          <p:cNvSpPr>
            <a:spLocks noGrp="1"/>
          </p:cNvSpPr>
          <p:nvPr>
            <p:ph type="pic" sz="quarter" idx="29" hasCustomPrompt="1"/>
          </p:nvPr>
        </p:nvSpPr>
        <p:spPr>
          <a:xfrm>
            <a:off x="0" y="0"/>
            <a:ext cx="3825920" cy="6858000"/>
          </a:xfrm>
          <a:prstGeom prst="rect">
            <a:avLst/>
          </a:prstGeom>
          <a:solidFill>
            <a:schemeClr val="bg1">
              <a:lumMod val="95000"/>
            </a:schemeClr>
          </a:solidFill>
        </p:spPr>
        <p:txBody>
          <a:bodyPr anchor="ctr" anchorCtr="0"/>
          <a:lstStyle>
            <a:lvl1pPr marL="0" indent="0" algn="ctr">
              <a:buNone/>
              <a:defRPr sz="1200" b="1"/>
            </a:lvl1pPr>
          </a:lstStyle>
          <a:p>
            <a:r>
              <a:rPr lang="en-GB"/>
              <a:t>INSERT IMAGE</a:t>
            </a:r>
          </a:p>
        </p:txBody>
      </p:sp>
      <p:sp>
        <p:nvSpPr>
          <p:cNvPr id="31" name="Title 1">
            <a:extLst>
              <a:ext uri="{FF2B5EF4-FFF2-40B4-BE49-F238E27FC236}">
                <a16:creationId xmlns:a16="http://schemas.microsoft.com/office/drawing/2014/main" id="{25039EFD-26D4-4EFF-80C8-2DEC577006FA}"/>
              </a:ext>
            </a:extLst>
          </p:cNvPr>
          <p:cNvSpPr>
            <a:spLocks noGrp="1"/>
          </p:cNvSpPr>
          <p:nvPr>
            <p:ph type="ctrTitle" hasCustomPrompt="1"/>
          </p:nvPr>
        </p:nvSpPr>
        <p:spPr>
          <a:xfrm>
            <a:off x="4232378" y="770472"/>
            <a:ext cx="1044375"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CONTENTS</a:t>
            </a:r>
          </a:p>
        </p:txBody>
      </p:sp>
      <p:sp>
        <p:nvSpPr>
          <p:cNvPr id="32" name="Slide Number Placeholder 8">
            <a:extLst>
              <a:ext uri="{FF2B5EF4-FFF2-40B4-BE49-F238E27FC236}">
                <a16:creationId xmlns:a16="http://schemas.microsoft.com/office/drawing/2014/main" id="{6FBBA16B-4607-4475-9AA9-35D51BE89C52}"/>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Tree>
    <p:extLst>
      <p:ext uri="{BB962C8B-B14F-4D97-AF65-F5344CB8AC3E}">
        <p14:creationId xmlns:p14="http://schemas.microsoft.com/office/powerpoint/2010/main" val="314463201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 contents 2">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FF9A53DE-293F-4D46-94A3-8EB81742DFCF}"/>
              </a:ext>
            </a:extLst>
          </p:cNvPr>
          <p:cNvSpPr>
            <a:spLocks noGrp="1"/>
          </p:cNvSpPr>
          <p:nvPr>
            <p:ph type="body" sz="quarter" idx="11" hasCustomPrompt="1"/>
          </p:nvPr>
        </p:nvSpPr>
        <p:spPr>
          <a:xfrm>
            <a:off x="432000" y="1079999"/>
            <a:ext cx="8220294" cy="5284967"/>
          </a:xfrm>
          <a:prstGeom prst="rect">
            <a:avLst/>
          </a:prstGeom>
        </p:spPr>
        <p:txBody>
          <a:bodyPr lIns="36000" tIns="36000" rIns="36000" bIns="36000" numCol="2" spcCol="360000"/>
          <a:lstStyle>
            <a:lvl1pPr marL="0" indent="0" algn="l" defTabSz="287993">
              <a:lnSpc>
                <a:spcPts val="1600"/>
              </a:lnSpc>
              <a:buNone/>
              <a:defRPr sz="1200" b="1" baseline="0"/>
            </a:lvl1pPr>
            <a:lvl2pPr algn="l">
              <a:defRPr/>
            </a:lvl2pPr>
            <a:lvl3pPr algn="l">
              <a:defRPr/>
            </a:lvl3pPr>
            <a:lvl4pPr algn="l">
              <a:defRPr/>
            </a:lvl4pPr>
            <a:lvl5pPr algn="l">
              <a:defRPr/>
            </a:lvl5pPr>
          </a:lstStyle>
          <a:p>
            <a:pPr lvl="0"/>
            <a:r>
              <a:rPr lang="en-US"/>
              <a:t>00	Insert contents listing (2 columns)</a:t>
            </a:r>
          </a:p>
        </p:txBody>
      </p:sp>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34" name="Title 1">
            <a:extLst>
              <a:ext uri="{FF2B5EF4-FFF2-40B4-BE49-F238E27FC236}">
                <a16:creationId xmlns:a16="http://schemas.microsoft.com/office/drawing/2014/main" id="{091B7A03-C365-4ED6-962E-93EA096F7A2D}"/>
              </a:ext>
            </a:extLst>
          </p:cNvPr>
          <p:cNvSpPr>
            <a:spLocks noGrp="1"/>
          </p:cNvSpPr>
          <p:nvPr>
            <p:ph type="ctrTitle" hasCustomPrompt="1"/>
          </p:nvPr>
        </p:nvSpPr>
        <p:spPr>
          <a:xfrm>
            <a:off x="432000" y="544317"/>
            <a:ext cx="1044375"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CONTENTS</a:t>
            </a:r>
          </a:p>
        </p:txBody>
      </p:sp>
    </p:spTree>
    <p:extLst>
      <p:ext uri="{BB962C8B-B14F-4D97-AF65-F5344CB8AC3E}">
        <p14:creationId xmlns:p14="http://schemas.microsoft.com/office/powerpoint/2010/main" val="7780586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 just text">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a:t>TEXT IN HERE</a:t>
            </a:r>
          </a:p>
        </p:txBody>
      </p:sp>
      <p:sp>
        <p:nvSpPr>
          <p:cNvPr id="13" name="Title 1">
            <a:extLst>
              <a:ext uri="{FF2B5EF4-FFF2-40B4-BE49-F238E27FC236}">
                <a16:creationId xmlns:a16="http://schemas.microsoft.com/office/drawing/2014/main" id="{56ABEA7B-7448-4E43-A7A4-3421CD2E272B}"/>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INSERT TITLE</a:t>
            </a:r>
          </a:p>
        </p:txBody>
      </p:sp>
      <p:sp>
        <p:nvSpPr>
          <p:cNvPr id="7" name="Content Placeholder 2">
            <a:extLst>
              <a:ext uri="{FF2B5EF4-FFF2-40B4-BE49-F238E27FC236}">
                <a16:creationId xmlns:a16="http://schemas.microsoft.com/office/drawing/2014/main" id="{FDA22121-4331-41E2-B269-75755B804956}"/>
              </a:ext>
            </a:extLst>
          </p:cNvPr>
          <p:cNvSpPr>
            <a:spLocks noGrp="1"/>
          </p:cNvSpPr>
          <p:nvPr>
            <p:ph idx="1" hasCustomPrompt="1"/>
          </p:nvPr>
        </p:nvSpPr>
        <p:spPr>
          <a:xfrm>
            <a:off x="388801" y="1150618"/>
            <a:ext cx="8263493" cy="5214348"/>
          </a:xfrm>
          <a:prstGeom prst="rect">
            <a:avLst/>
          </a:prstGeom>
        </p:spPr>
        <p:txBody>
          <a:bodyPr lIns="36000" tIns="36000" rIns="36000" bIns="3600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a:t>Body text</a:t>
            </a:r>
          </a:p>
        </p:txBody>
      </p:sp>
    </p:spTree>
    <p:extLst>
      <p:ext uri="{BB962C8B-B14F-4D97-AF65-F5344CB8AC3E}">
        <p14:creationId xmlns:p14="http://schemas.microsoft.com/office/powerpoint/2010/main" val="302745139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3.png"/><Relationship Id="rId5" Type="http://schemas.openxmlformats.org/officeDocument/2006/relationships/slideLayout" Target="../slideLayouts/slideLayout11.xml"/><Relationship Id="rId10" Type="http://schemas.openxmlformats.org/officeDocument/2006/relationships/theme" Target="../theme/theme3.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8000">
              <a:schemeClr val="accent1">
                <a:lumMod val="5000"/>
                <a:lumOff val="95000"/>
              </a:schemeClr>
            </a:gs>
            <a:gs pos="100000">
              <a:schemeClr val="accent1">
                <a:lumMod val="45000"/>
                <a:lumOff val="55000"/>
              </a:schemeClr>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857011"/>
      </p:ext>
    </p:extLst>
  </p:cSld>
  <p:clrMap bg1="lt1" tx1="dk1" bg2="lt2" tx2="dk2" accent1="accent1" accent2="accent2" accent3="accent3" accent4="accent4" accent5="accent5" accent6="accent6" hlink="hlink" folHlink="folHlink"/>
  <p:sldLayoutIdLst>
    <p:sldLayoutId id="2147483661" r:id="rId1"/>
    <p:sldLayoutId id="21474836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8000">
              <a:schemeClr val="accent1">
                <a:lumMod val="5000"/>
                <a:lumOff val="95000"/>
              </a:schemeClr>
            </a:gs>
            <a:gs pos="100000">
              <a:schemeClr val="accent1">
                <a:lumMod val="45000"/>
                <a:lumOff val="55000"/>
              </a:schemeClr>
            </a:gs>
          </a:gsLst>
          <a:lin ang="5400000" scaled="1"/>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50A13-8E99-49E2-9165-C76685B082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61342" y="226559"/>
            <a:ext cx="838348" cy="573541"/>
          </a:xfrm>
          <a:prstGeom prst="rect">
            <a:avLst/>
          </a:prstGeom>
        </p:spPr>
      </p:pic>
    </p:spTree>
    <p:extLst>
      <p:ext uri="{BB962C8B-B14F-4D97-AF65-F5344CB8AC3E}">
        <p14:creationId xmlns:p14="http://schemas.microsoft.com/office/powerpoint/2010/main" val="420199727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8000">
              <a:schemeClr val="accent1">
                <a:lumMod val="5000"/>
                <a:lumOff val="95000"/>
              </a:schemeClr>
            </a:gs>
            <a:gs pos="100000">
              <a:schemeClr val="accent1">
                <a:lumMod val="45000"/>
                <a:lumOff val="55000"/>
              </a:schemeClr>
            </a:gs>
          </a:gsLst>
          <a:lin ang="5400000" scaled="1"/>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ED99F8-E22C-4D15-85F7-8D466F90469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093932" y="200297"/>
            <a:ext cx="812841" cy="558826"/>
          </a:xfrm>
          <a:prstGeom prst="rect">
            <a:avLst/>
          </a:prstGeom>
        </p:spPr>
      </p:pic>
    </p:spTree>
    <p:extLst>
      <p:ext uri="{BB962C8B-B14F-4D97-AF65-F5344CB8AC3E}">
        <p14:creationId xmlns:p14="http://schemas.microsoft.com/office/powerpoint/2010/main" val="40198617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0" r:id="rId5"/>
    <p:sldLayoutId id="2147483673" r:id="rId6"/>
    <p:sldLayoutId id="2147483674" r:id="rId7"/>
    <p:sldLayoutId id="2147483675" r:id="rId8"/>
    <p:sldLayoutId id="214748367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positivedigitalpractices.weebly.com/"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chart" Target="../charts/chart13.xml"/><Relationship Id="rId4" Type="http://schemas.openxmlformats.org/officeDocument/2006/relationships/chart" Target="../charts/char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chart" Target="../charts/char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chart" Target="../charts/chart8.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35A2-212B-4253-8D50-FD1945F2BFB6}"/>
              </a:ext>
            </a:extLst>
          </p:cNvPr>
          <p:cNvSpPr>
            <a:spLocks noGrp="1"/>
          </p:cNvSpPr>
          <p:nvPr>
            <p:ph type="ctrTitle"/>
          </p:nvPr>
        </p:nvSpPr>
        <p:spPr>
          <a:xfrm>
            <a:off x="611606" y="469842"/>
            <a:ext cx="7920773" cy="997196"/>
          </a:xfrm>
        </p:spPr>
        <p:txBody>
          <a:bodyPr/>
          <a:lstStyle/>
          <a:p>
            <a:pPr algn="ctr"/>
            <a:r>
              <a:rPr lang="en-GB"/>
              <a:t>Exploring the extent of Maths Anxiety within the STEM faculty</a:t>
            </a:r>
          </a:p>
        </p:txBody>
      </p:sp>
      <p:sp>
        <p:nvSpPr>
          <p:cNvPr id="5" name="TextBox 4">
            <a:extLst>
              <a:ext uri="{FF2B5EF4-FFF2-40B4-BE49-F238E27FC236}">
                <a16:creationId xmlns:a16="http://schemas.microsoft.com/office/drawing/2014/main" id="{09CC2F01-C5A8-4A40-A5F8-CCAC28AA3049}"/>
              </a:ext>
            </a:extLst>
          </p:cNvPr>
          <p:cNvSpPr txBox="1"/>
          <p:nvPr/>
        </p:nvSpPr>
        <p:spPr>
          <a:xfrm>
            <a:off x="2935071" y="1557732"/>
            <a:ext cx="3273845" cy="400110"/>
          </a:xfrm>
          <a:prstGeom prst="rect">
            <a:avLst/>
          </a:prstGeom>
          <a:noFill/>
        </p:spPr>
        <p:txBody>
          <a:bodyPr wrap="none" rtlCol="0">
            <a:spAutoFit/>
          </a:bodyPr>
          <a:lstStyle/>
          <a:p>
            <a:r>
              <a:rPr lang="en-GB" sz="2000">
                <a:solidFill>
                  <a:schemeClr val="bg1"/>
                </a:solidFill>
              </a:rPr>
              <a:t>Susan Pawley, Sally Organ</a:t>
            </a:r>
          </a:p>
        </p:txBody>
      </p:sp>
      <p:pic>
        <p:nvPicPr>
          <p:cNvPr id="3" name="Picture 2">
            <a:extLst>
              <a:ext uri="{FF2B5EF4-FFF2-40B4-BE49-F238E27FC236}">
                <a16:creationId xmlns:a16="http://schemas.microsoft.com/office/drawing/2014/main" id="{217EC0B8-C091-4456-BD02-E58FE57740E5}"/>
              </a:ext>
            </a:extLst>
          </p:cNvPr>
          <p:cNvPicPr>
            <a:picLocks noChangeAspect="1"/>
          </p:cNvPicPr>
          <p:nvPr/>
        </p:nvPicPr>
        <p:blipFill>
          <a:blip r:embed="rId3"/>
          <a:stretch>
            <a:fillRect/>
          </a:stretch>
        </p:blipFill>
        <p:spPr>
          <a:xfrm>
            <a:off x="1724325" y="2139230"/>
            <a:ext cx="5695350" cy="3203634"/>
          </a:xfrm>
          <a:prstGeom prst="rect">
            <a:avLst/>
          </a:prstGeom>
        </p:spPr>
      </p:pic>
      <p:sp>
        <p:nvSpPr>
          <p:cNvPr id="4" name="TextBox 3">
            <a:extLst>
              <a:ext uri="{FF2B5EF4-FFF2-40B4-BE49-F238E27FC236}">
                <a16:creationId xmlns:a16="http://schemas.microsoft.com/office/drawing/2014/main" id="{FCC77228-3F71-47C9-A07D-7E8A15461295}"/>
              </a:ext>
            </a:extLst>
          </p:cNvPr>
          <p:cNvSpPr txBox="1"/>
          <p:nvPr/>
        </p:nvSpPr>
        <p:spPr>
          <a:xfrm>
            <a:off x="1214704" y="5895665"/>
            <a:ext cx="5170170" cy="646331"/>
          </a:xfrm>
          <a:prstGeom prst="rect">
            <a:avLst/>
          </a:prstGeom>
          <a:noFill/>
        </p:spPr>
        <p:txBody>
          <a:bodyPr wrap="square" rtlCol="0">
            <a:spAutoFit/>
          </a:bodyPr>
          <a:lstStyle/>
          <a:p>
            <a:r>
              <a:rPr lang="en-GB">
                <a:solidFill>
                  <a:schemeClr val="bg1"/>
                </a:solidFill>
              </a:rPr>
              <a:t>With thanks to Colin Blundell and John Morgan for arranging and conducting student interviews</a:t>
            </a:r>
          </a:p>
        </p:txBody>
      </p:sp>
    </p:spTree>
    <p:extLst>
      <p:ext uri="{BB962C8B-B14F-4D97-AF65-F5344CB8AC3E}">
        <p14:creationId xmlns:p14="http://schemas.microsoft.com/office/powerpoint/2010/main" val="4119461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660053" y="207636"/>
            <a:ext cx="6401675"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Semi-structured interviews</a:t>
            </a:r>
          </a:p>
        </p:txBody>
      </p:sp>
      <p:graphicFrame>
        <p:nvGraphicFramePr>
          <p:cNvPr id="2" name="Table 1">
            <a:extLst>
              <a:ext uri="{FF2B5EF4-FFF2-40B4-BE49-F238E27FC236}">
                <a16:creationId xmlns:a16="http://schemas.microsoft.com/office/drawing/2014/main" id="{D6B6328B-D2F3-4147-BCF5-71AF778E93E1}"/>
              </a:ext>
            </a:extLst>
          </p:cNvPr>
          <p:cNvGraphicFramePr>
            <a:graphicFrameLocks noGrp="1"/>
          </p:cNvGraphicFramePr>
          <p:nvPr>
            <p:extLst>
              <p:ext uri="{D42A27DB-BD31-4B8C-83A1-F6EECF244321}">
                <p14:modId xmlns:p14="http://schemas.microsoft.com/office/powerpoint/2010/main" val="3942479587"/>
              </p:ext>
            </p:extLst>
          </p:nvPr>
        </p:nvGraphicFramePr>
        <p:xfrm>
          <a:off x="320634" y="1148732"/>
          <a:ext cx="8360229" cy="5135618"/>
        </p:xfrm>
        <a:graphic>
          <a:graphicData uri="http://schemas.openxmlformats.org/drawingml/2006/table">
            <a:tbl>
              <a:tblPr/>
              <a:tblGrid>
                <a:gridCol w="1104405">
                  <a:extLst>
                    <a:ext uri="{9D8B030D-6E8A-4147-A177-3AD203B41FA5}">
                      <a16:colId xmlns:a16="http://schemas.microsoft.com/office/drawing/2014/main" val="3514738164"/>
                    </a:ext>
                  </a:extLst>
                </a:gridCol>
                <a:gridCol w="950026">
                  <a:extLst>
                    <a:ext uri="{9D8B030D-6E8A-4147-A177-3AD203B41FA5}">
                      <a16:colId xmlns:a16="http://schemas.microsoft.com/office/drawing/2014/main" val="2434796453"/>
                    </a:ext>
                  </a:extLst>
                </a:gridCol>
                <a:gridCol w="2790701">
                  <a:extLst>
                    <a:ext uri="{9D8B030D-6E8A-4147-A177-3AD203B41FA5}">
                      <a16:colId xmlns:a16="http://schemas.microsoft.com/office/drawing/2014/main" val="3926598182"/>
                    </a:ext>
                  </a:extLst>
                </a:gridCol>
                <a:gridCol w="1009403">
                  <a:extLst>
                    <a:ext uri="{9D8B030D-6E8A-4147-A177-3AD203B41FA5}">
                      <a16:colId xmlns:a16="http://schemas.microsoft.com/office/drawing/2014/main" val="3848836126"/>
                    </a:ext>
                  </a:extLst>
                </a:gridCol>
                <a:gridCol w="1330036">
                  <a:extLst>
                    <a:ext uri="{9D8B030D-6E8A-4147-A177-3AD203B41FA5}">
                      <a16:colId xmlns:a16="http://schemas.microsoft.com/office/drawing/2014/main" val="274798241"/>
                    </a:ext>
                  </a:extLst>
                </a:gridCol>
                <a:gridCol w="1175658">
                  <a:extLst>
                    <a:ext uri="{9D8B030D-6E8A-4147-A177-3AD203B41FA5}">
                      <a16:colId xmlns:a16="http://schemas.microsoft.com/office/drawing/2014/main" val="923381180"/>
                    </a:ext>
                  </a:extLst>
                </a:gridCol>
              </a:tblGrid>
              <a:tr h="386818">
                <a:tc>
                  <a:txBody>
                    <a:bodyPr/>
                    <a:lstStyle/>
                    <a:p>
                      <a:pPr algn="l" fontAlgn="b"/>
                      <a:r>
                        <a:rPr lang="en-GB" sz="1800" b="0" i="0" u="none" strike="noStrike">
                          <a:solidFill>
                            <a:srgbClr val="000000"/>
                          </a:solidFill>
                          <a:effectLst/>
                          <a:latin typeface="Calibri" panose="020F0502020204030204" pitchFamily="34" charset="0"/>
                        </a:rPr>
                        <a:t> </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Maths Anxiety </a:t>
                      </a:r>
                    </a:p>
                    <a:p>
                      <a:pPr algn="ctr" fontAlgn="b"/>
                      <a:r>
                        <a:rPr lang="en-GB" sz="1800" b="0" i="0" u="none" strike="noStrike">
                          <a:solidFill>
                            <a:srgbClr val="000000"/>
                          </a:solidFill>
                          <a:effectLst/>
                          <a:latin typeface="Calibri" panose="020F0502020204030204" pitchFamily="34" charset="0"/>
                        </a:rPr>
                        <a:t>Score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a:solidFill>
                            <a:srgbClr val="000000"/>
                          </a:solidFill>
                          <a:effectLst/>
                          <a:latin typeface="Calibri" panose="020F0502020204030204" pitchFamily="34" charset="0"/>
                        </a:rPr>
                        <a:t>Qualification</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Disability Declared</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age range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ethnicity</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4767001"/>
                  </a:ext>
                </a:extLst>
              </a:tr>
              <a:tr h="143798">
                <a:tc>
                  <a:txBody>
                    <a:bodyPr/>
                    <a:lstStyle/>
                    <a:p>
                      <a:pPr algn="l" fontAlgn="b"/>
                      <a:r>
                        <a:rPr lang="en-GB" sz="1800" b="0" i="0" u="none" strike="noStrike">
                          <a:solidFill>
                            <a:srgbClr val="000000"/>
                          </a:solidFill>
                          <a:effectLst/>
                          <a:latin typeface="Calibri" panose="020F0502020204030204" pitchFamily="34" charset="0"/>
                        </a:rPr>
                        <a:t>Student 1</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50</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a:solidFill>
                            <a:srgbClr val="000000"/>
                          </a:solidFill>
                          <a:effectLst/>
                          <a:latin typeface="Calibri" panose="020F0502020204030204" pitchFamily="34" charset="0"/>
                        </a:rPr>
                        <a:t>Science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Yes</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26-35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White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881044"/>
                  </a:ext>
                </a:extLst>
              </a:tr>
              <a:tr h="340304">
                <a:tc>
                  <a:txBody>
                    <a:bodyPr/>
                    <a:lstStyle/>
                    <a:p>
                      <a:pPr algn="l" fontAlgn="b"/>
                      <a:r>
                        <a:rPr lang="en-GB" sz="1800" b="0" i="0" u="none" strike="noStrike">
                          <a:solidFill>
                            <a:srgbClr val="000000"/>
                          </a:solidFill>
                          <a:effectLst/>
                          <a:latin typeface="Calibri" panose="020F0502020204030204" pitchFamily="34" charset="0"/>
                        </a:rPr>
                        <a:t>Student 2</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50</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a:solidFill>
                            <a:srgbClr val="000000"/>
                          </a:solidFill>
                          <a:effectLst/>
                          <a:latin typeface="Calibri" panose="020F0502020204030204" pitchFamily="34" charset="0"/>
                        </a:rPr>
                        <a:t>Computing and Data Science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No</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26-35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Mixed</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8859911"/>
                  </a:ext>
                </a:extLst>
              </a:tr>
              <a:tr h="143798">
                <a:tc>
                  <a:txBody>
                    <a:bodyPr/>
                    <a:lstStyle/>
                    <a:p>
                      <a:pPr algn="l" fontAlgn="b"/>
                      <a:r>
                        <a:rPr lang="en-GB" sz="1800" b="0" i="0" u="none" strike="noStrike">
                          <a:solidFill>
                            <a:srgbClr val="000000"/>
                          </a:solidFill>
                          <a:effectLst/>
                          <a:latin typeface="Calibri" panose="020F0502020204030204" pitchFamily="34" charset="0"/>
                        </a:rPr>
                        <a:t>Student 3</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50</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a:solidFill>
                            <a:srgbClr val="000000"/>
                          </a:solidFill>
                          <a:effectLst/>
                          <a:latin typeface="Calibri" panose="020F0502020204030204" pitchFamily="34" charset="0"/>
                        </a:rPr>
                        <a:t>Science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No</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36-45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White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39413"/>
                  </a:ext>
                </a:extLst>
              </a:tr>
              <a:tr h="143798">
                <a:tc>
                  <a:txBody>
                    <a:bodyPr/>
                    <a:lstStyle/>
                    <a:p>
                      <a:pPr algn="l" fontAlgn="b"/>
                      <a:r>
                        <a:rPr lang="en-GB" sz="1800" b="0" i="0" u="none" strike="noStrike">
                          <a:solidFill>
                            <a:srgbClr val="000000"/>
                          </a:solidFill>
                          <a:effectLst/>
                          <a:latin typeface="Calibri" panose="020F0502020204030204" pitchFamily="34" charset="0"/>
                        </a:rPr>
                        <a:t>Student 4</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50</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a:solidFill>
                            <a:srgbClr val="000000"/>
                          </a:solidFill>
                          <a:effectLst/>
                          <a:latin typeface="Calibri" panose="020F0502020204030204" pitchFamily="34" charset="0"/>
                        </a:rPr>
                        <a:t>Design</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Yes</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36-45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White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8059457"/>
                  </a:ext>
                </a:extLst>
              </a:tr>
              <a:tr h="143798">
                <a:tc>
                  <a:txBody>
                    <a:bodyPr/>
                    <a:lstStyle/>
                    <a:p>
                      <a:pPr algn="l" fontAlgn="b"/>
                      <a:r>
                        <a:rPr lang="en-GB" sz="1800" b="0" i="0" u="none" strike="noStrike">
                          <a:solidFill>
                            <a:srgbClr val="000000"/>
                          </a:solidFill>
                          <a:effectLst/>
                          <a:latin typeface="Calibri" panose="020F0502020204030204" pitchFamily="34" charset="0"/>
                        </a:rPr>
                        <a:t>Student 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50</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a:solidFill>
                            <a:srgbClr val="000000"/>
                          </a:solidFill>
                          <a:effectLst/>
                          <a:latin typeface="Calibri" panose="020F0502020204030204" pitchFamily="34" charset="0"/>
                        </a:rPr>
                        <a:t>Science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Yes</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46-55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White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4983707"/>
                  </a:ext>
                </a:extLst>
              </a:tr>
              <a:tr h="143798">
                <a:tc>
                  <a:txBody>
                    <a:bodyPr/>
                    <a:lstStyle/>
                    <a:p>
                      <a:pPr algn="l" fontAlgn="b"/>
                      <a:r>
                        <a:rPr lang="en-GB" sz="1800" b="0" i="0" u="none" strike="noStrike">
                          <a:solidFill>
                            <a:srgbClr val="000000"/>
                          </a:solidFill>
                          <a:effectLst/>
                          <a:latin typeface="Calibri" panose="020F0502020204030204" pitchFamily="34" charset="0"/>
                        </a:rPr>
                        <a:t>Student 6</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49</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a:solidFill>
                            <a:srgbClr val="000000"/>
                          </a:solidFill>
                          <a:effectLst/>
                          <a:latin typeface="Calibri" panose="020F0502020204030204" pitchFamily="34" charset="0"/>
                        </a:rPr>
                        <a:t>Design</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No</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36-45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Unknown</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6699834"/>
                  </a:ext>
                </a:extLst>
              </a:tr>
              <a:tr h="260275">
                <a:tc>
                  <a:txBody>
                    <a:bodyPr/>
                    <a:lstStyle/>
                    <a:p>
                      <a:pPr algn="l" fontAlgn="b"/>
                      <a:r>
                        <a:rPr lang="en-GB" sz="1800" b="0" i="0" u="none" strike="noStrike">
                          <a:solidFill>
                            <a:srgbClr val="000000"/>
                          </a:solidFill>
                          <a:effectLst/>
                          <a:latin typeface="Calibri" panose="020F0502020204030204" pitchFamily="34" charset="0"/>
                        </a:rPr>
                        <a:t>Student 7</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49</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a:solidFill>
                            <a:srgbClr val="000000"/>
                          </a:solidFill>
                          <a:effectLst/>
                          <a:latin typeface="Calibri" panose="020F0502020204030204" pitchFamily="34" charset="0"/>
                        </a:rPr>
                        <a:t>Standalone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No</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56 and over</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White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4838198"/>
                  </a:ext>
                </a:extLst>
              </a:tr>
              <a:tr h="253225">
                <a:tc>
                  <a:txBody>
                    <a:bodyPr/>
                    <a:lstStyle/>
                    <a:p>
                      <a:pPr algn="l" fontAlgn="b"/>
                      <a:r>
                        <a:rPr lang="en-GB" sz="1800" b="0" i="0" u="none" strike="noStrike">
                          <a:solidFill>
                            <a:srgbClr val="000000"/>
                          </a:solidFill>
                          <a:effectLst/>
                          <a:latin typeface="Calibri" panose="020F0502020204030204" pitchFamily="34" charset="0"/>
                        </a:rPr>
                        <a:t>Student 8</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47</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a:solidFill>
                            <a:srgbClr val="000000"/>
                          </a:solidFill>
                          <a:effectLst/>
                          <a:latin typeface="Calibri" panose="020F0502020204030204" pitchFamily="34" charset="0"/>
                        </a:rPr>
                        <a:t>Healthcare &amp; Psychology</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No</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36-45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White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2707631"/>
                  </a:ext>
                </a:extLst>
              </a:tr>
              <a:tr h="143798">
                <a:tc>
                  <a:txBody>
                    <a:bodyPr/>
                    <a:lstStyle/>
                    <a:p>
                      <a:pPr algn="l" fontAlgn="b"/>
                      <a:r>
                        <a:rPr lang="en-GB" sz="1800" b="0" i="0" u="none" strike="noStrike">
                          <a:solidFill>
                            <a:srgbClr val="000000"/>
                          </a:solidFill>
                          <a:effectLst/>
                          <a:latin typeface="Calibri" panose="020F0502020204030204" pitchFamily="34" charset="0"/>
                        </a:rPr>
                        <a:t>Student 9</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46</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a:solidFill>
                            <a:srgbClr val="000000"/>
                          </a:solidFill>
                          <a:effectLst/>
                          <a:latin typeface="Calibri" panose="020F0502020204030204" pitchFamily="34" charset="0"/>
                        </a:rPr>
                        <a:t>Maths</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No</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36-45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White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4282470"/>
                  </a:ext>
                </a:extLst>
              </a:tr>
              <a:tr h="305534">
                <a:tc>
                  <a:txBody>
                    <a:bodyPr/>
                    <a:lstStyle/>
                    <a:p>
                      <a:pPr algn="l" fontAlgn="b"/>
                      <a:r>
                        <a:rPr lang="en-GB" sz="1800" b="0" i="0" u="none" strike="noStrike">
                          <a:solidFill>
                            <a:srgbClr val="000000"/>
                          </a:solidFill>
                          <a:effectLst/>
                          <a:latin typeface="Calibri" panose="020F0502020204030204" pitchFamily="34" charset="0"/>
                        </a:rPr>
                        <a:t>Student 10</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45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a:solidFill>
                            <a:srgbClr val="000000"/>
                          </a:solidFill>
                          <a:effectLst/>
                          <a:latin typeface="Calibri" panose="020F0502020204030204" pitchFamily="34" charset="0"/>
                        </a:rPr>
                        <a:t>Computing and Data Science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No</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36-45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White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1293962"/>
                  </a:ext>
                </a:extLst>
              </a:tr>
              <a:tr h="260275">
                <a:tc>
                  <a:txBody>
                    <a:bodyPr/>
                    <a:lstStyle/>
                    <a:p>
                      <a:pPr algn="l" fontAlgn="b"/>
                      <a:r>
                        <a:rPr lang="en-GB" sz="1800" b="0" i="0" u="none" strike="noStrike">
                          <a:solidFill>
                            <a:srgbClr val="000000"/>
                          </a:solidFill>
                          <a:effectLst/>
                          <a:latin typeface="Calibri" panose="020F0502020204030204" pitchFamily="34" charset="0"/>
                        </a:rPr>
                        <a:t>Student 11</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45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a:solidFill>
                            <a:srgbClr val="000000"/>
                          </a:solidFill>
                          <a:effectLst/>
                          <a:latin typeface="Calibri" panose="020F0502020204030204" pitchFamily="34" charset="0"/>
                        </a:rPr>
                        <a:t>Science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No</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56 and over</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White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1437043"/>
                  </a:ext>
                </a:extLst>
              </a:tr>
              <a:tr h="260275">
                <a:tc>
                  <a:txBody>
                    <a:bodyPr/>
                    <a:lstStyle/>
                    <a:p>
                      <a:pPr algn="l" fontAlgn="b"/>
                      <a:r>
                        <a:rPr lang="en-GB" sz="1800" b="0" i="0" u="none" strike="noStrike">
                          <a:solidFill>
                            <a:srgbClr val="000000"/>
                          </a:solidFill>
                          <a:effectLst/>
                          <a:latin typeface="Calibri" panose="020F0502020204030204" pitchFamily="34" charset="0"/>
                        </a:rPr>
                        <a:t>Student 12</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44</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a:solidFill>
                            <a:srgbClr val="000000"/>
                          </a:solidFill>
                          <a:effectLst/>
                          <a:latin typeface="Calibri" panose="020F0502020204030204" pitchFamily="34" charset="0"/>
                        </a:rPr>
                        <a:t>Other (STEM)</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No</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46-55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White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5958951"/>
                  </a:ext>
                </a:extLst>
              </a:tr>
              <a:tr h="260275">
                <a:tc>
                  <a:txBody>
                    <a:bodyPr/>
                    <a:lstStyle/>
                    <a:p>
                      <a:pPr algn="l" fontAlgn="b"/>
                      <a:r>
                        <a:rPr lang="en-GB" sz="1800" b="0" i="0" u="none" strike="noStrike">
                          <a:solidFill>
                            <a:srgbClr val="000000"/>
                          </a:solidFill>
                          <a:effectLst/>
                          <a:latin typeface="Calibri" panose="020F0502020204030204" pitchFamily="34" charset="0"/>
                        </a:rPr>
                        <a:t>Student 13</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43</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a:solidFill>
                            <a:srgbClr val="000000"/>
                          </a:solidFill>
                          <a:effectLst/>
                          <a:latin typeface="Calibri" panose="020F0502020204030204" pitchFamily="34" charset="0"/>
                        </a:rPr>
                        <a:t>Science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Yes</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26-35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White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7795656"/>
                  </a:ext>
                </a:extLst>
              </a:tr>
              <a:tr h="260275">
                <a:tc>
                  <a:txBody>
                    <a:bodyPr/>
                    <a:lstStyle/>
                    <a:p>
                      <a:pPr algn="l" fontAlgn="b"/>
                      <a:r>
                        <a:rPr lang="en-GB" sz="1800" b="0" i="0" u="none" strike="noStrike">
                          <a:solidFill>
                            <a:srgbClr val="000000"/>
                          </a:solidFill>
                          <a:effectLst/>
                          <a:latin typeface="Calibri" panose="020F0502020204030204" pitchFamily="34" charset="0"/>
                        </a:rPr>
                        <a:t>Student 14</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43</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a:solidFill>
                            <a:srgbClr val="000000"/>
                          </a:solidFill>
                          <a:effectLst/>
                          <a:latin typeface="Calibri" panose="020F0502020204030204" pitchFamily="34" charset="0"/>
                        </a:rPr>
                        <a:t>Science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No</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36-45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White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7120531"/>
                  </a:ext>
                </a:extLst>
              </a:tr>
              <a:tr h="260275">
                <a:tc>
                  <a:txBody>
                    <a:bodyPr/>
                    <a:lstStyle/>
                    <a:p>
                      <a:pPr algn="l" fontAlgn="b"/>
                      <a:r>
                        <a:rPr lang="en-GB" sz="1800" b="0" i="0" u="none" strike="noStrike">
                          <a:solidFill>
                            <a:srgbClr val="000000"/>
                          </a:solidFill>
                          <a:effectLst/>
                          <a:latin typeface="Calibri" panose="020F0502020204030204" pitchFamily="34" charset="0"/>
                        </a:rPr>
                        <a:t>Student 15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39</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800" b="0" i="0" u="none" strike="noStrike">
                          <a:solidFill>
                            <a:srgbClr val="000000"/>
                          </a:solidFill>
                          <a:effectLst/>
                          <a:latin typeface="Calibri" panose="020F0502020204030204" pitchFamily="34" charset="0"/>
                        </a:rPr>
                        <a:t>Engineering</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No</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Under 25</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panose="020F0502020204030204" pitchFamily="34" charset="0"/>
                        </a:rPr>
                        <a:t>White</a:t>
                      </a:r>
                    </a:p>
                  </a:txBody>
                  <a:tcPr marL="7190" marR="7190" marT="7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0410967"/>
                  </a:ext>
                </a:extLst>
              </a:tr>
            </a:tbl>
          </a:graphicData>
        </a:graphic>
      </p:graphicFrame>
    </p:spTree>
    <p:extLst>
      <p:ext uri="{BB962C8B-B14F-4D97-AF65-F5344CB8AC3E}">
        <p14:creationId xmlns:p14="http://schemas.microsoft.com/office/powerpoint/2010/main" val="4162421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660053" y="207636"/>
            <a:ext cx="6628643" cy="637207"/>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Anxiety at school and how they coped</a:t>
            </a:r>
          </a:p>
        </p:txBody>
      </p:sp>
      <p:sp>
        <p:nvSpPr>
          <p:cNvPr id="7" name="TextBox 6">
            <a:extLst>
              <a:ext uri="{FF2B5EF4-FFF2-40B4-BE49-F238E27FC236}">
                <a16:creationId xmlns:a16="http://schemas.microsoft.com/office/drawing/2014/main" id="{CC1144AC-891B-408A-9750-58F2FFDDF276}"/>
              </a:ext>
            </a:extLst>
          </p:cNvPr>
          <p:cNvSpPr txBox="1"/>
          <p:nvPr/>
        </p:nvSpPr>
        <p:spPr>
          <a:xfrm>
            <a:off x="315496" y="1122168"/>
            <a:ext cx="3799304" cy="1760547"/>
          </a:xfrm>
          <a:custGeom>
            <a:avLst/>
            <a:gdLst>
              <a:gd name="connsiteX0" fmla="*/ 0 w 3799304"/>
              <a:gd name="connsiteY0" fmla="*/ 0 h 1760547"/>
              <a:gd name="connsiteX1" fmla="*/ 428779 w 3799304"/>
              <a:gd name="connsiteY1" fmla="*/ 0 h 1760547"/>
              <a:gd name="connsiteX2" fmla="*/ 933543 w 3799304"/>
              <a:gd name="connsiteY2" fmla="*/ 0 h 1760547"/>
              <a:gd name="connsiteX3" fmla="*/ 1400315 w 3799304"/>
              <a:gd name="connsiteY3" fmla="*/ 0 h 1760547"/>
              <a:gd name="connsiteX4" fmla="*/ 2019059 w 3799304"/>
              <a:gd name="connsiteY4" fmla="*/ 0 h 1760547"/>
              <a:gd name="connsiteX5" fmla="*/ 2523823 w 3799304"/>
              <a:gd name="connsiteY5" fmla="*/ 0 h 1760547"/>
              <a:gd name="connsiteX6" fmla="*/ 3028588 w 3799304"/>
              <a:gd name="connsiteY6" fmla="*/ 0 h 1760547"/>
              <a:gd name="connsiteX7" fmla="*/ 3799304 w 3799304"/>
              <a:gd name="connsiteY7" fmla="*/ 0 h 1760547"/>
              <a:gd name="connsiteX8" fmla="*/ 3799304 w 3799304"/>
              <a:gd name="connsiteY8" fmla="*/ 551638 h 1760547"/>
              <a:gd name="connsiteX9" fmla="*/ 3799304 w 3799304"/>
              <a:gd name="connsiteY9" fmla="*/ 1120882 h 1760547"/>
              <a:gd name="connsiteX10" fmla="*/ 3799304 w 3799304"/>
              <a:gd name="connsiteY10" fmla="*/ 1760547 h 1760547"/>
              <a:gd name="connsiteX11" fmla="*/ 3218553 w 3799304"/>
              <a:gd name="connsiteY11" fmla="*/ 1760547 h 1760547"/>
              <a:gd name="connsiteX12" fmla="*/ 2675796 w 3799304"/>
              <a:gd name="connsiteY12" fmla="*/ 1760547 h 1760547"/>
              <a:gd name="connsiteX13" fmla="*/ 2209024 w 3799304"/>
              <a:gd name="connsiteY13" fmla="*/ 1760547 h 1760547"/>
              <a:gd name="connsiteX14" fmla="*/ 1628273 w 3799304"/>
              <a:gd name="connsiteY14" fmla="*/ 1760547 h 1760547"/>
              <a:gd name="connsiteX15" fmla="*/ 1009529 w 3799304"/>
              <a:gd name="connsiteY15" fmla="*/ 1760547 h 1760547"/>
              <a:gd name="connsiteX16" fmla="*/ 466772 w 3799304"/>
              <a:gd name="connsiteY16" fmla="*/ 1760547 h 1760547"/>
              <a:gd name="connsiteX17" fmla="*/ 0 w 3799304"/>
              <a:gd name="connsiteY17" fmla="*/ 1760547 h 1760547"/>
              <a:gd name="connsiteX18" fmla="*/ 0 w 3799304"/>
              <a:gd name="connsiteY18" fmla="*/ 1138487 h 1760547"/>
              <a:gd name="connsiteX19" fmla="*/ 0 w 3799304"/>
              <a:gd name="connsiteY19" fmla="*/ 516427 h 1760547"/>
              <a:gd name="connsiteX20" fmla="*/ 0 w 3799304"/>
              <a:gd name="connsiteY20" fmla="*/ 0 h 176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99304" h="1760547" extrusionOk="0">
                <a:moveTo>
                  <a:pt x="0" y="0"/>
                </a:moveTo>
                <a:cubicBezTo>
                  <a:pt x="161571" y="-5827"/>
                  <a:pt x="264303" y="9806"/>
                  <a:pt x="428779" y="0"/>
                </a:cubicBezTo>
                <a:cubicBezTo>
                  <a:pt x="593255" y="-9806"/>
                  <a:pt x="758258" y="12362"/>
                  <a:pt x="933543" y="0"/>
                </a:cubicBezTo>
                <a:cubicBezTo>
                  <a:pt x="1108828" y="-12362"/>
                  <a:pt x="1287196" y="36801"/>
                  <a:pt x="1400315" y="0"/>
                </a:cubicBezTo>
                <a:cubicBezTo>
                  <a:pt x="1513434" y="-36801"/>
                  <a:pt x="1741457" y="51819"/>
                  <a:pt x="2019059" y="0"/>
                </a:cubicBezTo>
                <a:cubicBezTo>
                  <a:pt x="2296661" y="-51819"/>
                  <a:pt x="2409415" y="37801"/>
                  <a:pt x="2523823" y="0"/>
                </a:cubicBezTo>
                <a:cubicBezTo>
                  <a:pt x="2638231" y="-37801"/>
                  <a:pt x="2801671" y="2272"/>
                  <a:pt x="3028588" y="0"/>
                </a:cubicBezTo>
                <a:cubicBezTo>
                  <a:pt x="3255505" y="-2272"/>
                  <a:pt x="3457825" y="13676"/>
                  <a:pt x="3799304" y="0"/>
                </a:cubicBezTo>
                <a:cubicBezTo>
                  <a:pt x="3828064" y="216444"/>
                  <a:pt x="3738587" y="325736"/>
                  <a:pt x="3799304" y="551638"/>
                </a:cubicBezTo>
                <a:cubicBezTo>
                  <a:pt x="3860021" y="777540"/>
                  <a:pt x="3754926" y="986383"/>
                  <a:pt x="3799304" y="1120882"/>
                </a:cubicBezTo>
                <a:cubicBezTo>
                  <a:pt x="3843682" y="1255381"/>
                  <a:pt x="3733990" y="1534077"/>
                  <a:pt x="3799304" y="1760547"/>
                </a:cubicBezTo>
                <a:cubicBezTo>
                  <a:pt x="3595776" y="1807602"/>
                  <a:pt x="3502440" y="1702788"/>
                  <a:pt x="3218553" y="1760547"/>
                </a:cubicBezTo>
                <a:cubicBezTo>
                  <a:pt x="2934666" y="1818306"/>
                  <a:pt x="2828431" y="1724384"/>
                  <a:pt x="2675796" y="1760547"/>
                </a:cubicBezTo>
                <a:cubicBezTo>
                  <a:pt x="2523161" y="1796710"/>
                  <a:pt x="2333064" y="1757215"/>
                  <a:pt x="2209024" y="1760547"/>
                </a:cubicBezTo>
                <a:cubicBezTo>
                  <a:pt x="2084984" y="1763879"/>
                  <a:pt x="1797216" y="1759329"/>
                  <a:pt x="1628273" y="1760547"/>
                </a:cubicBezTo>
                <a:cubicBezTo>
                  <a:pt x="1459330" y="1761765"/>
                  <a:pt x="1181506" y="1725143"/>
                  <a:pt x="1009529" y="1760547"/>
                </a:cubicBezTo>
                <a:cubicBezTo>
                  <a:pt x="837552" y="1795951"/>
                  <a:pt x="616074" y="1706878"/>
                  <a:pt x="466772" y="1760547"/>
                </a:cubicBezTo>
                <a:cubicBezTo>
                  <a:pt x="317470" y="1814216"/>
                  <a:pt x="143135" y="1731704"/>
                  <a:pt x="0" y="1760547"/>
                </a:cubicBezTo>
                <a:cubicBezTo>
                  <a:pt x="-61548" y="1633457"/>
                  <a:pt x="3457" y="1319893"/>
                  <a:pt x="0" y="1138487"/>
                </a:cubicBezTo>
                <a:cubicBezTo>
                  <a:pt x="-3457" y="957081"/>
                  <a:pt x="25121" y="660259"/>
                  <a:pt x="0" y="516427"/>
                </a:cubicBezTo>
                <a:cubicBezTo>
                  <a:pt x="-25121" y="372595"/>
                  <a:pt x="12264" y="171131"/>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5 </a:t>
            </a:r>
            <a:r>
              <a:rPr lang="en-GB" b="0">
                <a:latin typeface="Calibri" panose="020F0502020204030204" pitchFamily="34" charset="0"/>
                <a:cs typeface="Calibri" panose="020F0502020204030204" pitchFamily="34" charset="0"/>
              </a:rPr>
              <a:t>-</a:t>
            </a:r>
            <a:r>
              <a:rPr lang="en-GB">
                <a:latin typeface="Calibri" panose="020F0502020204030204" pitchFamily="34" charset="0"/>
                <a:cs typeface="Calibri" panose="020F0502020204030204" pitchFamily="34" charset="0"/>
              </a:rPr>
              <a:t> </a:t>
            </a:r>
            <a:r>
              <a:rPr lang="en-GB" sz="1800" b="0">
                <a:effectLst/>
                <a:latin typeface="Calibri" panose="020F0502020204030204" pitchFamily="34" charset="0"/>
                <a:ea typeface="Calibri" panose="020F0502020204030204" pitchFamily="34" charset="0"/>
                <a:cs typeface="Calibri" panose="020F0502020204030204" pitchFamily="34" charset="0"/>
              </a:rPr>
              <a:t>It wasn’t explained to me properly and the more it wasn’t and the further we went along the further behind I got and the more terrified I got about it.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sz="1800" b="0">
                <a:effectLst/>
                <a:latin typeface="Calibri" panose="020F0502020204030204" pitchFamily="34" charset="0"/>
                <a:ea typeface="Calibri" panose="020F0502020204030204" pitchFamily="34" charset="0"/>
                <a:cs typeface="Calibri" panose="020F0502020204030204" pitchFamily="34" charset="0"/>
              </a:rPr>
              <a:t>my worse fear was maths.</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649D76E-6A7B-45B7-B366-F6BA663C093C}"/>
              </a:ext>
            </a:extLst>
          </p:cNvPr>
          <p:cNvSpPr txBox="1"/>
          <p:nvPr/>
        </p:nvSpPr>
        <p:spPr>
          <a:xfrm>
            <a:off x="4114800" y="1285546"/>
            <a:ext cx="4713704" cy="2031325"/>
          </a:xfrm>
          <a:custGeom>
            <a:avLst/>
            <a:gdLst>
              <a:gd name="connsiteX0" fmla="*/ 0 w 4713704"/>
              <a:gd name="connsiteY0" fmla="*/ 0 h 2031325"/>
              <a:gd name="connsiteX1" fmla="*/ 447802 w 4713704"/>
              <a:gd name="connsiteY1" fmla="*/ 0 h 2031325"/>
              <a:gd name="connsiteX2" fmla="*/ 989878 w 4713704"/>
              <a:gd name="connsiteY2" fmla="*/ 0 h 2031325"/>
              <a:gd name="connsiteX3" fmla="*/ 1484817 w 4713704"/>
              <a:gd name="connsiteY3" fmla="*/ 0 h 2031325"/>
              <a:gd name="connsiteX4" fmla="*/ 2168304 w 4713704"/>
              <a:gd name="connsiteY4" fmla="*/ 0 h 2031325"/>
              <a:gd name="connsiteX5" fmla="*/ 2710380 w 4713704"/>
              <a:gd name="connsiteY5" fmla="*/ 0 h 2031325"/>
              <a:gd name="connsiteX6" fmla="*/ 3252456 w 4713704"/>
              <a:gd name="connsiteY6" fmla="*/ 0 h 2031325"/>
              <a:gd name="connsiteX7" fmla="*/ 3888806 w 4713704"/>
              <a:gd name="connsiteY7" fmla="*/ 0 h 2031325"/>
              <a:gd name="connsiteX8" fmla="*/ 4713704 w 4713704"/>
              <a:gd name="connsiteY8" fmla="*/ 0 h 2031325"/>
              <a:gd name="connsiteX9" fmla="*/ 4713704 w 4713704"/>
              <a:gd name="connsiteY9" fmla="*/ 487518 h 2031325"/>
              <a:gd name="connsiteX10" fmla="*/ 4713704 w 4713704"/>
              <a:gd name="connsiteY10" fmla="*/ 995349 h 2031325"/>
              <a:gd name="connsiteX11" fmla="*/ 4713704 w 4713704"/>
              <a:gd name="connsiteY11" fmla="*/ 1523494 h 2031325"/>
              <a:gd name="connsiteX12" fmla="*/ 4713704 w 4713704"/>
              <a:gd name="connsiteY12" fmla="*/ 2031325 h 2031325"/>
              <a:gd name="connsiteX13" fmla="*/ 4030217 w 4713704"/>
              <a:gd name="connsiteY13" fmla="*/ 2031325 h 2031325"/>
              <a:gd name="connsiteX14" fmla="*/ 3393867 w 4713704"/>
              <a:gd name="connsiteY14" fmla="*/ 2031325 h 2031325"/>
              <a:gd name="connsiteX15" fmla="*/ 2710380 w 4713704"/>
              <a:gd name="connsiteY15" fmla="*/ 2031325 h 2031325"/>
              <a:gd name="connsiteX16" fmla="*/ 2121167 w 4713704"/>
              <a:gd name="connsiteY16" fmla="*/ 2031325 h 2031325"/>
              <a:gd name="connsiteX17" fmla="*/ 1531954 w 4713704"/>
              <a:gd name="connsiteY17" fmla="*/ 2031325 h 2031325"/>
              <a:gd name="connsiteX18" fmla="*/ 848467 w 4713704"/>
              <a:gd name="connsiteY18" fmla="*/ 2031325 h 2031325"/>
              <a:gd name="connsiteX19" fmla="*/ 0 w 4713704"/>
              <a:gd name="connsiteY19" fmla="*/ 2031325 h 2031325"/>
              <a:gd name="connsiteX20" fmla="*/ 0 w 4713704"/>
              <a:gd name="connsiteY20" fmla="*/ 1564120 h 2031325"/>
              <a:gd name="connsiteX21" fmla="*/ 0 w 4713704"/>
              <a:gd name="connsiteY21" fmla="*/ 1056289 h 2031325"/>
              <a:gd name="connsiteX22" fmla="*/ 0 w 4713704"/>
              <a:gd name="connsiteY22" fmla="*/ 507831 h 2031325"/>
              <a:gd name="connsiteX23" fmla="*/ 0 w 4713704"/>
              <a:gd name="connsiteY23" fmla="*/ 0 h 20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13704" h="2031325" extrusionOk="0">
                <a:moveTo>
                  <a:pt x="0" y="0"/>
                </a:moveTo>
                <a:cubicBezTo>
                  <a:pt x="120612" y="-26435"/>
                  <a:pt x="283459" y="19963"/>
                  <a:pt x="447802" y="0"/>
                </a:cubicBezTo>
                <a:cubicBezTo>
                  <a:pt x="612145" y="-19963"/>
                  <a:pt x="876139" y="27290"/>
                  <a:pt x="989878" y="0"/>
                </a:cubicBezTo>
                <a:cubicBezTo>
                  <a:pt x="1103617" y="-27290"/>
                  <a:pt x="1339286" y="21276"/>
                  <a:pt x="1484817" y="0"/>
                </a:cubicBezTo>
                <a:cubicBezTo>
                  <a:pt x="1630348" y="-21276"/>
                  <a:pt x="1842204" y="13498"/>
                  <a:pt x="2168304" y="0"/>
                </a:cubicBezTo>
                <a:cubicBezTo>
                  <a:pt x="2494404" y="-13498"/>
                  <a:pt x="2474631" y="55943"/>
                  <a:pt x="2710380" y="0"/>
                </a:cubicBezTo>
                <a:cubicBezTo>
                  <a:pt x="2946129" y="-55943"/>
                  <a:pt x="3061561" y="17886"/>
                  <a:pt x="3252456" y="0"/>
                </a:cubicBezTo>
                <a:cubicBezTo>
                  <a:pt x="3443351" y="-17886"/>
                  <a:pt x="3637918" y="57758"/>
                  <a:pt x="3888806" y="0"/>
                </a:cubicBezTo>
                <a:cubicBezTo>
                  <a:pt x="4139694" y="-57758"/>
                  <a:pt x="4525450" y="4103"/>
                  <a:pt x="4713704" y="0"/>
                </a:cubicBezTo>
                <a:cubicBezTo>
                  <a:pt x="4732659" y="147215"/>
                  <a:pt x="4660195" y="334377"/>
                  <a:pt x="4713704" y="487518"/>
                </a:cubicBezTo>
                <a:cubicBezTo>
                  <a:pt x="4767213" y="640659"/>
                  <a:pt x="4660542" y="883551"/>
                  <a:pt x="4713704" y="995349"/>
                </a:cubicBezTo>
                <a:cubicBezTo>
                  <a:pt x="4766866" y="1107147"/>
                  <a:pt x="4676561" y="1372633"/>
                  <a:pt x="4713704" y="1523494"/>
                </a:cubicBezTo>
                <a:cubicBezTo>
                  <a:pt x="4750847" y="1674356"/>
                  <a:pt x="4673842" y="1798438"/>
                  <a:pt x="4713704" y="2031325"/>
                </a:cubicBezTo>
                <a:cubicBezTo>
                  <a:pt x="4562712" y="2090863"/>
                  <a:pt x="4254987" y="1980047"/>
                  <a:pt x="4030217" y="2031325"/>
                </a:cubicBezTo>
                <a:cubicBezTo>
                  <a:pt x="3805447" y="2082603"/>
                  <a:pt x="3634783" y="1979291"/>
                  <a:pt x="3393867" y="2031325"/>
                </a:cubicBezTo>
                <a:cubicBezTo>
                  <a:pt x="3152951" y="2083359"/>
                  <a:pt x="2930697" y="2031280"/>
                  <a:pt x="2710380" y="2031325"/>
                </a:cubicBezTo>
                <a:cubicBezTo>
                  <a:pt x="2490063" y="2031370"/>
                  <a:pt x="2382162" y="1996922"/>
                  <a:pt x="2121167" y="2031325"/>
                </a:cubicBezTo>
                <a:cubicBezTo>
                  <a:pt x="1860172" y="2065728"/>
                  <a:pt x="1673269" y="1998228"/>
                  <a:pt x="1531954" y="2031325"/>
                </a:cubicBezTo>
                <a:cubicBezTo>
                  <a:pt x="1390639" y="2064422"/>
                  <a:pt x="1029509" y="2015141"/>
                  <a:pt x="848467" y="2031325"/>
                </a:cubicBezTo>
                <a:cubicBezTo>
                  <a:pt x="667425" y="2047509"/>
                  <a:pt x="341400" y="1972575"/>
                  <a:pt x="0" y="2031325"/>
                </a:cubicBezTo>
                <a:cubicBezTo>
                  <a:pt x="-24277" y="1811380"/>
                  <a:pt x="16841" y="1693725"/>
                  <a:pt x="0" y="1564120"/>
                </a:cubicBezTo>
                <a:cubicBezTo>
                  <a:pt x="-16841" y="1434515"/>
                  <a:pt x="27449" y="1180491"/>
                  <a:pt x="0" y="1056289"/>
                </a:cubicBezTo>
                <a:cubicBezTo>
                  <a:pt x="-27449" y="932087"/>
                  <a:pt x="13624" y="706550"/>
                  <a:pt x="0" y="507831"/>
                </a:cubicBezTo>
                <a:cubicBezTo>
                  <a:pt x="-13624" y="309112"/>
                  <a:pt x="12153" y="152106"/>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5 </a:t>
            </a:r>
            <a:r>
              <a:rPr lang="en-GB" b="0">
                <a:latin typeface="Calibri" panose="020F0502020204030204" pitchFamily="34" charset="0"/>
                <a:cs typeface="Calibri" panose="020F0502020204030204" pitchFamily="34" charset="0"/>
              </a:rPr>
              <a:t>-</a:t>
            </a:r>
            <a:r>
              <a:rPr lang="en-GB" sz="1800" b="0">
                <a:effectLst/>
                <a:latin typeface="Calibri" panose="020F0502020204030204" pitchFamily="34" charset="0"/>
                <a:ea typeface="Calibri" panose="020F0502020204030204" pitchFamily="34" charset="0"/>
                <a:cs typeface="Calibri" panose="020F0502020204030204" pitchFamily="34" charset="0"/>
              </a:rPr>
              <a:t>I asked the maths teacher first of all, she said well you’re just stupid if you can’t get it after all the times I’ve explained it to you, you are a lost cause and I was like oh my god, I’m a lost cause and so I talked to my parents who initially blamed me for being a lost cause …. </a:t>
            </a:r>
            <a:r>
              <a:rPr lang="en-GB" sz="1800" b="0">
                <a:effectLst/>
                <a:latin typeface="Calibri" panose="020F0502020204030204" pitchFamily="34" charset="0"/>
                <a:ea typeface="Calibri" panose="020F0502020204030204" pitchFamily="34" charset="0"/>
              </a:rPr>
              <a:t>I think I am still anxious </a:t>
            </a:r>
            <a:endParaRPr lang="en-GB" sz="1800" b="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A2698FF-10DF-46F3-A168-F1326B9CF807}"/>
              </a:ext>
            </a:extLst>
          </p:cNvPr>
          <p:cNvSpPr txBox="1"/>
          <p:nvPr/>
        </p:nvSpPr>
        <p:spPr>
          <a:xfrm>
            <a:off x="315496" y="3486230"/>
            <a:ext cx="3799304" cy="1477328"/>
          </a:xfrm>
          <a:custGeom>
            <a:avLst/>
            <a:gdLst>
              <a:gd name="connsiteX0" fmla="*/ 0 w 3799304"/>
              <a:gd name="connsiteY0" fmla="*/ 0 h 1477328"/>
              <a:gd name="connsiteX1" fmla="*/ 428779 w 3799304"/>
              <a:gd name="connsiteY1" fmla="*/ 0 h 1477328"/>
              <a:gd name="connsiteX2" fmla="*/ 933543 w 3799304"/>
              <a:gd name="connsiteY2" fmla="*/ 0 h 1477328"/>
              <a:gd name="connsiteX3" fmla="*/ 1400315 w 3799304"/>
              <a:gd name="connsiteY3" fmla="*/ 0 h 1477328"/>
              <a:gd name="connsiteX4" fmla="*/ 2019059 w 3799304"/>
              <a:gd name="connsiteY4" fmla="*/ 0 h 1477328"/>
              <a:gd name="connsiteX5" fmla="*/ 2523823 w 3799304"/>
              <a:gd name="connsiteY5" fmla="*/ 0 h 1477328"/>
              <a:gd name="connsiteX6" fmla="*/ 3028588 w 3799304"/>
              <a:gd name="connsiteY6" fmla="*/ 0 h 1477328"/>
              <a:gd name="connsiteX7" fmla="*/ 3799304 w 3799304"/>
              <a:gd name="connsiteY7" fmla="*/ 0 h 1477328"/>
              <a:gd name="connsiteX8" fmla="*/ 3799304 w 3799304"/>
              <a:gd name="connsiteY8" fmla="*/ 462896 h 1477328"/>
              <a:gd name="connsiteX9" fmla="*/ 3799304 w 3799304"/>
              <a:gd name="connsiteY9" fmla="*/ 940565 h 1477328"/>
              <a:gd name="connsiteX10" fmla="*/ 3799304 w 3799304"/>
              <a:gd name="connsiteY10" fmla="*/ 1477328 h 1477328"/>
              <a:gd name="connsiteX11" fmla="*/ 3218553 w 3799304"/>
              <a:gd name="connsiteY11" fmla="*/ 1477328 h 1477328"/>
              <a:gd name="connsiteX12" fmla="*/ 2675796 w 3799304"/>
              <a:gd name="connsiteY12" fmla="*/ 1477328 h 1477328"/>
              <a:gd name="connsiteX13" fmla="*/ 2209024 w 3799304"/>
              <a:gd name="connsiteY13" fmla="*/ 1477328 h 1477328"/>
              <a:gd name="connsiteX14" fmla="*/ 1628273 w 3799304"/>
              <a:gd name="connsiteY14" fmla="*/ 1477328 h 1477328"/>
              <a:gd name="connsiteX15" fmla="*/ 1009529 w 3799304"/>
              <a:gd name="connsiteY15" fmla="*/ 1477328 h 1477328"/>
              <a:gd name="connsiteX16" fmla="*/ 466772 w 3799304"/>
              <a:gd name="connsiteY16" fmla="*/ 1477328 h 1477328"/>
              <a:gd name="connsiteX17" fmla="*/ 0 w 3799304"/>
              <a:gd name="connsiteY17" fmla="*/ 1477328 h 1477328"/>
              <a:gd name="connsiteX18" fmla="*/ 0 w 3799304"/>
              <a:gd name="connsiteY18" fmla="*/ 955339 h 1477328"/>
              <a:gd name="connsiteX19" fmla="*/ 0 w 3799304"/>
              <a:gd name="connsiteY19" fmla="*/ 433350 h 1477328"/>
              <a:gd name="connsiteX20" fmla="*/ 0 w 3799304"/>
              <a:gd name="connsiteY20"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99304" h="1477328" extrusionOk="0">
                <a:moveTo>
                  <a:pt x="0" y="0"/>
                </a:moveTo>
                <a:cubicBezTo>
                  <a:pt x="161571" y="-5827"/>
                  <a:pt x="264303" y="9806"/>
                  <a:pt x="428779" y="0"/>
                </a:cubicBezTo>
                <a:cubicBezTo>
                  <a:pt x="593255" y="-9806"/>
                  <a:pt x="758258" y="12362"/>
                  <a:pt x="933543" y="0"/>
                </a:cubicBezTo>
                <a:cubicBezTo>
                  <a:pt x="1108828" y="-12362"/>
                  <a:pt x="1287196" y="36801"/>
                  <a:pt x="1400315" y="0"/>
                </a:cubicBezTo>
                <a:cubicBezTo>
                  <a:pt x="1513434" y="-36801"/>
                  <a:pt x="1741457" y="51819"/>
                  <a:pt x="2019059" y="0"/>
                </a:cubicBezTo>
                <a:cubicBezTo>
                  <a:pt x="2296661" y="-51819"/>
                  <a:pt x="2409415" y="37801"/>
                  <a:pt x="2523823" y="0"/>
                </a:cubicBezTo>
                <a:cubicBezTo>
                  <a:pt x="2638231" y="-37801"/>
                  <a:pt x="2801671" y="2272"/>
                  <a:pt x="3028588" y="0"/>
                </a:cubicBezTo>
                <a:cubicBezTo>
                  <a:pt x="3255505" y="-2272"/>
                  <a:pt x="3457825" y="13676"/>
                  <a:pt x="3799304" y="0"/>
                </a:cubicBezTo>
                <a:cubicBezTo>
                  <a:pt x="3833914" y="113652"/>
                  <a:pt x="3796126" y="350820"/>
                  <a:pt x="3799304" y="462896"/>
                </a:cubicBezTo>
                <a:cubicBezTo>
                  <a:pt x="3802482" y="574972"/>
                  <a:pt x="3779460" y="750259"/>
                  <a:pt x="3799304" y="940565"/>
                </a:cubicBezTo>
                <a:cubicBezTo>
                  <a:pt x="3819148" y="1130871"/>
                  <a:pt x="3754803" y="1287727"/>
                  <a:pt x="3799304" y="1477328"/>
                </a:cubicBezTo>
                <a:cubicBezTo>
                  <a:pt x="3595776" y="1524383"/>
                  <a:pt x="3502440" y="1419569"/>
                  <a:pt x="3218553" y="1477328"/>
                </a:cubicBezTo>
                <a:cubicBezTo>
                  <a:pt x="2934666" y="1535087"/>
                  <a:pt x="2828431" y="1441165"/>
                  <a:pt x="2675796" y="1477328"/>
                </a:cubicBezTo>
                <a:cubicBezTo>
                  <a:pt x="2523161" y="1513491"/>
                  <a:pt x="2333064" y="1473996"/>
                  <a:pt x="2209024" y="1477328"/>
                </a:cubicBezTo>
                <a:cubicBezTo>
                  <a:pt x="2084984" y="1480660"/>
                  <a:pt x="1797216" y="1476110"/>
                  <a:pt x="1628273" y="1477328"/>
                </a:cubicBezTo>
                <a:cubicBezTo>
                  <a:pt x="1459330" y="1478546"/>
                  <a:pt x="1181506" y="1441924"/>
                  <a:pt x="1009529" y="1477328"/>
                </a:cubicBezTo>
                <a:cubicBezTo>
                  <a:pt x="837552" y="1512732"/>
                  <a:pt x="616074" y="1423659"/>
                  <a:pt x="466772" y="1477328"/>
                </a:cubicBezTo>
                <a:cubicBezTo>
                  <a:pt x="317470" y="1530997"/>
                  <a:pt x="143135" y="1448485"/>
                  <a:pt x="0" y="1477328"/>
                </a:cubicBezTo>
                <a:cubicBezTo>
                  <a:pt x="-3508" y="1285374"/>
                  <a:pt x="37359" y="1211728"/>
                  <a:pt x="0" y="955339"/>
                </a:cubicBezTo>
                <a:cubicBezTo>
                  <a:pt x="-37359" y="698950"/>
                  <a:pt x="59384" y="601897"/>
                  <a:pt x="0" y="433350"/>
                </a:cubicBezTo>
                <a:cubicBezTo>
                  <a:pt x="-59384" y="264803"/>
                  <a:pt x="5906" y="180458"/>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9 </a:t>
            </a:r>
            <a:r>
              <a:rPr lang="en-GB" b="0">
                <a:latin typeface="Calibri" panose="020F0502020204030204" pitchFamily="34" charset="0"/>
                <a:cs typeface="Calibri" panose="020F0502020204030204" pitchFamily="34" charset="0"/>
              </a:rPr>
              <a:t>- </a:t>
            </a:r>
            <a:r>
              <a:rPr lang="en-GB" sz="1800" b="0">
                <a:effectLst/>
                <a:latin typeface="Calibri" panose="020F0502020204030204" pitchFamily="34" charset="0"/>
                <a:ea typeface="Calibri" panose="020F0502020204030204" pitchFamily="34" charset="0"/>
                <a:cs typeface="Calibri" panose="020F0502020204030204" pitchFamily="34" charset="0"/>
              </a:rPr>
              <a:t>I think I felt alone, yes, my perception, I don’t know how accurate this was, but my perception was that everybody else could do it and I couldn’t.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199BA01-1C5E-4B2B-8706-A823660EE96D}"/>
              </a:ext>
            </a:extLst>
          </p:cNvPr>
          <p:cNvSpPr txBox="1"/>
          <p:nvPr/>
        </p:nvSpPr>
        <p:spPr>
          <a:xfrm>
            <a:off x="4114800" y="3833501"/>
            <a:ext cx="4538382" cy="1245277"/>
          </a:xfrm>
          <a:custGeom>
            <a:avLst/>
            <a:gdLst>
              <a:gd name="connsiteX0" fmla="*/ 0 w 4538382"/>
              <a:gd name="connsiteY0" fmla="*/ 0 h 1245277"/>
              <a:gd name="connsiteX1" fmla="*/ 431146 w 4538382"/>
              <a:gd name="connsiteY1" fmla="*/ 0 h 1245277"/>
              <a:gd name="connsiteX2" fmla="*/ 953060 w 4538382"/>
              <a:gd name="connsiteY2" fmla="*/ 0 h 1245277"/>
              <a:gd name="connsiteX3" fmla="*/ 1429590 w 4538382"/>
              <a:gd name="connsiteY3" fmla="*/ 0 h 1245277"/>
              <a:gd name="connsiteX4" fmla="*/ 2087656 w 4538382"/>
              <a:gd name="connsiteY4" fmla="*/ 0 h 1245277"/>
              <a:gd name="connsiteX5" fmla="*/ 2609570 w 4538382"/>
              <a:gd name="connsiteY5" fmla="*/ 0 h 1245277"/>
              <a:gd name="connsiteX6" fmla="*/ 3131484 w 4538382"/>
              <a:gd name="connsiteY6" fmla="*/ 0 h 1245277"/>
              <a:gd name="connsiteX7" fmla="*/ 3744165 w 4538382"/>
              <a:gd name="connsiteY7" fmla="*/ 0 h 1245277"/>
              <a:gd name="connsiteX8" fmla="*/ 4538382 w 4538382"/>
              <a:gd name="connsiteY8" fmla="*/ 0 h 1245277"/>
              <a:gd name="connsiteX9" fmla="*/ 4538382 w 4538382"/>
              <a:gd name="connsiteY9" fmla="*/ 402640 h 1245277"/>
              <a:gd name="connsiteX10" fmla="*/ 4538382 w 4538382"/>
              <a:gd name="connsiteY10" fmla="*/ 817732 h 1245277"/>
              <a:gd name="connsiteX11" fmla="*/ 4538382 w 4538382"/>
              <a:gd name="connsiteY11" fmla="*/ 1245277 h 1245277"/>
              <a:gd name="connsiteX12" fmla="*/ 4016468 w 4538382"/>
              <a:gd name="connsiteY12" fmla="*/ 1245277 h 1245277"/>
              <a:gd name="connsiteX13" fmla="*/ 3539938 w 4538382"/>
              <a:gd name="connsiteY13" fmla="*/ 1245277 h 1245277"/>
              <a:gd name="connsiteX14" fmla="*/ 2927256 w 4538382"/>
              <a:gd name="connsiteY14" fmla="*/ 1245277 h 1245277"/>
              <a:gd name="connsiteX15" fmla="*/ 2269191 w 4538382"/>
              <a:gd name="connsiteY15" fmla="*/ 1245277 h 1245277"/>
              <a:gd name="connsiteX16" fmla="*/ 1701893 w 4538382"/>
              <a:gd name="connsiteY16" fmla="*/ 1245277 h 1245277"/>
              <a:gd name="connsiteX17" fmla="*/ 1134596 w 4538382"/>
              <a:gd name="connsiteY17" fmla="*/ 1245277 h 1245277"/>
              <a:gd name="connsiteX18" fmla="*/ 0 w 4538382"/>
              <a:gd name="connsiteY18" fmla="*/ 1245277 h 1245277"/>
              <a:gd name="connsiteX19" fmla="*/ 0 w 4538382"/>
              <a:gd name="connsiteY19" fmla="*/ 817732 h 1245277"/>
              <a:gd name="connsiteX20" fmla="*/ 0 w 4538382"/>
              <a:gd name="connsiteY20" fmla="*/ 439998 h 1245277"/>
              <a:gd name="connsiteX21" fmla="*/ 0 w 4538382"/>
              <a:gd name="connsiteY21" fmla="*/ 0 h 12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38382" h="1245277" extrusionOk="0">
                <a:moveTo>
                  <a:pt x="0" y="0"/>
                </a:moveTo>
                <a:cubicBezTo>
                  <a:pt x="109652" y="-36788"/>
                  <a:pt x="238021" y="1956"/>
                  <a:pt x="431146" y="0"/>
                </a:cubicBezTo>
                <a:cubicBezTo>
                  <a:pt x="624271" y="-1956"/>
                  <a:pt x="747551" y="38752"/>
                  <a:pt x="953060" y="0"/>
                </a:cubicBezTo>
                <a:cubicBezTo>
                  <a:pt x="1158569" y="-38752"/>
                  <a:pt x="1207483" y="27854"/>
                  <a:pt x="1429590" y="0"/>
                </a:cubicBezTo>
                <a:cubicBezTo>
                  <a:pt x="1651697" y="-27854"/>
                  <a:pt x="1916962" y="65870"/>
                  <a:pt x="2087656" y="0"/>
                </a:cubicBezTo>
                <a:cubicBezTo>
                  <a:pt x="2258350" y="-65870"/>
                  <a:pt x="2385666" y="39130"/>
                  <a:pt x="2609570" y="0"/>
                </a:cubicBezTo>
                <a:cubicBezTo>
                  <a:pt x="2833474" y="-39130"/>
                  <a:pt x="2945374" y="8200"/>
                  <a:pt x="3131484" y="0"/>
                </a:cubicBezTo>
                <a:cubicBezTo>
                  <a:pt x="3317594" y="-8200"/>
                  <a:pt x="3550690" y="32488"/>
                  <a:pt x="3744165" y="0"/>
                </a:cubicBezTo>
                <a:cubicBezTo>
                  <a:pt x="3937640" y="-32488"/>
                  <a:pt x="4286346" y="55927"/>
                  <a:pt x="4538382" y="0"/>
                </a:cubicBezTo>
                <a:cubicBezTo>
                  <a:pt x="4576625" y="123096"/>
                  <a:pt x="4499578" y="286117"/>
                  <a:pt x="4538382" y="402640"/>
                </a:cubicBezTo>
                <a:cubicBezTo>
                  <a:pt x="4577186" y="519163"/>
                  <a:pt x="4520103" y="670136"/>
                  <a:pt x="4538382" y="817732"/>
                </a:cubicBezTo>
                <a:cubicBezTo>
                  <a:pt x="4556661" y="965328"/>
                  <a:pt x="4499186" y="1147280"/>
                  <a:pt x="4538382" y="1245277"/>
                </a:cubicBezTo>
                <a:cubicBezTo>
                  <a:pt x="4397534" y="1307210"/>
                  <a:pt x="4177822" y="1190191"/>
                  <a:pt x="4016468" y="1245277"/>
                </a:cubicBezTo>
                <a:cubicBezTo>
                  <a:pt x="3855114" y="1300363"/>
                  <a:pt x="3759868" y="1217264"/>
                  <a:pt x="3539938" y="1245277"/>
                </a:cubicBezTo>
                <a:cubicBezTo>
                  <a:pt x="3320008" y="1273290"/>
                  <a:pt x="3187127" y="1239428"/>
                  <a:pt x="2927256" y="1245277"/>
                </a:cubicBezTo>
                <a:cubicBezTo>
                  <a:pt x="2667385" y="1251126"/>
                  <a:pt x="2400975" y="1189150"/>
                  <a:pt x="2269191" y="1245277"/>
                </a:cubicBezTo>
                <a:cubicBezTo>
                  <a:pt x="2137407" y="1301404"/>
                  <a:pt x="1831448" y="1216116"/>
                  <a:pt x="1701893" y="1245277"/>
                </a:cubicBezTo>
                <a:cubicBezTo>
                  <a:pt x="1572338" y="1274438"/>
                  <a:pt x="1293795" y="1207930"/>
                  <a:pt x="1134596" y="1245277"/>
                </a:cubicBezTo>
                <a:cubicBezTo>
                  <a:pt x="975397" y="1282624"/>
                  <a:pt x="366824" y="1179641"/>
                  <a:pt x="0" y="1245277"/>
                </a:cubicBezTo>
                <a:cubicBezTo>
                  <a:pt x="-22316" y="1050813"/>
                  <a:pt x="4041" y="964608"/>
                  <a:pt x="0" y="817732"/>
                </a:cubicBezTo>
                <a:cubicBezTo>
                  <a:pt x="-4041" y="670856"/>
                  <a:pt x="7831" y="532723"/>
                  <a:pt x="0" y="439998"/>
                </a:cubicBezTo>
                <a:cubicBezTo>
                  <a:pt x="-7831" y="347273"/>
                  <a:pt x="12289" y="125910"/>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9 </a:t>
            </a:r>
            <a:r>
              <a:rPr lang="en-GB" b="0">
                <a:latin typeface="Calibri" panose="020F0502020204030204" pitchFamily="34" charset="0"/>
                <a:cs typeface="Calibri" panose="020F0502020204030204" pitchFamily="34" charset="0"/>
              </a:rPr>
              <a:t>- </a:t>
            </a:r>
            <a:r>
              <a:rPr lang="en-GB" sz="1800" b="0">
                <a:effectLst/>
                <a:latin typeface="Calibri" panose="020F0502020204030204" pitchFamily="34" charset="0"/>
                <a:ea typeface="Calibri" panose="020F0502020204030204" pitchFamily="34" charset="0"/>
                <a:cs typeface="Calibri" panose="020F0502020204030204" pitchFamily="34" charset="0"/>
              </a:rPr>
              <a:t>I kind of tended to avoid it, like kind of pretend it wasn’t there and misbehave, you know that kind of thing, switch off, you know.</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21286B8E-AE25-4D4E-A800-224756B73793}"/>
              </a:ext>
            </a:extLst>
          </p:cNvPr>
          <p:cNvSpPr txBox="1"/>
          <p:nvPr/>
        </p:nvSpPr>
        <p:spPr>
          <a:xfrm>
            <a:off x="315496" y="5366826"/>
            <a:ext cx="3799304" cy="646331"/>
          </a:xfrm>
          <a:custGeom>
            <a:avLst/>
            <a:gdLst>
              <a:gd name="connsiteX0" fmla="*/ 0 w 3799304"/>
              <a:gd name="connsiteY0" fmla="*/ 0 h 646331"/>
              <a:gd name="connsiteX1" fmla="*/ 428779 w 3799304"/>
              <a:gd name="connsiteY1" fmla="*/ 0 h 646331"/>
              <a:gd name="connsiteX2" fmla="*/ 933543 w 3799304"/>
              <a:gd name="connsiteY2" fmla="*/ 0 h 646331"/>
              <a:gd name="connsiteX3" fmla="*/ 1400315 w 3799304"/>
              <a:gd name="connsiteY3" fmla="*/ 0 h 646331"/>
              <a:gd name="connsiteX4" fmla="*/ 2019059 w 3799304"/>
              <a:gd name="connsiteY4" fmla="*/ 0 h 646331"/>
              <a:gd name="connsiteX5" fmla="*/ 2523823 w 3799304"/>
              <a:gd name="connsiteY5" fmla="*/ 0 h 646331"/>
              <a:gd name="connsiteX6" fmla="*/ 3028588 w 3799304"/>
              <a:gd name="connsiteY6" fmla="*/ 0 h 646331"/>
              <a:gd name="connsiteX7" fmla="*/ 3799304 w 3799304"/>
              <a:gd name="connsiteY7" fmla="*/ 0 h 646331"/>
              <a:gd name="connsiteX8" fmla="*/ 3799304 w 3799304"/>
              <a:gd name="connsiteY8" fmla="*/ 310239 h 646331"/>
              <a:gd name="connsiteX9" fmla="*/ 3799304 w 3799304"/>
              <a:gd name="connsiteY9" fmla="*/ 646331 h 646331"/>
              <a:gd name="connsiteX10" fmla="*/ 3256546 w 3799304"/>
              <a:gd name="connsiteY10" fmla="*/ 646331 h 646331"/>
              <a:gd name="connsiteX11" fmla="*/ 2675796 w 3799304"/>
              <a:gd name="connsiteY11" fmla="*/ 646331 h 646331"/>
              <a:gd name="connsiteX12" fmla="*/ 2133038 w 3799304"/>
              <a:gd name="connsiteY12" fmla="*/ 646331 h 646331"/>
              <a:gd name="connsiteX13" fmla="*/ 1666266 w 3799304"/>
              <a:gd name="connsiteY13" fmla="*/ 646331 h 646331"/>
              <a:gd name="connsiteX14" fmla="*/ 1085515 w 3799304"/>
              <a:gd name="connsiteY14" fmla="*/ 646331 h 646331"/>
              <a:gd name="connsiteX15" fmla="*/ 466772 w 3799304"/>
              <a:gd name="connsiteY15" fmla="*/ 646331 h 646331"/>
              <a:gd name="connsiteX16" fmla="*/ 0 w 3799304"/>
              <a:gd name="connsiteY16" fmla="*/ 646331 h 646331"/>
              <a:gd name="connsiteX17" fmla="*/ 0 w 3799304"/>
              <a:gd name="connsiteY17" fmla="*/ 323166 h 646331"/>
              <a:gd name="connsiteX18" fmla="*/ 0 w 3799304"/>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99304" h="646331" extrusionOk="0">
                <a:moveTo>
                  <a:pt x="0" y="0"/>
                </a:moveTo>
                <a:cubicBezTo>
                  <a:pt x="161571" y="-5827"/>
                  <a:pt x="264303" y="9806"/>
                  <a:pt x="428779" y="0"/>
                </a:cubicBezTo>
                <a:cubicBezTo>
                  <a:pt x="593255" y="-9806"/>
                  <a:pt x="758258" y="12362"/>
                  <a:pt x="933543" y="0"/>
                </a:cubicBezTo>
                <a:cubicBezTo>
                  <a:pt x="1108828" y="-12362"/>
                  <a:pt x="1287196" y="36801"/>
                  <a:pt x="1400315" y="0"/>
                </a:cubicBezTo>
                <a:cubicBezTo>
                  <a:pt x="1513434" y="-36801"/>
                  <a:pt x="1741457" y="51819"/>
                  <a:pt x="2019059" y="0"/>
                </a:cubicBezTo>
                <a:cubicBezTo>
                  <a:pt x="2296661" y="-51819"/>
                  <a:pt x="2409415" y="37801"/>
                  <a:pt x="2523823" y="0"/>
                </a:cubicBezTo>
                <a:cubicBezTo>
                  <a:pt x="2638231" y="-37801"/>
                  <a:pt x="2801671" y="2272"/>
                  <a:pt x="3028588" y="0"/>
                </a:cubicBezTo>
                <a:cubicBezTo>
                  <a:pt x="3255505" y="-2272"/>
                  <a:pt x="3457825" y="13676"/>
                  <a:pt x="3799304" y="0"/>
                </a:cubicBezTo>
                <a:cubicBezTo>
                  <a:pt x="3822090" y="95366"/>
                  <a:pt x="3786327" y="247210"/>
                  <a:pt x="3799304" y="310239"/>
                </a:cubicBezTo>
                <a:cubicBezTo>
                  <a:pt x="3812281" y="373268"/>
                  <a:pt x="3784361" y="556262"/>
                  <a:pt x="3799304" y="646331"/>
                </a:cubicBezTo>
                <a:cubicBezTo>
                  <a:pt x="3648268" y="703081"/>
                  <a:pt x="3495005" y="637186"/>
                  <a:pt x="3256546" y="646331"/>
                </a:cubicBezTo>
                <a:cubicBezTo>
                  <a:pt x="3018087" y="655476"/>
                  <a:pt x="2955507" y="587173"/>
                  <a:pt x="2675796" y="646331"/>
                </a:cubicBezTo>
                <a:cubicBezTo>
                  <a:pt x="2396085" y="705489"/>
                  <a:pt x="2286056" y="617218"/>
                  <a:pt x="2133038" y="646331"/>
                </a:cubicBezTo>
                <a:cubicBezTo>
                  <a:pt x="1980020" y="675444"/>
                  <a:pt x="1790306" y="642999"/>
                  <a:pt x="1666266" y="646331"/>
                </a:cubicBezTo>
                <a:cubicBezTo>
                  <a:pt x="1542226" y="649663"/>
                  <a:pt x="1254458" y="645113"/>
                  <a:pt x="1085515" y="646331"/>
                </a:cubicBezTo>
                <a:cubicBezTo>
                  <a:pt x="916572" y="647549"/>
                  <a:pt x="638600" y="607223"/>
                  <a:pt x="466772" y="646331"/>
                </a:cubicBezTo>
                <a:cubicBezTo>
                  <a:pt x="294944" y="685439"/>
                  <a:pt x="225821" y="592847"/>
                  <a:pt x="0" y="646331"/>
                </a:cubicBezTo>
                <a:cubicBezTo>
                  <a:pt x="-34738" y="546572"/>
                  <a:pt x="18483" y="445229"/>
                  <a:pt x="0" y="323166"/>
                </a:cubicBezTo>
                <a:cubicBezTo>
                  <a:pt x="-18483" y="201103"/>
                  <a:pt x="34194" y="86755"/>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13 </a:t>
            </a:r>
            <a:r>
              <a:rPr lang="en-GB" b="0">
                <a:latin typeface="Calibri" panose="020F0502020204030204" pitchFamily="34" charset="0"/>
                <a:cs typeface="Calibri" panose="020F0502020204030204" pitchFamily="34" charset="0"/>
              </a:rPr>
              <a:t>- </a:t>
            </a:r>
            <a:r>
              <a:rPr lang="en-GB" sz="1800" b="0">
                <a:effectLst/>
                <a:latin typeface="Calibri" panose="020F0502020204030204" pitchFamily="34" charset="0"/>
                <a:ea typeface="Calibri" panose="020F0502020204030204" pitchFamily="34" charset="0"/>
                <a:cs typeface="Calibri" panose="020F0502020204030204" pitchFamily="34" charset="0"/>
              </a:rPr>
              <a:t>Yeah, definitely. [Anxious] All the time. Yeah.</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1A94E78-5E1E-45CB-831C-9C9702B015E6}"/>
              </a:ext>
            </a:extLst>
          </p:cNvPr>
          <p:cNvSpPr txBox="1"/>
          <p:nvPr/>
        </p:nvSpPr>
        <p:spPr>
          <a:xfrm>
            <a:off x="4114800" y="5539653"/>
            <a:ext cx="4538382" cy="923330"/>
          </a:xfrm>
          <a:custGeom>
            <a:avLst/>
            <a:gdLst>
              <a:gd name="connsiteX0" fmla="*/ 0 w 4538382"/>
              <a:gd name="connsiteY0" fmla="*/ 0 h 923330"/>
              <a:gd name="connsiteX1" fmla="*/ 431146 w 4538382"/>
              <a:gd name="connsiteY1" fmla="*/ 0 h 923330"/>
              <a:gd name="connsiteX2" fmla="*/ 953060 w 4538382"/>
              <a:gd name="connsiteY2" fmla="*/ 0 h 923330"/>
              <a:gd name="connsiteX3" fmla="*/ 1429590 w 4538382"/>
              <a:gd name="connsiteY3" fmla="*/ 0 h 923330"/>
              <a:gd name="connsiteX4" fmla="*/ 2087656 w 4538382"/>
              <a:gd name="connsiteY4" fmla="*/ 0 h 923330"/>
              <a:gd name="connsiteX5" fmla="*/ 2609570 w 4538382"/>
              <a:gd name="connsiteY5" fmla="*/ 0 h 923330"/>
              <a:gd name="connsiteX6" fmla="*/ 3131484 w 4538382"/>
              <a:gd name="connsiteY6" fmla="*/ 0 h 923330"/>
              <a:gd name="connsiteX7" fmla="*/ 3744165 w 4538382"/>
              <a:gd name="connsiteY7" fmla="*/ 0 h 923330"/>
              <a:gd name="connsiteX8" fmla="*/ 4538382 w 4538382"/>
              <a:gd name="connsiteY8" fmla="*/ 0 h 923330"/>
              <a:gd name="connsiteX9" fmla="*/ 4538382 w 4538382"/>
              <a:gd name="connsiteY9" fmla="*/ 452432 h 923330"/>
              <a:gd name="connsiteX10" fmla="*/ 4538382 w 4538382"/>
              <a:gd name="connsiteY10" fmla="*/ 923330 h 923330"/>
              <a:gd name="connsiteX11" fmla="*/ 3925700 w 4538382"/>
              <a:gd name="connsiteY11" fmla="*/ 923330 h 923330"/>
              <a:gd name="connsiteX12" fmla="*/ 3358403 w 4538382"/>
              <a:gd name="connsiteY12" fmla="*/ 923330 h 923330"/>
              <a:gd name="connsiteX13" fmla="*/ 2881873 w 4538382"/>
              <a:gd name="connsiteY13" fmla="*/ 923330 h 923330"/>
              <a:gd name="connsiteX14" fmla="*/ 2269191 w 4538382"/>
              <a:gd name="connsiteY14" fmla="*/ 923330 h 923330"/>
              <a:gd name="connsiteX15" fmla="*/ 1611126 w 4538382"/>
              <a:gd name="connsiteY15" fmla="*/ 923330 h 923330"/>
              <a:gd name="connsiteX16" fmla="*/ 1043828 w 4538382"/>
              <a:gd name="connsiteY16" fmla="*/ 923330 h 923330"/>
              <a:gd name="connsiteX17" fmla="*/ 0 w 4538382"/>
              <a:gd name="connsiteY17" fmla="*/ 923330 h 923330"/>
              <a:gd name="connsiteX18" fmla="*/ 0 w 4538382"/>
              <a:gd name="connsiteY18" fmla="*/ 443198 h 923330"/>
              <a:gd name="connsiteX19" fmla="*/ 0 w 4538382"/>
              <a:gd name="connsiteY19"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38382" h="923330" extrusionOk="0">
                <a:moveTo>
                  <a:pt x="0" y="0"/>
                </a:moveTo>
                <a:cubicBezTo>
                  <a:pt x="109652" y="-36788"/>
                  <a:pt x="238021" y="1956"/>
                  <a:pt x="431146" y="0"/>
                </a:cubicBezTo>
                <a:cubicBezTo>
                  <a:pt x="624271" y="-1956"/>
                  <a:pt x="747551" y="38752"/>
                  <a:pt x="953060" y="0"/>
                </a:cubicBezTo>
                <a:cubicBezTo>
                  <a:pt x="1158569" y="-38752"/>
                  <a:pt x="1207483" y="27854"/>
                  <a:pt x="1429590" y="0"/>
                </a:cubicBezTo>
                <a:cubicBezTo>
                  <a:pt x="1651697" y="-27854"/>
                  <a:pt x="1916962" y="65870"/>
                  <a:pt x="2087656" y="0"/>
                </a:cubicBezTo>
                <a:cubicBezTo>
                  <a:pt x="2258350" y="-65870"/>
                  <a:pt x="2385666" y="39130"/>
                  <a:pt x="2609570" y="0"/>
                </a:cubicBezTo>
                <a:cubicBezTo>
                  <a:pt x="2833474" y="-39130"/>
                  <a:pt x="2945374" y="8200"/>
                  <a:pt x="3131484" y="0"/>
                </a:cubicBezTo>
                <a:cubicBezTo>
                  <a:pt x="3317594" y="-8200"/>
                  <a:pt x="3550690" y="32488"/>
                  <a:pt x="3744165" y="0"/>
                </a:cubicBezTo>
                <a:cubicBezTo>
                  <a:pt x="3937640" y="-32488"/>
                  <a:pt x="4286346" y="55927"/>
                  <a:pt x="4538382" y="0"/>
                </a:cubicBezTo>
                <a:cubicBezTo>
                  <a:pt x="4551227" y="169536"/>
                  <a:pt x="4497128" y="295223"/>
                  <a:pt x="4538382" y="452432"/>
                </a:cubicBezTo>
                <a:cubicBezTo>
                  <a:pt x="4579636" y="609641"/>
                  <a:pt x="4496018" y="757159"/>
                  <a:pt x="4538382" y="923330"/>
                </a:cubicBezTo>
                <a:cubicBezTo>
                  <a:pt x="4319009" y="952165"/>
                  <a:pt x="4097805" y="908006"/>
                  <a:pt x="3925700" y="923330"/>
                </a:cubicBezTo>
                <a:cubicBezTo>
                  <a:pt x="3753595" y="938654"/>
                  <a:pt x="3542040" y="919855"/>
                  <a:pt x="3358403" y="923330"/>
                </a:cubicBezTo>
                <a:cubicBezTo>
                  <a:pt x="3174766" y="926805"/>
                  <a:pt x="3101803" y="895317"/>
                  <a:pt x="2881873" y="923330"/>
                </a:cubicBezTo>
                <a:cubicBezTo>
                  <a:pt x="2661943" y="951343"/>
                  <a:pt x="2529062" y="917481"/>
                  <a:pt x="2269191" y="923330"/>
                </a:cubicBezTo>
                <a:cubicBezTo>
                  <a:pt x="2009320" y="929179"/>
                  <a:pt x="1742910" y="867203"/>
                  <a:pt x="1611126" y="923330"/>
                </a:cubicBezTo>
                <a:cubicBezTo>
                  <a:pt x="1479342" y="979457"/>
                  <a:pt x="1173383" y="894169"/>
                  <a:pt x="1043828" y="923330"/>
                </a:cubicBezTo>
                <a:cubicBezTo>
                  <a:pt x="914273" y="952491"/>
                  <a:pt x="264131" y="829522"/>
                  <a:pt x="0" y="923330"/>
                </a:cubicBezTo>
                <a:cubicBezTo>
                  <a:pt x="-41439" y="785583"/>
                  <a:pt x="9488" y="553414"/>
                  <a:pt x="0" y="443198"/>
                </a:cubicBezTo>
                <a:cubicBezTo>
                  <a:pt x="-9488" y="332982"/>
                  <a:pt x="43928" y="138636"/>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13 </a:t>
            </a:r>
            <a:r>
              <a:rPr lang="en-GB" b="0">
                <a:latin typeface="Calibri" panose="020F0502020204030204" pitchFamily="34" charset="0"/>
                <a:cs typeface="Calibri" panose="020F0502020204030204" pitchFamily="34" charset="0"/>
              </a:rPr>
              <a:t>- </a:t>
            </a:r>
            <a:r>
              <a:rPr lang="en-GB" sz="1800" b="0">
                <a:effectLst/>
                <a:latin typeface="Calibri" panose="020F0502020204030204" pitchFamily="34" charset="0"/>
                <a:ea typeface="Calibri" panose="020F0502020204030204" pitchFamily="34" charset="0"/>
                <a:cs typeface="Calibri" panose="020F0502020204030204" pitchFamily="34" charset="0"/>
              </a:rPr>
              <a:t>at school, I just kind of stopped paying attention, and then I wasn't anxious anymore.</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750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660053" y="207636"/>
            <a:ext cx="6628643" cy="603069"/>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Anxiety at school and how they coped</a:t>
            </a:r>
          </a:p>
        </p:txBody>
      </p:sp>
      <p:sp>
        <p:nvSpPr>
          <p:cNvPr id="3" name="TextBox 2">
            <a:extLst>
              <a:ext uri="{FF2B5EF4-FFF2-40B4-BE49-F238E27FC236}">
                <a16:creationId xmlns:a16="http://schemas.microsoft.com/office/drawing/2014/main" id="{88F94D80-9BF0-409C-BEDE-04D92381178F}"/>
              </a:ext>
            </a:extLst>
          </p:cNvPr>
          <p:cNvSpPr txBox="1"/>
          <p:nvPr/>
        </p:nvSpPr>
        <p:spPr>
          <a:xfrm>
            <a:off x="322413" y="1239615"/>
            <a:ext cx="4067968" cy="1477328"/>
          </a:xfrm>
          <a:custGeom>
            <a:avLst/>
            <a:gdLst>
              <a:gd name="connsiteX0" fmla="*/ 0 w 4067968"/>
              <a:gd name="connsiteY0" fmla="*/ 0 h 1477328"/>
              <a:gd name="connsiteX1" fmla="*/ 459099 w 4067968"/>
              <a:gd name="connsiteY1" fmla="*/ 0 h 1477328"/>
              <a:gd name="connsiteX2" fmla="*/ 999558 w 4067968"/>
              <a:gd name="connsiteY2" fmla="*/ 0 h 1477328"/>
              <a:gd name="connsiteX3" fmla="*/ 1499337 w 4067968"/>
              <a:gd name="connsiteY3" fmla="*/ 0 h 1477328"/>
              <a:gd name="connsiteX4" fmla="*/ 2161834 w 4067968"/>
              <a:gd name="connsiteY4" fmla="*/ 0 h 1477328"/>
              <a:gd name="connsiteX5" fmla="*/ 2702293 w 4067968"/>
              <a:gd name="connsiteY5" fmla="*/ 0 h 1477328"/>
              <a:gd name="connsiteX6" fmla="*/ 3242752 w 4067968"/>
              <a:gd name="connsiteY6" fmla="*/ 0 h 1477328"/>
              <a:gd name="connsiteX7" fmla="*/ 4067968 w 4067968"/>
              <a:gd name="connsiteY7" fmla="*/ 0 h 1477328"/>
              <a:gd name="connsiteX8" fmla="*/ 4067968 w 4067968"/>
              <a:gd name="connsiteY8" fmla="*/ 462896 h 1477328"/>
              <a:gd name="connsiteX9" fmla="*/ 4067968 w 4067968"/>
              <a:gd name="connsiteY9" fmla="*/ 940565 h 1477328"/>
              <a:gd name="connsiteX10" fmla="*/ 4067968 w 4067968"/>
              <a:gd name="connsiteY10" fmla="*/ 1477328 h 1477328"/>
              <a:gd name="connsiteX11" fmla="*/ 3446150 w 4067968"/>
              <a:gd name="connsiteY11" fmla="*/ 1477328 h 1477328"/>
              <a:gd name="connsiteX12" fmla="*/ 2865012 w 4067968"/>
              <a:gd name="connsiteY12" fmla="*/ 1477328 h 1477328"/>
              <a:gd name="connsiteX13" fmla="*/ 2365233 w 4067968"/>
              <a:gd name="connsiteY13" fmla="*/ 1477328 h 1477328"/>
              <a:gd name="connsiteX14" fmla="*/ 1743415 w 4067968"/>
              <a:gd name="connsiteY14" fmla="*/ 1477328 h 1477328"/>
              <a:gd name="connsiteX15" fmla="*/ 1080917 w 4067968"/>
              <a:gd name="connsiteY15" fmla="*/ 1477328 h 1477328"/>
              <a:gd name="connsiteX16" fmla="*/ 499779 w 4067968"/>
              <a:gd name="connsiteY16" fmla="*/ 1477328 h 1477328"/>
              <a:gd name="connsiteX17" fmla="*/ 0 w 4067968"/>
              <a:gd name="connsiteY17" fmla="*/ 1477328 h 1477328"/>
              <a:gd name="connsiteX18" fmla="*/ 0 w 4067968"/>
              <a:gd name="connsiteY18" fmla="*/ 955339 h 1477328"/>
              <a:gd name="connsiteX19" fmla="*/ 0 w 4067968"/>
              <a:gd name="connsiteY19" fmla="*/ 433350 h 1477328"/>
              <a:gd name="connsiteX20" fmla="*/ 0 w 4067968"/>
              <a:gd name="connsiteY20"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67968" h="1477328" extrusionOk="0">
                <a:moveTo>
                  <a:pt x="0" y="0"/>
                </a:moveTo>
                <a:cubicBezTo>
                  <a:pt x="133863" y="-45419"/>
                  <a:pt x="288917" y="8690"/>
                  <a:pt x="459099" y="0"/>
                </a:cubicBezTo>
                <a:cubicBezTo>
                  <a:pt x="629281" y="-8690"/>
                  <a:pt x="878082" y="29360"/>
                  <a:pt x="999558" y="0"/>
                </a:cubicBezTo>
                <a:cubicBezTo>
                  <a:pt x="1121034" y="-29360"/>
                  <a:pt x="1384019" y="21794"/>
                  <a:pt x="1499337" y="0"/>
                </a:cubicBezTo>
                <a:cubicBezTo>
                  <a:pt x="1614655" y="-21794"/>
                  <a:pt x="1889016" y="49535"/>
                  <a:pt x="2161834" y="0"/>
                </a:cubicBezTo>
                <a:cubicBezTo>
                  <a:pt x="2434652" y="-49535"/>
                  <a:pt x="2526583" y="16174"/>
                  <a:pt x="2702293" y="0"/>
                </a:cubicBezTo>
                <a:cubicBezTo>
                  <a:pt x="2878003" y="-16174"/>
                  <a:pt x="3051843" y="14584"/>
                  <a:pt x="3242752" y="0"/>
                </a:cubicBezTo>
                <a:cubicBezTo>
                  <a:pt x="3433661" y="-14584"/>
                  <a:pt x="3692997" y="28471"/>
                  <a:pt x="4067968" y="0"/>
                </a:cubicBezTo>
                <a:cubicBezTo>
                  <a:pt x="4102578" y="113652"/>
                  <a:pt x="4064790" y="350820"/>
                  <a:pt x="4067968" y="462896"/>
                </a:cubicBezTo>
                <a:cubicBezTo>
                  <a:pt x="4071146" y="574972"/>
                  <a:pt x="4048124" y="750259"/>
                  <a:pt x="4067968" y="940565"/>
                </a:cubicBezTo>
                <a:cubicBezTo>
                  <a:pt x="4087812" y="1130871"/>
                  <a:pt x="4023467" y="1287727"/>
                  <a:pt x="4067968" y="1477328"/>
                </a:cubicBezTo>
                <a:cubicBezTo>
                  <a:pt x="3851371" y="1483913"/>
                  <a:pt x="3586714" y="1414676"/>
                  <a:pt x="3446150" y="1477328"/>
                </a:cubicBezTo>
                <a:cubicBezTo>
                  <a:pt x="3305586" y="1539980"/>
                  <a:pt x="3061294" y="1458573"/>
                  <a:pt x="2865012" y="1477328"/>
                </a:cubicBezTo>
                <a:cubicBezTo>
                  <a:pt x="2668730" y="1496083"/>
                  <a:pt x="2513502" y="1435469"/>
                  <a:pt x="2365233" y="1477328"/>
                </a:cubicBezTo>
                <a:cubicBezTo>
                  <a:pt x="2216964" y="1519187"/>
                  <a:pt x="1884627" y="1410158"/>
                  <a:pt x="1743415" y="1477328"/>
                </a:cubicBezTo>
                <a:cubicBezTo>
                  <a:pt x="1602203" y="1544498"/>
                  <a:pt x="1239730" y="1439983"/>
                  <a:pt x="1080917" y="1477328"/>
                </a:cubicBezTo>
                <a:cubicBezTo>
                  <a:pt x="922104" y="1514673"/>
                  <a:pt x="641178" y="1430803"/>
                  <a:pt x="499779" y="1477328"/>
                </a:cubicBezTo>
                <a:cubicBezTo>
                  <a:pt x="358380" y="1523853"/>
                  <a:pt x="155886" y="1471926"/>
                  <a:pt x="0" y="1477328"/>
                </a:cubicBezTo>
                <a:cubicBezTo>
                  <a:pt x="-3508" y="1285374"/>
                  <a:pt x="37359" y="1211728"/>
                  <a:pt x="0" y="955339"/>
                </a:cubicBezTo>
                <a:cubicBezTo>
                  <a:pt x="-37359" y="698950"/>
                  <a:pt x="59384" y="601897"/>
                  <a:pt x="0" y="433350"/>
                </a:cubicBezTo>
                <a:cubicBezTo>
                  <a:pt x="-59384" y="264803"/>
                  <a:pt x="5906" y="180458"/>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7 </a:t>
            </a:r>
            <a:r>
              <a:rPr lang="en-GB" b="0">
                <a:latin typeface="Calibri" panose="020F0502020204030204" pitchFamily="34" charset="0"/>
                <a:cs typeface="Calibri" panose="020F0502020204030204" pitchFamily="34" charset="0"/>
              </a:rPr>
              <a:t>- </a:t>
            </a:r>
            <a:r>
              <a:rPr lang="en-GB" sz="1800" b="0">
                <a:effectLst/>
                <a:latin typeface="Calibri" panose="020F0502020204030204" pitchFamily="34" charset="0"/>
                <a:ea typeface="Calibri" panose="020F0502020204030204" pitchFamily="34" charset="0"/>
                <a:cs typeface="Calibri" panose="020F0502020204030204" pitchFamily="34" charset="0"/>
              </a:rPr>
              <a:t>terrified, absolutely terrified, you know that somebody was going to tell me that I was stupid because they would you know, they would say why can’t you do it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F35023A-86F7-476E-9211-19F5D46F40E0}"/>
              </a:ext>
            </a:extLst>
          </p:cNvPr>
          <p:cNvSpPr txBox="1"/>
          <p:nvPr/>
        </p:nvSpPr>
        <p:spPr>
          <a:xfrm>
            <a:off x="4383464" y="1514027"/>
            <a:ext cx="4445040" cy="1754326"/>
          </a:xfrm>
          <a:custGeom>
            <a:avLst/>
            <a:gdLst>
              <a:gd name="connsiteX0" fmla="*/ 0 w 4445040"/>
              <a:gd name="connsiteY0" fmla="*/ 0 h 1754326"/>
              <a:gd name="connsiteX1" fmla="*/ 422279 w 4445040"/>
              <a:gd name="connsiteY1" fmla="*/ 0 h 1754326"/>
              <a:gd name="connsiteX2" fmla="*/ 933458 w 4445040"/>
              <a:gd name="connsiteY2" fmla="*/ 0 h 1754326"/>
              <a:gd name="connsiteX3" fmla="*/ 1400188 w 4445040"/>
              <a:gd name="connsiteY3" fmla="*/ 0 h 1754326"/>
              <a:gd name="connsiteX4" fmla="*/ 2044718 w 4445040"/>
              <a:gd name="connsiteY4" fmla="*/ 0 h 1754326"/>
              <a:gd name="connsiteX5" fmla="*/ 2555898 w 4445040"/>
              <a:gd name="connsiteY5" fmla="*/ 0 h 1754326"/>
              <a:gd name="connsiteX6" fmla="*/ 3067078 w 4445040"/>
              <a:gd name="connsiteY6" fmla="*/ 0 h 1754326"/>
              <a:gd name="connsiteX7" fmla="*/ 3667158 w 4445040"/>
              <a:gd name="connsiteY7" fmla="*/ 0 h 1754326"/>
              <a:gd name="connsiteX8" fmla="*/ 4445040 w 4445040"/>
              <a:gd name="connsiteY8" fmla="*/ 0 h 1754326"/>
              <a:gd name="connsiteX9" fmla="*/ 4445040 w 4445040"/>
              <a:gd name="connsiteY9" fmla="*/ 567232 h 1754326"/>
              <a:gd name="connsiteX10" fmla="*/ 4445040 w 4445040"/>
              <a:gd name="connsiteY10" fmla="*/ 1152007 h 1754326"/>
              <a:gd name="connsiteX11" fmla="*/ 4445040 w 4445040"/>
              <a:gd name="connsiteY11" fmla="*/ 1754326 h 1754326"/>
              <a:gd name="connsiteX12" fmla="*/ 3933860 w 4445040"/>
              <a:gd name="connsiteY12" fmla="*/ 1754326 h 1754326"/>
              <a:gd name="connsiteX13" fmla="*/ 3467131 w 4445040"/>
              <a:gd name="connsiteY13" fmla="*/ 1754326 h 1754326"/>
              <a:gd name="connsiteX14" fmla="*/ 2867051 w 4445040"/>
              <a:gd name="connsiteY14" fmla="*/ 1754326 h 1754326"/>
              <a:gd name="connsiteX15" fmla="*/ 2222520 w 4445040"/>
              <a:gd name="connsiteY15" fmla="*/ 1754326 h 1754326"/>
              <a:gd name="connsiteX16" fmla="*/ 1666890 w 4445040"/>
              <a:gd name="connsiteY16" fmla="*/ 1754326 h 1754326"/>
              <a:gd name="connsiteX17" fmla="*/ 1111260 w 4445040"/>
              <a:gd name="connsiteY17" fmla="*/ 1754326 h 1754326"/>
              <a:gd name="connsiteX18" fmla="*/ 0 w 4445040"/>
              <a:gd name="connsiteY18" fmla="*/ 1754326 h 1754326"/>
              <a:gd name="connsiteX19" fmla="*/ 0 w 4445040"/>
              <a:gd name="connsiteY19" fmla="*/ 1152007 h 1754326"/>
              <a:gd name="connsiteX20" fmla="*/ 0 w 4445040"/>
              <a:gd name="connsiteY20" fmla="*/ 619862 h 1754326"/>
              <a:gd name="connsiteX21" fmla="*/ 0 w 4445040"/>
              <a:gd name="connsiteY21"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45040" h="1754326" extrusionOk="0">
                <a:moveTo>
                  <a:pt x="0" y="0"/>
                </a:moveTo>
                <a:cubicBezTo>
                  <a:pt x="171836" y="-49301"/>
                  <a:pt x="245671" y="12257"/>
                  <a:pt x="422279" y="0"/>
                </a:cubicBezTo>
                <a:cubicBezTo>
                  <a:pt x="598887" y="-12257"/>
                  <a:pt x="706061" y="32556"/>
                  <a:pt x="933458" y="0"/>
                </a:cubicBezTo>
                <a:cubicBezTo>
                  <a:pt x="1160855" y="-32556"/>
                  <a:pt x="1239201" y="12802"/>
                  <a:pt x="1400188" y="0"/>
                </a:cubicBezTo>
                <a:cubicBezTo>
                  <a:pt x="1561175" y="-12802"/>
                  <a:pt x="1841803" y="5913"/>
                  <a:pt x="2044718" y="0"/>
                </a:cubicBezTo>
                <a:cubicBezTo>
                  <a:pt x="2247633" y="-5913"/>
                  <a:pt x="2334167" y="10864"/>
                  <a:pt x="2555898" y="0"/>
                </a:cubicBezTo>
                <a:cubicBezTo>
                  <a:pt x="2777629" y="-10864"/>
                  <a:pt x="2885419" y="32737"/>
                  <a:pt x="3067078" y="0"/>
                </a:cubicBezTo>
                <a:cubicBezTo>
                  <a:pt x="3248737" y="-32737"/>
                  <a:pt x="3513280" y="7729"/>
                  <a:pt x="3667158" y="0"/>
                </a:cubicBezTo>
                <a:cubicBezTo>
                  <a:pt x="3821036" y="-7729"/>
                  <a:pt x="4230526" y="74158"/>
                  <a:pt x="4445040" y="0"/>
                </a:cubicBezTo>
                <a:cubicBezTo>
                  <a:pt x="4445475" y="180357"/>
                  <a:pt x="4400125" y="399078"/>
                  <a:pt x="4445040" y="567232"/>
                </a:cubicBezTo>
                <a:cubicBezTo>
                  <a:pt x="4489955" y="735386"/>
                  <a:pt x="4432135" y="970390"/>
                  <a:pt x="4445040" y="1152007"/>
                </a:cubicBezTo>
                <a:cubicBezTo>
                  <a:pt x="4457945" y="1333625"/>
                  <a:pt x="4414976" y="1591873"/>
                  <a:pt x="4445040" y="1754326"/>
                </a:cubicBezTo>
                <a:cubicBezTo>
                  <a:pt x="4312416" y="1815635"/>
                  <a:pt x="4117022" y="1701401"/>
                  <a:pt x="3933860" y="1754326"/>
                </a:cubicBezTo>
                <a:cubicBezTo>
                  <a:pt x="3750698" y="1807251"/>
                  <a:pt x="3635973" y="1705692"/>
                  <a:pt x="3467131" y="1754326"/>
                </a:cubicBezTo>
                <a:cubicBezTo>
                  <a:pt x="3298289" y="1802960"/>
                  <a:pt x="3038268" y="1738749"/>
                  <a:pt x="2867051" y="1754326"/>
                </a:cubicBezTo>
                <a:cubicBezTo>
                  <a:pt x="2695834" y="1769903"/>
                  <a:pt x="2385027" y="1734074"/>
                  <a:pt x="2222520" y="1754326"/>
                </a:cubicBezTo>
                <a:cubicBezTo>
                  <a:pt x="2060013" y="1774578"/>
                  <a:pt x="1886159" y="1694582"/>
                  <a:pt x="1666890" y="1754326"/>
                </a:cubicBezTo>
                <a:cubicBezTo>
                  <a:pt x="1447621" y="1814070"/>
                  <a:pt x="1383594" y="1719176"/>
                  <a:pt x="1111260" y="1754326"/>
                </a:cubicBezTo>
                <a:cubicBezTo>
                  <a:pt x="838926" y="1789476"/>
                  <a:pt x="300149" y="1667002"/>
                  <a:pt x="0" y="1754326"/>
                </a:cubicBezTo>
                <a:cubicBezTo>
                  <a:pt x="-61409" y="1569387"/>
                  <a:pt x="19644" y="1433096"/>
                  <a:pt x="0" y="1152007"/>
                </a:cubicBezTo>
                <a:cubicBezTo>
                  <a:pt x="-19644" y="870918"/>
                  <a:pt x="27591" y="822927"/>
                  <a:pt x="0" y="619862"/>
                </a:cubicBezTo>
                <a:cubicBezTo>
                  <a:pt x="-27591" y="416797"/>
                  <a:pt x="25620" y="246944"/>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7 </a:t>
            </a:r>
            <a:r>
              <a:rPr lang="en-GB" b="0">
                <a:latin typeface="Calibri" panose="020F0502020204030204" pitchFamily="34" charset="0"/>
                <a:cs typeface="Calibri" panose="020F0502020204030204" pitchFamily="34" charset="0"/>
              </a:rPr>
              <a:t>- </a:t>
            </a:r>
            <a:r>
              <a:rPr lang="en-GB" sz="1800" b="0">
                <a:effectLst/>
                <a:latin typeface="Calibri" panose="020F0502020204030204" pitchFamily="34" charset="0"/>
                <a:ea typeface="Calibri" panose="020F0502020204030204" pitchFamily="34" charset="0"/>
                <a:cs typeface="Calibri" panose="020F0502020204030204" pitchFamily="34" charset="0"/>
              </a:rPr>
              <a:t>I would end up going into the toilet and put some hot water into the sink and just sort of put my arms in it and feel the hot water sort of trying to relax myself, trying to calm myself, trying to get my breathing and this is at the age of 7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27F7524-1E39-471B-BFBD-70F7B9DE08B8}"/>
              </a:ext>
            </a:extLst>
          </p:cNvPr>
          <p:cNvSpPr txBox="1"/>
          <p:nvPr/>
        </p:nvSpPr>
        <p:spPr>
          <a:xfrm>
            <a:off x="315495" y="3964610"/>
            <a:ext cx="4081805" cy="1245277"/>
          </a:xfrm>
          <a:custGeom>
            <a:avLst/>
            <a:gdLst>
              <a:gd name="connsiteX0" fmla="*/ 0 w 4081805"/>
              <a:gd name="connsiteY0" fmla="*/ 0 h 1245277"/>
              <a:gd name="connsiteX1" fmla="*/ 460661 w 4081805"/>
              <a:gd name="connsiteY1" fmla="*/ 0 h 1245277"/>
              <a:gd name="connsiteX2" fmla="*/ 1002958 w 4081805"/>
              <a:gd name="connsiteY2" fmla="*/ 0 h 1245277"/>
              <a:gd name="connsiteX3" fmla="*/ 1504437 w 4081805"/>
              <a:gd name="connsiteY3" fmla="*/ 0 h 1245277"/>
              <a:gd name="connsiteX4" fmla="*/ 2169188 w 4081805"/>
              <a:gd name="connsiteY4" fmla="*/ 0 h 1245277"/>
              <a:gd name="connsiteX5" fmla="*/ 2711485 w 4081805"/>
              <a:gd name="connsiteY5" fmla="*/ 0 h 1245277"/>
              <a:gd name="connsiteX6" fmla="*/ 3253782 w 4081805"/>
              <a:gd name="connsiteY6" fmla="*/ 0 h 1245277"/>
              <a:gd name="connsiteX7" fmla="*/ 4081805 w 4081805"/>
              <a:gd name="connsiteY7" fmla="*/ 0 h 1245277"/>
              <a:gd name="connsiteX8" fmla="*/ 4081805 w 4081805"/>
              <a:gd name="connsiteY8" fmla="*/ 390187 h 1245277"/>
              <a:gd name="connsiteX9" fmla="*/ 4081805 w 4081805"/>
              <a:gd name="connsiteY9" fmla="*/ 792826 h 1245277"/>
              <a:gd name="connsiteX10" fmla="*/ 4081805 w 4081805"/>
              <a:gd name="connsiteY10" fmla="*/ 1245277 h 1245277"/>
              <a:gd name="connsiteX11" fmla="*/ 3457872 w 4081805"/>
              <a:gd name="connsiteY11" fmla="*/ 1245277 h 1245277"/>
              <a:gd name="connsiteX12" fmla="*/ 2874757 w 4081805"/>
              <a:gd name="connsiteY12" fmla="*/ 1245277 h 1245277"/>
              <a:gd name="connsiteX13" fmla="*/ 2373278 w 4081805"/>
              <a:gd name="connsiteY13" fmla="*/ 1245277 h 1245277"/>
              <a:gd name="connsiteX14" fmla="*/ 1749345 w 4081805"/>
              <a:gd name="connsiteY14" fmla="*/ 1245277 h 1245277"/>
              <a:gd name="connsiteX15" fmla="*/ 1084594 w 4081805"/>
              <a:gd name="connsiteY15" fmla="*/ 1245277 h 1245277"/>
              <a:gd name="connsiteX16" fmla="*/ 501479 w 4081805"/>
              <a:gd name="connsiteY16" fmla="*/ 1245277 h 1245277"/>
              <a:gd name="connsiteX17" fmla="*/ 0 w 4081805"/>
              <a:gd name="connsiteY17" fmla="*/ 1245277 h 1245277"/>
              <a:gd name="connsiteX18" fmla="*/ 0 w 4081805"/>
              <a:gd name="connsiteY18" fmla="*/ 805279 h 1245277"/>
              <a:gd name="connsiteX19" fmla="*/ 0 w 4081805"/>
              <a:gd name="connsiteY19" fmla="*/ 365281 h 1245277"/>
              <a:gd name="connsiteX20" fmla="*/ 0 w 4081805"/>
              <a:gd name="connsiteY20" fmla="*/ 0 h 12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81805" h="1245277" extrusionOk="0">
                <a:moveTo>
                  <a:pt x="0" y="0"/>
                </a:moveTo>
                <a:cubicBezTo>
                  <a:pt x="188571" y="-7493"/>
                  <a:pt x="274962" y="24794"/>
                  <a:pt x="460661" y="0"/>
                </a:cubicBezTo>
                <a:cubicBezTo>
                  <a:pt x="646360" y="-24794"/>
                  <a:pt x="809207" y="40002"/>
                  <a:pt x="1002958" y="0"/>
                </a:cubicBezTo>
                <a:cubicBezTo>
                  <a:pt x="1196709" y="-40002"/>
                  <a:pt x="1365707" y="53389"/>
                  <a:pt x="1504437" y="0"/>
                </a:cubicBezTo>
                <a:cubicBezTo>
                  <a:pt x="1643167" y="-53389"/>
                  <a:pt x="1927745" y="24958"/>
                  <a:pt x="2169188" y="0"/>
                </a:cubicBezTo>
                <a:cubicBezTo>
                  <a:pt x="2410631" y="-24958"/>
                  <a:pt x="2452941" y="49928"/>
                  <a:pt x="2711485" y="0"/>
                </a:cubicBezTo>
                <a:cubicBezTo>
                  <a:pt x="2970029" y="-49928"/>
                  <a:pt x="3041831" y="21806"/>
                  <a:pt x="3253782" y="0"/>
                </a:cubicBezTo>
                <a:cubicBezTo>
                  <a:pt x="3465733" y="-21806"/>
                  <a:pt x="3886169" y="27172"/>
                  <a:pt x="4081805" y="0"/>
                </a:cubicBezTo>
                <a:cubicBezTo>
                  <a:pt x="4099369" y="122868"/>
                  <a:pt x="4051418" y="310991"/>
                  <a:pt x="4081805" y="390187"/>
                </a:cubicBezTo>
                <a:cubicBezTo>
                  <a:pt x="4112192" y="469383"/>
                  <a:pt x="4042857" y="686921"/>
                  <a:pt x="4081805" y="792826"/>
                </a:cubicBezTo>
                <a:cubicBezTo>
                  <a:pt x="4120753" y="898731"/>
                  <a:pt x="4050372" y="1146610"/>
                  <a:pt x="4081805" y="1245277"/>
                </a:cubicBezTo>
                <a:cubicBezTo>
                  <a:pt x="3817618" y="1249673"/>
                  <a:pt x="3610130" y="1175737"/>
                  <a:pt x="3457872" y="1245277"/>
                </a:cubicBezTo>
                <a:cubicBezTo>
                  <a:pt x="3305614" y="1314817"/>
                  <a:pt x="3078075" y="1229229"/>
                  <a:pt x="2874757" y="1245277"/>
                </a:cubicBezTo>
                <a:cubicBezTo>
                  <a:pt x="2671440" y="1261325"/>
                  <a:pt x="2536655" y="1196812"/>
                  <a:pt x="2373278" y="1245277"/>
                </a:cubicBezTo>
                <a:cubicBezTo>
                  <a:pt x="2209901" y="1293742"/>
                  <a:pt x="2036660" y="1242312"/>
                  <a:pt x="1749345" y="1245277"/>
                </a:cubicBezTo>
                <a:cubicBezTo>
                  <a:pt x="1462030" y="1248242"/>
                  <a:pt x="1358724" y="1186020"/>
                  <a:pt x="1084594" y="1245277"/>
                </a:cubicBezTo>
                <a:cubicBezTo>
                  <a:pt x="810464" y="1304534"/>
                  <a:pt x="678357" y="1228815"/>
                  <a:pt x="501479" y="1245277"/>
                </a:cubicBezTo>
                <a:cubicBezTo>
                  <a:pt x="324602" y="1261739"/>
                  <a:pt x="237703" y="1226137"/>
                  <a:pt x="0" y="1245277"/>
                </a:cubicBezTo>
                <a:cubicBezTo>
                  <a:pt x="-18056" y="1075315"/>
                  <a:pt x="8350" y="948244"/>
                  <a:pt x="0" y="805279"/>
                </a:cubicBezTo>
                <a:cubicBezTo>
                  <a:pt x="-8350" y="662314"/>
                  <a:pt x="5797" y="524897"/>
                  <a:pt x="0" y="365281"/>
                </a:cubicBezTo>
                <a:cubicBezTo>
                  <a:pt x="-5797" y="205665"/>
                  <a:pt x="13571" y="105019"/>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10 </a:t>
            </a:r>
            <a:r>
              <a:rPr lang="en-GB" b="0">
                <a:latin typeface="Calibri" panose="020F0502020204030204" pitchFamily="34" charset="0"/>
                <a:cs typeface="Calibri" panose="020F0502020204030204" pitchFamily="34" charset="0"/>
              </a:rPr>
              <a:t>- </a:t>
            </a:r>
            <a:r>
              <a:rPr lang="en-GB" sz="1800" b="0">
                <a:effectLst/>
                <a:latin typeface="Calibri" panose="020F0502020204030204" pitchFamily="34" charset="0"/>
                <a:ea typeface="Calibri" panose="020F0502020204030204" pitchFamily="34" charset="0"/>
                <a:cs typeface="Calibri" panose="020F0502020204030204" pitchFamily="34" charset="0"/>
              </a:rPr>
              <a:t>I’m very much, I like to get things right, so not getting something right sort of makes me, makes me feel anxious.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3B3E2F9-E849-47E7-A8D2-37834D773C60}"/>
              </a:ext>
            </a:extLst>
          </p:cNvPr>
          <p:cNvSpPr txBox="1"/>
          <p:nvPr/>
        </p:nvSpPr>
        <p:spPr>
          <a:xfrm>
            <a:off x="4383463" y="4435927"/>
            <a:ext cx="4445039" cy="1477328"/>
          </a:xfrm>
          <a:custGeom>
            <a:avLst/>
            <a:gdLst>
              <a:gd name="connsiteX0" fmla="*/ 0 w 4445039"/>
              <a:gd name="connsiteY0" fmla="*/ 0 h 1477328"/>
              <a:gd name="connsiteX1" fmla="*/ 422279 w 4445039"/>
              <a:gd name="connsiteY1" fmla="*/ 0 h 1477328"/>
              <a:gd name="connsiteX2" fmla="*/ 933458 w 4445039"/>
              <a:gd name="connsiteY2" fmla="*/ 0 h 1477328"/>
              <a:gd name="connsiteX3" fmla="*/ 1400187 w 4445039"/>
              <a:gd name="connsiteY3" fmla="*/ 0 h 1477328"/>
              <a:gd name="connsiteX4" fmla="*/ 2044718 w 4445039"/>
              <a:gd name="connsiteY4" fmla="*/ 0 h 1477328"/>
              <a:gd name="connsiteX5" fmla="*/ 2555897 w 4445039"/>
              <a:gd name="connsiteY5" fmla="*/ 0 h 1477328"/>
              <a:gd name="connsiteX6" fmla="*/ 3067077 w 4445039"/>
              <a:gd name="connsiteY6" fmla="*/ 0 h 1477328"/>
              <a:gd name="connsiteX7" fmla="*/ 3667157 w 4445039"/>
              <a:gd name="connsiteY7" fmla="*/ 0 h 1477328"/>
              <a:gd name="connsiteX8" fmla="*/ 4445039 w 4445039"/>
              <a:gd name="connsiteY8" fmla="*/ 0 h 1477328"/>
              <a:gd name="connsiteX9" fmla="*/ 4445039 w 4445039"/>
              <a:gd name="connsiteY9" fmla="*/ 477669 h 1477328"/>
              <a:gd name="connsiteX10" fmla="*/ 4445039 w 4445039"/>
              <a:gd name="connsiteY10" fmla="*/ 970112 h 1477328"/>
              <a:gd name="connsiteX11" fmla="*/ 4445039 w 4445039"/>
              <a:gd name="connsiteY11" fmla="*/ 1477328 h 1477328"/>
              <a:gd name="connsiteX12" fmla="*/ 3933860 w 4445039"/>
              <a:gd name="connsiteY12" fmla="*/ 1477328 h 1477328"/>
              <a:gd name="connsiteX13" fmla="*/ 3467130 w 4445039"/>
              <a:gd name="connsiteY13" fmla="*/ 1477328 h 1477328"/>
              <a:gd name="connsiteX14" fmla="*/ 2867050 w 4445039"/>
              <a:gd name="connsiteY14" fmla="*/ 1477328 h 1477328"/>
              <a:gd name="connsiteX15" fmla="*/ 2222520 w 4445039"/>
              <a:gd name="connsiteY15" fmla="*/ 1477328 h 1477328"/>
              <a:gd name="connsiteX16" fmla="*/ 1666890 w 4445039"/>
              <a:gd name="connsiteY16" fmla="*/ 1477328 h 1477328"/>
              <a:gd name="connsiteX17" fmla="*/ 1111260 w 4445039"/>
              <a:gd name="connsiteY17" fmla="*/ 1477328 h 1477328"/>
              <a:gd name="connsiteX18" fmla="*/ 0 w 4445039"/>
              <a:gd name="connsiteY18" fmla="*/ 1477328 h 1477328"/>
              <a:gd name="connsiteX19" fmla="*/ 0 w 4445039"/>
              <a:gd name="connsiteY19" fmla="*/ 970112 h 1477328"/>
              <a:gd name="connsiteX20" fmla="*/ 0 w 4445039"/>
              <a:gd name="connsiteY20" fmla="*/ 521989 h 1477328"/>
              <a:gd name="connsiteX21" fmla="*/ 0 w 4445039"/>
              <a:gd name="connsiteY21"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45039" h="1477328" extrusionOk="0">
                <a:moveTo>
                  <a:pt x="0" y="0"/>
                </a:moveTo>
                <a:cubicBezTo>
                  <a:pt x="171836" y="-49301"/>
                  <a:pt x="245671" y="12257"/>
                  <a:pt x="422279" y="0"/>
                </a:cubicBezTo>
                <a:cubicBezTo>
                  <a:pt x="598887" y="-12257"/>
                  <a:pt x="706061" y="32556"/>
                  <a:pt x="933458" y="0"/>
                </a:cubicBezTo>
                <a:cubicBezTo>
                  <a:pt x="1160855" y="-32556"/>
                  <a:pt x="1241394" y="16231"/>
                  <a:pt x="1400187" y="0"/>
                </a:cubicBezTo>
                <a:cubicBezTo>
                  <a:pt x="1558980" y="-16231"/>
                  <a:pt x="1840726" y="2300"/>
                  <a:pt x="2044718" y="0"/>
                </a:cubicBezTo>
                <a:cubicBezTo>
                  <a:pt x="2248710" y="-2300"/>
                  <a:pt x="2335056" y="12454"/>
                  <a:pt x="2555897" y="0"/>
                </a:cubicBezTo>
                <a:cubicBezTo>
                  <a:pt x="2776738" y="-12454"/>
                  <a:pt x="2885418" y="32737"/>
                  <a:pt x="3067077" y="0"/>
                </a:cubicBezTo>
                <a:cubicBezTo>
                  <a:pt x="3248736" y="-32737"/>
                  <a:pt x="3513279" y="7729"/>
                  <a:pt x="3667157" y="0"/>
                </a:cubicBezTo>
                <a:cubicBezTo>
                  <a:pt x="3821035" y="-7729"/>
                  <a:pt x="4230525" y="74158"/>
                  <a:pt x="4445039" y="0"/>
                </a:cubicBezTo>
                <a:cubicBezTo>
                  <a:pt x="4463377" y="187018"/>
                  <a:pt x="4425195" y="287363"/>
                  <a:pt x="4445039" y="477669"/>
                </a:cubicBezTo>
                <a:cubicBezTo>
                  <a:pt x="4464883" y="667975"/>
                  <a:pt x="4410599" y="868850"/>
                  <a:pt x="4445039" y="970112"/>
                </a:cubicBezTo>
                <a:cubicBezTo>
                  <a:pt x="4479479" y="1071374"/>
                  <a:pt x="4392150" y="1225699"/>
                  <a:pt x="4445039" y="1477328"/>
                </a:cubicBezTo>
                <a:cubicBezTo>
                  <a:pt x="4310826" y="1533111"/>
                  <a:pt x="4116616" y="1416917"/>
                  <a:pt x="3933860" y="1477328"/>
                </a:cubicBezTo>
                <a:cubicBezTo>
                  <a:pt x="3751104" y="1537739"/>
                  <a:pt x="3644700" y="1433655"/>
                  <a:pt x="3467130" y="1477328"/>
                </a:cubicBezTo>
                <a:cubicBezTo>
                  <a:pt x="3289560" y="1521001"/>
                  <a:pt x="3038267" y="1461751"/>
                  <a:pt x="2867050" y="1477328"/>
                </a:cubicBezTo>
                <a:cubicBezTo>
                  <a:pt x="2695833" y="1492905"/>
                  <a:pt x="2384883" y="1453520"/>
                  <a:pt x="2222520" y="1477328"/>
                </a:cubicBezTo>
                <a:cubicBezTo>
                  <a:pt x="2060157" y="1501136"/>
                  <a:pt x="1886159" y="1417584"/>
                  <a:pt x="1666890" y="1477328"/>
                </a:cubicBezTo>
                <a:cubicBezTo>
                  <a:pt x="1447621" y="1537072"/>
                  <a:pt x="1383594" y="1442178"/>
                  <a:pt x="1111260" y="1477328"/>
                </a:cubicBezTo>
                <a:cubicBezTo>
                  <a:pt x="838926" y="1512478"/>
                  <a:pt x="300149" y="1390004"/>
                  <a:pt x="0" y="1477328"/>
                </a:cubicBezTo>
                <a:cubicBezTo>
                  <a:pt x="-38585" y="1266598"/>
                  <a:pt x="12036" y="1157062"/>
                  <a:pt x="0" y="970112"/>
                </a:cubicBezTo>
                <a:cubicBezTo>
                  <a:pt x="-12036" y="783162"/>
                  <a:pt x="10173" y="743376"/>
                  <a:pt x="0" y="521989"/>
                </a:cubicBezTo>
                <a:cubicBezTo>
                  <a:pt x="-10173" y="300602"/>
                  <a:pt x="14284" y="210509"/>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10</a:t>
            </a:r>
            <a:r>
              <a:rPr lang="en-GB" b="0">
                <a:latin typeface="Calibri" panose="020F0502020204030204" pitchFamily="34" charset="0"/>
                <a:cs typeface="Calibri" panose="020F0502020204030204" pitchFamily="34" charset="0"/>
              </a:rPr>
              <a:t> – </a:t>
            </a:r>
            <a:r>
              <a:rPr lang="en-GB" sz="1800" b="0">
                <a:effectLst/>
                <a:latin typeface="Calibri" panose="020F0502020204030204" pitchFamily="34" charset="0"/>
                <a:ea typeface="Calibri" panose="020F0502020204030204" pitchFamily="34" charset="0"/>
                <a:cs typeface="Calibri" panose="020F0502020204030204" pitchFamily="34" charset="0"/>
              </a:rPr>
              <a:t>I think my dad probably went into see the teacher on a few occasions because I was refusing to go to school because it just, it was just so terrifying and it never, it never got any better, it was awful.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1630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660054" y="207636"/>
            <a:ext cx="2944538"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Growth mindset</a:t>
            </a:r>
          </a:p>
        </p:txBody>
      </p:sp>
      <p:sp>
        <p:nvSpPr>
          <p:cNvPr id="2" name="TextBox 1">
            <a:extLst>
              <a:ext uri="{FF2B5EF4-FFF2-40B4-BE49-F238E27FC236}">
                <a16:creationId xmlns:a16="http://schemas.microsoft.com/office/drawing/2014/main" id="{18A4CBE6-3138-45F6-B7B1-6960C64D0D06}"/>
              </a:ext>
            </a:extLst>
          </p:cNvPr>
          <p:cNvSpPr txBox="1"/>
          <p:nvPr/>
        </p:nvSpPr>
        <p:spPr>
          <a:xfrm>
            <a:off x="848140" y="1524000"/>
            <a:ext cx="7646504" cy="100027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a:t>I would say it is something that grows and it is not you can or cannot do maths (student 7)</a:t>
            </a:r>
          </a:p>
          <a:p>
            <a:pPr marL="285750" indent="-285750">
              <a:spcAft>
                <a:spcPts val="600"/>
              </a:spcAft>
              <a:buFont typeface="Arial" panose="020B0604020202020204" pitchFamily="34" charset="0"/>
              <a:buChar char="•"/>
            </a:pPr>
            <a:r>
              <a:rPr lang="en-GB"/>
              <a:t>I think it can be grown and developed in anybody (student 9)</a:t>
            </a:r>
          </a:p>
        </p:txBody>
      </p:sp>
      <p:sp>
        <p:nvSpPr>
          <p:cNvPr id="3" name="TextBox 2">
            <a:extLst>
              <a:ext uri="{FF2B5EF4-FFF2-40B4-BE49-F238E27FC236}">
                <a16:creationId xmlns:a16="http://schemas.microsoft.com/office/drawing/2014/main" id="{C3D4A29A-6584-4E0D-A1DD-AD7E5B092EA1}"/>
              </a:ext>
            </a:extLst>
          </p:cNvPr>
          <p:cNvSpPr txBox="1"/>
          <p:nvPr/>
        </p:nvSpPr>
        <p:spPr>
          <a:xfrm>
            <a:off x="848140" y="2884724"/>
            <a:ext cx="7646504" cy="127727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a:t>I think you are born and you can either do it or you can’t (student 1)</a:t>
            </a:r>
          </a:p>
          <a:p>
            <a:pPr marL="285750" indent="-285750">
              <a:spcAft>
                <a:spcPts val="600"/>
              </a:spcAft>
              <a:buFont typeface="Arial" panose="020B0604020202020204" pitchFamily="34" charset="0"/>
              <a:buChar char="•"/>
            </a:pPr>
            <a:r>
              <a:rPr lang="en-GB"/>
              <a:t>I think people are born with it…. and I just think I feel like I lost it, so I don’t know maybe I was born with it as well and whatever happened at that point in time it just kind of I lost it (student 4)</a:t>
            </a:r>
          </a:p>
        </p:txBody>
      </p:sp>
      <p:sp>
        <p:nvSpPr>
          <p:cNvPr id="4" name="TextBox 3">
            <a:extLst>
              <a:ext uri="{FF2B5EF4-FFF2-40B4-BE49-F238E27FC236}">
                <a16:creationId xmlns:a16="http://schemas.microsoft.com/office/drawing/2014/main" id="{FCEE5A26-4D73-4051-A43D-DD9D718CAF9F}"/>
              </a:ext>
            </a:extLst>
          </p:cNvPr>
          <p:cNvSpPr txBox="1"/>
          <p:nvPr/>
        </p:nvSpPr>
        <p:spPr>
          <a:xfrm>
            <a:off x="848140" y="4522447"/>
            <a:ext cx="7980362" cy="183127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a:t>some people are born with a talent for it, or just get it that’s the way their mind works, but it doesn’t mean that other people don’t have that particular vent towards it, can’t learn it and be as good as them (student 5)</a:t>
            </a:r>
          </a:p>
          <a:p>
            <a:pPr marL="285750" indent="-285750">
              <a:spcAft>
                <a:spcPts val="600"/>
              </a:spcAft>
              <a:buFont typeface="Arial" panose="020B0604020202020204" pitchFamily="34" charset="0"/>
              <a:buChar char="•"/>
            </a:pPr>
            <a:r>
              <a:rPr lang="en-GB"/>
              <a:t>I think some people are better suited to it than others,… I’m sure if I studied 12 hours a day for five years I would be as good as anybody else (student 8)</a:t>
            </a:r>
          </a:p>
        </p:txBody>
      </p:sp>
    </p:spTree>
    <p:extLst>
      <p:ext uri="{BB962C8B-B14F-4D97-AF65-F5344CB8AC3E}">
        <p14:creationId xmlns:p14="http://schemas.microsoft.com/office/powerpoint/2010/main" val="245095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620296" y="207636"/>
            <a:ext cx="6602139"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Current anxiety and coping strategies</a:t>
            </a:r>
          </a:p>
        </p:txBody>
      </p:sp>
      <p:sp>
        <p:nvSpPr>
          <p:cNvPr id="3" name="TextBox 2">
            <a:extLst>
              <a:ext uri="{FF2B5EF4-FFF2-40B4-BE49-F238E27FC236}">
                <a16:creationId xmlns:a16="http://schemas.microsoft.com/office/drawing/2014/main" id="{D2475814-C638-418B-AF0E-43890E971045}"/>
              </a:ext>
            </a:extLst>
          </p:cNvPr>
          <p:cNvSpPr txBox="1"/>
          <p:nvPr/>
        </p:nvSpPr>
        <p:spPr>
          <a:xfrm>
            <a:off x="315496" y="1197811"/>
            <a:ext cx="3726417" cy="1245277"/>
          </a:xfrm>
          <a:custGeom>
            <a:avLst/>
            <a:gdLst>
              <a:gd name="connsiteX0" fmla="*/ 0 w 3726417"/>
              <a:gd name="connsiteY0" fmla="*/ 0 h 1245277"/>
              <a:gd name="connsiteX1" fmla="*/ 420553 w 3726417"/>
              <a:gd name="connsiteY1" fmla="*/ 0 h 1245277"/>
              <a:gd name="connsiteX2" fmla="*/ 915634 w 3726417"/>
              <a:gd name="connsiteY2" fmla="*/ 0 h 1245277"/>
              <a:gd name="connsiteX3" fmla="*/ 1373451 w 3726417"/>
              <a:gd name="connsiteY3" fmla="*/ 0 h 1245277"/>
              <a:gd name="connsiteX4" fmla="*/ 1980324 w 3726417"/>
              <a:gd name="connsiteY4" fmla="*/ 0 h 1245277"/>
              <a:gd name="connsiteX5" fmla="*/ 2475406 w 3726417"/>
              <a:gd name="connsiteY5" fmla="*/ 0 h 1245277"/>
              <a:gd name="connsiteX6" fmla="*/ 2970487 w 3726417"/>
              <a:gd name="connsiteY6" fmla="*/ 0 h 1245277"/>
              <a:gd name="connsiteX7" fmla="*/ 3726417 w 3726417"/>
              <a:gd name="connsiteY7" fmla="*/ 0 h 1245277"/>
              <a:gd name="connsiteX8" fmla="*/ 3726417 w 3726417"/>
              <a:gd name="connsiteY8" fmla="*/ 390187 h 1245277"/>
              <a:gd name="connsiteX9" fmla="*/ 3726417 w 3726417"/>
              <a:gd name="connsiteY9" fmla="*/ 792826 h 1245277"/>
              <a:gd name="connsiteX10" fmla="*/ 3726417 w 3726417"/>
              <a:gd name="connsiteY10" fmla="*/ 1245277 h 1245277"/>
              <a:gd name="connsiteX11" fmla="*/ 3156808 w 3726417"/>
              <a:gd name="connsiteY11" fmla="*/ 1245277 h 1245277"/>
              <a:gd name="connsiteX12" fmla="*/ 2624462 w 3726417"/>
              <a:gd name="connsiteY12" fmla="*/ 1245277 h 1245277"/>
              <a:gd name="connsiteX13" fmla="*/ 2166645 w 3726417"/>
              <a:gd name="connsiteY13" fmla="*/ 1245277 h 1245277"/>
              <a:gd name="connsiteX14" fmla="*/ 1597036 w 3726417"/>
              <a:gd name="connsiteY14" fmla="*/ 1245277 h 1245277"/>
              <a:gd name="connsiteX15" fmla="*/ 990162 w 3726417"/>
              <a:gd name="connsiteY15" fmla="*/ 1245277 h 1245277"/>
              <a:gd name="connsiteX16" fmla="*/ 457817 w 3726417"/>
              <a:gd name="connsiteY16" fmla="*/ 1245277 h 1245277"/>
              <a:gd name="connsiteX17" fmla="*/ 0 w 3726417"/>
              <a:gd name="connsiteY17" fmla="*/ 1245277 h 1245277"/>
              <a:gd name="connsiteX18" fmla="*/ 0 w 3726417"/>
              <a:gd name="connsiteY18" fmla="*/ 805279 h 1245277"/>
              <a:gd name="connsiteX19" fmla="*/ 0 w 3726417"/>
              <a:gd name="connsiteY19" fmla="*/ 365281 h 1245277"/>
              <a:gd name="connsiteX20" fmla="*/ 0 w 3726417"/>
              <a:gd name="connsiteY20" fmla="*/ 0 h 12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26417" h="1245277" extrusionOk="0">
                <a:moveTo>
                  <a:pt x="0" y="0"/>
                </a:moveTo>
                <a:cubicBezTo>
                  <a:pt x="127206" y="-24373"/>
                  <a:pt x="284153" y="2235"/>
                  <a:pt x="420553" y="0"/>
                </a:cubicBezTo>
                <a:cubicBezTo>
                  <a:pt x="556953" y="-2235"/>
                  <a:pt x="724999" y="47322"/>
                  <a:pt x="915634" y="0"/>
                </a:cubicBezTo>
                <a:cubicBezTo>
                  <a:pt x="1106269" y="-47322"/>
                  <a:pt x="1268005" y="34207"/>
                  <a:pt x="1373451" y="0"/>
                </a:cubicBezTo>
                <a:cubicBezTo>
                  <a:pt x="1478897" y="-34207"/>
                  <a:pt x="1730206" y="8940"/>
                  <a:pt x="1980324" y="0"/>
                </a:cubicBezTo>
                <a:cubicBezTo>
                  <a:pt x="2230442" y="-8940"/>
                  <a:pt x="2322437" y="4906"/>
                  <a:pt x="2475406" y="0"/>
                </a:cubicBezTo>
                <a:cubicBezTo>
                  <a:pt x="2628375" y="-4906"/>
                  <a:pt x="2736302" y="45121"/>
                  <a:pt x="2970487" y="0"/>
                </a:cubicBezTo>
                <a:cubicBezTo>
                  <a:pt x="3204672" y="-45121"/>
                  <a:pt x="3462239" y="26930"/>
                  <a:pt x="3726417" y="0"/>
                </a:cubicBezTo>
                <a:cubicBezTo>
                  <a:pt x="3743981" y="122868"/>
                  <a:pt x="3696030" y="310991"/>
                  <a:pt x="3726417" y="390187"/>
                </a:cubicBezTo>
                <a:cubicBezTo>
                  <a:pt x="3756804" y="469383"/>
                  <a:pt x="3687469" y="686921"/>
                  <a:pt x="3726417" y="792826"/>
                </a:cubicBezTo>
                <a:cubicBezTo>
                  <a:pt x="3765365" y="898731"/>
                  <a:pt x="3694984" y="1146610"/>
                  <a:pt x="3726417" y="1245277"/>
                </a:cubicBezTo>
                <a:cubicBezTo>
                  <a:pt x="3577661" y="1272303"/>
                  <a:pt x="3396526" y="1184808"/>
                  <a:pt x="3156808" y="1245277"/>
                </a:cubicBezTo>
                <a:cubicBezTo>
                  <a:pt x="2917090" y="1305746"/>
                  <a:pt x="2785427" y="1208932"/>
                  <a:pt x="2624462" y="1245277"/>
                </a:cubicBezTo>
                <a:cubicBezTo>
                  <a:pt x="2463497" y="1281622"/>
                  <a:pt x="2291226" y="1205768"/>
                  <a:pt x="2166645" y="1245277"/>
                </a:cubicBezTo>
                <a:cubicBezTo>
                  <a:pt x="2042064" y="1284786"/>
                  <a:pt x="1728849" y="1217523"/>
                  <a:pt x="1597036" y="1245277"/>
                </a:cubicBezTo>
                <a:cubicBezTo>
                  <a:pt x="1465223" y="1273031"/>
                  <a:pt x="1207019" y="1220600"/>
                  <a:pt x="990162" y="1245277"/>
                </a:cubicBezTo>
                <a:cubicBezTo>
                  <a:pt x="773305" y="1269954"/>
                  <a:pt x="602033" y="1213185"/>
                  <a:pt x="457817" y="1245277"/>
                </a:cubicBezTo>
                <a:cubicBezTo>
                  <a:pt x="313601" y="1277369"/>
                  <a:pt x="94452" y="1192330"/>
                  <a:pt x="0" y="1245277"/>
                </a:cubicBezTo>
                <a:cubicBezTo>
                  <a:pt x="-18056" y="1075315"/>
                  <a:pt x="8350" y="948244"/>
                  <a:pt x="0" y="805279"/>
                </a:cubicBezTo>
                <a:cubicBezTo>
                  <a:pt x="-8350" y="662314"/>
                  <a:pt x="5797" y="524897"/>
                  <a:pt x="0" y="365281"/>
                </a:cubicBezTo>
                <a:cubicBezTo>
                  <a:pt x="-5797" y="205665"/>
                  <a:pt x="13571" y="105019"/>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1</a:t>
            </a:r>
          </a:p>
          <a:p>
            <a:pPr>
              <a:lnSpc>
                <a:spcPct val="107000"/>
              </a:lnSpc>
              <a:spcAft>
                <a:spcPts val="8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sz="1800" b="0">
                <a:effectLst/>
                <a:latin typeface="Calibri" panose="020F0502020204030204" pitchFamily="34" charset="0"/>
                <a:ea typeface="Calibri" panose="020F0502020204030204" pitchFamily="34" charset="0"/>
                <a:cs typeface="Calibri" panose="020F0502020204030204" pitchFamily="34" charset="0"/>
              </a:rPr>
              <a:t>Even as an adult now it’s like it’s that sinking feeling when you have done something, uh oh not again. </a:t>
            </a:r>
          </a:p>
        </p:txBody>
      </p:sp>
      <p:sp>
        <p:nvSpPr>
          <p:cNvPr id="4" name="TextBox 3">
            <a:extLst>
              <a:ext uri="{FF2B5EF4-FFF2-40B4-BE49-F238E27FC236}">
                <a16:creationId xmlns:a16="http://schemas.microsoft.com/office/drawing/2014/main" id="{E8AB8677-4DE1-435C-95C2-044F2FA321EA}"/>
              </a:ext>
            </a:extLst>
          </p:cNvPr>
          <p:cNvSpPr txBox="1"/>
          <p:nvPr/>
        </p:nvSpPr>
        <p:spPr>
          <a:xfrm>
            <a:off x="4041913" y="1442955"/>
            <a:ext cx="4786591" cy="3023456"/>
          </a:xfrm>
          <a:custGeom>
            <a:avLst/>
            <a:gdLst>
              <a:gd name="connsiteX0" fmla="*/ 0 w 4786591"/>
              <a:gd name="connsiteY0" fmla="*/ 0 h 3023456"/>
              <a:gd name="connsiteX1" fmla="*/ 454726 w 4786591"/>
              <a:gd name="connsiteY1" fmla="*/ 0 h 3023456"/>
              <a:gd name="connsiteX2" fmla="*/ 1005184 w 4786591"/>
              <a:gd name="connsiteY2" fmla="*/ 0 h 3023456"/>
              <a:gd name="connsiteX3" fmla="*/ 1507776 w 4786591"/>
              <a:gd name="connsiteY3" fmla="*/ 0 h 3023456"/>
              <a:gd name="connsiteX4" fmla="*/ 2201832 w 4786591"/>
              <a:gd name="connsiteY4" fmla="*/ 0 h 3023456"/>
              <a:gd name="connsiteX5" fmla="*/ 2752290 w 4786591"/>
              <a:gd name="connsiteY5" fmla="*/ 0 h 3023456"/>
              <a:gd name="connsiteX6" fmla="*/ 3302748 w 4786591"/>
              <a:gd name="connsiteY6" fmla="*/ 0 h 3023456"/>
              <a:gd name="connsiteX7" fmla="*/ 3948938 w 4786591"/>
              <a:gd name="connsiteY7" fmla="*/ 0 h 3023456"/>
              <a:gd name="connsiteX8" fmla="*/ 4786591 w 4786591"/>
              <a:gd name="connsiteY8" fmla="*/ 0 h 3023456"/>
              <a:gd name="connsiteX9" fmla="*/ 4786591 w 4786591"/>
              <a:gd name="connsiteY9" fmla="*/ 473675 h 3023456"/>
              <a:gd name="connsiteX10" fmla="*/ 4786591 w 4786591"/>
              <a:gd name="connsiteY10" fmla="*/ 977584 h 3023456"/>
              <a:gd name="connsiteX11" fmla="*/ 4786591 w 4786591"/>
              <a:gd name="connsiteY11" fmla="*/ 1511728 h 3023456"/>
              <a:gd name="connsiteX12" fmla="*/ 4786591 w 4786591"/>
              <a:gd name="connsiteY12" fmla="*/ 1985403 h 3023456"/>
              <a:gd name="connsiteX13" fmla="*/ 4786591 w 4786591"/>
              <a:gd name="connsiteY13" fmla="*/ 2549781 h 3023456"/>
              <a:gd name="connsiteX14" fmla="*/ 4786591 w 4786591"/>
              <a:gd name="connsiteY14" fmla="*/ 3023456 h 3023456"/>
              <a:gd name="connsiteX15" fmla="*/ 4283999 w 4786591"/>
              <a:gd name="connsiteY15" fmla="*/ 3023456 h 3023456"/>
              <a:gd name="connsiteX16" fmla="*/ 3685675 w 4786591"/>
              <a:gd name="connsiteY16" fmla="*/ 3023456 h 3023456"/>
              <a:gd name="connsiteX17" fmla="*/ 3087351 w 4786591"/>
              <a:gd name="connsiteY17" fmla="*/ 3023456 h 3023456"/>
              <a:gd name="connsiteX18" fmla="*/ 2393296 w 4786591"/>
              <a:gd name="connsiteY18" fmla="*/ 3023456 h 3023456"/>
              <a:gd name="connsiteX19" fmla="*/ 1747106 w 4786591"/>
              <a:gd name="connsiteY19" fmla="*/ 3023456 h 3023456"/>
              <a:gd name="connsiteX20" fmla="*/ 1244514 w 4786591"/>
              <a:gd name="connsiteY20" fmla="*/ 3023456 h 3023456"/>
              <a:gd name="connsiteX21" fmla="*/ 741922 w 4786591"/>
              <a:gd name="connsiteY21" fmla="*/ 3023456 h 3023456"/>
              <a:gd name="connsiteX22" fmla="*/ 0 w 4786591"/>
              <a:gd name="connsiteY22" fmla="*/ 3023456 h 3023456"/>
              <a:gd name="connsiteX23" fmla="*/ 0 w 4786591"/>
              <a:gd name="connsiteY23" fmla="*/ 2549781 h 3023456"/>
              <a:gd name="connsiteX24" fmla="*/ 0 w 4786591"/>
              <a:gd name="connsiteY24" fmla="*/ 2106341 h 3023456"/>
              <a:gd name="connsiteX25" fmla="*/ 0 w 4786591"/>
              <a:gd name="connsiteY25" fmla="*/ 1602432 h 3023456"/>
              <a:gd name="connsiteX26" fmla="*/ 0 w 4786591"/>
              <a:gd name="connsiteY26" fmla="*/ 1189226 h 3023456"/>
              <a:gd name="connsiteX27" fmla="*/ 0 w 4786591"/>
              <a:gd name="connsiteY27" fmla="*/ 655082 h 3023456"/>
              <a:gd name="connsiteX28" fmla="*/ 0 w 4786591"/>
              <a:gd name="connsiteY28" fmla="*/ 0 h 30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86591" h="3023456" extrusionOk="0">
                <a:moveTo>
                  <a:pt x="0" y="0"/>
                </a:moveTo>
                <a:cubicBezTo>
                  <a:pt x="104759" y="-44032"/>
                  <a:pt x="300204" y="24620"/>
                  <a:pt x="454726" y="0"/>
                </a:cubicBezTo>
                <a:cubicBezTo>
                  <a:pt x="609248" y="-24620"/>
                  <a:pt x="768944" y="57285"/>
                  <a:pt x="1005184" y="0"/>
                </a:cubicBezTo>
                <a:cubicBezTo>
                  <a:pt x="1241424" y="-57285"/>
                  <a:pt x="1357645" y="59311"/>
                  <a:pt x="1507776" y="0"/>
                </a:cubicBezTo>
                <a:cubicBezTo>
                  <a:pt x="1657907" y="-59311"/>
                  <a:pt x="1968124" y="71447"/>
                  <a:pt x="2201832" y="0"/>
                </a:cubicBezTo>
                <a:cubicBezTo>
                  <a:pt x="2435540" y="-71447"/>
                  <a:pt x="2582480" y="37409"/>
                  <a:pt x="2752290" y="0"/>
                </a:cubicBezTo>
                <a:cubicBezTo>
                  <a:pt x="2922100" y="-37409"/>
                  <a:pt x="3107286" y="63726"/>
                  <a:pt x="3302748" y="0"/>
                </a:cubicBezTo>
                <a:cubicBezTo>
                  <a:pt x="3498210" y="-63726"/>
                  <a:pt x="3685804" y="27688"/>
                  <a:pt x="3948938" y="0"/>
                </a:cubicBezTo>
                <a:cubicBezTo>
                  <a:pt x="4212072" y="-27688"/>
                  <a:pt x="4574723" y="98787"/>
                  <a:pt x="4786591" y="0"/>
                </a:cubicBezTo>
                <a:cubicBezTo>
                  <a:pt x="4798775" y="212272"/>
                  <a:pt x="4736923" y="364486"/>
                  <a:pt x="4786591" y="473675"/>
                </a:cubicBezTo>
                <a:cubicBezTo>
                  <a:pt x="4836259" y="582864"/>
                  <a:pt x="4761069" y="803396"/>
                  <a:pt x="4786591" y="977584"/>
                </a:cubicBezTo>
                <a:cubicBezTo>
                  <a:pt x="4812113" y="1151772"/>
                  <a:pt x="4782581" y="1395034"/>
                  <a:pt x="4786591" y="1511728"/>
                </a:cubicBezTo>
                <a:cubicBezTo>
                  <a:pt x="4790601" y="1628422"/>
                  <a:pt x="4741876" y="1848034"/>
                  <a:pt x="4786591" y="1985403"/>
                </a:cubicBezTo>
                <a:cubicBezTo>
                  <a:pt x="4831306" y="2122772"/>
                  <a:pt x="4757217" y="2365427"/>
                  <a:pt x="4786591" y="2549781"/>
                </a:cubicBezTo>
                <a:cubicBezTo>
                  <a:pt x="4815965" y="2734135"/>
                  <a:pt x="4767903" y="2887981"/>
                  <a:pt x="4786591" y="3023456"/>
                </a:cubicBezTo>
                <a:cubicBezTo>
                  <a:pt x="4595743" y="3054746"/>
                  <a:pt x="4419176" y="2992039"/>
                  <a:pt x="4283999" y="3023456"/>
                </a:cubicBezTo>
                <a:cubicBezTo>
                  <a:pt x="4148822" y="3054873"/>
                  <a:pt x="3914349" y="2954517"/>
                  <a:pt x="3685675" y="3023456"/>
                </a:cubicBezTo>
                <a:cubicBezTo>
                  <a:pt x="3457001" y="3092395"/>
                  <a:pt x="3266446" y="2967444"/>
                  <a:pt x="3087351" y="3023456"/>
                </a:cubicBezTo>
                <a:cubicBezTo>
                  <a:pt x="2908256" y="3079468"/>
                  <a:pt x="2588503" y="3021040"/>
                  <a:pt x="2393296" y="3023456"/>
                </a:cubicBezTo>
                <a:cubicBezTo>
                  <a:pt x="2198090" y="3025872"/>
                  <a:pt x="2050989" y="2966205"/>
                  <a:pt x="1747106" y="3023456"/>
                </a:cubicBezTo>
                <a:cubicBezTo>
                  <a:pt x="1443223" y="3080707"/>
                  <a:pt x="1389463" y="3018777"/>
                  <a:pt x="1244514" y="3023456"/>
                </a:cubicBezTo>
                <a:cubicBezTo>
                  <a:pt x="1099565" y="3028135"/>
                  <a:pt x="981831" y="2987277"/>
                  <a:pt x="741922" y="3023456"/>
                </a:cubicBezTo>
                <a:cubicBezTo>
                  <a:pt x="502013" y="3059635"/>
                  <a:pt x="248535" y="2937978"/>
                  <a:pt x="0" y="3023456"/>
                </a:cubicBezTo>
                <a:cubicBezTo>
                  <a:pt x="-53055" y="2821777"/>
                  <a:pt x="28198" y="2762775"/>
                  <a:pt x="0" y="2549781"/>
                </a:cubicBezTo>
                <a:cubicBezTo>
                  <a:pt x="-28198" y="2336788"/>
                  <a:pt x="46075" y="2231639"/>
                  <a:pt x="0" y="2106341"/>
                </a:cubicBezTo>
                <a:cubicBezTo>
                  <a:pt x="-46075" y="1981043"/>
                  <a:pt x="6854" y="1800083"/>
                  <a:pt x="0" y="1602432"/>
                </a:cubicBezTo>
                <a:cubicBezTo>
                  <a:pt x="-6854" y="1404781"/>
                  <a:pt x="2872" y="1301322"/>
                  <a:pt x="0" y="1189226"/>
                </a:cubicBezTo>
                <a:cubicBezTo>
                  <a:pt x="-2872" y="1077130"/>
                  <a:pt x="9887" y="897715"/>
                  <a:pt x="0" y="655082"/>
                </a:cubicBezTo>
                <a:cubicBezTo>
                  <a:pt x="-9887" y="412449"/>
                  <a:pt x="48720" y="170073"/>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1</a:t>
            </a:r>
          </a:p>
          <a:p>
            <a:pPr>
              <a:lnSpc>
                <a:spcPct val="107000"/>
              </a:lnSpc>
              <a:spcAft>
                <a:spcPts val="8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sz="1800" b="0">
                <a:effectLst/>
                <a:latin typeface="Calibri" panose="020F0502020204030204" pitchFamily="34" charset="0"/>
                <a:ea typeface="Calibri" panose="020F0502020204030204" pitchFamily="34" charset="0"/>
                <a:cs typeface="Calibri" panose="020F0502020204030204" pitchFamily="34" charset="0"/>
              </a:rPr>
              <a:t> I try and ask the husband, but he’s holding down a full time job and he’s on MST124, so I’m like help me out here and he’s going look I don’t have time and he doesn’t have the greatest amount of patients with maths idiots, so I just try and work it through and as I say I have been trying to get hold of my tutor for a few months now and he asked me which bits are you struggling with and I’m like all of it really.. </a:t>
            </a:r>
          </a:p>
        </p:txBody>
      </p:sp>
      <p:sp>
        <p:nvSpPr>
          <p:cNvPr id="5" name="TextBox 4">
            <a:extLst>
              <a:ext uri="{FF2B5EF4-FFF2-40B4-BE49-F238E27FC236}">
                <a16:creationId xmlns:a16="http://schemas.microsoft.com/office/drawing/2014/main" id="{08077F9A-0349-403B-97C5-E3CD1C289C61}"/>
              </a:ext>
            </a:extLst>
          </p:cNvPr>
          <p:cNvSpPr txBox="1"/>
          <p:nvPr/>
        </p:nvSpPr>
        <p:spPr>
          <a:xfrm>
            <a:off x="194948" y="3323317"/>
            <a:ext cx="3449400" cy="2727093"/>
          </a:xfrm>
          <a:custGeom>
            <a:avLst/>
            <a:gdLst>
              <a:gd name="connsiteX0" fmla="*/ 0 w 3449400"/>
              <a:gd name="connsiteY0" fmla="*/ 0 h 2727093"/>
              <a:gd name="connsiteX1" fmla="*/ 471418 w 3449400"/>
              <a:gd name="connsiteY1" fmla="*/ 0 h 2727093"/>
              <a:gd name="connsiteX2" fmla="*/ 1011824 w 3449400"/>
              <a:gd name="connsiteY2" fmla="*/ 0 h 2727093"/>
              <a:gd name="connsiteX3" fmla="*/ 1517736 w 3449400"/>
              <a:gd name="connsiteY3" fmla="*/ 0 h 2727093"/>
              <a:gd name="connsiteX4" fmla="*/ 2161624 w 3449400"/>
              <a:gd name="connsiteY4" fmla="*/ 0 h 2727093"/>
              <a:gd name="connsiteX5" fmla="*/ 2702030 w 3449400"/>
              <a:gd name="connsiteY5" fmla="*/ 0 h 2727093"/>
              <a:gd name="connsiteX6" fmla="*/ 3449400 w 3449400"/>
              <a:gd name="connsiteY6" fmla="*/ 0 h 2727093"/>
              <a:gd name="connsiteX7" fmla="*/ 3449400 w 3449400"/>
              <a:gd name="connsiteY7" fmla="*/ 572690 h 2727093"/>
              <a:gd name="connsiteX8" fmla="*/ 3449400 w 3449400"/>
              <a:gd name="connsiteY8" fmla="*/ 1063566 h 2727093"/>
              <a:gd name="connsiteX9" fmla="*/ 3449400 w 3449400"/>
              <a:gd name="connsiteY9" fmla="*/ 1581714 h 2727093"/>
              <a:gd name="connsiteX10" fmla="*/ 3449400 w 3449400"/>
              <a:gd name="connsiteY10" fmla="*/ 2127133 h 2727093"/>
              <a:gd name="connsiteX11" fmla="*/ 3449400 w 3449400"/>
              <a:gd name="connsiteY11" fmla="*/ 2727093 h 2727093"/>
              <a:gd name="connsiteX12" fmla="*/ 2908994 w 3449400"/>
              <a:gd name="connsiteY12" fmla="*/ 2727093 h 2727093"/>
              <a:gd name="connsiteX13" fmla="*/ 2403082 w 3449400"/>
              <a:gd name="connsiteY13" fmla="*/ 2727093 h 2727093"/>
              <a:gd name="connsiteX14" fmla="*/ 1793688 w 3449400"/>
              <a:gd name="connsiteY14" fmla="*/ 2727093 h 2727093"/>
              <a:gd name="connsiteX15" fmla="*/ 1149800 w 3449400"/>
              <a:gd name="connsiteY15" fmla="*/ 2727093 h 2727093"/>
              <a:gd name="connsiteX16" fmla="*/ 574900 w 3449400"/>
              <a:gd name="connsiteY16" fmla="*/ 2727093 h 2727093"/>
              <a:gd name="connsiteX17" fmla="*/ 0 w 3449400"/>
              <a:gd name="connsiteY17" fmla="*/ 2727093 h 2727093"/>
              <a:gd name="connsiteX18" fmla="*/ 0 w 3449400"/>
              <a:gd name="connsiteY18" fmla="*/ 2127133 h 2727093"/>
              <a:gd name="connsiteX19" fmla="*/ 0 w 3449400"/>
              <a:gd name="connsiteY19" fmla="*/ 1527172 h 2727093"/>
              <a:gd name="connsiteX20" fmla="*/ 0 w 3449400"/>
              <a:gd name="connsiteY20" fmla="*/ 1063566 h 2727093"/>
              <a:gd name="connsiteX21" fmla="*/ 0 w 3449400"/>
              <a:gd name="connsiteY21" fmla="*/ 518148 h 2727093"/>
              <a:gd name="connsiteX22" fmla="*/ 0 w 3449400"/>
              <a:gd name="connsiteY22" fmla="*/ 0 h 272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49400" h="2727093" extrusionOk="0">
                <a:moveTo>
                  <a:pt x="0" y="0"/>
                </a:moveTo>
                <a:cubicBezTo>
                  <a:pt x="172413" y="-13279"/>
                  <a:pt x="291152" y="35442"/>
                  <a:pt x="471418" y="0"/>
                </a:cubicBezTo>
                <a:cubicBezTo>
                  <a:pt x="651684" y="-35442"/>
                  <a:pt x="786605" y="17357"/>
                  <a:pt x="1011824" y="0"/>
                </a:cubicBezTo>
                <a:cubicBezTo>
                  <a:pt x="1237043" y="-17357"/>
                  <a:pt x="1280192" y="49616"/>
                  <a:pt x="1517736" y="0"/>
                </a:cubicBezTo>
                <a:cubicBezTo>
                  <a:pt x="1755280" y="-49616"/>
                  <a:pt x="1877409" y="7205"/>
                  <a:pt x="2161624" y="0"/>
                </a:cubicBezTo>
                <a:cubicBezTo>
                  <a:pt x="2445839" y="-7205"/>
                  <a:pt x="2570930" y="31042"/>
                  <a:pt x="2702030" y="0"/>
                </a:cubicBezTo>
                <a:cubicBezTo>
                  <a:pt x="2833130" y="-31042"/>
                  <a:pt x="3150690" y="47326"/>
                  <a:pt x="3449400" y="0"/>
                </a:cubicBezTo>
                <a:cubicBezTo>
                  <a:pt x="3508403" y="207189"/>
                  <a:pt x="3383762" y="394790"/>
                  <a:pt x="3449400" y="572690"/>
                </a:cubicBezTo>
                <a:cubicBezTo>
                  <a:pt x="3515038" y="750590"/>
                  <a:pt x="3392134" y="818796"/>
                  <a:pt x="3449400" y="1063566"/>
                </a:cubicBezTo>
                <a:cubicBezTo>
                  <a:pt x="3506666" y="1308336"/>
                  <a:pt x="3428425" y="1419250"/>
                  <a:pt x="3449400" y="1581714"/>
                </a:cubicBezTo>
                <a:cubicBezTo>
                  <a:pt x="3470375" y="1744178"/>
                  <a:pt x="3443176" y="1980010"/>
                  <a:pt x="3449400" y="2127133"/>
                </a:cubicBezTo>
                <a:cubicBezTo>
                  <a:pt x="3455624" y="2274256"/>
                  <a:pt x="3379885" y="2590792"/>
                  <a:pt x="3449400" y="2727093"/>
                </a:cubicBezTo>
                <a:cubicBezTo>
                  <a:pt x="3233492" y="2739088"/>
                  <a:pt x="3134638" y="2717088"/>
                  <a:pt x="2908994" y="2727093"/>
                </a:cubicBezTo>
                <a:cubicBezTo>
                  <a:pt x="2683350" y="2737098"/>
                  <a:pt x="2605138" y="2689368"/>
                  <a:pt x="2403082" y="2727093"/>
                </a:cubicBezTo>
                <a:cubicBezTo>
                  <a:pt x="2201026" y="2764818"/>
                  <a:pt x="1976414" y="2715218"/>
                  <a:pt x="1793688" y="2727093"/>
                </a:cubicBezTo>
                <a:cubicBezTo>
                  <a:pt x="1610962" y="2738968"/>
                  <a:pt x="1413139" y="2660704"/>
                  <a:pt x="1149800" y="2727093"/>
                </a:cubicBezTo>
                <a:cubicBezTo>
                  <a:pt x="886461" y="2793482"/>
                  <a:pt x="808492" y="2667621"/>
                  <a:pt x="574900" y="2727093"/>
                </a:cubicBezTo>
                <a:cubicBezTo>
                  <a:pt x="341308" y="2786565"/>
                  <a:pt x="118117" y="2672549"/>
                  <a:pt x="0" y="2727093"/>
                </a:cubicBezTo>
                <a:cubicBezTo>
                  <a:pt x="-64540" y="2485970"/>
                  <a:pt x="18820" y="2384533"/>
                  <a:pt x="0" y="2127133"/>
                </a:cubicBezTo>
                <a:cubicBezTo>
                  <a:pt x="-18820" y="1869733"/>
                  <a:pt x="60112" y="1768709"/>
                  <a:pt x="0" y="1527172"/>
                </a:cubicBezTo>
                <a:cubicBezTo>
                  <a:pt x="-60112" y="1285635"/>
                  <a:pt x="51742" y="1263750"/>
                  <a:pt x="0" y="1063566"/>
                </a:cubicBezTo>
                <a:cubicBezTo>
                  <a:pt x="-51742" y="863382"/>
                  <a:pt x="50488" y="658296"/>
                  <a:pt x="0" y="518148"/>
                </a:cubicBezTo>
                <a:cubicBezTo>
                  <a:pt x="-50488" y="378000"/>
                  <a:pt x="30034" y="145454"/>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8</a:t>
            </a:r>
          </a:p>
          <a:p>
            <a:pPr>
              <a:lnSpc>
                <a:spcPct val="107000"/>
              </a:lnSpc>
              <a:spcAft>
                <a:spcPts val="8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sz="1800" b="0">
                <a:effectLst/>
                <a:latin typeface="Calibri" panose="020F0502020204030204" pitchFamily="34" charset="0"/>
                <a:ea typeface="Calibri" panose="020F0502020204030204" pitchFamily="34" charset="0"/>
                <a:cs typeface="Calibri" panose="020F0502020204030204" pitchFamily="34" charset="0"/>
              </a:rPr>
              <a:t>it is that panic of oh god I’ve got to work out what to do with these numbers.  It is initial panic as soon as sort they say oh we are going to do some maths, we are going to do some, even just simple maths like multiplication I’m just crap at it, never ever sinks in.</a:t>
            </a:r>
          </a:p>
        </p:txBody>
      </p:sp>
      <p:sp>
        <p:nvSpPr>
          <p:cNvPr id="6" name="TextBox 5">
            <a:extLst>
              <a:ext uri="{FF2B5EF4-FFF2-40B4-BE49-F238E27FC236}">
                <a16:creationId xmlns:a16="http://schemas.microsoft.com/office/drawing/2014/main" id="{A8E39F8D-3C68-4485-8297-2AFDE55191EA}"/>
              </a:ext>
            </a:extLst>
          </p:cNvPr>
          <p:cNvSpPr txBox="1"/>
          <p:nvPr/>
        </p:nvSpPr>
        <p:spPr>
          <a:xfrm>
            <a:off x="3644348" y="4907316"/>
            <a:ext cx="5304704" cy="1541640"/>
          </a:xfrm>
          <a:custGeom>
            <a:avLst/>
            <a:gdLst>
              <a:gd name="connsiteX0" fmla="*/ 0 w 5304704"/>
              <a:gd name="connsiteY0" fmla="*/ 0 h 1541640"/>
              <a:gd name="connsiteX1" fmla="*/ 430270 w 5304704"/>
              <a:gd name="connsiteY1" fmla="*/ 0 h 1541640"/>
              <a:gd name="connsiteX2" fmla="*/ 966635 w 5304704"/>
              <a:gd name="connsiteY2" fmla="*/ 0 h 1541640"/>
              <a:gd name="connsiteX3" fmla="*/ 1449952 w 5304704"/>
              <a:gd name="connsiteY3" fmla="*/ 0 h 1541640"/>
              <a:gd name="connsiteX4" fmla="*/ 2145458 w 5304704"/>
              <a:gd name="connsiteY4" fmla="*/ 0 h 1541640"/>
              <a:gd name="connsiteX5" fmla="*/ 2681823 w 5304704"/>
              <a:gd name="connsiteY5" fmla="*/ 0 h 1541640"/>
              <a:gd name="connsiteX6" fmla="*/ 3218187 w 5304704"/>
              <a:gd name="connsiteY6" fmla="*/ 0 h 1541640"/>
              <a:gd name="connsiteX7" fmla="*/ 3860646 w 5304704"/>
              <a:gd name="connsiteY7" fmla="*/ 0 h 1541640"/>
              <a:gd name="connsiteX8" fmla="*/ 4343963 w 5304704"/>
              <a:gd name="connsiteY8" fmla="*/ 0 h 1541640"/>
              <a:gd name="connsiteX9" fmla="*/ 5304704 w 5304704"/>
              <a:gd name="connsiteY9" fmla="*/ 0 h 1541640"/>
              <a:gd name="connsiteX10" fmla="*/ 5304704 w 5304704"/>
              <a:gd name="connsiteY10" fmla="*/ 529296 h 1541640"/>
              <a:gd name="connsiteX11" fmla="*/ 5304704 w 5304704"/>
              <a:gd name="connsiteY11" fmla="*/ 1058593 h 1541640"/>
              <a:gd name="connsiteX12" fmla="*/ 5304704 w 5304704"/>
              <a:gd name="connsiteY12" fmla="*/ 1541640 h 1541640"/>
              <a:gd name="connsiteX13" fmla="*/ 4609198 w 5304704"/>
              <a:gd name="connsiteY13" fmla="*/ 1541640 h 1541640"/>
              <a:gd name="connsiteX14" fmla="*/ 3966740 w 5304704"/>
              <a:gd name="connsiteY14" fmla="*/ 1541640 h 1541640"/>
              <a:gd name="connsiteX15" fmla="*/ 3271234 w 5304704"/>
              <a:gd name="connsiteY15" fmla="*/ 1541640 h 1541640"/>
              <a:gd name="connsiteX16" fmla="*/ 2681823 w 5304704"/>
              <a:gd name="connsiteY16" fmla="*/ 1541640 h 1541640"/>
              <a:gd name="connsiteX17" fmla="*/ 2092411 w 5304704"/>
              <a:gd name="connsiteY17" fmla="*/ 1541640 h 1541640"/>
              <a:gd name="connsiteX18" fmla="*/ 1396905 w 5304704"/>
              <a:gd name="connsiteY18" fmla="*/ 1541640 h 1541640"/>
              <a:gd name="connsiteX19" fmla="*/ 754447 w 5304704"/>
              <a:gd name="connsiteY19" fmla="*/ 1541640 h 1541640"/>
              <a:gd name="connsiteX20" fmla="*/ 0 w 5304704"/>
              <a:gd name="connsiteY20" fmla="*/ 1541640 h 1541640"/>
              <a:gd name="connsiteX21" fmla="*/ 0 w 5304704"/>
              <a:gd name="connsiteY21" fmla="*/ 1058593 h 1541640"/>
              <a:gd name="connsiteX22" fmla="*/ 0 w 5304704"/>
              <a:gd name="connsiteY22" fmla="*/ 513880 h 1541640"/>
              <a:gd name="connsiteX23" fmla="*/ 0 w 5304704"/>
              <a:gd name="connsiteY23" fmla="*/ 0 h 154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4704" h="1541640" extrusionOk="0">
                <a:moveTo>
                  <a:pt x="0" y="0"/>
                </a:moveTo>
                <a:cubicBezTo>
                  <a:pt x="204164" y="-33877"/>
                  <a:pt x="263591" y="45009"/>
                  <a:pt x="430270" y="0"/>
                </a:cubicBezTo>
                <a:cubicBezTo>
                  <a:pt x="596949" y="-45009"/>
                  <a:pt x="849207" y="23121"/>
                  <a:pt x="966635" y="0"/>
                </a:cubicBezTo>
                <a:cubicBezTo>
                  <a:pt x="1084064" y="-23121"/>
                  <a:pt x="1284473" y="24094"/>
                  <a:pt x="1449952" y="0"/>
                </a:cubicBezTo>
                <a:cubicBezTo>
                  <a:pt x="1615431" y="-24094"/>
                  <a:pt x="1922175" y="47824"/>
                  <a:pt x="2145458" y="0"/>
                </a:cubicBezTo>
                <a:cubicBezTo>
                  <a:pt x="2368741" y="-47824"/>
                  <a:pt x="2572912" y="59317"/>
                  <a:pt x="2681823" y="0"/>
                </a:cubicBezTo>
                <a:cubicBezTo>
                  <a:pt x="2790734" y="-59317"/>
                  <a:pt x="3055346" y="40417"/>
                  <a:pt x="3218187" y="0"/>
                </a:cubicBezTo>
                <a:cubicBezTo>
                  <a:pt x="3381028" y="-40417"/>
                  <a:pt x="3690984" y="51057"/>
                  <a:pt x="3860646" y="0"/>
                </a:cubicBezTo>
                <a:cubicBezTo>
                  <a:pt x="4030308" y="-51057"/>
                  <a:pt x="4134353" y="8784"/>
                  <a:pt x="4343963" y="0"/>
                </a:cubicBezTo>
                <a:cubicBezTo>
                  <a:pt x="4553573" y="-8784"/>
                  <a:pt x="4948476" y="92584"/>
                  <a:pt x="5304704" y="0"/>
                </a:cubicBezTo>
                <a:cubicBezTo>
                  <a:pt x="5313269" y="118229"/>
                  <a:pt x="5289705" y="391666"/>
                  <a:pt x="5304704" y="529296"/>
                </a:cubicBezTo>
                <a:cubicBezTo>
                  <a:pt x="5319703" y="666926"/>
                  <a:pt x="5248982" y="838284"/>
                  <a:pt x="5304704" y="1058593"/>
                </a:cubicBezTo>
                <a:cubicBezTo>
                  <a:pt x="5360426" y="1278902"/>
                  <a:pt x="5264474" y="1411244"/>
                  <a:pt x="5304704" y="1541640"/>
                </a:cubicBezTo>
                <a:cubicBezTo>
                  <a:pt x="5046027" y="1598022"/>
                  <a:pt x="4899298" y="1481421"/>
                  <a:pt x="4609198" y="1541640"/>
                </a:cubicBezTo>
                <a:cubicBezTo>
                  <a:pt x="4319098" y="1601859"/>
                  <a:pt x="4148068" y="1473864"/>
                  <a:pt x="3966740" y="1541640"/>
                </a:cubicBezTo>
                <a:cubicBezTo>
                  <a:pt x="3785412" y="1609416"/>
                  <a:pt x="3450903" y="1540351"/>
                  <a:pt x="3271234" y="1541640"/>
                </a:cubicBezTo>
                <a:cubicBezTo>
                  <a:pt x="3091565" y="1542929"/>
                  <a:pt x="2822560" y="1533029"/>
                  <a:pt x="2681823" y="1541640"/>
                </a:cubicBezTo>
                <a:cubicBezTo>
                  <a:pt x="2541086" y="1550251"/>
                  <a:pt x="2271358" y="1529806"/>
                  <a:pt x="2092411" y="1541640"/>
                </a:cubicBezTo>
                <a:cubicBezTo>
                  <a:pt x="1913464" y="1553474"/>
                  <a:pt x="1720263" y="1506306"/>
                  <a:pt x="1396905" y="1541640"/>
                </a:cubicBezTo>
                <a:cubicBezTo>
                  <a:pt x="1073547" y="1576974"/>
                  <a:pt x="1030487" y="1539338"/>
                  <a:pt x="754447" y="1541640"/>
                </a:cubicBezTo>
                <a:cubicBezTo>
                  <a:pt x="478407" y="1543942"/>
                  <a:pt x="256240" y="1516787"/>
                  <a:pt x="0" y="1541640"/>
                </a:cubicBezTo>
                <a:cubicBezTo>
                  <a:pt x="-22715" y="1408380"/>
                  <a:pt x="17657" y="1269543"/>
                  <a:pt x="0" y="1058593"/>
                </a:cubicBezTo>
                <a:cubicBezTo>
                  <a:pt x="-17657" y="847643"/>
                  <a:pt x="55841" y="697137"/>
                  <a:pt x="0" y="513880"/>
                </a:cubicBezTo>
                <a:cubicBezTo>
                  <a:pt x="-55841" y="330623"/>
                  <a:pt x="58764" y="196664"/>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8</a:t>
            </a:r>
          </a:p>
          <a:p>
            <a:pPr>
              <a:lnSpc>
                <a:spcPct val="107000"/>
              </a:lnSpc>
              <a:spcAft>
                <a:spcPts val="8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sz="1800" b="0">
                <a:effectLst/>
                <a:latin typeface="Calibri" panose="020F0502020204030204" pitchFamily="34" charset="0"/>
                <a:ea typeface="Calibri" panose="020F0502020204030204" pitchFamily="34" charset="0"/>
                <a:cs typeface="Calibri" panose="020F0502020204030204" pitchFamily="34" charset="0"/>
              </a:rPr>
              <a:t>my husband is really good at, even though he gets frustrated he will keep repeating with me and he is really helping me and he has helped me more than any teacher has ever done. </a:t>
            </a:r>
          </a:p>
        </p:txBody>
      </p:sp>
    </p:spTree>
    <p:extLst>
      <p:ext uri="{BB962C8B-B14F-4D97-AF65-F5344CB8AC3E}">
        <p14:creationId xmlns:p14="http://schemas.microsoft.com/office/powerpoint/2010/main" val="1244511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620296" y="207636"/>
            <a:ext cx="6602139"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Current anxiety and coping strategies</a:t>
            </a:r>
          </a:p>
        </p:txBody>
      </p:sp>
      <p:sp>
        <p:nvSpPr>
          <p:cNvPr id="3" name="TextBox 2">
            <a:extLst>
              <a:ext uri="{FF2B5EF4-FFF2-40B4-BE49-F238E27FC236}">
                <a16:creationId xmlns:a16="http://schemas.microsoft.com/office/drawing/2014/main" id="{D2475814-C638-418B-AF0E-43890E971045}"/>
              </a:ext>
            </a:extLst>
          </p:cNvPr>
          <p:cNvSpPr txBox="1"/>
          <p:nvPr/>
        </p:nvSpPr>
        <p:spPr>
          <a:xfrm>
            <a:off x="315496" y="1197811"/>
            <a:ext cx="3726417" cy="1477328"/>
          </a:xfrm>
          <a:custGeom>
            <a:avLst/>
            <a:gdLst>
              <a:gd name="connsiteX0" fmla="*/ 0 w 3726417"/>
              <a:gd name="connsiteY0" fmla="*/ 0 h 1477328"/>
              <a:gd name="connsiteX1" fmla="*/ 420553 w 3726417"/>
              <a:gd name="connsiteY1" fmla="*/ 0 h 1477328"/>
              <a:gd name="connsiteX2" fmla="*/ 915634 w 3726417"/>
              <a:gd name="connsiteY2" fmla="*/ 0 h 1477328"/>
              <a:gd name="connsiteX3" fmla="*/ 1373451 w 3726417"/>
              <a:gd name="connsiteY3" fmla="*/ 0 h 1477328"/>
              <a:gd name="connsiteX4" fmla="*/ 1980324 w 3726417"/>
              <a:gd name="connsiteY4" fmla="*/ 0 h 1477328"/>
              <a:gd name="connsiteX5" fmla="*/ 2475406 w 3726417"/>
              <a:gd name="connsiteY5" fmla="*/ 0 h 1477328"/>
              <a:gd name="connsiteX6" fmla="*/ 2970487 w 3726417"/>
              <a:gd name="connsiteY6" fmla="*/ 0 h 1477328"/>
              <a:gd name="connsiteX7" fmla="*/ 3726417 w 3726417"/>
              <a:gd name="connsiteY7" fmla="*/ 0 h 1477328"/>
              <a:gd name="connsiteX8" fmla="*/ 3726417 w 3726417"/>
              <a:gd name="connsiteY8" fmla="*/ 462896 h 1477328"/>
              <a:gd name="connsiteX9" fmla="*/ 3726417 w 3726417"/>
              <a:gd name="connsiteY9" fmla="*/ 940565 h 1477328"/>
              <a:gd name="connsiteX10" fmla="*/ 3726417 w 3726417"/>
              <a:gd name="connsiteY10" fmla="*/ 1477328 h 1477328"/>
              <a:gd name="connsiteX11" fmla="*/ 3156808 w 3726417"/>
              <a:gd name="connsiteY11" fmla="*/ 1477328 h 1477328"/>
              <a:gd name="connsiteX12" fmla="*/ 2624462 w 3726417"/>
              <a:gd name="connsiteY12" fmla="*/ 1477328 h 1477328"/>
              <a:gd name="connsiteX13" fmla="*/ 2166645 w 3726417"/>
              <a:gd name="connsiteY13" fmla="*/ 1477328 h 1477328"/>
              <a:gd name="connsiteX14" fmla="*/ 1597036 w 3726417"/>
              <a:gd name="connsiteY14" fmla="*/ 1477328 h 1477328"/>
              <a:gd name="connsiteX15" fmla="*/ 990162 w 3726417"/>
              <a:gd name="connsiteY15" fmla="*/ 1477328 h 1477328"/>
              <a:gd name="connsiteX16" fmla="*/ 457817 w 3726417"/>
              <a:gd name="connsiteY16" fmla="*/ 1477328 h 1477328"/>
              <a:gd name="connsiteX17" fmla="*/ 0 w 3726417"/>
              <a:gd name="connsiteY17" fmla="*/ 1477328 h 1477328"/>
              <a:gd name="connsiteX18" fmla="*/ 0 w 3726417"/>
              <a:gd name="connsiteY18" fmla="*/ 955339 h 1477328"/>
              <a:gd name="connsiteX19" fmla="*/ 0 w 3726417"/>
              <a:gd name="connsiteY19" fmla="*/ 433350 h 1477328"/>
              <a:gd name="connsiteX20" fmla="*/ 0 w 3726417"/>
              <a:gd name="connsiteY20"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26417" h="1477328" extrusionOk="0">
                <a:moveTo>
                  <a:pt x="0" y="0"/>
                </a:moveTo>
                <a:cubicBezTo>
                  <a:pt x="127206" y="-24373"/>
                  <a:pt x="284153" y="2235"/>
                  <a:pt x="420553" y="0"/>
                </a:cubicBezTo>
                <a:cubicBezTo>
                  <a:pt x="556953" y="-2235"/>
                  <a:pt x="724999" y="47322"/>
                  <a:pt x="915634" y="0"/>
                </a:cubicBezTo>
                <a:cubicBezTo>
                  <a:pt x="1106269" y="-47322"/>
                  <a:pt x="1268005" y="34207"/>
                  <a:pt x="1373451" y="0"/>
                </a:cubicBezTo>
                <a:cubicBezTo>
                  <a:pt x="1478897" y="-34207"/>
                  <a:pt x="1730206" y="8940"/>
                  <a:pt x="1980324" y="0"/>
                </a:cubicBezTo>
                <a:cubicBezTo>
                  <a:pt x="2230442" y="-8940"/>
                  <a:pt x="2322437" y="4906"/>
                  <a:pt x="2475406" y="0"/>
                </a:cubicBezTo>
                <a:cubicBezTo>
                  <a:pt x="2628375" y="-4906"/>
                  <a:pt x="2736302" y="45121"/>
                  <a:pt x="2970487" y="0"/>
                </a:cubicBezTo>
                <a:cubicBezTo>
                  <a:pt x="3204672" y="-45121"/>
                  <a:pt x="3462239" y="26930"/>
                  <a:pt x="3726417" y="0"/>
                </a:cubicBezTo>
                <a:cubicBezTo>
                  <a:pt x="3761027" y="113652"/>
                  <a:pt x="3723239" y="350820"/>
                  <a:pt x="3726417" y="462896"/>
                </a:cubicBezTo>
                <a:cubicBezTo>
                  <a:pt x="3729595" y="574972"/>
                  <a:pt x="3706573" y="750259"/>
                  <a:pt x="3726417" y="940565"/>
                </a:cubicBezTo>
                <a:cubicBezTo>
                  <a:pt x="3746261" y="1130871"/>
                  <a:pt x="3681916" y="1287727"/>
                  <a:pt x="3726417" y="1477328"/>
                </a:cubicBezTo>
                <a:cubicBezTo>
                  <a:pt x="3577661" y="1504354"/>
                  <a:pt x="3396526" y="1416859"/>
                  <a:pt x="3156808" y="1477328"/>
                </a:cubicBezTo>
                <a:cubicBezTo>
                  <a:pt x="2917090" y="1537797"/>
                  <a:pt x="2785427" y="1440983"/>
                  <a:pt x="2624462" y="1477328"/>
                </a:cubicBezTo>
                <a:cubicBezTo>
                  <a:pt x="2463497" y="1513673"/>
                  <a:pt x="2291226" y="1437819"/>
                  <a:pt x="2166645" y="1477328"/>
                </a:cubicBezTo>
                <a:cubicBezTo>
                  <a:pt x="2042064" y="1516837"/>
                  <a:pt x="1728849" y="1449574"/>
                  <a:pt x="1597036" y="1477328"/>
                </a:cubicBezTo>
                <a:cubicBezTo>
                  <a:pt x="1465223" y="1505082"/>
                  <a:pt x="1207019" y="1452651"/>
                  <a:pt x="990162" y="1477328"/>
                </a:cubicBezTo>
                <a:cubicBezTo>
                  <a:pt x="773305" y="1502005"/>
                  <a:pt x="602033" y="1445236"/>
                  <a:pt x="457817" y="1477328"/>
                </a:cubicBezTo>
                <a:cubicBezTo>
                  <a:pt x="313601" y="1509420"/>
                  <a:pt x="94452" y="1424381"/>
                  <a:pt x="0" y="1477328"/>
                </a:cubicBezTo>
                <a:cubicBezTo>
                  <a:pt x="-3508" y="1285374"/>
                  <a:pt x="37359" y="1211728"/>
                  <a:pt x="0" y="955339"/>
                </a:cubicBezTo>
                <a:cubicBezTo>
                  <a:pt x="-37359" y="698950"/>
                  <a:pt x="59384" y="601897"/>
                  <a:pt x="0" y="433350"/>
                </a:cubicBezTo>
                <a:cubicBezTo>
                  <a:pt x="-59384" y="264803"/>
                  <a:pt x="5906" y="180458"/>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10</a:t>
            </a:r>
          </a:p>
          <a:p>
            <a:r>
              <a:rPr lang="en-GB" sz="1800" b="0" i="0" u="none" strike="noStrike" baseline="0">
                <a:latin typeface="Calibri" panose="020F0502020204030204" pitchFamily="34" charset="0"/>
              </a:rPr>
              <a:t> I usually look at it and panic and think oh god that looks really complex,</a:t>
            </a:r>
          </a:p>
          <a:p>
            <a:endParaRPr lang="en-GB" sz="1800" b="0" i="0" u="none" strike="noStrike" baseline="0">
              <a:latin typeface="Calibri" panose="020F0502020204030204" pitchFamily="34" charset="0"/>
            </a:endParaRPr>
          </a:p>
        </p:txBody>
      </p:sp>
      <p:sp>
        <p:nvSpPr>
          <p:cNvPr id="4" name="TextBox 3">
            <a:extLst>
              <a:ext uri="{FF2B5EF4-FFF2-40B4-BE49-F238E27FC236}">
                <a16:creationId xmlns:a16="http://schemas.microsoft.com/office/drawing/2014/main" id="{E8AB8677-4DE1-435C-95C2-044F2FA321EA}"/>
              </a:ext>
            </a:extLst>
          </p:cNvPr>
          <p:cNvSpPr txBox="1"/>
          <p:nvPr/>
        </p:nvSpPr>
        <p:spPr>
          <a:xfrm>
            <a:off x="4041913" y="1442955"/>
            <a:ext cx="4786591" cy="3023456"/>
          </a:xfrm>
          <a:custGeom>
            <a:avLst/>
            <a:gdLst>
              <a:gd name="connsiteX0" fmla="*/ 0 w 4786591"/>
              <a:gd name="connsiteY0" fmla="*/ 0 h 3023456"/>
              <a:gd name="connsiteX1" fmla="*/ 454726 w 4786591"/>
              <a:gd name="connsiteY1" fmla="*/ 0 h 3023456"/>
              <a:gd name="connsiteX2" fmla="*/ 1005184 w 4786591"/>
              <a:gd name="connsiteY2" fmla="*/ 0 h 3023456"/>
              <a:gd name="connsiteX3" fmla="*/ 1507776 w 4786591"/>
              <a:gd name="connsiteY3" fmla="*/ 0 h 3023456"/>
              <a:gd name="connsiteX4" fmla="*/ 2201832 w 4786591"/>
              <a:gd name="connsiteY4" fmla="*/ 0 h 3023456"/>
              <a:gd name="connsiteX5" fmla="*/ 2752290 w 4786591"/>
              <a:gd name="connsiteY5" fmla="*/ 0 h 3023456"/>
              <a:gd name="connsiteX6" fmla="*/ 3302748 w 4786591"/>
              <a:gd name="connsiteY6" fmla="*/ 0 h 3023456"/>
              <a:gd name="connsiteX7" fmla="*/ 3948938 w 4786591"/>
              <a:gd name="connsiteY7" fmla="*/ 0 h 3023456"/>
              <a:gd name="connsiteX8" fmla="*/ 4786591 w 4786591"/>
              <a:gd name="connsiteY8" fmla="*/ 0 h 3023456"/>
              <a:gd name="connsiteX9" fmla="*/ 4786591 w 4786591"/>
              <a:gd name="connsiteY9" fmla="*/ 473675 h 3023456"/>
              <a:gd name="connsiteX10" fmla="*/ 4786591 w 4786591"/>
              <a:gd name="connsiteY10" fmla="*/ 977584 h 3023456"/>
              <a:gd name="connsiteX11" fmla="*/ 4786591 w 4786591"/>
              <a:gd name="connsiteY11" fmla="*/ 1511728 h 3023456"/>
              <a:gd name="connsiteX12" fmla="*/ 4786591 w 4786591"/>
              <a:gd name="connsiteY12" fmla="*/ 1985403 h 3023456"/>
              <a:gd name="connsiteX13" fmla="*/ 4786591 w 4786591"/>
              <a:gd name="connsiteY13" fmla="*/ 2549781 h 3023456"/>
              <a:gd name="connsiteX14" fmla="*/ 4786591 w 4786591"/>
              <a:gd name="connsiteY14" fmla="*/ 3023456 h 3023456"/>
              <a:gd name="connsiteX15" fmla="*/ 4283999 w 4786591"/>
              <a:gd name="connsiteY15" fmla="*/ 3023456 h 3023456"/>
              <a:gd name="connsiteX16" fmla="*/ 3685675 w 4786591"/>
              <a:gd name="connsiteY16" fmla="*/ 3023456 h 3023456"/>
              <a:gd name="connsiteX17" fmla="*/ 3087351 w 4786591"/>
              <a:gd name="connsiteY17" fmla="*/ 3023456 h 3023456"/>
              <a:gd name="connsiteX18" fmla="*/ 2393296 w 4786591"/>
              <a:gd name="connsiteY18" fmla="*/ 3023456 h 3023456"/>
              <a:gd name="connsiteX19" fmla="*/ 1747106 w 4786591"/>
              <a:gd name="connsiteY19" fmla="*/ 3023456 h 3023456"/>
              <a:gd name="connsiteX20" fmla="*/ 1244514 w 4786591"/>
              <a:gd name="connsiteY20" fmla="*/ 3023456 h 3023456"/>
              <a:gd name="connsiteX21" fmla="*/ 741922 w 4786591"/>
              <a:gd name="connsiteY21" fmla="*/ 3023456 h 3023456"/>
              <a:gd name="connsiteX22" fmla="*/ 0 w 4786591"/>
              <a:gd name="connsiteY22" fmla="*/ 3023456 h 3023456"/>
              <a:gd name="connsiteX23" fmla="*/ 0 w 4786591"/>
              <a:gd name="connsiteY23" fmla="*/ 2549781 h 3023456"/>
              <a:gd name="connsiteX24" fmla="*/ 0 w 4786591"/>
              <a:gd name="connsiteY24" fmla="*/ 2106341 h 3023456"/>
              <a:gd name="connsiteX25" fmla="*/ 0 w 4786591"/>
              <a:gd name="connsiteY25" fmla="*/ 1602432 h 3023456"/>
              <a:gd name="connsiteX26" fmla="*/ 0 w 4786591"/>
              <a:gd name="connsiteY26" fmla="*/ 1189226 h 3023456"/>
              <a:gd name="connsiteX27" fmla="*/ 0 w 4786591"/>
              <a:gd name="connsiteY27" fmla="*/ 655082 h 3023456"/>
              <a:gd name="connsiteX28" fmla="*/ 0 w 4786591"/>
              <a:gd name="connsiteY28" fmla="*/ 0 h 30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86591" h="3023456" extrusionOk="0">
                <a:moveTo>
                  <a:pt x="0" y="0"/>
                </a:moveTo>
                <a:cubicBezTo>
                  <a:pt x="104759" y="-44032"/>
                  <a:pt x="300204" y="24620"/>
                  <a:pt x="454726" y="0"/>
                </a:cubicBezTo>
                <a:cubicBezTo>
                  <a:pt x="609248" y="-24620"/>
                  <a:pt x="768944" y="57285"/>
                  <a:pt x="1005184" y="0"/>
                </a:cubicBezTo>
                <a:cubicBezTo>
                  <a:pt x="1241424" y="-57285"/>
                  <a:pt x="1357645" y="59311"/>
                  <a:pt x="1507776" y="0"/>
                </a:cubicBezTo>
                <a:cubicBezTo>
                  <a:pt x="1657907" y="-59311"/>
                  <a:pt x="1968124" y="71447"/>
                  <a:pt x="2201832" y="0"/>
                </a:cubicBezTo>
                <a:cubicBezTo>
                  <a:pt x="2435540" y="-71447"/>
                  <a:pt x="2582480" y="37409"/>
                  <a:pt x="2752290" y="0"/>
                </a:cubicBezTo>
                <a:cubicBezTo>
                  <a:pt x="2922100" y="-37409"/>
                  <a:pt x="3107286" y="63726"/>
                  <a:pt x="3302748" y="0"/>
                </a:cubicBezTo>
                <a:cubicBezTo>
                  <a:pt x="3498210" y="-63726"/>
                  <a:pt x="3685804" y="27688"/>
                  <a:pt x="3948938" y="0"/>
                </a:cubicBezTo>
                <a:cubicBezTo>
                  <a:pt x="4212072" y="-27688"/>
                  <a:pt x="4574723" y="98787"/>
                  <a:pt x="4786591" y="0"/>
                </a:cubicBezTo>
                <a:cubicBezTo>
                  <a:pt x="4798775" y="212272"/>
                  <a:pt x="4736923" y="364486"/>
                  <a:pt x="4786591" y="473675"/>
                </a:cubicBezTo>
                <a:cubicBezTo>
                  <a:pt x="4836259" y="582864"/>
                  <a:pt x="4761069" y="803396"/>
                  <a:pt x="4786591" y="977584"/>
                </a:cubicBezTo>
                <a:cubicBezTo>
                  <a:pt x="4812113" y="1151772"/>
                  <a:pt x="4782581" y="1395034"/>
                  <a:pt x="4786591" y="1511728"/>
                </a:cubicBezTo>
                <a:cubicBezTo>
                  <a:pt x="4790601" y="1628422"/>
                  <a:pt x="4741876" y="1848034"/>
                  <a:pt x="4786591" y="1985403"/>
                </a:cubicBezTo>
                <a:cubicBezTo>
                  <a:pt x="4831306" y="2122772"/>
                  <a:pt x="4757217" y="2365427"/>
                  <a:pt x="4786591" y="2549781"/>
                </a:cubicBezTo>
                <a:cubicBezTo>
                  <a:pt x="4815965" y="2734135"/>
                  <a:pt x="4767903" y="2887981"/>
                  <a:pt x="4786591" y="3023456"/>
                </a:cubicBezTo>
                <a:cubicBezTo>
                  <a:pt x="4595743" y="3054746"/>
                  <a:pt x="4419176" y="2992039"/>
                  <a:pt x="4283999" y="3023456"/>
                </a:cubicBezTo>
                <a:cubicBezTo>
                  <a:pt x="4148822" y="3054873"/>
                  <a:pt x="3914349" y="2954517"/>
                  <a:pt x="3685675" y="3023456"/>
                </a:cubicBezTo>
                <a:cubicBezTo>
                  <a:pt x="3457001" y="3092395"/>
                  <a:pt x="3266446" y="2967444"/>
                  <a:pt x="3087351" y="3023456"/>
                </a:cubicBezTo>
                <a:cubicBezTo>
                  <a:pt x="2908256" y="3079468"/>
                  <a:pt x="2588503" y="3021040"/>
                  <a:pt x="2393296" y="3023456"/>
                </a:cubicBezTo>
                <a:cubicBezTo>
                  <a:pt x="2198090" y="3025872"/>
                  <a:pt x="2050989" y="2966205"/>
                  <a:pt x="1747106" y="3023456"/>
                </a:cubicBezTo>
                <a:cubicBezTo>
                  <a:pt x="1443223" y="3080707"/>
                  <a:pt x="1389463" y="3018777"/>
                  <a:pt x="1244514" y="3023456"/>
                </a:cubicBezTo>
                <a:cubicBezTo>
                  <a:pt x="1099565" y="3028135"/>
                  <a:pt x="981831" y="2987277"/>
                  <a:pt x="741922" y="3023456"/>
                </a:cubicBezTo>
                <a:cubicBezTo>
                  <a:pt x="502013" y="3059635"/>
                  <a:pt x="248535" y="2937978"/>
                  <a:pt x="0" y="3023456"/>
                </a:cubicBezTo>
                <a:cubicBezTo>
                  <a:pt x="-53055" y="2821777"/>
                  <a:pt x="28198" y="2762775"/>
                  <a:pt x="0" y="2549781"/>
                </a:cubicBezTo>
                <a:cubicBezTo>
                  <a:pt x="-28198" y="2336788"/>
                  <a:pt x="46075" y="2231639"/>
                  <a:pt x="0" y="2106341"/>
                </a:cubicBezTo>
                <a:cubicBezTo>
                  <a:pt x="-46075" y="1981043"/>
                  <a:pt x="6854" y="1800083"/>
                  <a:pt x="0" y="1602432"/>
                </a:cubicBezTo>
                <a:cubicBezTo>
                  <a:pt x="-6854" y="1404781"/>
                  <a:pt x="2872" y="1301322"/>
                  <a:pt x="0" y="1189226"/>
                </a:cubicBezTo>
                <a:cubicBezTo>
                  <a:pt x="-2872" y="1077130"/>
                  <a:pt x="9887" y="897715"/>
                  <a:pt x="0" y="655082"/>
                </a:cubicBezTo>
                <a:cubicBezTo>
                  <a:pt x="-9887" y="412449"/>
                  <a:pt x="48720" y="170073"/>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10</a:t>
            </a:r>
          </a:p>
          <a:p>
            <a:pPr>
              <a:lnSpc>
                <a:spcPct val="107000"/>
              </a:lnSpc>
              <a:spcAft>
                <a:spcPts val="8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sz="1800" b="0">
                <a:effectLst/>
                <a:latin typeface="Calibri" panose="020F0502020204030204" pitchFamily="34" charset="0"/>
                <a:ea typeface="Calibri" panose="020F0502020204030204" pitchFamily="34" charset="0"/>
                <a:cs typeface="Calibri" panose="020F0502020204030204" pitchFamily="34" charset="0"/>
              </a:rPr>
              <a:t> but actually when I start to look into things it’s not quite as bad as I thought it was going to be, but like I say my only worry with it being distanced is obviously coming across something that I really can’t get my head around what so ever and it is obviously not quite as simple as just say like you would in a lecture you can just say I don’t get this, it is distanced, so you’ve either got to send an email and wait for a response.</a:t>
            </a:r>
          </a:p>
        </p:txBody>
      </p:sp>
      <p:sp>
        <p:nvSpPr>
          <p:cNvPr id="5" name="TextBox 4">
            <a:extLst>
              <a:ext uri="{FF2B5EF4-FFF2-40B4-BE49-F238E27FC236}">
                <a16:creationId xmlns:a16="http://schemas.microsoft.com/office/drawing/2014/main" id="{08077F9A-0349-403B-97C5-E3CD1C289C61}"/>
              </a:ext>
            </a:extLst>
          </p:cNvPr>
          <p:cNvSpPr txBox="1"/>
          <p:nvPr/>
        </p:nvSpPr>
        <p:spPr>
          <a:xfrm>
            <a:off x="194948" y="3323317"/>
            <a:ext cx="3449400" cy="3023456"/>
          </a:xfrm>
          <a:custGeom>
            <a:avLst/>
            <a:gdLst>
              <a:gd name="connsiteX0" fmla="*/ 0 w 3449400"/>
              <a:gd name="connsiteY0" fmla="*/ 0 h 3023456"/>
              <a:gd name="connsiteX1" fmla="*/ 471418 w 3449400"/>
              <a:gd name="connsiteY1" fmla="*/ 0 h 3023456"/>
              <a:gd name="connsiteX2" fmla="*/ 1011824 w 3449400"/>
              <a:gd name="connsiteY2" fmla="*/ 0 h 3023456"/>
              <a:gd name="connsiteX3" fmla="*/ 1517736 w 3449400"/>
              <a:gd name="connsiteY3" fmla="*/ 0 h 3023456"/>
              <a:gd name="connsiteX4" fmla="*/ 2161624 w 3449400"/>
              <a:gd name="connsiteY4" fmla="*/ 0 h 3023456"/>
              <a:gd name="connsiteX5" fmla="*/ 2702030 w 3449400"/>
              <a:gd name="connsiteY5" fmla="*/ 0 h 3023456"/>
              <a:gd name="connsiteX6" fmla="*/ 3449400 w 3449400"/>
              <a:gd name="connsiteY6" fmla="*/ 0 h 3023456"/>
              <a:gd name="connsiteX7" fmla="*/ 3449400 w 3449400"/>
              <a:gd name="connsiteY7" fmla="*/ 534144 h 3023456"/>
              <a:gd name="connsiteX8" fmla="*/ 3449400 w 3449400"/>
              <a:gd name="connsiteY8" fmla="*/ 977584 h 3023456"/>
              <a:gd name="connsiteX9" fmla="*/ 3449400 w 3449400"/>
              <a:gd name="connsiteY9" fmla="*/ 1451259 h 3023456"/>
              <a:gd name="connsiteX10" fmla="*/ 3449400 w 3449400"/>
              <a:gd name="connsiteY10" fmla="*/ 1955168 h 3023456"/>
              <a:gd name="connsiteX11" fmla="*/ 3449400 w 3449400"/>
              <a:gd name="connsiteY11" fmla="*/ 2489312 h 3023456"/>
              <a:gd name="connsiteX12" fmla="*/ 3449400 w 3449400"/>
              <a:gd name="connsiteY12" fmla="*/ 3023456 h 3023456"/>
              <a:gd name="connsiteX13" fmla="*/ 2805512 w 3449400"/>
              <a:gd name="connsiteY13" fmla="*/ 3023456 h 3023456"/>
              <a:gd name="connsiteX14" fmla="*/ 2196118 w 3449400"/>
              <a:gd name="connsiteY14" fmla="*/ 3023456 h 3023456"/>
              <a:gd name="connsiteX15" fmla="*/ 1552230 w 3449400"/>
              <a:gd name="connsiteY15" fmla="*/ 3023456 h 3023456"/>
              <a:gd name="connsiteX16" fmla="*/ 977330 w 3449400"/>
              <a:gd name="connsiteY16" fmla="*/ 3023456 h 3023456"/>
              <a:gd name="connsiteX17" fmla="*/ 0 w 3449400"/>
              <a:gd name="connsiteY17" fmla="*/ 3023456 h 3023456"/>
              <a:gd name="connsiteX18" fmla="*/ 0 w 3449400"/>
              <a:gd name="connsiteY18" fmla="*/ 2459078 h 3023456"/>
              <a:gd name="connsiteX19" fmla="*/ 0 w 3449400"/>
              <a:gd name="connsiteY19" fmla="*/ 1894699 h 3023456"/>
              <a:gd name="connsiteX20" fmla="*/ 0 w 3449400"/>
              <a:gd name="connsiteY20" fmla="*/ 1481493 h 3023456"/>
              <a:gd name="connsiteX21" fmla="*/ 0 w 3449400"/>
              <a:gd name="connsiteY21" fmla="*/ 977584 h 3023456"/>
              <a:gd name="connsiteX22" fmla="*/ 0 w 3449400"/>
              <a:gd name="connsiteY22" fmla="*/ 0 h 30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49400" h="3023456" extrusionOk="0">
                <a:moveTo>
                  <a:pt x="0" y="0"/>
                </a:moveTo>
                <a:cubicBezTo>
                  <a:pt x="172413" y="-13279"/>
                  <a:pt x="291152" y="35442"/>
                  <a:pt x="471418" y="0"/>
                </a:cubicBezTo>
                <a:cubicBezTo>
                  <a:pt x="651684" y="-35442"/>
                  <a:pt x="786605" y="17357"/>
                  <a:pt x="1011824" y="0"/>
                </a:cubicBezTo>
                <a:cubicBezTo>
                  <a:pt x="1237043" y="-17357"/>
                  <a:pt x="1280192" y="49616"/>
                  <a:pt x="1517736" y="0"/>
                </a:cubicBezTo>
                <a:cubicBezTo>
                  <a:pt x="1755280" y="-49616"/>
                  <a:pt x="1877409" y="7205"/>
                  <a:pt x="2161624" y="0"/>
                </a:cubicBezTo>
                <a:cubicBezTo>
                  <a:pt x="2445839" y="-7205"/>
                  <a:pt x="2570930" y="31042"/>
                  <a:pt x="2702030" y="0"/>
                </a:cubicBezTo>
                <a:cubicBezTo>
                  <a:pt x="2833130" y="-31042"/>
                  <a:pt x="3150690" y="47326"/>
                  <a:pt x="3449400" y="0"/>
                </a:cubicBezTo>
                <a:cubicBezTo>
                  <a:pt x="3504795" y="175609"/>
                  <a:pt x="3404677" y="271074"/>
                  <a:pt x="3449400" y="534144"/>
                </a:cubicBezTo>
                <a:cubicBezTo>
                  <a:pt x="3494123" y="797214"/>
                  <a:pt x="3436108" y="818628"/>
                  <a:pt x="3449400" y="977584"/>
                </a:cubicBezTo>
                <a:cubicBezTo>
                  <a:pt x="3462692" y="1136540"/>
                  <a:pt x="3399732" y="1342070"/>
                  <a:pt x="3449400" y="1451259"/>
                </a:cubicBezTo>
                <a:cubicBezTo>
                  <a:pt x="3499068" y="1560448"/>
                  <a:pt x="3423878" y="1780980"/>
                  <a:pt x="3449400" y="1955168"/>
                </a:cubicBezTo>
                <a:cubicBezTo>
                  <a:pt x="3474922" y="2129356"/>
                  <a:pt x="3445390" y="2372618"/>
                  <a:pt x="3449400" y="2489312"/>
                </a:cubicBezTo>
                <a:cubicBezTo>
                  <a:pt x="3453410" y="2606006"/>
                  <a:pt x="3422038" y="2823468"/>
                  <a:pt x="3449400" y="3023456"/>
                </a:cubicBezTo>
                <a:cubicBezTo>
                  <a:pt x="3170374" y="3093400"/>
                  <a:pt x="3070805" y="2947098"/>
                  <a:pt x="2805512" y="3023456"/>
                </a:cubicBezTo>
                <a:cubicBezTo>
                  <a:pt x="2540219" y="3099814"/>
                  <a:pt x="2378844" y="3011581"/>
                  <a:pt x="2196118" y="3023456"/>
                </a:cubicBezTo>
                <a:cubicBezTo>
                  <a:pt x="2013392" y="3035331"/>
                  <a:pt x="1815569" y="2957067"/>
                  <a:pt x="1552230" y="3023456"/>
                </a:cubicBezTo>
                <a:cubicBezTo>
                  <a:pt x="1288891" y="3089845"/>
                  <a:pt x="1210922" y="2963984"/>
                  <a:pt x="977330" y="3023456"/>
                </a:cubicBezTo>
                <a:cubicBezTo>
                  <a:pt x="743738" y="3082928"/>
                  <a:pt x="328814" y="2989608"/>
                  <a:pt x="0" y="3023456"/>
                </a:cubicBezTo>
                <a:cubicBezTo>
                  <a:pt x="-10340" y="2751320"/>
                  <a:pt x="64058" y="2694340"/>
                  <a:pt x="0" y="2459078"/>
                </a:cubicBezTo>
                <a:cubicBezTo>
                  <a:pt x="-64058" y="2223816"/>
                  <a:pt x="3246" y="2032763"/>
                  <a:pt x="0" y="1894699"/>
                </a:cubicBezTo>
                <a:cubicBezTo>
                  <a:pt x="-3246" y="1756635"/>
                  <a:pt x="11880" y="1614331"/>
                  <a:pt x="0" y="1481493"/>
                </a:cubicBezTo>
                <a:cubicBezTo>
                  <a:pt x="-11880" y="1348655"/>
                  <a:pt x="28381" y="1129214"/>
                  <a:pt x="0" y="977584"/>
                </a:cubicBezTo>
                <a:cubicBezTo>
                  <a:pt x="-28381" y="825954"/>
                  <a:pt x="99267" y="292106"/>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13</a:t>
            </a:r>
          </a:p>
          <a:p>
            <a:pPr>
              <a:lnSpc>
                <a:spcPct val="107000"/>
              </a:lnSpc>
              <a:spcAft>
                <a:spcPts val="8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sz="1800" b="0">
                <a:effectLst/>
                <a:latin typeface="Calibri" panose="020F0502020204030204" pitchFamily="34" charset="0"/>
                <a:ea typeface="Calibri" panose="020F0502020204030204" pitchFamily="34" charset="0"/>
                <a:cs typeface="Calibri" panose="020F0502020204030204" pitchFamily="34" charset="0"/>
              </a:rPr>
              <a:t>if I see like a topic that's particularly maths heavy, I will have a bit of anxiety about that, because obviously, you want to stay on a timescale with  the OU, don't you? I know that I'm </a:t>
            </a:r>
            <a:r>
              <a:rPr lang="en-GB" sz="1800" b="0" err="1">
                <a:effectLst/>
                <a:latin typeface="Calibri" panose="020F0502020204030204" pitchFamily="34" charset="0"/>
                <a:ea typeface="Calibri" panose="020F0502020204030204" pitchFamily="34" charset="0"/>
                <a:cs typeface="Calibri" panose="020F0502020204030204" pitchFamily="34" charset="0"/>
              </a:rPr>
              <a:t>gonna</a:t>
            </a:r>
            <a:r>
              <a:rPr lang="en-GB" sz="1800" b="0">
                <a:effectLst/>
                <a:latin typeface="Calibri" panose="020F0502020204030204" pitchFamily="34" charset="0"/>
                <a:ea typeface="Calibri" panose="020F0502020204030204" pitchFamily="34" charset="0"/>
                <a:cs typeface="Calibri" panose="020F0502020204030204" pitchFamily="34" charset="0"/>
              </a:rPr>
              <a:t> have to put at least another three, four, maybe five hours in to get my head around the maths of it</a:t>
            </a:r>
          </a:p>
        </p:txBody>
      </p:sp>
      <p:sp>
        <p:nvSpPr>
          <p:cNvPr id="6" name="TextBox 5">
            <a:extLst>
              <a:ext uri="{FF2B5EF4-FFF2-40B4-BE49-F238E27FC236}">
                <a16:creationId xmlns:a16="http://schemas.microsoft.com/office/drawing/2014/main" id="{A8E39F8D-3C68-4485-8297-2AFDE55191EA}"/>
              </a:ext>
            </a:extLst>
          </p:cNvPr>
          <p:cNvSpPr txBox="1"/>
          <p:nvPr/>
        </p:nvSpPr>
        <p:spPr>
          <a:xfrm>
            <a:off x="3644348" y="4907316"/>
            <a:ext cx="5304704" cy="1541640"/>
          </a:xfrm>
          <a:custGeom>
            <a:avLst/>
            <a:gdLst>
              <a:gd name="connsiteX0" fmla="*/ 0 w 5304704"/>
              <a:gd name="connsiteY0" fmla="*/ 0 h 1541640"/>
              <a:gd name="connsiteX1" fmla="*/ 430270 w 5304704"/>
              <a:gd name="connsiteY1" fmla="*/ 0 h 1541640"/>
              <a:gd name="connsiteX2" fmla="*/ 966635 w 5304704"/>
              <a:gd name="connsiteY2" fmla="*/ 0 h 1541640"/>
              <a:gd name="connsiteX3" fmla="*/ 1449952 w 5304704"/>
              <a:gd name="connsiteY3" fmla="*/ 0 h 1541640"/>
              <a:gd name="connsiteX4" fmla="*/ 2145458 w 5304704"/>
              <a:gd name="connsiteY4" fmla="*/ 0 h 1541640"/>
              <a:gd name="connsiteX5" fmla="*/ 2681823 w 5304704"/>
              <a:gd name="connsiteY5" fmla="*/ 0 h 1541640"/>
              <a:gd name="connsiteX6" fmla="*/ 3218187 w 5304704"/>
              <a:gd name="connsiteY6" fmla="*/ 0 h 1541640"/>
              <a:gd name="connsiteX7" fmla="*/ 3860646 w 5304704"/>
              <a:gd name="connsiteY7" fmla="*/ 0 h 1541640"/>
              <a:gd name="connsiteX8" fmla="*/ 4343963 w 5304704"/>
              <a:gd name="connsiteY8" fmla="*/ 0 h 1541640"/>
              <a:gd name="connsiteX9" fmla="*/ 5304704 w 5304704"/>
              <a:gd name="connsiteY9" fmla="*/ 0 h 1541640"/>
              <a:gd name="connsiteX10" fmla="*/ 5304704 w 5304704"/>
              <a:gd name="connsiteY10" fmla="*/ 529296 h 1541640"/>
              <a:gd name="connsiteX11" fmla="*/ 5304704 w 5304704"/>
              <a:gd name="connsiteY11" fmla="*/ 1058593 h 1541640"/>
              <a:gd name="connsiteX12" fmla="*/ 5304704 w 5304704"/>
              <a:gd name="connsiteY12" fmla="*/ 1541640 h 1541640"/>
              <a:gd name="connsiteX13" fmla="*/ 4609198 w 5304704"/>
              <a:gd name="connsiteY13" fmla="*/ 1541640 h 1541640"/>
              <a:gd name="connsiteX14" fmla="*/ 3966740 w 5304704"/>
              <a:gd name="connsiteY14" fmla="*/ 1541640 h 1541640"/>
              <a:gd name="connsiteX15" fmla="*/ 3271234 w 5304704"/>
              <a:gd name="connsiteY15" fmla="*/ 1541640 h 1541640"/>
              <a:gd name="connsiteX16" fmla="*/ 2681823 w 5304704"/>
              <a:gd name="connsiteY16" fmla="*/ 1541640 h 1541640"/>
              <a:gd name="connsiteX17" fmla="*/ 2092411 w 5304704"/>
              <a:gd name="connsiteY17" fmla="*/ 1541640 h 1541640"/>
              <a:gd name="connsiteX18" fmla="*/ 1396905 w 5304704"/>
              <a:gd name="connsiteY18" fmla="*/ 1541640 h 1541640"/>
              <a:gd name="connsiteX19" fmla="*/ 754447 w 5304704"/>
              <a:gd name="connsiteY19" fmla="*/ 1541640 h 1541640"/>
              <a:gd name="connsiteX20" fmla="*/ 0 w 5304704"/>
              <a:gd name="connsiteY20" fmla="*/ 1541640 h 1541640"/>
              <a:gd name="connsiteX21" fmla="*/ 0 w 5304704"/>
              <a:gd name="connsiteY21" fmla="*/ 1058593 h 1541640"/>
              <a:gd name="connsiteX22" fmla="*/ 0 w 5304704"/>
              <a:gd name="connsiteY22" fmla="*/ 513880 h 1541640"/>
              <a:gd name="connsiteX23" fmla="*/ 0 w 5304704"/>
              <a:gd name="connsiteY23" fmla="*/ 0 h 154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4704" h="1541640" extrusionOk="0">
                <a:moveTo>
                  <a:pt x="0" y="0"/>
                </a:moveTo>
                <a:cubicBezTo>
                  <a:pt x="204164" y="-33877"/>
                  <a:pt x="263591" y="45009"/>
                  <a:pt x="430270" y="0"/>
                </a:cubicBezTo>
                <a:cubicBezTo>
                  <a:pt x="596949" y="-45009"/>
                  <a:pt x="849207" y="23121"/>
                  <a:pt x="966635" y="0"/>
                </a:cubicBezTo>
                <a:cubicBezTo>
                  <a:pt x="1084064" y="-23121"/>
                  <a:pt x="1284473" y="24094"/>
                  <a:pt x="1449952" y="0"/>
                </a:cubicBezTo>
                <a:cubicBezTo>
                  <a:pt x="1615431" y="-24094"/>
                  <a:pt x="1922175" y="47824"/>
                  <a:pt x="2145458" y="0"/>
                </a:cubicBezTo>
                <a:cubicBezTo>
                  <a:pt x="2368741" y="-47824"/>
                  <a:pt x="2572912" y="59317"/>
                  <a:pt x="2681823" y="0"/>
                </a:cubicBezTo>
                <a:cubicBezTo>
                  <a:pt x="2790734" y="-59317"/>
                  <a:pt x="3055346" y="40417"/>
                  <a:pt x="3218187" y="0"/>
                </a:cubicBezTo>
                <a:cubicBezTo>
                  <a:pt x="3381028" y="-40417"/>
                  <a:pt x="3690984" y="51057"/>
                  <a:pt x="3860646" y="0"/>
                </a:cubicBezTo>
                <a:cubicBezTo>
                  <a:pt x="4030308" y="-51057"/>
                  <a:pt x="4134353" y="8784"/>
                  <a:pt x="4343963" y="0"/>
                </a:cubicBezTo>
                <a:cubicBezTo>
                  <a:pt x="4553573" y="-8784"/>
                  <a:pt x="4948476" y="92584"/>
                  <a:pt x="5304704" y="0"/>
                </a:cubicBezTo>
                <a:cubicBezTo>
                  <a:pt x="5313269" y="118229"/>
                  <a:pt x="5289705" y="391666"/>
                  <a:pt x="5304704" y="529296"/>
                </a:cubicBezTo>
                <a:cubicBezTo>
                  <a:pt x="5319703" y="666926"/>
                  <a:pt x="5248982" y="838284"/>
                  <a:pt x="5304704" y="1058593"/>
                </a:cubicBezTo>
                <a:cubicBezTo>
                  <a:pt x="5360426" y="1278902"/>
                  <a:pt x="5264474" y="1411244"/>
                  <a:pt x="5304704" y="1541640"/>
                </a:cubicBezTo>
                <a:cubicBezTo>
                  <a:pt x="5046027" y="1598022"/>
                  <a:pt x="4899298" y="1481421"/>
                  <a:pt x="4609198" y="1541640"/>
                </a:cubicBezTo>
                <a:cubicBezTo>
                  <a:pt x="4319098" y="1601859"/>
                  <a:pt x="4148068" y="1473864"/>
                  <a:pt x="3966740" y="1541640"/>
                </a:cubicBezTo>
                <a:cubicBezTo>
                  <a:pt x="3785412" y="1609416"/>
                  <a:pt x="3450903" y="1540351"/>
                  <a:pt x="3271234" y="1541640"/>
                </a:cubicBezTo>
                <a:cubicBezTo>
                  <a:pt x="3091565" y="1542929"/>
                  <a:pt x="2822560" y="1533029"/>
                  <a:pt x="2681823" y="1541640"/>
                </a:cubicBezTo>
                <a:cubicBezTo>
                  <a:pt x="2541086" y="1550251"/>
                  <a:pt x="2271358" y="1529806"/>
                  <a:pt x="2092411" y="1541640"/>
                </a:cubicBezTo>
                <a:cubicBezTo>
                  <a:pt x="1913464" y="1553474"/>
                  <a:pt x="1720263" y="1506306"/>
                  <a:pt x="1396905" y="1541640"/>
                </a:cubicBezTo>
                <a:cubicBezTo>
                  <a:pt x="1073547" y="1576974"/>
                  <a:pt x="1030487" y="1539338"/>
                  <a:pt x="754447" y="1541640"/>
                </a:cubicBezTo>
                <a:cubicBezTo>
                  <a:pt x="478407" y="1543942"/>
                  <a:pt x="256240" y="1516787"/>
                  <a:pt x="0" y="1541640"/>
                </a:cubicBezTo>
                <a:cubicBezTo>
                  <a:pt x="-22715" y="1408380"/>
                  <a:pt x="17657" y="1269543"/>
                  <a:pt x="0" y="1058593"/>
                </a:cubicBezTo>
                <a:cubicBezTo>
                  <a:pt x="-17657" y="847643"/>
                  <a:pt x="55841" y="697137"/>
                  <a:pt x="0" y="513880"/>
                </a:cubicBezTo>
                <a:cubicBezTo>
                  <a:pt x="-55841" y="330623"/>
                  <a:pt x="58764" y="196664"/>
                  <a:pt x="0" y="0"/>
                </a:cubicBezTo>
                <a:close/>
              </a:path>
            </a:pathLst>
          </a:custGeom>
          <a:noFill/>
          <a:ln w="22225">
            <a:solidFill>
              <a:srgbClr val="0070C0"/>
            </a:solidFill>
            <a:extLst>
              <a:ext uri="{C807C97D-BFC1-408E-A445-0C87EB9F89A2}">
                <ask:lineSketchStyleProps xmlns:ask="http://schemas.microsoft.com/office/drawing/2018/sketchyshapes" sd="930076700">
                  <a:prstGeom prst="rect">
                    <a:avLst/>
                  </a:prstGeom>
                  <ask:type>
                    <ask:lineSketchScribble/>
                  </ask:type>
                </ask:lineSketchStyleProps>
              </a:ext>
            </a:extLst>
          </a:ln>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GB">
                <a:latin typeface="Calibri" panose="020F0502020204030204" pitchFamily="34" charset="0"/>
                <a:cs typeface="Calibri" panose="020F0502020204030204" pitchFamily="34" charset="0"/>
              </a:rPr>
              <a:t>Student 13</a:t>
            </a:r>
          </a:p>
          <a:p>
            <a:pPr>
              <a:lnSpc>
                <a:spcPct val="107000"/>
              </a:lnSpc>
              <a:spcAft>
                <a:spcPts val="8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sz="1800" b="0">
                <a:effectLst/>
                <a:latin typeface="Calibri" panose="020F0502020204030204" pitchFamily="34" charset="0"/>
                <a:ea typeface="Calibri" panose="020F0502020204030204" pitchFamily="34" charset="0"/>
                <a:cs typeface="Calibri" panose="020F0502020204030204" pitchFamily="34" charset="0"/>
              </a:rPr>
              <a:t>I think being away from a classroom environment helps to, because I can spend as much time as I need to spend on something and that's quite good for the anxiety side of things.</a:t>
            </a:r>
          </a:p>
        </p:txBody>
      </p:sp>
    </p:spTree>
    <p:extLst>
      <p:ext uri="{BB962C8B-B14F-4D97-AF65-F5344CB8AC3E}">
        <p14:creationId xmlns:p14="http://schemas.microsoft.com/office/powerpoint/2010/main" val="2125367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620297" y="207636"/>
            <a:ext cx="5700990"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Online specific issues (negative)</a:t>
            </a:r>
          </a:p>
        </p:txBody>
      </p:sp>
      <p:sp>
        <p:nvSpPr>
          <p:cNvPr id="2" name="TextBox 1">
            <a:extLst>
              <a:ext uri="{FF2B5EF4-FFF2-40B4-BE49-F238E27FC236}">
                <a16:creationId xmlns:a16="http://schemas.microsoft.com/office/drawing/2014/main" id="{D92DAB16-25DE-4F75-AA0F-A2E664A8D8A2}"/>
              </a:ext>
            </a:extLst>
          </p:cNvPr>
          <p:cNvSpPr txBox="1"/>
          <p:nvPr/>
        </p:nvSpPr>
        <p:spPr>
          <a:xfrm>
            <a:off x="304670" y="1920895"/>
            <a:ext cx="8280053" cy="301621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a:t>I need to be asking very many more questions than what they have time for (student 1)</a:t>
            </a:r>
          </a:p>
          <a:p>
            <a:pPr marL="285750" indent="-285750">
              <a:spcAft>
                <a:spcPts val="600"/>
              </a:spcAft>
              <a:buFont typeface="Arial" panose="020B0604020202020204" pitchFamily="34" charset="0"/>
              <a:buChar char="•"/>
            </a:pPr>
            <a:r>
              <a:rPr lang="en-GB"/>
              <a:t>But the tutorials, some of the students were so good and so brilliant and they got it, they managed to calculate and do the answer so quickly. It left me almost in tears. I'm like oh my God. (student 14) </a:t>
            </a:r>
          </a:p>
          <a:p>
            <a:pPr marL="285750" indent="-285750">
              <a:spcAft>
                <a:spcPts val="600"/>
              </a:spcAft>
              <a:buFont typeface="Arial" panose="020B0604020202020204" pitchFamily="34" charset="0"/>
              <a:buChar char="•"/>
            </a:pPr>
            <a:r>
              <a:rPr lang="en-GB"/>
              <a:t>there’s no almost direct teaching if that makes sense, so you know you might read through a page or two pages and you find something on page two that you don’t understand, it almost feels like you don’t want to ask because you don’t know what other people are asking.  That whole scenario of they might know and I might not and I might look like an idiot. (student 15)</a:t>
            </a:r>
          </a:p>
        </p:txBody>
      </p:sp>
    </p:spTree>
    <p:extLst>
      <p:ext uri="{BB962C8B-B14F-4D97-AF65-F5344CB8AC3E}">
        <p14:creationId xmlns:p14="http://schemas.microsoft.com/office/powerpoint/2010/main" val="4170300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620296" y="207636"/>
            <a:ext cx="5568469"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Online specific issues (positive)</a:t>
            </a:r>
          </a:p>
        </p:txBody>
      </p:sp>
      <p:sp>
        <p:nvSpPr>
          <p:cNvPr id="3" name="TextBox 2">
            <a:extLst>
              <a:ext uri="{FF2B5EF4-FFF2-40B4-BE49-F238E27FC236}">
                <a16:creationId xmlns:a16="http://schemas.microsoft.com/office/drawing/2014/main" id="{573912B5-9A6C-43D7-8300-9444E4EF6284}"/>
              </a:ext>
            </a:extLst>
          </p:cNvPr>
          <p:cNvSpPr txBox="1"/>
          <p:nvPr/>
        </p:nvSpPr>
        <p:spPr>
          <a:xfrm>
            <a:off x="421513" y="1271855"/>
            <a:ext cx="7781581" cy="558614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a:t>[distance learning] is absolutely positive, as I mentioned before when I even threw up at secondary school because of the stress that was partly because I had to face the same place, you know the same class, the same teacher and I was in the same environment all the time and I just couldn’t get a break from it, but I had to be there and I didn’t have a space to breathe, to catch my thoughts. (student 2)</a:t>
            </a:r>
          </a:p>
          <a:p>
            <a:pPr marL="285750" indent="-285750">
              <a:spcAft>
                <a:spcPts val="600"/>
              </a:spcAft>
              <a:buFont typeface="Arial" panose="020B0604020202020204" pitchFamily="34" charset="0"/>
              <a:buChar char="•"/>
            </a:pPr>
            <a:r>
              <a:rPr lang="en-GB"/>
              <a:t>I’m at home learning I feel like I have time, so the time is there to have a go in the first place even if it is wrong and then I have got time to ask either people in my tutor group or my tutor, so it is that timescale, you know when you are in the classroom and you get half an hour lesson and you’ve got to do it all and give your answer and you might get picked on, not picked on (student 4)</a:t>
            </a:r>
          </a:p>
          <a:p>
            <a:pPr marL="285750" indent="-285750">
              <a:spcAft>
                <a:spcPts val="600"/>
              </a:spcAft>
              <a:buFont typeface="Arial" panose="020B0604020202020204" pitchFamily="34" charset="0"/>
              <a:buChar char="•"/>
            </a:pPr>
            <a:r>
              <a:rPr lang="en-GB"/>
              <a:t> you are not in a classroom where you would feel stupid not understanding the answer as quickly as everyone else, you can sit and work through it.  You can get someone to talk it through with you, you can print it out and take it to work and say look I don’t understand this can you explain it to me and yes I have found it really helpful for understanding the problems we have in our module. (student 8)</a:t>
            </a:r>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2936615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620296" y="207636"/>
            <a:ext cx="6401675"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What advice would you give to a maths teacher</a:t>
            </a:r>
          </a:p>
        </p:txBody>
      </p:sp>
      <p:sp>
        <p:nvSpPr>
          <p:cNvPr id="2" name="TextBox 1">
            <a:extLst>
              <a:ext uri="{FF2B5EF4-FFF2-40B4-BE49-F238E27FC236}">
                <a16:creationId xmlns:a16="http://schemas.microsoft.com/office/drawing/2014/main" id="{F7D80320-18E4-42F5-8DFD-F7FF8397869E}"/>
              </a:ext>
            </a:extLst>
          </p:cNvPr>
          <p:cNvSpPr txBox="1"/>
          <p:nvPr/>
        </p:nvSpPr>
        <p:spPr>
          <a:xfrm>
            <a:off x="620296" y="1354865"/>
            <a:ext cx="7712765" cy="3970318"/>
          </a:xfrm>
          <a:prstGeom prst="rect">
            <a:avLst/>
          </a:prstGeom>
          <a:noFill/>
        </p:spPr>
        <p:txBody>
          <a:bodyPr wrap="square" rtlCol="0">
            <a:spAutoFit/>
          </a:bodyPr>
          <a:lstStyle/>
          <a:p>
            <a:pPr marL="285750" indent="-285750">
              <a:buFont typeface="Arial" panose="020B0604020202020204" pitchFamily="34" charset="0"/>
              <a:buChar char="•"/>
            </a:pPr>
            <a:r>
              <a:rPr lang="en-GB" sz="1800" b="0" i="0" u="none" strike="noStrike" baseline="0">
                <a:latin typeface="Calibri" panose="020F0502020204030204" pitchFamily="34" charset="0"/>
              </a:rPr>
              <a:t>Yes, accept that everybody learns differently and find what works for that child or that person, that adult, whoever and don’t assume because you find it easy they find it easy or should find it easy. (student 3)</a:t>
            </a:r>
          </a:p>
          <a:p>
            <a:pPr marL="285750" indent="-285750">
              <a:buFont typeface="Arial" panose="020B0604020202020204" pitchFamily="34" charset="0"/>
              <a:buChar char="•"/>
            </a:pPr>
            <a:r>
              <a:rPr lang="en-GB" sz="1800" b="0" i="0" u="none" strike="noStrike" baseline="0">
                <a:latin typeface="Calibri" panose="020F0502020204030204" pitchFamily="34" charset="0"/>
              </a:rPr>
              <a:t>I don't know how you're going to assess, but you need to assess that every, every student who is in front of you has got that information before you move on. (student 11)</a:t>
            </a:r>
          </a:p>
          <a:p>
            <a:pPr marL="285750" indent="-285750">
              <a:buFont typeface="Arial" panose="020B0604020202020204" pitchFamily="34" charset="0"/>
              <a:buChar char="•"/>
            </a:pPr>
            <a:r>
              <a:rPr lang="en-GB" sz="1800" b="0" i="0" u="none" strike="noStrike" baseline="0">
                <a:latin typeface="Calibri" panose="020F0502020204030204" pitchFamily="34" charset="0"/>
              </a:rPr>
              <a:t>Well, I believe it is knowing your student and the learning style of that student (Student 7) </a:t>
            </a:r>
          </a:p>
          <a:p>
            <a:pPr marL="285750" indent="-285750">
              <a:buFont typeface="Arial" panose="020B0604020202020204" pitchFamily="34" charset="0"/>
              <a:buChar char="•"/>
            </a:pPr>
            <a:r>
              <a:rPr lang="en-GB" sz="1800" b="0" i="0" u="none" strike="noStrike" baseline="0">
                <a:latin typeface="Calibri" panose="020F0502020204030204" pitchFamily="34" charset="0"/>
              </a:rPr>
              <a:t>Be open to asking questions, encourage asking questions, I think as well try and foster the attitude that, what am I trying to say, that nobody feels stupid, nobody is too shy to ask (student 9)</a:t>
            </a:r>
          </a:p>
          <a:p>
            <a:pPr marL="285750" indent="-285750">
              <a:buFont typeface="Arial" panose="020B0604020202020204" pitchFamily="34" charset="0"/>
              <a:buChar char="•"/>
            </a:pPr>
            <a:r>
              <a:rPr lang="en-GB" sz="1800" b="0" i="0" u="none" strike="noStrike" baseline="0">
                <a:latin typeface="Calibri" panose="020F0502020204030204" pitchFamily="34" charset="0"/>
              </a:rPr>
              <a:t>To slow down. (student 13)</a:t>
            </a:r>
          </a:p>
          <a:p>
            <a:pPr marL="285750" indent="-285750">
              <a:buFont typeface="Arial" panose="020B0604020202020204" pitchFamily="34" charset="0"/>
              <a:buChar char="•"/>
            </a:pPr>
            <a:r>
              <a:rPr lang="en-GB" sz="1800" b="0" i="0" u="none" strike="noStrike" baseline="0">
                <a:latin typeface="Calibri" panose="020F0502020204030204" pitchFamily="34" charset="0"/>
              </a:rPr>
              <a:t>Don’t be so scary! (student 4)</a:t>
            </a:r>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4224018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660053" y="181131"/>
            <a:ext cx="6401675"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Semi-structured interviews (words from interviewer)</a:t>
            </a:r>
          </a:p>
        </p:txBody>
      </p:sp>
      <p:sp>
        <p:nvSpPr>
          <p:cNvPr id="3" name="TextBox 2">
            <a:extLst>
              <a:ext uri="{FF2B5EF4-FFF2-40B4-BE49-F238E27FC236}">
                <a16:creationId xmlns:a16="http://schemas.microsoft.com/office/drawing/2014/main" id="{52069F53-6C40-42C0-97D5-EFE3A1B9EB74}"/>
              </a:ext>
            </a:extLst>
          </p:cNvPr>
          <p:cNvSpPr txBox="1"/>
          <p:nvPr/>
        </p:nvSpPr>
        <p:spPr>
          <a:xfrm>
            <a:off x="453594" y="3128945"/>
            <a:ext cx="8236812" cy="1200329"/>
          </a:xfrm>
          <a:custGeom>
            <a:avLst/>
            <a:gdLst>
              <a:gd name="connsiteX0" fmla="*/ 0 w 8236812"/>
              <a:gd name="connsiteY0" fmla="*/ 0 h 1200329"/>
              <a:gd name="connsiteX1" fmla="*/ 505976 w 8236812"/>
              <a:gd name="connsiteY1" fmla="*/ 0 h 1200329"/>
              <a:gd name="connsiteX2" fmla="*/ 847215 w 8236812"/>
              <a:gd name="connsiteY2" fmla="*/ 0 h 1200329"/>
              <a:gd name="connsiteX3" fmla="*/ 1600295 w 8236812"/>
              <a:gd name="connsiteY3" fmla="*/ 0 h 1200329"/>
              <a:gd name="connsiteX4" fmla="*/ 2106270 w 8236812"/>
              <a:gd name="connsiteY4" fmla="*/ 0 h 1200329"/>
              <a:gd name="connsiteX5" fmla="*/ 2612246 w 8236812"/>
              <a:gd name="connsiteY5" fmla="*/ 0 h 1200329"/>
              <a:gd name="connsiteX6" fmla="*/ 3365326 w 8236812"/>
              <a:gd name="connsiteY6" fmla="*/ 0 h 1200329"/>
              <a:gd name="connsiteX7" fmla="*/ 3788934 w 8236812"/>
              <a:gd name="connsiteY7" fmla="*/ 0 h 1200329"/>
              <a:gd name="connsiteX8" fmla="*/ 4542013 w 8236812"/>
              <a:gd name="connsiteY8" fmla="*/ 0 h 1200329"/>
              <a:gd name="connsiteX9" fmla="*/ 5295093 w 8236812"/>
              <a:gd name="connsiteY9" fmla="*/ 0 h 1200329"/>
              <a:gd name="connsiteX10" fmla="*/ 5883437 w 8236812"/>
              <a:gd name="connsiteY10" fmla="*/ 0 h 1200329"/>
              <a:gd name="connsiteX11" fmla="*/ 6636517 w 8236812"/>
              <a:gd name="connsiteY11" fmla="*/ 0 h 1200329"/>
              <a:gd name="connsiteX12" fmla="*/ 7142493 w 8236812"/>
              <a:gd name="connsiteY12" fmla="*/ 0 h 1200329"/>
              <a:gd name="connsiteX13" fmla="*/ 7648468 w 8236812"/>
              <a:gd name="connsiteY13" fmla="*/ 0 h 1200329"/>
              <a:gd name="connsiteX14" fmla="*/ 8236812 w 8236812"/>
              <a:gd name="connsiteY14" fmla="*/ 0 h 1200329"/>
              <a:gd name="connsiteX15" fmla="*/ 8236812 w 8236812"/>
              <a:gd name="connsiteY15" fmla="*/ 388106 h 1200329"/>
              <a:gd name="connsiteX16" fmla="*/ 8236812 w 8236812"/>
              <a:gd name="connsiteY16" fmla="*/ 788216 h 1200329"/>
              <a:gd name="connsiteX17" fmla="*/ 8236812 w 8236812"/>
              <a:gd name="connsiteY17" fmla="*/ 1200329 h 1200329"/>
              <a:gd name="connsiteX18" fmla="*/ 7566100 w 8236812"/>
              <a:gd name="connsiteY18" fmla="*/ 1200329 h 1200329"/>
              <a:gd name="connsiteX19" fmla="*/ 7224861 w 8236812"/>
              <a:gd name="connsiteY19" fmla="*/ 1200329 h 1200329"/>
              <a:gd name="connsiteX20" fmla="*/ 6801253 w 8236812"/>
              <a:gd name="connsiteY20" fmla="*/ 1200329 h 1200329"/>
              <a:gd name="connsiteX21" fmla="*/ 6048173 w 8236812"/>
              <a:gd name="connsiteY21" fmla="*/ 1200329 h 1200329"/>
              <a:gd name="connsiteX22" fmla="*/ 5459830 w 8236812"/>
              <a:gd name="connsiteY22" fmla="*/ 1200329 h 1200329"/>
              <a:gd name="connsiteX23" fmla="*/ 5036222 w 8236812"/>
              <a:gd name="connsiteY23" fmla="*/ 1200329 h 1200329"/>
              <a:gd name="connsiteX24" fmla="*/ 4447878 w 8236812"/>
              <a:gd name="connsiteY24" fmla="*/ 1200329 h 1200329"/>
              <a:gd name="connsiteX25" fmla="*/ 4106639 w 8236812"/>
              <a:gd name="connsiteY25" fmla="*/ 1200329 h 1200329"/>
              <a:gd name="connsiteX26" fmla="*/ 3765400 w 8236812"/>
              <a:gd name="connsiteY26" fmla="*/ 1200329 h 1200329"/>
              <a:gd name="connsiteX27" fmla="*/ 3177056 w 8236812"/>
              <a:gd name="connsiteY27" fmla="*/ 1200329 h 1200329"/>
              <a:gd name="connsiteX28" fmla="*/ 2753449 w 8236812"/>
              <a:gd name="connsiteY28" fmla="*/ 1200329 h 1200329"/>
              <a:gd name="connsiteX29" fmla="*/ 2082737 w 8236812"/>
              <a:gd name="connsiteY29" fmla="*/ 1200329 h 1200329"/>
              <a:gd name="connsiteX30" fmla="*/ 1659129 w 8236812"/>
              <a:gd name="connsiteY30" fmla="*/ 1200329 h 1200329"/>
              <a:gd name="connsiteX31" fmla="*/ 988417 w 8236812"/>
              <a:gd name="connsiteY31" fmla="*/ 1200329 h 1200329"/>
              <a:gd name="connsiteX32" fmla="*/ 647178 w 8236812"/>
              <a:gd name="connsiteY32" fmla="*/ 1200329 h 1200329"/>
              <a:gd name="connsiteX33" fmla="*/ 0 w 8236812"/>
              <a:gd name="connsiteY33" fmla="*/ 1200329 h 1200329"/>
              <a:gd name="connsiteX34" fmla="*/ 0 w 8236812"/>
              <a:gd name="connsiteY34" fmla="*/ 824226 h 1200329"/>
              <a:gd name="connsiteX35" fmla="*/ 0 w 8236812"/>
              <a:gd name="connsiteY35" fmla="*/ 400110 h 1200329"/>
              <a:gd name="connsiteX36" fmla="*/ 0 w 8236812"/>
              <a:gd name="connsiteY36"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6812" h="1200329" extrusionOk="0">
                <a:moveTo>
                  <a:pt x="0" y="0"/>
                </a:moveTo>
                <a:cubicBezTo>
                  <a:pt x="104804" y="-17705"/>
                  <a:pt x="325298" y="56162"/>
                  <a:pt x="505976" y="0"/>
                </a:cubicBezTo>
                <a:cubicBezTo>
                  <a:pt x="686654" y="-56162"/>
                  <a:pt x="755300" y="19127"/>
                  <a:pt x="847215" y="0"/>
                </a:cubicBezTo>
                <a:cubicBezTo>
                  <a:pt x="939130" y="-19127"/>
                  <a:pt x="1297280" y="45658"/>
                  <a:pt x="1600295" y="0"/>
                </a:cubicBezTo>
                <a:cubicBezTo>
                  <a:pt x="1903310" y="-45658"/>
                  <a:pt x="1873361" y="3621"/>
                  <a:pt x="2106270" y="0"/>
                </a:cubicBezTo>
                <a:cubicBezTo>
                  <a:pt x="2339180" y="-3621"/>
                  <a:pt x="2468092" y="36139"/>
                  <a:pt x="2612246" y="0"/>
                </a:cubicBezTo>
                <a:cubicBezTo>
                  <a:pt x="2756400" y="-36139"/>
                  <a:pt x="3123924" y="31999"/>
                  <a:pt x="3365326" y="0"/>
                </a:cubicBezTo>
                <a:cubicBezTo>
                  <a:pt x="3606728" y="-31999"/>
                  <a:pt x="3641574" y="31563"/>
                  <a:pt x="3788934" y="0"/>
                </a:cubicBezTo>
                <a:cubicBezTo>
                  <a:pt x="3936294" y="-31563"/>
                  <a:pt x="4315681" y="46005"/>
                  <a:pt x="4542013" y="0"/>
                </a:cubicBezTo>
                <a:cubicBezTo>
                  <a:pt x="4768345" y="-46005"/>
                  <a:pt x="5128748" y="51157"/>
                  <a:pt x="5295093" y="0"/>
                </a:cubicBezTo>
                <a:cubicBezTo>
                  <a:pt x="5461438" y="-51157"/>
                  <a:pt x="5721421" y="32976"/>
                  <a:pt x="5883437" y="0"/>
                </a:cubicBezTo>
                <a:cubicBezTo>
                  <a:pt x="6045453" y="-32976"/>
                  <a:pt x="6312380" y="83920"/>
                  <a:pt x="6636517" y="0"/>
                </a:cubicBezTo>
                <a:cubicBezTo>
                  <a:pt x="6960654" y="-83920"/>
                  <a:pt x="6992995" y="43929"/>
                  <a:pt x="7142493" y="0"/>
                </a:cubicBezTo>
                <a:cubicBezTo>
                  <a:pt x="7291991" y="-43929"/>
                  <a:pt x="7438105" y="17151"/>
                  <a:pt x="7648468" y="0"/>
                </a:cubicBezTo>
                <a:cubicBezTo>
                  <a:pt x="7858831" y="-17151"/>
                  <a:pt x="8017838" y="54549"/>
                  <a:pt x="8236812" y="0"/>
                </a:cubicBezTo>
                <a:cubicBezTo>
                  <a:pt x="8240086" y="157899"/>
                  <a:pt x="8208479" y="259263"/>
                  <a:pt x="8236812" y="388106"/>
                </a:cubicBezTo>
                <a:cubicBezTo>
                  <a:pt x="8265145" y="516949"/>
                  <a:pt x="8215141" y="698512"/>
                  <a:pt x="8236812" y="788216"/>
                </a:cubicBezTo>
                <a:cubicBezTo>
                  <a:pt x="8258483" y="877920"/>
                  <a:pt x="8201352" y="1055186"/>
                  <a:pt x="8236812" y="1200329"/>
                </a:cubicBezTo>
                <a:cubicBezTo>
                  <a:pt x="8047308" y="1264339"/>
                  <a:pt x="7813836" y="1189267"/>
                  <a:pt x="7566100" y="1200329"/>
                </a:cubicBezTo>
                <a:cubicBezTo>
                  <a:pt x="7318364" y="1211391"/>
                  <a:pt x="7309647" y="1172486"/>
                  <a:pt x="7224861" y="1200329"/>
                </a:cubicBezTo>
                <a:cubicBezTo>
                  <a:pt x="7140075" y="1228172"/>
                  <a:pt x="6887982" y="1166393"/>
                  <a:pt x="6801253" y="1200329"/>
                </a:cubicBezTo>
                <a:cubicBezTo>
                  <a:pt x="6714524" y="1234265"/>
                  <a:pt x="6276102" y="1185321"/>
                  <a:pt x="6048173" y="1200329"/>
                </a:cubicBezTo>
                <a:cubicBezTo>
                  <a:pt x="5820244" y="1215337"/>
                  <a:pt x="5631332" y="1192074"/>
                  <a:pt x="5459830" y="1200329"/>
                </a:cubicBezTo>
                <a:cubicBezTo>
                  <a:pt x="5288328" y="1208584"/>
                  <a:pt x="5161910" y="1164933"/>
                  <a:pt x="5036222" y="1200329"/>
                </a:cubicBezTo>
                <a:cubicBezTo>
                  <a:pt x="4910534" y="1235725"/>
                  <a:pt x="4713780" y="1190744"/>
                  <a:pt x="4447878" y="1200329"/>
                </a:cubicBezTo>
                <a:cubicBezTo>
                  <a:pt x="4181976" y="1209914"/>
                  <a:pt x="4223830" y="1188141"/>
                  <a:pt x="4106639" y="1200329"/>
                </a:cubicBezTo>
                <a:cubicBezTo>
                  <a:pt x="3989448" y="1212517"/>
                  <a:pt x="3883049" y="1196441"/>
                  <a:pt x="3765400" y="1200329"/>
                </a:cubicBezTo>
                <a:cubicBezTo>
                  <a:pt x="3647751" y="1204217"/>
                  <a:pt x="3426785" y="1165378"/>
                  <a:pt x="3177056" y="1200329"/>
                </a:cubicBezTo>
                <a:cubicBezTo>
                  <a:pt x="2927327" y="1235280"/>
                  <a:pt x="2936632" y="1155159"/>
                  <a:pt x="2753449" y="1200329"/>
                </a:cubicBezTo>
                <a:cubicBezTo>
                  <a:pt x="2570266" y="1245499"/>
                  <a:pt x="2352735" y="1134183"/>
                  <a:pt x="2082737" y="1200329"/>
                </a:cubicBezTo>
                <a:cubicBezTo>
                  <a:pt x="1812739" y="1266475"/>
                  <a:pt x="1787733" y="1166716"/>
                  <a:pt x="1659129" y="1200329"/>
                </a:cubicBezTo>
                <a:cubicBezTo>
                  <a:pt x="1530525" y="1233942"/>
                  <a:pt x="1267811" y="1177576"/>
                  <a:pt x="988417" y="1200329"/>
                </a:cubicBezTo>
                <a:cubicBezTo>
                  <a:pt x="709023" y="1223082"/>
                  <a:pt x="790610" y="1181433"/>
                  <a:pt x="647178" y="1200329"/>
                </a:cubicBezTo>
                <a:cubicBezTo>
                  <a:pt x="503746" y="1219225"/>
                  <a:pt x="252003" y="1159236"/>
                  <a:pt x="0" y="1200329"/>
                </a:cubicBezTo>
                <a:cubicBezTo>
                  <a:pt x="-13174" y="1019052"/>
                  <a:pt x="8700" y="914411"/>
                  <a:pt x="0" y="824226"/>
                </a:cubicBezTo>
                <a:cubicBezTo>
                  <a:pt x="-8700" y="734041"/>
                  <a:pt x="540" y="502475"/>
                  <a:pt x="0" y="400110"/>
                </a:cubicBezTo>
                <a:cubicBezTo>
                  <a:pt x="-540" y="297745"/>
                  <a:pt x="8673" y="139107"/>
                  <a:pt x="0" y="0"/>
                </a:cubicBezTo>
                <a:close/>
              </a:path>
            </a:pathLst>
          </a:custGeom>
          <a:noFill/>
          <a:ln w="2222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GB"/>
              <a:t>Feedback from interviewer “</a:t>
            </a:r>
            <a:r>
              <a:rPr lang="en-GB" sz="1800">
                <a:solidFill>
                  <a:srgbClr val="000000"/>
                </a:solidFill>
                <a:effectLst/>
                <a:ea typeface="Calibri" panose="020F0502020204030204" pitchFamily="34" charset="0"/>
              </a:rPr>
              <a:t>The interviews are real eye openers for me and have made me think about my own delivery of tutorials and feedback in assignments for lots of different reasons.”</a:t>
            </a:r>
            <a:endParaRPr lang="en-GB" sz="1800">
              <a:effectLst/>
              <a:ea typeface="Calibri" panose="020F0502020204030204" pitchFamily="34" charset="0"/>
            </a:endParaRPr>
          </a:p>
          <a:p>
            <a:endParaRPr lang="en-GB"/>
          </a:p>
        </p:txBody>
      </p:sp>
    </p:spTree>
    <p:extLst>
      <p:ext uri="{BB962C8B-B14F-4D97-AF65-F5344CB8AC3E}">
        <p14:creationId xmlns:p14="http://schemas.microsoft.com/office/powerpoint/2010/main" val="3698585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CA7088-63AD-450B-96D0-4F869EC619D2}"/>
              </a:ext>
            </a:extLst>
          </p:cNvPr>
          <p:cNvSpPr txBox="1"/>
          <p:nvPr/>
        </p:nvSpPr>
        <p:spPr>
          <a:xfrm>
            <a:off x="510012" y="3536285"/>
            <a:ext cx="7328593" cy="2031325"/>
          </a:xfrm>
          <a:custGeom>
            <a:avLst/>
            <a:gdLst>
              <a:gd name="connsiteX0" fmla="*/ 0 w 7328593"/>
              <a:gd name="connsiteY0" fmla="*/ 0 h 2031325"/>
              <a:gd name="connsiteX1" fmla="*/ 490452 w 7328593"/>
              <a:gd name="connsiteY1" fmla="*/ 0 h 2031325"/>
              <a:gd name="connsiteX2" fmla="*/ 834332 w 7328593"/>
              <a:gd name="connsiteY2" fmla="*/ 0 h 2031325"/>
              <a:gd name="connsiteX3" fmla="*/ 1544642 w 7328593"/>
              <a:gd name="connsiteY3" fmla="*/ 0 h 2031325"/>
              <a:gd name="connsiteX4" fmla="*/ 2035094 w 7328593"/>
              <a:gd name="connsiteY4" fmla="*/ 0 h 2031325"/>
              <a:gd name="connsiteX5" fmla="*/ 2525546 w 7328593"/>
              <a:gd name="connsiteY5" fmla="*/ 0 h 2031325"/>
              <a:gd name="connsiteX6" fmla="*/ 3235856 w 7328593"/>
              <a:gd name="connsiteY6" fmla="*/ 0 h 2031325"/>
              <a:gd name="connsiteX7" fmla="*/ 3653022 w 7328593"/>
              <a:gd name="connsiteY7" fmla="*/ 0 h 2031325"/>
              <a:gd name="connsiteX8" fmla="*/ 4363332 w 7328593"/>
              <a:gd name="connsiteY8" fmla="*/ 0 h 2031325"/>
              <a:gd name="connsiteX9" fmla="*/ 5073641 w 7328593"/>
              <a:gd name="connsiteY9" fmla="*/ 0 h 2031325"/>
              <a:gd name="connsiteX10" fmla="*/ 5637379 w 7328593"/>
              <a:gd name="connsiteY10" fmla="*/ 0 h 2031325"/>
              <a:gd name="connsiteX11" fmla="*/ 6347689 w 7328593"/>
              <a:gd name="connsiteY11" fmla="*/ 0 h 2031325"/>
              <a:gd name="connsiteX12" fmla="*/ 6838141 w 7328593"/>
              <a:gd name="connsiteY12" fmla="*/ 0 h 2031325"/>
              <a:gd name="connsiteX13" fmla="*/ 7328593 w 7328593"/>
              <a:gd name="connsiteY13" fmla="*/ 0 h 2031325"/>
              <a:gd name="connsiteX14" fmla="*/ 7328593 w 7328593"/>
              <a:gd name="connsiteY14" fmla="*/ 528145 h 2031325"/>
              <a:gd name="connsiteX15" fmla="*/ 7328593 w 7328593"/>
              <a:gd name="connsiteY15" fmla="*/ 1035976 h 2031325"/>
              <a:gd name="connsiteX16" fmla="*/ 7328593 w 7328593"/>
              <a:gd name="connsiteY16" fmla="*/ 1543807 h 2031325"/>
              <a:gd name="connsiteX17" fmla="*/ 7328593 w 7328593"/>
              <a:gd name="connsiteY17" fmla="*/ 2031325 h 2031325"/>
              <a:gd name="connsiteX18" fmla="*/ 6691569 w 7328593"/>
              <a:gd name="connsiteY18" fmla="*/ 2031325 h 2031325"/>
              <a:gd name="connsiteX19" fmla="*/ 6347689 w 7328593"/>
              <a:gd name="connsiteY19" fmla="*/ 2031325 h 2031325"/>
              <a:gd name="connsiteX20" fmla="*/ 5930523 w 7328593"/>
              <a:gd name="connsiteY20" fmla="*/ 2031325 h 2031325"/>
              <a:gd name="connsiteX21" fmla="*/ 5220213 w 7328593"/>
              <a:gd name="connsiteY21" fmla="*/ 2031325 h 2031325"/>
              <a:gd name="connsiteX22" fmla="*/ 4656475 w 7328593"/>
              <a:gd name="connsiteY22" fmla="*/ 2031325 h 2031325"/>
              <a:gd name="connsiteX23" fmla="*/ 4239309 w 7328593"/>
              <a:gd name="connsiteY23" fmla="*/ 2031325 h 2031325"/>
              <a:gd name="connsiteX24" fmla="*/ 3675571 w 7328593"/>
              <a:gd name="connsiteY24" fmla="*/ 2031325 h 2031325"/>
              <a:gd name="connsiteX25" fmla="*/ 3331691 w 7328593"/>
              <a:gd name="connsiteY25" fmla="*/ 2031325 h 2031325"/>
              <a:gd name="connsiteX26" fmla="*/ 2987811 w 7328593"/>
              <a:gd name="connsiteY26" fmla="*/ 2031325 h 2031325"/>
              <a:gd name="connsiteX27" fmla="*/ 2424073 w 7328593"/>
              <a:gd name="connsiteY27" fmla="*/ 2031325 h 2031325"/>
              <a:gd name="connsiteX28" fmla="*/ 2006907 w 7328593"/>
              <a:gd name="connsiteY28" fmla="*/ 2031325 h 2031325"/>
              <a:gd name="connsiteX29" fmla="*/ 1369883 w 7328593"/>
              <a:gd name="connsiteY29" fmla="*/ 2031325 h 2031325"/>
              <a:gd name="connsiteX30" fmla="*/ 952717 w 7328593"/>
              <a:gd name="connsiteY30" fmla="*/ 2031325 h 2031325"/>
              <a:gd name="connsiteX31" fmla="*/ 0 w 7328593"/>
              <a:gd name="connsiteY31" fmla="*/ 2031325 h 2031325"/>
              <a:gd name="connsiteX32" fmla="*/ 0 w 7328593"/>
              <a:gd name="connsiteY32" fmla="*/ 1584434 h 2031325"/>
              <a:gd name="connsiteX33" fmla="*/ 0 w 7328593"/>
              <a:gd name="connsiteY33" fmla="*/ 1117229 h 2031325"/>
              <a:gd name="connsiteX34" fmla="*/ 0 w 7328593"/>
              <a:gd name="connsiteY34" fmla="*/ 589084 h 2031325"/>
              <a:gd name="connsiteX35" fmla="*/ 0 w 7328593"/>
              <a:gd name="connsiteY35" fmla="*/ 0 h 20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28593" h="2031325" extrusionOk="0">
                <a:moveTo>
                  <a:pt x="0" y="0"/>
                </a:moveTo>
                <a:cubicBezTo>
                  <a:pt x="117136" y="-27083"/>
                  <a:pt x="370459" y="16003"/>
                  <a:pt x="490452" y="0"/>
                </a:cubicBezTo>
                <a:cubicBezTo>
                  <a:pt x="608013" y="-9221"/>
                  <a:pt x="711407" y="18248"/>
                  <a:pt x="834332" y="0"/>
                </a:cubicBezTo>
                <a:cubicBezTo>
                  <a:pt x="887099" y="33980"/>
                  <a:pt x="1238314" y="116359"/>
                  <a:pt x="1544642" y="0"/>
                </a:cubicBezTo>
                <a:cubicBezTo>
                  <a:pt x="1816270" y="-60198"/>
                  <a:pt x="1879460" y="45986"/>
                  <a:pt x="2035094" y="0"/>
                </a:cubicBezTo>
                <a:cubicBezTo>
                  <a:pt x="2248275" y="-32552"/>
                  <a:pt x="2389548" y="-3529"/>
                  <a:pt x="2525546" y="0"/>
                </a:cubicBezTo>
                <a:cubicBezTo>
                  <a:pt x="2654108" y="-12754"/>
                  <a:pt x="3072673" y="102135"/>
                  <a:pt x="3235856" y="0"/>
                </a:cubicBezTo>
                <a:cubicBezTo>
                  <a:pt x="3378492" y="-91324"/>
                  <a:pt x="3507996" y="68449"/>
                  <a:pt x="3653022" y="0"/>
                </a:cubicBezTo>
                <a:cubicBezTo>
                  <a:pt x="3836522" y="-19721"/>
                  <a:pt x="4069001" y="41248"/>
                  <a:pt x="4363332" y="0"/>
                </a:cubicBezTo>
                <a:cubicBezTo>
                  <a:pt x="4688184" y="-32491"/>
                  <a:pt x="4846152" y="21051"/>
                  <a:pt x="5073641" y="0"/>
                </a:cubicBezTo>
                <a:cubicBezTo>
                  <a:pt x="5315787" y="-5627"/>
                  <a:pt x="5461825" y="70022"/>
                  <a:pt x="5637379" y="0"/>
                </a:cubicBezTo>
                <a:cubicBezTo>
                  <a:pt x="5844100" y="-12269"/>
                  <a:pt x="6172497" y="45617"/>
                  <a:pt x="6347689" y="0"/>
                </a:cubicBezTo>
                <a:cubicBezTo>
                  <a:pt x="6558259" y="-32382"/>
                  <a:pt x="6610781" y="11795"/>
                  <a:pt x="6838141" y="0"/>
                </a:cubicBezTo>
                <a:cubicBezTo>
                  <a:pt x="7064631" y="-32984"/>
                  <a:pt x="7149893" y="-7988"/>
                  <a:pt x="7328593" y="0"/>
                </a:cubicBezTo>
                <a:cubicBezTo>
                  <a:pt x="7347421" y="182224"/>
                  <a:pt x="7276430" y="250725"/>
                  <a:pt x="7328593" y="528145"/>
                </a:cubicBezTo>
                <a:cubicBezTo>
                  <a:pt x="7370877" y="764289"/>
                  <a:pt x="7321381" y="874698"/>
                  <a:pt x="7328593" y="1035976"/>
                </a:cubicBezTo>
                <a:cubicBezTo>
                  <a:pt x="7330801" y="1203299"/>
                  <a:pt x="7346629" y="1365796"/>
                  <a:pt x="7328593" y="1543807"/>
                </a:cubicBezTo>
                <a:cubicBezTo>
                  <a:pt x="7335370" y="1775997"/>
                  <a:pt x="7323042" y="1877877"/>
                  <a:pt x="7328593" y="2031325"/>
                </a:cubicBezTo>
                <a:cubicBezTo>
                  <a:pt x="7048083" y="2078842"/>
                  <a:pt x="6941657" y="1996825"/>
                  <a:pt x="6691569" y="2031325"/>
                </a:cubicBezTo>
                <a:cubicBezTo>
                  <a:pt x="6446730" y="2087701"/>
                  <a:pt x="6508287" y="2026439"/>
                  <a:pt x="6347689" y="2031325"/>
                </a:cubicBezTo>
                <a:cubicBezTo>
                  <a:pt x="6189123" y="2015654"/>
                  <a:pt x="6025195" y="2016740"/>
                  <a:pt x="5930523" y="2031325"/>
                </a:cubicBezTo>
                <a:cubicBezTo>
                  <a:pt x="5838679" y="2077923"/>
                  <a:pt x="5412196" y="2035694"/>
                  <a:pt x="5220213" y="2031325"/>
                </a:cubicBezTo>
                <a:cubicBezTo>
                  <a:pt x="5003755" y="2089588"/>
                  <a:pt x="4755443" y="1973700"/>
                  <a:pt x="4656475" y="2031325"/>
                </a:cubicBezTo>
                <a:cubicBezTo>
                  <a:pt x="4560062" y="2067038"/>
                  <a:pt x="4386217" y="2008700"/>
                  <a:pt x="4239309" y="2031325"/>
                </a:cubicBezTo>
                <a:cubicBezTo>
                  <a:pt x="4131158" y="2063785"/>
                  <a:pt x="3835881" y="2017018"/>
                  <a:pt x="3675571" y="2031325"/>
                </a:cubicBezTo>
                <a:cubicBezTo>
                  <a:pt x="3496413" y="2052879"/>
                  <a:pt x="3442193" y="2002548"/>
                  <a:pt x="3331691" y="2031325"/>
                </a:cubicBezTo>
                <a:cubicBezTo>
                  <a:pt x="3228822" y="2045610"/>
                  <a:pt x="3099953" y="2008294"/>
                  <a:pt x="2987811" y="2031325"/>
                </a:cubicBezTo>
                <a:cubicBezTo>
                  <a:pt x="2832567" y="2034057"/>
                  <a:pt x="2629584" y="1970695"/>
                  <a:pt x="2424073" y="2031325"/>
                </a:cubicBezTo>
                <a:cubicBezTo>
                  <a:pt x="2201357" y="2099111"/>
                  <a:pt x="2179855" y="2019356"/>
                  <a:pt x="2006907" y="2031325"/>
                </a:cubicBezTo>
                <a:cubicBezTo>
                  <a:pt x="1853453" y="2050133"/>
                  <a:pt x="1533104" y="2035467"/>
                  <a:pt x="1369883" y="2031325"/>
                </a:cubicBezTo>
                <a:cubicBezTo>
                  <a:pt x="1220369" y="2081597"/>
                  <a:pt x="1070762" y="1975134"/>
                  <a:pt x="952717" y="2031325"/>
                </a:cubicBezTo>
                <a:cubicBezTo>
                  <a:pt x="887162" y="2065229"/>
                  <a:pt x="446752" y="1964962"/>
                  <a:pt x="0" y="2031325"/>
                </a:cubicBezTo>
                <a:cubicBezTo>
                  <a:pt x="6874" y="1880841"/>
                  <a:pt x="37241" y="1716813"/>
                  <a:pt x="0" y="1584434"/>
                </a:cubicBezTo>
                <a:cubicBezTo>
                  <a:pt x="-4804" y="1486538"/>
                  <a:pt x="25215" y="1281870"/>
                  <a:pt x="0" y="1117229"/>
                </a:cubicBezTo>
                <a:cubicBezTo>
                  <a:pt x="-64477" y="932054"/>
                  <a:pt x="89523" y="810678"/>
                  <a:pt x="0" y="589084"/>
                </a:cubicBezTo>
                <a:cubicBezTo>
                  <a:pt x="-28606" y="356578"/>
                  <a:pt x="25004" y="95162"/>
                  <a:pt x="0" y="0"/>
                </a:cubicBezTo>
                <a:close/>
              </a:path>
            </a:pathLst>
          </a:custGeom>
          <a:noFill/>
          <a:ln w="57150" cmpd="sng">
            <a:solidFill>
              <a:srgbClr val="0070C0"/>
            </a:solidFill>
            <a:extLst>
              <a:ext uri="{C807C97D-BFC1-408E-A445-0C87EB9F89A2}">
                <ask:lineSketchStyleProps xmlns:ask="http://schemas.microsoft.com/office/drawing/2018/sketchyshapes" sd="1219033472">
                  <a:custGeom>
                    <a:avLst/>
                    <a:gdLst>
                      <a:gd name="connsiteX0" fmla="*/ 0 w 7328593"/>
                      <a:gd name="connsiteY0" fmla="*/ 0 h 2031325"/>
                      <a:gd name="connsiteX1" fmla="*/ 490452 w 7328593"/>
                      <a:gd name="connsiteY1" fmla="*/ 0 h 2031325"/>
                      <a:gd name="connsiteX2" fmla="*/ 834332 w 7328593"/>
                      <a:gd name="connsiteY2" fmla="*/ 0 h 2031325"/>
                      <a:gd name="connsiteX3" fmla="*/ 1544642 w 7328593"/>
                      <a:gd name="connsiteY3" fmla="*/ 0 h 2031325"/>
                      <a:gd name="connsiteX4" fmla="*/ 2035094 w 7328593"/>
                      <a:gd name="connsiteY4" fmla="*/ 0 h 2031325"/>
                      <a:gd name="connsiteX5" fmla="*/ 2525546 w 7328593"/>
                      <a:gd name="connsiteY5" fmla="*/ 0 h 2031325"/>
                      <a:gd name="connsiteX6" fmla="*/ 3235856 w 7328593"/>
                      <a:gd name="connsiteY6" fmla="*/ 0 h 2031325"/>
                      <a:gd name="connsiteX7" fmla="*/ 3653022 w 7328593"/>
                      <a:gd name="connsiteY7" fmla="*/ 0 h 2031325"/>
                      <a:gd name="connsiteX8" fmla="*/ 4363332 w 7328593"/>
                      <a:gd name="connsiteY8" fmla="*/ 0 h 2031325"/>
                      <a:gd name="connsiteX9" fmla="*/ 5073641 w 7328593"/>
                      <a:gd name="connsiteY9" fmla="*/ 0 h 2031325"/>
                      <a:gd name="connsiteX10" fmla="*/ 5637379 w 7328593"/>
                      <a:gd name="connsiteY10" fmla="*/ 0 h 2031325"/>
                      <a:gd name="connsiteX11" fmla="*/ 6347689 w 7328593"/>
                      <a:gd name="connsiteY11" fmla="*/ 0 h 2031325"/>
                      <a:gd name="connsiteX12" fmla="*/ 6838141 w 7328593"/>
                      <a:gd name="connsiteY12" fmla="*/ 0 h 2031325"/>
                      <a:gd name="connsiteX13" fmla="*/ 7328593 w 7328593"/>
                      <a:gd name="connsiteY13" fmla="*/ 0 h 2031325"/>
                      <a:gd name="connsiteX14" fmla="*/ 7328593 w 7328593"/>
                      <a:gd name="connsiteY14" fmla="*/ 528145 h 2031325"/>
                      <a:gd name="connsiteX15" fmla="*/ 7328593 w 7328593"/>
                      <a:gd name="connsiteY15" fmla="*/ 1035976 h 2031325"/>
                      <a:gd name="connsiteX16" fmla="*/ 7328593 w 7328593"/>
                      <a:gd name="connsiteY16" fmla="*/ 1543807 h 2031325"/>
                      <a:gd name="connsiteX17" fmla="*/ 7328593 w 7328593"/>
                      <a:gd name="connsiteY17" fmla="*/ 2031325 h 2031325"/>
                      <a:gd name="connsiteX18" fmla="*/ 6691569 w 7328593"/>
                      <a:gd name="connsiteY18" fmla="*/ 2031325 h 2031325"/>
                      <a:gd name="connsiteX19" fmla="*/ 6347689 w 7328593"/>
                      <a:gd name="connsiteY19" fmla="*/ 2031325 h 2031325"/>
                      <a:gd name="connsiteX20" fmla="*/ 5930523 w 7328593"/>
                      <a:gd name="connsiteY20" fmla="*/ 2031325 h 2031325"/>
                      <a:gd name="connsiteX21" fmla="*/ 5220213 w 7328593"/>
                      <a:gd name="connsiteY21" fmla="*/ 2031325 h 2031325"/>
                      <a:gd name="connsiteX22" fmla="*/ 4656475 w 7328593"/>
                      <a:gd name="connsiteY22" fmla="*/ 2031325 h 2031325"/>
                      <a:gd name="connsiteX23" fmla="*/ 4239309 w 7328593"/>
                      <a:gd name="connsiteY23" fmla="*/ 2031325 h 2031325"/>
                      <a:gd name="connsiteX24" fmla="*/ 3675571 w 7328593"/>
                      <a:gd name="connsiteY24" fmla="*/ 2031325 h 2031325"/>
                      <a:gd name="connsiteX25" fmla="*/ 3331691 w 7328593"/>
                      <a:gd name="connsiteY25" fmla="*/ 2031325 h 2031325"/>
                      <a:gd name="connsiteX26" fmla="*/ 2987811 w 7328593"/>
                      <a:gd name="connsiteY26" fmla="*/ 2031325 h 2031325"/>
                      <a:gd name="connsiteX27" fmla="*/ 2424073 w 7328593"/>
                      <a:gd name="connsiteY27" fmla="*/ 2031325 h 2031325"/>
                      <a:gd name="connsiteX28" fmla="*/ 2006907 w 7328593"/>
                      <a:gd name="connsiteY28" fmla="*/ 2031325 h 2031325"/>
                      <a:gd name="connsiteX29" fmla="*/ 1369883 w 7328593"/>
                      <a:gd name="connsiteY29" fmla="*/ 2031325 h 2031325"/>
                      <a:gd name="connsiteX30" fmla="*/ 952717 w 7328593"/>
                      <a:gd name="connsiteY30" fmla="*/ 2031325 h 2031325"/>
                      <a:gd name="connsiteX31" fmla="*/ 0 w 7328593"/>
                      <a:gd name="connsiteY31" fmla="*/ 2031325 h 2031325"/>
                      <a:gd name="connsiteX32" fmla="*/ 0 w 7328593"/>
                      <a:gd name="connsiteY32" fmla="*/ 1584434 h 2031325"/>
                      <a:gd name="connsiteX33" fmla="*/ 0 w 7328593"/>
                      <a:gd name="connsiteY33" fmla="*/ 1117229 h 2031325"/>
                      <a:gd name="connsiteX34" fmla="*/ 0 w 7328593"/>
                      <a:gd name="connsiteY34" fmla="*/ 589084 h 2031325"/>
                      <a:gd name="connsiteX35" fmla="*/ 0 w 7328593"/>
                      <a:gd name="connsiteY35" fmla="*/ 0 h 20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28593" h="2031325" extrusionOk="0">
                        <a:moveTo>
                          <a:pt x="0" y="0"/>
                        </a:moveTo>
                        <a:cubicBezTo>
                          <a:pt x="128367" y="-20156"/>
                          <a:pt x="382911" y="11330"/>
                          <a:pt x="490452" y="0"/>
                        </a:cubicBezTo>
                        <a:cubicBezTo>
                          <a:pt x="597993" y="-11330"/>
                          <a:pt x="728645" y="17700"/>
                          <a:pt x="834332" y="0"/>
                        </a:cubicBezTo>
                        <a:cubicBezTo>
                          <a:pt x="940019" y="-17700"/>
                          <a:pt x="1250685" y="47982"/>
                          <a:pt x="1544642" y="0"/>
                        </a:cubicBezTo>
                        <a:cubicBezTo>
                          <a:pt x="1838599" y="-47982"/>
                          <a:pt x="1861063" y="37196"/>
                          <a:pt x="2035094" y="0"/>
                        </a:cubicBezTo>
                        <a:cubicBezTo>
                          <a:pt x="2209125" y="-37196"/>
                          <a:pt x="2382699" y="10566"/>
                          <a:pt x="2525546" y="0"/>
                        </a:cubicBezTo>
                        <a:cubicBezTo>
                          <a:pt x="2668393" y="-10566"/>
                          <a:pt x="3092405" y="83557"/>
                          <a:pt x="3235856" y="0"/>
                        </a:cubicBezTo>
                        <a:cubicBezTo>
                          <a:pt x="3379307" y="-83557"/>
                          <a:pt x="3521942" y="49068"/>
                          <a:pt x="3653022" y="0"/>
                        </a:cubicBezTo>
                        <a:cubicBezTo>
                          <a:pt x="3784102" y="-49068"/>
                          <a:pt x="4020452" y="29575"/>
                          <a:pt x="4363332" y="0"/>
                        </a:cubicBezTo>
                        <a:cubicBezTo>
                          <a:pt x="4706212" y="-29575"/>
                          <a:pt x="4836621" y="13257"/>
                          <a:pt x="5073641" y="0"/>
                        </a:cubicBezTo>
                        <a:cubicBezTo>
                          <a:pt x="5310661" y="-13257"/>
                          <a:pt x="5460720" y="58575"/>
                          <a:pt x="5637379" y="0"/>
                        </a:cubicBezTo>
                        <a:cubicBezTo>
                          <a:pt x="5814038" y="-58575"/>
                          <a:pt x="6151449" y="19835"/>
                          <a:pt x="6347689" y="0"/>
                        </a:cubicBezTo>
                        <a:cubicBezTo>
                          <a:pt x="6543929" y="-19835"/>
                          <a:pt x="6606082" y="33898"/>
                          <a:pt x="6838141" y="0"/>
                        </a:cubicBezTo>
                        <a:cubicBezTo>
                          <a:pt x="7070200" y="-33898"/>
                          <a:pt x="7163641" y="1498"/>
                          <a:pt x="7328593" y="0"/>
                        </a:cubicBezTo>
                        <a:cubicBezTo>
                          <a:pt x="7370957" y="183895"/>
                          <a:pt x="7287667" y="273632"/>
                          <a:pt x="7328593" y="528145"/>
                        </a:cubicBezTo>
                        <a:cubicBezTo>
                          <a:pt x="7369519" y="782659"/>
                          <a:pt x="7323792" y="873290"/>
                          <a:pt x="7328593" y="1035976"/>
                        </a:cubicBezTo>
                        <a:cubicBezTo>
                          <a:pt x="7333394" y="1198662"/>
                          <a:pt x="7320358" y="1346275"/>
                          <a:pt x="7328593" y="1543807"/>
                        </a:cubicBezTo>
                        <a:cubicBezTo>
                          <a:pt x="7336828" y="1741339"/>
                          <a:pt x="7305671" y="1888181"/>
                          <a:pt x="7328593" y="2031325"/>
                        </a:cubicBezTo>
                        <a:cubicBezTo>
                          <a:pt x="7061383" y="2057727"/>
                          <a:pt x="6947304" y="1996524"/>
                          <a:pt x="6691569" y="2031325"/>
                        </a:cubicBezTo>
                        <a:cubicBezTo>
                          <a:pt x="6435834" y="2066126"/>
                          <a:pt x="6510008" y="2025532"/>
                          <a:pt x="6347689" y="2031325"/>
                        </a:cubicBezTo>
                        <a:cubicBezTo>
                          <a:pt x="6185370" y="2037118"/>
                          <a:pt x="6061968" y="2018821"/>
                          <a:pt x="5930523" y="2031325"/>
                        </a:cubicBezTo>
                        <a:cubicBezTo>
                          <a:pt x="5799078" y="2043829"/>
                          <a:pt x="5425532" y="1995424"/>
                          <a:pt x="5220213" y="2031325"/>
                        </a:cubicBezTo>
                        <a:cubicBezTo>
                          <a:pt x="5014894" y="2067226"/>
                          <a:pt x="4777853" y="2003434"/>
                          <a:pt x="4656475" y="2031325"/>
                        </a:cubicBezTo>
                        <a:cubicBezTo>
                          <a:pt x="4535097" y="2059216"/>
                          <a:pt x="4386942" y="2023739"/>
                          <a:pt x="4239309" y="2031325"/>
                        </a:cubicBezTo>
                        <a:cubicBezTo>
                          <a:pt x="4091676" y="2038911"/>
                          <a:pt x="3853656" y="2013117"/>
                          <a:pt x="3675571" y="2031325"/>
                        </a:cubicBezTo>
                        <a:cubicBezTo>
                          <a:pt x="3497486" y="2049533"/>
                          <a:pt x="3444439" y="2009619"/>
                          <a:pt x="3331691" y="2031325"/>
                        </a:cubicBezTo>
                        <a:cubicBezTo>
                          <a:pt x="3218943" y="2053031"/>
                          <a:pt x="3098172" y="2011387"/>
                          <a:pt x="2987811" y="2031325"/>
                        </a:cubicBezTo>
                        <a:cubicBezTo>
                          <a:pt x="2877450" y="2051263"/>
                          <a:pt x="2623690" y="1976491"/>
                          <a:pt x="2424073" y="2031325"/>
                        </a:cubicBezTo>
                        <a:cubicBezTo>
                          <a:pt x="2224456" y="2086159"/>
                          <a:pt x="2176173" y="2009379"/>
                          <a:pt x="2006907" y="2031325"/>
                        </a:cubicBezTo>
                        <a:cubicBezTo>
                          <a:pt x="1837641" y="2053271"/>
                          <a:pt x="1545634" y="1988578"/>
                          <a:pt x="1369883" y="2031325"/>
                        </a:cubicBezTo>
                        <a:cubicBezTo>
                          <a:pt x="1194132" y="2074072"/>
                          <a:pt x="1078182" y="1999325"/>
                          <a:pt x="952717" y="2031325"/>
                        </a:cubicBezTo>
                        <a:cubicBezTo>
                          <a:pt x="827252" y="2063325"/>
                          <a:pt x="438580" y="1956494"/>
                          <a:pt x="0" y="2031325"/>
                        </a:cubicBezTo>
                        <a:cubicBezTo>
                          <a:pt x="-8672" y="1865954"/>
                          <a:pt x="35595" y="1712790"/>
                          <a:pt x="0" y="1584434"/>
                        </a:cubicBezTo>
                        <a:cubicBezTo>
                          <a:pt x="-35595" y="1456078"/>
                          <a:pt x="50756" y="1316026"/>
                          <a:pt x="0" y="1117229"/>
                        </a:cubicBezTo>
                        <a:cubicBezTo>
                          <a:pt x="-50756" y="918433"/>
                          <a:pt x="47629" y="801275"/>
                          <a:pt x="0" y="589084"/>
                        </a:cubicBezTo>
                        <a:cubicBezTo>
                          <a:pt x="-47629" y="376893"/>
                          <a:pt x="38884" y="119955"/>
                          <a:pt x="0" y="0"/>
                        </a:cubicBezTo>
                        <a:close/>
                      </a:path>
                    </a:pathLst>
                  </a:custGeom>
                  <ask:type>
                    <ask:lineSketchScribble/>
                  </ask:type>
                </ask:lineSketchStyleProps>
              </a:ext>
            </a:extLst>
          </a:ln>
          <a:effectLst>
            <a:softEdge rad="12700"/>
          </a:effectLst>
        </p:spPr>
        <p:txBody>
          <a:bodyPr wrap="square" lIns="91440" tIns="45720" rIns="91440" bIns="45720" anchor="t">
            <a:spAutoFit/>
          </a:bodyPr>
          <a:lstStyle/>
          <a:p>
            <a:r>
              <a:rPr lang="en-GB"/>
              <a:t> "Math anxiety is an inability by an otherwise intelligent person to cope with quantification, and more generally, mathematics. Frequently the outward symptoms of math anxiety are physiological rather than psychological. When confronted with a math problem, the sufferer has sweaty palms, is nauseous, has heart palpitations, and experiences paralysis of thought ... this quick description does not begin to describe the torment ..." (Krantz, 1999)</a:t>
            </a:r>
            <a:endParaRPr lang="en-US"/>
          </a:p>
        </p:txBody>
      </p:sp>
      <p:sp>
        <p:nvSpPr>
          <p:cNvPr id="7" name="Title 2">
            <a:extLst>
              <a:ext uri="{FF2B5EF4-FFF2-40B4-BE49-F238E27FC236}">
                <a16:creationId xmlns:a16="http://schemas.microsoft.com/office/drawing/2014/main" id="{E73B0FAE-D20C-45DD-8B5F-E46E5A10DCBC}"/>
              </a:ext>
            </a:extLst>
          </p:cNvPr>
          <p:cNvSpPr>
            <a:spLocks noGrp="1"/>
          </p:cNvSpPr>
          <p:nvPr>
            <p:ph type="ctrTitle"/>
          </p:nvPr>
        </p:nvSpPr>
        <p:spPr>
          <a:xfrm>
            <a:off x="592249" y="441262"/>
            <a:ext cx="3615894" cy="459293"/>
          </a:xfrm>
        </p:spPr>
        <p:txBody>
          <a:bodyPr/>
          <a:lstStyle/>
          <a:p>
            <a:r>
              <a:rPr lang="en-GB" sz="2800"/>
              <a:t>Background</a:t>
            </a:r>
          </a:p>
        </p:txBody>
      </p:sp>
      <p:sp>
        <p:nvSpPr>
          <p:cNvPr id="8" name="TextBox 7">
            <a:extLst>
              <a:ext uri="{FF2B5EF4-FFF2-40B4-BE49-F238E27FC236}">
                <a16:creationId xmlns:a16="http://schemas.microsoft.com/office/drawing/2014/main" id="{47A78B18-03F9-4DE5-AC93-25698068793E}"/>
              </a:ext>
            </a:extLst>
          </p:cNvPr>
          <p:cNvSpPr txBox="1"/>
          <p:nvPr/>
        </p:nvSpPr>
        <p:spPr>
          <a:xfrm>
            <a:off x="1688770" y="2420726"/>
            <a:ext cx="7328593" cy="646331"/>
          </a:xfrm>
          <a:custGeom>
            <a:avLst/>
            <a:gdLst>
              <a:gd name="connsiteX0" fmla="*/ 0 w 7328593"/>
              <a:gd name="connsiteY0" fmla="*/ 0 h 646331"/>
              <a:gd name="connsiteX1" fmla="*/ 490452 w 7328593"/>
              <a:gd name="connsiteY1" fmla="*/ 0 h 646331"/>
              <a:gd name="connsiteX2" fmla="*/ 834332 w 7328593"/>
              <a:gd name="connsiteY2" fmla="*/ 0 h 646331"/>
              <a:gd name="connsiteX3" fmla="*/ 1544642 w 7328593"/>
              <a:gd name="connsiteY3" fmla="*/ 0 h 646331"/>
              <a:gd name="connsiteX4" fmla="*/ 2035094 w 7328593"/>
              <a:gd name="connsiteY4" fmla="*/ 0 h 646331"/>
              <a:gd name="connsiteX5" fmla="*/ 2525546 w 7328593"/>
              <a:gd name="connsiteY5" fmla="*/ 0 h 646331"/>
              <a:gd name="connsiteX6" fmla="*/ 3235856 w 7328593"/>
              <a:gd name="connsiteY6" fmla="*/ 0 h 646331"/>
              <a:gd name="connsiteX7" fmla="*/ 3653022 w 7328593"/>
              <a:gd name="connsiteY7" fmla="*/ 0 h 646331"/>
              <a:gd name="connsiteX8" fmla="*/ 4363332 w 7328593"/>
              <a:gd name="connsiteY8" fmla="*/ 0 h 646331"/>
              <a:gd name="connsiteX9" fmla="*/ 5073641 w 7328593"/>
              <a:gd name="connsiteY9" fmla="*/ 0 h 646331"/>
              <a:gd name="connsiteX10" fmla="*/ 5637379 w 7328593"/>
              <a:gd name="connsiteY10" fmla="*/ 0 h 646331"/>
              <a:gd name="connsiteX11" fmla="*/ 6347689 w 7328593"/>
              <a:gd name="connsiteY11" fmla="*/ 0 h 646331"/>
              <a:gd name="connsiteX12" fmla="*/ 6838141 w 7328593"/>
              <a:gd name="connsiteY12" fmla="*/ 0 h 646331"/>
              <a:gd name="connsiteX13" fmla="*/ 7328593 w 7328593"/>
              <a:gd name="connsiteY13" fmla="*/ 0 h 646331"/>
              <a:gd name="connsiteX14" fmla="*/ 7328593 w 7328593"/>
              <a:gd name="connsiteY14" fmla="*/ 329629 h 646331"/>
              <a:gd name="connsiteX15" fmla="*/ 7328593 w 7328593"/>
              <a:gd name="connsiteY15" fmla="*/ 646331 h 646331"/>
              <a:gd name="connsiteX16" fmla="*/ 6764855 w 7328593"/>
              <a:gd name="connsiteY16" fmla="*/ 646331 h 646331"/>
              <a:gd name="connsiteX17" fmla="*/ 6054545 w 7328593"/>
              <a:gd name="connsiteY17" fmla="*/ 646331 h 646331"/>
              <a:gd name="connsiteX18" fmla="*/ 5490807 w 7328593"/>
              <a:gd name="connsiteY18" fmla="*/ 646331 h 646331"/>
              <a:gd name="connsiteX19" fmla="*/ 5146927 w 7328593"/>
              <a:gd name="connsiteY19" fmla="*/ 646331 h 646331"/>
              <a:gd name="connsiteX20" fmla="*/ 4729761 w 7328593"/>
              <a:gd name="connsiteY20" fmla="*/ 646331 h 646331"/>
              <a:gd name="connsiteX21" fmla="*/ 4019451 w 7328593"/>
              <a:gd name="connsiteY21" fmla="*/ 646331 h 646331"/>
              <a:gd name="connsiteX22" fmla="*/ 3455713 w 7328593"/>
              <a:gd name="connsiteY22" fmla="*/ 646331 h 646331"/>
              <a:gd name="connsiteX23" fmla="*/ 3038547 w 7328593"/>
              <a:gd name="connsiteY23" fmla="*/ 646331 h 646331"/>
              <a:gd name="connsiteX24" fmla="*/ 2474809 w 7328593"/>
              <a:gd name="connsiteY24" fmla="*/ 646331 h 646331"/>
              <a:gd name="connsiteX25" fmla="*/ 2130929 w 7328593"/>
              <a:gd name="connsiteY25" fmla="*/ 646331 h 646331"/>
              <a:gd name="connsiteX26" fmla="*/ 1787049 w 7328593"/>
              <a:gd name="connsiteY26" fmla="*/ 646331 h 646331"/>
              <a:gd name="connsiteX27" fmla="*/ 1223311 w 7328593"/>
              <a:gd name="connsiteY27" fmla="*/ 646331 h 646331"/>
              <a:gd name="connsiteX28" fmla="*/ 806145 w 7328593"/>
              <a:gd name="connsiteY28" fmla="*/ 646331 h 646331"/>
              <a:gd name="connsiteX29" fmla="*/ 0 w 7328593"/>
              <a:gd name="connsiteY29" fmla="*/ 646331 h 646331"/>
              <a:gd name="connsiteX30" fmla="*/ 0 w 7328593"/>
              <a:gd name="connsiteY30" fmla="*/ 336092 h 646331"/>
              <a:gd name="connsiteX31" fmla="*/ 0 w 7328593"/>
              <a:gd name="connsiteY31"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8593" h="646331" extrusionOk="0">
                <a:moveTo>
                  <a:pt x="0" y="0"/>
                </a:moveTo>
                <a:cubicBezTo>
                  <a:pt x="128367" y="-20156"/>
                  <a:pt x="382911" y="11330"/>
                  <a:pt x="490452" y="0"/>
                </a:cubicBezTo>
                <a:cubicBezTo>
                  <a:pt x="597993" y="-11330"/>
                  <a:pt x="728645" y="17700"/>
                  <a:pt x="834332" y="0"/>
                </a:cubicBezTo>
                <a:cubicBezTo>
                  <a:pt x="940019" y="-17700"/>
                  <a:pt x="1250685" y="47982"/>
                  <a:pt x="1544642" y="0"/>
                </a:cubicBezTo>
                <a:cubicBezTo>
                  <a:pt x="1838599" y="-47982"/>
                  <a:pt x="1861063" y="37196"/>
                  <a:pt x="2035094" y="0"/>
                </a:cubicBezTo>
                <a:cubicBezTo>
                  <a:pt x="2209125" y="-37196"/>
                  <a:pt x="2382699" y="10566"/>
                  <a:pt x="2525546" y="0"/>
                </a:cubicBezTo>
                <a:cubicBezTo>
                  <a:pt x="2668393" y="-10566"/>
                  <a:pt x="3092405" y="83557"/>
                  <a:pt x="3235856" y="0"/>
                </a:cubicBezTo>
                <a:cubicBezTo>
                  <a:pt x="3379307" y="-83557"/>
                  <a:pt x="3521942" y="49068"/>
                  <a:pt x="3653022" y="0"/>
                </a:cubicBezTo>
                <a:cubicBezTo>
                  <a:pt x="3784102" y="-49068"/>
                  <a:pt x="4020452" y="29575"/>
                  <a:pt x="4363332" y="0"/>
                </a:cubicBezTo>
                <a:cubicBezTo>
                  <a:pt x="4706212" y="-29575"/>
                  <a:pt x="4836621" y="13257"/>
                  <a:pt x="5073641" y="0"/>
                </a:cubicBezTo>
                <a:cubicBezTo>
                  <a:pt x="5310661" y="-13257"/>
                  <a:pt x="5460720" y="58575"/>
                  <a:pt x="5637379" y="0"/>
                </a:cubicBezTo>
                <a:cubicBezTo>
                  <a:pt x="5814038" y="-58575"/>
                  <a:pt x="6151449" y="19835"/>
                  <a:pt x="6347689" y="0"/>
                </a:cubicBezTo>
                <a:cubicBezTo>
                  <a:pt x="6543929" y="-19835"/>
                  <a:pt x="6606082" y="33898"/>
                  <a:pt x="6838141" y="0"/>
                </a:cubicBezTo>
                <a:cubicBezTo>
                  <a:pt x="7070200" y="-33898"/>
                  <a:pt x="7163641" y="1498"/>
                  <a:pt x="7328593" y="0"/>
                </a:cubicBezTo>
                <a:cubicBezTo>
                  <a:pt x="7364279" y="108034"/>
                  <a:pt x="7328301" y="192585"/>
                  <a:pt x="7328593" y="329629"/>
                </a:cubicBezTo>
                <a:cubicBezTo>
                  <a:pt x="7328885" y="466673"/>
                  <a:pt x="7305033" y="511318"/>
                  <a:pt x="7328593" y="646331"/>
                </a:cubicBezTo>
                <a:cubicBezTo>
                  <a:pt x="7197628" y="705307"/>
                  <a:pt x="7010981" y="592667"/>
                  <a:pt x="6764855" y="646331"/>
                </a:cubicBezTo>
                <a:cubicBezTo>
                  <a:pt x="6518729" y="699995"/>
                  <a:pt x="6200164" y="638848"/>
                  <a:pt x="6054545" y="646331"/>
                </a:cubicBezTo>
                <a:cubicBezTo>
                  <a:pt x="5908926" y="653814"/>
                  <a:pt x="5753722" y="643222"/>
                  <a:pt x="5490807" y="646331"/>
                </a:cubicBezTo>
                <a:cubicBezTo>
                  <a:pt x="5227892" y="649440"/>
                  <a:pt x="5309246" y="640538"/>
                  <a:pt x="5146927" y="646331"/>
                </a:cubicBezTo>
                <a:cubicBezTo>
                  <a:pt x="4984608" y="652124"/>
                  <a:pt x="4861206" y="633827"/>
                  <a:pt x="4729761" y="646331"/>
                </a:cubicBezTo>
                <a:cubicBezTo>
                  <a:pt x="4598316" y="658835"/>
                  <a:pt x="4224770" y="610430"/>
                  <a:pt x="4019451" y="646331"/>
                </a:cubicBezTo>
                <a:cubicBezTo>
                  <a:pt x="3814132" y="682232"/>
                  <a:pt x="3577091" y="618440"/>
                  <a:pt x="3455713" y="646331"/>
                </a:cubicBezTo>
                <a:cubicBezTo>
                  <a:pt x="3334335" y="674222"/>
                  <a:pt x="3186180" y="638745"/>
                  <a:pt x="3038547" y="646331"/>
                </a:cubicBezTo>
                <a:cubicBezTo>
                  <a:pt x="2890914" y="653917"/>
                  <a:pt x="2652894" y="628123"/>
                  <a:pt x="2474809" y="646331"/>
                </a:cubicBezTo>
                <a:cubicBezTo>
                  <a:pt x="2296724" y="664539"/>
                  <a:pt x="2243677" y="624625"/>
                  <a:pt x="2130929" y="646331"/>
                </a:cubicBezTo>
                <a:cubicBezTo>
                  <a:pt x="2018181" y="668037"/>
                  <a:pt x="1897410" y="626393"/>
                  <a:pt x="1787049" y="646331"/>
                </a:cubicBezTo>
                <a:cubicBezTo>
                  <a:pt x="1676688" y="666269"/>
                  <a:pt x="1422928" y="591497"/>
                  <a:pt x="1223311" y="646331"/>
                </a:cubicBezTo>
                <a:cubicBezTo>
                  <a:pt x="1023694" y="701165"/>
                  <a:pt x="975411" y="624385"/>
                  <a:pt x="806145" y="646331"/>
                </a:cubicBezTo>
                <a:cubicBezTo>
                  <a:pt x="636879" y="668277"/>
                  <a:pt x="360991" y="582368"/>
                  <a:pt x="0" y="646331"/>
                </a:cubicBezTo>
                <a:cubicBezTo>
                  <a:pt x="-376" y="572386"/>
                  <a:pt x="4181" y="403731"/>
                  <a:pt x="0" y="336092"/>
                </a:cubicBezTo>
                <a:cubicBezTo>
                  <a:pt x="-4181" y="268453"/>
                  <a:pt x="26279" y="84773"/>
                  <a:pt x="0" y="0"/>
                </a:cubicBezTo>
                <a:close/>
              </a:path>
            </a:pathLst>
          </a:custGeom>
          <a:noFill/>
          <a:ln w="57150" cmpd="sng">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softEdge rad="12700"/>
          </a:effectLst>
        </p:spPr>
        <p:txBody>
          <a:bodyPr wrap="square">
            <a:spAutoFit/>
          </a:bodyPr>
          <a:lstStyle/>
          <a:p>
            <a:r>
              <a:rPr lang="en-GB" sz="1800"/>
              <a:t>“an emotion that blocks a person’s reasoning ability when confronted with a mathematical situation” [Spicer 2004]</a:t>
            </a:r>
            <a:endParaRPr lang="en-GB"/>
          </a:p>
        </p:txBody>
      </p:sp>
      <p:sp>
        <p:nvSpPr>
          <p:cNvPr id="10" name="TextBox 9">
            <a:extLst>
              <a:ext uri="{FF2B5EF4-FFF2-40B4-BE49-F238E27FC236}">
                <a16:creationId xmlns:a16="http://schemas.microsoft.com/office/drawing/2014/main" id="{05F12476-43EE-485E-8FFB-C6A165C5BF6F}"/>
              </a:ext>
            </a:extLst>
          </p:cNvPr>
          <p:cNvSpPr txBox="1"/>
          <p:nvPr/>
        </p:nvSpPr>
        <p:spPr>
          <a:xfrm>
            <a:off x="506241" y="944639"/>
            <a:ext cx="8637759" cy="1200329"/>
          </a:xfrm>
          <a:prstGeom prst="rect">
            <a:avLst/>
          </a:prstGeom>
          <a:noFill/>
        </p:spPr>
        <p:txBody>
          <a:bodyPr wrap="square">
            <a:spAutoFit/>
          </a:bodyPr>
          <a:lstStyle/>
          <a:p>
            <a:r>
              <a:rPr lang="en-GB" sz="1800"/>
              <a:t>Whilst maths anxiety has been recognised by academics for over half a century, little work has been done within the Open University to establish its extent within our population, how it is affected by distance learning and what techniques can be used to mitigate its effects.</a:t>
            </a:r>
          </a:p>
        </p:txBody>
      </p:sp>
    </p:spTree>
    <p:extLst>
      <p:ext uri="{BB962C8B-B14F-4D97-AF65-F5344CB8AC3E}">
        <p14:creationId xmlns:p14="http://schemas.microsoft.com/office/powerpoint/2010/main" val="4154025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592248" y="412086"/>
            <a:ext cx="6401675"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Possible interventions to be explored at OU?</a:t>
            </a:r>
          </a:p>
        </p:txBody>
      </p:sp>
      <p:pic>
        <p:nvPicPr>
          <p:cNvPr id="4" name="Picture 3" descr="A picture containing food&#10;&#10;Description automatically generated">
            <a:extLst>
              <a:ext uri="{FF2B5EF4-FFF2-40B4-BE49-F238E27FC236}">
                <a16:creationId xmlns:a16="http://schemas.microsoft.com/office/drawing/2014/main" id="{559B9094-9D95-4633-A9A9-7E4FB9607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777" y="2946958"/>
            <a:ext cx="2755766" cy="2893555"/>
          </a:xfrm>
          <a:prstGeom prst="rect">
            <a:avLst/>
          </a:prstGeom>
        </p:spPr>
      </p:pic>
      <p:sp>
        <p:nvSpPr>
          <p:cNvPr id="5" name="TextBox 4">
            <a:extLst>
              <a:ext uri="{FF2B5EF4-FFF2-40B4-BE49-F238E27FC236}">
                <a16:creationId xmlns:a16="http://schemas.microsoft.com/office/drawing/2014/main" id="{3BBBB64B-1957-4F73-A4AC-54BB47C377F4}"/>
              </a:ext>
            </a:extLst>
          </p:cNvPr>
          <p:cNvSpPr txBox="1"/>
          <p:nvPr/>
        </p:nvSpPr>
        <p:spPr>
          <a:xfrm rot="19183954">
            <a:off x="134769" y="2149968"/>
            <a:ext cx="2544212" cy="1169551"/>
          </a:xfrm>
          <a:custGeom>
            <a:avLst/>
            <a:gdLst>
              <a:gd name="connsiteX0" fmla="*/ 0 w 2544212"/>
              <a:gd name="connsiteY0" fmla="*/ 0 h 1169551"/>
              <a:gd name="connsiteX1" fmla="*/ 483400 w 2544212"/>
              <a:gd name="connsiteY1" fmla="*/ 0 h 1169551"/>
              <a:gd name="connsiteX2" fmla="*/ 915916 w 2544212"/>
              <a:gd name="connsiteY2" fmla="*/ 0 h 1169551"/>
              <a:gd name="connsiteX3" fmla="*/ 1475643 w 2544212"/>
              <a:gd name="connsiteY3" fmla="*/ 0 h 1169551"/>
              <a:gd name="connsiteX4" fmla="*/ 1959043 w 2544212"/>
              <a:gd name="connsiteY4" fmla="*/ 0 h 1169551"/>
              <a:gd name="connsiteX5" fmla="*/ 2544212 w 2544212"/>
              <a:gd name="connsiteY5" fmla="*/ 0 h 1169551"/>
              <a:gd name="connsiteX6" fmla="*/ 2544212 w 2544212"/>
              <a:gd name="connsiteY6" fmla="*/ 608167 h 1169551"/>
              <a:gd name="connsiteX7" fmla="*/ 2544212 w 2544212"/>
              <a:gd name="connsiteY7" fmla="*/ 1169551 h 1169551"/>
              <a:gd name="connsiteX8" fmla="*/ 2035370 w 2544212"/>
              <a:gd name="connsiteY8" fmla="*/ 1169551 h 1169551"/>
              <a:gd name="connsiteX9" fmla="*/ 1602854 w 2544212"/>
              <a:gd name="connsiteY9" fmla="*/ 1169551 h 1169551"/>
              <a:gd name="connsiteX10" fmla="*/ 1094011 w 2544212"/>
              <a:gd name="connsiteY10" fmla="*/ 1169551 h 1169551"/>
              <a:gd name="connsiteX11" fmla="*/ 585169 w 2544212"/>
              <a:gd name="connsiteY11" fmla="*/ 1169551 h 1169551"/>
              <a:gd name="connsiteX12" fmla="*/ 0 w 2544212"/>
              <a:gd name="connsiteY12" fmla="*/ 1169551 h 1169551"/>
              <a:gd name="connsiteX13" fmla="*/ 0 w 2544212"/>
              <a:gd name="connsiteY13" fmla="*/ 561384 h 1169551"/>
              <a:gd name="connsiteX14" fmla="*/ 0 w 2544212"/>
              <a:gd name="connsiteY14" fmla="*/ 0 h 11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4212" h="1169551" extrusionOk="0">
                <a:moveTo>
                  <a:pt x="0" y="0"/>
                </a:moveTo>
                <a:cubicBezTo>
                  <a:pt x="229662" y="-44773"/>
                  <a:pt x="298373" y="13715"/>
                  <a:pt x="483400" y="0"/>
                </a:cubicBezTo>
                <a:cubicBezTo>
                  <a:pt x="668427" y="-13715"/>
                  <a:pt x="747127" y="24646"/>
                  <a:pt x="915916" y="0"/>
                </a:cubicBezTo>
                <a:cubicBezTo>
                  <a:pt x="1084705" y="-24646"/>
                  <a:pt x="1328583" y="59442"/>
                  <a:pt x="1475643" y="0"/>
                </a:cubicBezTo>
                <a:cubicBezTo>
                  <a:pt x="1622703" y="-59442"/>
                  <a:pt x="1837465" y="16341"/>
                  <a:pt x="1959043" y="0"/>
                </a:cubicBezTo>
                <a:cubicBezTo>
                  <a:pt x="2080621" y="-16341"/>
                  <a:pt x="2269357" y="33406"/>
                  <a:pt x="2544212" y="0"/>
                </a:cubicBezTo>
                <a:cubicBezTo>
                  <a:pt x="2583326" y="204061"/>
                  <a:pt x="2515202" y="372047"/>
                  <a:pt x="2544212" y="608167"/>
                </a:cubicBezTo>
                <a:cubicBezTo>
                  <a:pt x="2573222" y="844287"/>
                  <a:pt x="2529093" y="1028222"/>
                  <a:pt x="2544212" y="1169551"/>
                </a:cubicBezTo>
                <a:cubicBezTo>
                  <a:pt x="2341049" y="1184113"/>
                  <a:pt x="2232443" y="1156819"/>
                  <a:pt x="2035370" y="1169551"/>
                </a:cubicBezTo>
                <a:cubicBezTo>
                  <a:pt x="1838297" y="1182283"/>
                  <a:pt x="1715057" y="1128661"/>
                  <a:pt x="1602854" y="1169551"/>
                </a:cubicBezTo>
                <a:cubicBezTo>
                  <a:pt x="1490651" y="1210441"/>
                  <a:pt x="1252285" y="1136588"/>
                  <a:pt x="1094011" y="1169551"/>
                </a:cubicBezTo>
                <a:cubicBezTo>
                  <a:pt x="935737" y="1202514"/>
                  <a:pt x="755727" y="1115806"/>
                  <a:pt x="585169" y="1169551"/>
                </a:cubicBezTo>
                <a:cubicBezTo>
                  <a:pt x="414611" y="1223296"/>
                  <a:pt x="264472" y="1155768"/>
                  <a:pt x="0" y="1169551"/>
                </a:cubicBezTo>
                <a:cubicBezTo>
                  <a:pt x="-26984" y="979932"/>
                  <a:pt x="23845" y="817146"/>
                  <a:pt x="0" y="561384"/>
                </a:cubicBezTo>
                <a:cubicBezTo>
                  <a:pt x="-23845" y="305622"/>
                  <a:pt x="3087" y="259886"/>
                  <a:pt x="0" y="0"/>
                </a:cubicBezTo>
                <a:close/>
              </a:path>
            </a:pathLst>
          </a:custGeom>
          <a:noFill/>
          <a:ln w="2222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GB" sz="1400" b="1">
                <a:latin typeface="Arial" panose="020B0604020202020204" pitchFamily="34" charset="0"/>
                <a:cs typeface="Arial" panose="020B0604020202020204" pitchFamily="34" charset="0"/>
              </a:rPr>
              <a:t>Student self-help Website where they can establish their own level of maths anxiety and gain knowledge on ways to manage it</a:t>
            </a:r>
            <a:endParaRPr lang="en-GB" sz="1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4D7C770-9DDC-4F42-B036-9EA17177D45D}"/>
              </a:ext>
            </a:extLst>
          </p:cNvPr>
          <p:cNvSpPr txBox="1"/>
          <p:nvPr/>
        </p:nvSpPr>
        <p:spPr>
          <a:xfrm rot="1478276">
            <a:off x="6207657" y="2577627"/>
            <a:ext cx="2681087" cy="738664"/>
          </a:xfrm>
          <a:custGeom>
            <a:avLst/>
            <a:gdLst>
              <a:gd name="connsiteX0" fmla="*/ 0 w 2681087"/>
              <a:gd name="connsiteY0" fmla="*/ 0 h 738664"/>
              <a:gd name="connsiteX1" fmla="*/ 509407 w 2681087"/>
              <a:gd name="connsiteY1" fmla="*/ 0 h 738664"/>
              <a:gd name="connsiteX2" fmla="*/ 965191 w 2681087"/>
              <a:gd name="connsiteY2" fmla="*/ 0 h 738664"/>
              <a:gd name="connsiteX3" fmla="*/ 1555030 w 2681087"/>
              <a:gd name="connsiteY3" fmla="*/ 0 h 738664"/>
              <a:gd name="connsiteX4" fmla="*/ 2064437 w 2681087"/>
              <a:gd name="connsiteY4" fmla="*/ 0 h 738664"/>
              <a:gd name="connsiteX5" fmla="*/ 2681087 w 2681087"/>
              <a:gd name="connsiteY5" fmla="*/ 0 h 738664"/>
              <a:gd name="connsiteX6" fmla="*/ 2681087 w 2681087"/>
              <a:gd name="connsiteY6" fmla="*/ 384105 h 738664"/>
              <a:gd name="connsiteX7" fmla="*/ 2681087 w 2681087"/>
              <a:gd name="connsiteY7" fmla="*/ 738664 h 738664"/>
              <a:gd name="connsiteX8" fmla="*/ 2144870 w 2681087"/>
              <a:gd name="connsiteY8" fmla="*/ 738664 h 738664"/>
              <a:gd name="connsiteX9" fmla="*/ 1689085 w 2681087"/>
              <a:gd name="connsiteY9" fmla="*/ 738664 h 738664"/>
              <a:gd name="connsiteX10" fmla="*/ 1152867 w 2681087"/>
              <a:gd name="connsiteY10" fmla="*/ 738664 h 738664"/>
              <a:gd name="connsiteX11" fmla="*/ 616650 w 2681087"/>
              <a:gd name="connsiteY11" fmla="*/ 738664 h 738664"/>
              <a:gd name="connsiteX12" fmla="*/ 0 w 2681087"/>
              <a:gd name="connsiteY12" fmla="*/ 738664 h 738664"/>
              <a:gd name="connsiteX13" fmla="*/ 0 w 2681087"/>
              <a:gd name="connsiteY13" fmla="*/ 354559 h 738664"/>
              <a:gd name="connsiteX14" fmla="*/ 0 w 2681087"/>
              <a:gd name="connsiteY1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1087" h="738664" extrusionOk="0">
                <a:moveTo>
                  <a:pt x="0" y="0"/>
                </a:moveTo>
                <a:cubicBezTo>
                  <a:pt x="160301" y="-47015"/>
                  <a:pt x="308201" y="23885"/>
                  <a:pt x="509407" y="0"/>
                </a:cubicBezTo>
                <a:cubicBezTo>
                  <a:pt x="688186" y="-72"/>
                  <a:pt x="707632" y="5625"/>
                  <a:pt x="965191" y="0"/>
                </a:cubicBezTo>
                <a:cubicBezTo>
                  <a:pt x="1153247" y="28706"/>
                  <a:pt x="1327800" y="73773"/>
                  <a:pt x="1555030" y="0"/>
                </a:cubicBezTo>
                <a:cubicBezTo>
                  <a:pt x="1751423" y="-49006"/>
                  <a:pt x="1902520" y="67724"/>
                  <a:pt x="2064437" y="0"/>
                </a:cubicBezTo>
                <a:cubicBezTo>
                  <a:pt x="2268350" y="-51970"/>
                  <a:pt x="2411995" y="1934"/>
                  <a:pt x="2681087" y="0"/>
                </a:cubicBezTo>
                <a:cubicBezTo>
                  <a:pt x="2676138" y="168698"/>
                  <a:pt x="2657993" y="242766"/>
                  <a:pt x="2681087" y="384105"/>
                </a:cubicBezTo>
                <a:cubicBezTo>
                  <a:pt x="2694621" y="512736"/>
                  <a:pt x="2650393" y="651023"/>
                  <a:pt x="2681087" y="738664"/>
                </a:cubicBezTo>
                <a:cubicBezTo>
                  <a:pt x="2533474" y="762438"/>
                  <a:pt x="2460709" y="718920"/>
                  <a:pt x="2144870" y="738664"/>
                </a:cubicBezTo>
                <a:cubicBezTo>
                  <a:pt x="1863812" y="768224"/>
                  <a:pt x="1839740" y="751726"/>
                  <a:pt x="1689085" y="738664"/>
                </a:cubicBezTo>
                <a:cubicBezTo>
                  <a:pt x="1589322" y="786693"/>
                  <a:pt x="1368980" y="763685"/>
                  <a:pt x="1152867" y="738664"/>
                </a:cubicBezTo>
                <a:cubicBezTo>
                  <a:pt x="958670" y="795071"/>
                  <a:pt x="897688" y="728797"/>
                  <a:pt x="616650" y="738664"/>
                </a:cubicBezTo>
                <a:cubicBezTo>
                  <a:pt x="397331" y="734549"/>
                  <a:pt x="245737" y="653885"/>
                  <a:pt x="0" y="738664"/>
                </a:cubicBezTo>
                <a:cubicBezTo>
                  <a:pt x="-48804" y="612911"/>
                  <a:pt x="-4850" y="439837"/>
                  <a:pt x="0" y="354559"/>
                </a:cubicBezTo>
                <a:cubicBezTo>
                  <a:pt x="-46362" y="251906"/>
                  <a:pt x="20028" y="136312"/>
                  <a:pt x="0" y="0"/>
                </a:cubicBezTo>
                <a:close/>
              </a:path>
            </a:pathLst>
          </a:custGeom>
          <a:noFill/>
          <a:ln w="22225">
            <a:solidFill>
              <a:srgbClr val="0070C0"/>
            </a:solidFill>
            <a:extLst>
              <a:ext uri="{C807C97D-BFC1-408E-A445-0C87EB9F89A2}">
                <ask:lineSketchStyleProps xmlns:ask="http://schemas.microsoft.com/office/drawing/2018/sketchyshapes" sd="1219033472">
                  <a:custGeom>
                    <a:avLst/>
                    <a:gdLst>
                      <a:gd name="connsiteX0" fmla="*/ 0 w 2681087"/>
                      <a:gd name="connsiteY0" fmla="*/ 0 h 738664"/>
                      <a:gd name="connsiteX1" fmla="*/ 509407 w 2681087"/>
                      <a:gd name="connsiteY1" fmla="*/ 0 h 738664"/>
                      <a:gd name="connsiteX2" fmla="*/ 965191 w 2681087"/>
                      <a:gd name="connsiteY2" fmla="*/ 0 h 738664"/>
                      <a:gd name="connsiteX3" fmla="*/ 1555030 w 2681087"/>
                      <a:gd name="connsiteY3" fmla="*/ 0 h 738664"/>
                      <a:gd name="connsiteX4" fmla="*/ 2064437 w 2681087"/>
                      <a:gd name="connsiteY4" fmla="*/ 0 h 738664"/>
                      <a:gd name="connsiteX5" fmla="*/ 2681087 w 2681087"/>
                      <a:gd name="connsiteY5" fmla="*/ 0 h 738664"/>
                      <a:gd name="connsiteX6" fmla="*/ 2681087 w 2681087"/>
                      <a:gd name="connsiteY6" fmla="*/ 384105 h 738664"/>
                      <a:gd name="connsiteX7" fmla="*/ 2681087 w 2681087"/>
                      <a:gd name="connsiteY7" fmla="*/ 738664 h 738664"/>
                      <a:gd name="connsiteX8" fmla="*/ 2144870 w 2681087"/>
                      <a:gd name="connsiteY8" fmla="*/ 738664 h 738664"/>
                      <a:gd name="connsiteX9" fmla="*/ 1689085 w 2681087"/>
                      <a:gd name="connsiteY9" fmla="*/ 738664 h 738664"/>
                      <a:gd name="connsiteX10" fmla="*/ 1152867 w 2681087"/>
                      <a:gd name="connsiteY10" fmla="*/ 738664 h 738664"/>
                      <a:gd name="connsiteX11" fmla="*/ 616650 w 2681087"/>
                      <a:gd name="connsiteY11" fmla="*/ 738664 h 738664"/>
                      <a:gd name="connsiteX12" fmla="*/ 0 w 2681087"/>
                      <a:gd name="connsiteY12" fmla="*/ 738664 h 738664"/>
                      <a:gd name="connsiteX13" fmla="*/ 0 w 2681087"/>
                      <a:gd name="connsiteY13" fmla="*/ 354559 h 738664"/>
                      <a:gd name="connsiteX14" fmla="*/ 0 w 2681087"/>
                      <a:gd name="connsiteY1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1087" h="738664" extrusionOk="0">
                        <a:moveTo>
                          <a:pt x="0" y="0"/>
                        </a:moveTo>
                        <a:cubicBezTo>
                          <a:pt x="173880" y="-38639"/>
                          <a:pt x="331832" y="15016"/>
                          <a:pt x="509407" y="0"/>
                        </a:cubicBezTo>
                        <a:cubicBezTo>
                          <a:pt x="675667" y="-2707"/>
                          <a:pt x="718802" y="5270"/>
                          <a:pt x="965191" y="0"/>
                        </a:cubicBezTo>
                        <a:cubicBezTo>
                          <a:pt x="1160424" y="21697"/>
                          <a:pt x="1333701" y="41157"/>
                          <a:pt x="1555030" y="0"/>
                        </a:cubicBezTo>
                        <a:cubicBezTo>
                          <a:pt x="1772597" y="-37421"/>
                          <a:pt x="1889528" y="61516"/>
                          <a:pt x="2064437" y="0"/>
                        </a:cubicBezTo>
                        <a:cubicBezTo>
                          <a:pt x="2264826" y="-52388"/>
                          <a:pt x="2400549" y="25491"/>
                          <a:pt x="2681087" y="0"/>
                        </a:cubicBezTo>
                        <a:cubicBezTo>
                          <a:pt x="2693323" y="171330"/>
                          <a:pt x="2664075" y="237040"/>
                          <a:pt x="2681087" y="384105"/>
                        </a:cubicBezTo>
                        <a:cubicBezTo>
                          <a:pt x="2695821" y="524181"/>
                          <a:pt x="2655504" y="643921"/>
                          <a:pt x="2681087" y="738664"/>
                        </a:cubicBezTo>
                        <a:cubicBezTo>
                          <a:pt x="2521497" y="755733"/>
                          <a:pt x="2436687" y="713144"/>
                          <a:pt x="2144870" y="738664"/>
                        </a:cubicBezTo>
                        <a:cubicBezTo>
                          <a:pt x="1878603" y="770616"/>
                          <a:pt x="1832143" y="745513"/>
                          <a:pt x="1689085" y="738664"/>
                        </a:cubicBezTo>
                        <a:cubicBezTo>
                          <a:pt x="1572049" y="760981"/>
                          <a:pt x="1365050" y="722983"/>
                          <a:pt x="1152867" y="738664"/>
                        </a:cubicBezTo>
                        <a:cubicBezTo>
                          <a:pt x="949607" y="781111"/>
                          <a:pt x="889561" y="718841"/>
                          <a:pt x="616650" y="738664"/>
                        </a:cubicBezTo>
                        <a:cubicBezTo>
                          <a:pt x="374730" y="754337"/>
                          <a:pt x="240810" y="677059"/>
                          <a:pt x="0" y="738664"/>
                        </a:cubicBezTo>
                        <a:cubicBezTo>
                          <a:pt x="-34604" y="610579"/>
                          <a:pt x="8988" y="449385"/>
                          <a:pt x="0" y="354559"/>
                        </a:cubicBezTo>
                        <a:cubicBezTo>
                          <a:pt x="-30830" y="253009"/>
                          <a:pt x="28963" y="154526"/>
                          <a:pt x="0" y="0"/>
                        </a:cubicBezTo>
                        <a:close/>
                      </a:path>
                    </a:pathLst>
                  </a:custGeom>
                  <ask:type>
                    <ask:lineSketchScribble/>
                  </ask:type>
                </ask:lineSketchStyleProps>
              </a:ext>
            </a:extLst>
          </a:ln>
        </p:spPr>
        <p:txBody>
          <a:bodyPr wrap="square" lIns="91440" tIns="45720" rIns="91440" bIns="45720" rtlCol="0" anchor="t">
            <a:spAutoFit/>
          </a:bodyPr>
          <a:lstStyle/>
          <a:p>
            <a:r>
              <a:rPr lang="en-GB" sz="1400" b="1">
                <a:latin typeface="Arial"/>
                <a:cs typeface="Arial"/>
              </a:rPr>
              <a:t>Staff development on how tutors can support students with maths anxiety</a:t>
            </a:r>
            <a:endParaRPr lang="en-GB" sz="1400">
              <a:latin typeface="Arial"/>
              <a:cs typeface="Arial"/>
            </a:endParaRPr>
          </a:p>
        </p:txBody>
      </p:sp>
      <p:sp>
        <p:nvSpPr>
          <p:cNvPr id="8" name="TextBox 7">
            <a:extLst>
              <a:ext uri="{FF2B5EF4-FFF2-40B4-BE49-F238E27FC236}">
                <a16:creationId xmlns:a16="http://schemas.microsoft.com/office/drawing/2014/main" id="{2FAE5ED0-4F84-4879-A9BA-CF2A6519A7AC}"/>
              </a:ext>
            </a:extLst>
          </p:cNvPr>
          <p:cNvSpPr txBox="1"/>
          <p:nvPr/>
        </p:nvSpPr>
        <p:spPr>
          <a:xfrm rot="19183954">
            <a:off x="465147" y="4656539"/>
            <a:ext cx="2038233" cy="954107"/>
          </a:xfrm>
          <a:custGeom>
            <a:avLst/>
            <a:gdLst>
              <a:gd name="connsiteX0" fmla="*/ 0 w 2038233"/>
              <a:gd name="connsiteY0" fmla="*/ 0 h 954107"/>
              <a:gd name="connsiteX1" fmla="*/ 489176 w 2038233"/>
              <a:gd name="connsiteY1" fmla="*/ 0 h 954107"/>
              <a:gd name="connsiteX2" fmla="*/ 937587 w 2038233"/>
              <a:gd name="connsiteY2" fmla="*/ 0 h 954107"/>
              <a:gd name="connsiteX3" fmla="*/ 1487910 w 2038233"/>
              <a:gd name="connsiteY3" fmla="*/ 0 h 954107"/>
              <a:gd name="connsiteX4" fmla="*/ 2038233 w 2038233"/>
              <a:gd name="connsiteY4" fmla="*/ 0 h 954107"/>
              <a:gd name="connsiteX5" fmla="*/ 2038233 w 2038233"/>
              <a:gd name="connsiteY5" fmla="*/ 467512 h 954107"/>
              <a:gd name="connsiteX6" fmla="*/ 2038233 w 2038233"/>
              <a:gd name="connsiteY6" fmla="*/ 954107 h 954107"/>
              <a:gd name="connsiteX7" fmla="*/ 1528675 w 2038233"/>
              <a:gd name="connsiteY7" fmla="*/ 954107 h 954107"/>
              <a:gd name="connsiteX8" fmla="*/ 978352 w 2038233"/>
              <a:gd name="connsiteY8" fmla="*/ 954107 h 954107"/>
              <a:gd name="connsiteX9" fmla="*/ 529941 w 2038233"/>
              <a:gd name="connsiteY9" fmla="*/ 954107 h 954107"/>
              <a:gd name="connsiteX10" fmla="*/ 0 w 2038233"/>
              <a:gd name="connsiteY10" fmla="*/ 954107 h 954107"/>
              <a:gd name="connsiteX11" fmla="*/ 0 w 2038233"/>
              <a:gd name="connsiteY11" fmla="*/ 477054 h 954107"/>
              <a:gd name="connsiteX12" fmla="*/ 0 w 2038233"/>
              <a:gd name="connsiteY12"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8233" h="954107" extrusionOk="0">
                <a:moveTo>
                  <a:pt x="0" y="0"/>
                </a:moveTo>
                <a:cubicBezTo>
                  <a:pt x="145673" y="-46830"/>
                  <a:pt x="336447" y="22924"/>
                  <a:pt x="489176" y="0"/>
                </a:cubicBezTo>
                <a:cubicBezTo>
                  <a:pt x="641905" y="-22924"/>
                  <a:pt x="840255" y="38913"/>
                  <a:pt x="937587" y="0"/>
                </a:cubicBezTo>
                <a:cubicBezTo>
                  <a:pt x="1034919" y="-38913"/>
                  <a:pt x="1305518" y="39847"/>
                  <a:pt x="1487910" y="0"/>
                </a:cubicBezTo>
                <a:cubicBezTo>
                  <a:pt x="1670302" y="-39847"/>
                  <a:pt x="1919832" y="57573"/>
                  <a:pt x="2038233" y="0"/>
                </a:cubicBezTo>
                <a:cubicBezTo>
                  <a:pt x="2053266" y="137025"/>
                  <a:pt x="2024627" y="343760"/>
                  <a:pt x="2038233" y="467512"/>
                </a:cubicBezTo>
                <a:cubicBezTo>
                  <a:pt x="2051839" y="591264"/>
                  <a:pt x="2034606" y="812798"/>
                  <a:pt x="2038233" y="954107"/>
                </a:cubicBezTo>
                <a:cubicBezTo>
                  <a:pt x="1836867" y="984722"/>
                  <a:pt x="1652244" y="893330"/>
                  <a:pt x="1528675" y="954107"/>
                </a:cubicBezTo>
                <a:cubicBezTo>
                  <a:pt x="1405106" y="1014884"/>
                  <a:pt x="1113430" y="918058"/>
                  <a:pt x="978352" y="954107"/>
                </a:cubicBezTo>
                <a:cubicBezTo>
                  <a:pt x="843274" y="990156"/>
                  <a:pt x="737710" y="939443"/>
                  <a:pt x="529941" y="954107"/>
                </a:cubicBezTo>
                <a:cubicBezTo>
                  <a:pt x="322172" y="968771"/>
                  <a:pt x="117721" y="942022"/>
                  <a:pt x="0" y="954107"/>
                </a:cubicBezTo>
                <a:cubicBezTo>
                  <a:pt x="-53514" y="772095"/>
                  <a:pt x="11000" y="690697"/>
                  <a:pt x="0" y="477054"/>
                </a:cubicBezTo>
                <a:cubicBezTo>
                  <a:pt x="-11000" y="263411"/>
                  <a:pt x="45482" y="143482"/>
                  <a:pt x="0" y="0"/>
                </a:cubicBezTo>
                <a:close/>
              </a:path>
            </a:pathLst>
          </a:custGeom>
          <a:noFill/>
          <a:ln w="2222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GB" sz="1400" b="1">
                <a:latin typeface="Arial" panose="020B0604020202020204" pitchFamily="34" charset="0"/>
                <a:cs typeface="Arial" panose="020B0604020202020204" pitchFamily="34" charset="0"/>
              </a:rPr>
              <a:t>Tutor experts, trained to give advice and help students/ other tutors</a:t>
            </a:r>
            <a:endParaRPr lang="en-GB" sz="14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0ACC07F-2213-4856-ACF2-92E7853F8687}"/>
              </a:ext>
            </a:extLst>
          </p:cNvPr>
          <p:cNvSpPr txBox="1"/>
          <p:nvPr/>
        </p:nvSpPr>
        <p:spPr>
          <a:xfrm rot="2242833">
            <a:off x="6175551" y="4516647"/>
            <a:ext cx="1953680" cy="523220"/>
          </a:xfrm>
          <a:custGeom>
            <a:avLst/>
            <a:gdLst>
              <a:gd name="connsiteX0" fmla="*/ 0 w 1953680"/>
              <a:gd name="connsiteY0" fmla="*/ 0 h 523220"/>
              <a:gd name="connsiteX1" fmla="*/ 468883 w 1953680"/>
              <a:gd name="connsiteY1" fmla="*/ 0 h 523220"/>
              <a:gd name="connsiteX2" fmla="*/ 898693 w 1953680"/>
              <a:gd name="connsiteY2" fmla="*/ 0 h 523220"/>
              <a:gd name="connsiteX3" fmla="*/ 1426186 w 1953680"/>
              <a:gd name="connsiteY3" fmla="*/ 0 h 523220"/>
              <a:gd name="connsiteX4" fmla="*/ 1953680 w 1953680"/>
              <a:gd name="connsiteY4" fmla="*/ 0 h 523220"/>
              <a:gd name="connsiteX5" fmla="*/ 1953680 w 1953680"/>
              <a:gd name="connsiteY5" fmla="*/ 523220 h 523220"/>
              <a:gd name="connsiteX6" fmla="*/ 1504334 w 1953680"/>
              <a:gd name="connsiteY6" fmla="*/ 523220 h 523220"/>
              <a:gd name="connsiteX7" fmla="*/ 1054987 w 1953680"/>
              <a:gd name="connsiteY7" fmla="*/ 523220 h 523220"/>
              <a:gd name="connsiteX8" fmla="*/ 527494 w 1953680"/>
              <a:gd name="connsiteY8" fmla="*/ 523220 h 523220"/>
              <a:gd name="connsiteX9" fmla="*/ 0 w 1953680"/>
              <a:gd name="connsiteY9" fmla="*/ 523220 h 523220"/>
              <a:gd name="connsiteX10" fmla="*/ 0 w 1953680"/>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3680" h="523220" extrusionOk="0">
                <a:moveTo>
                  <a:pt x="0" y="0"/>
                </a:moveTo>
                <a:cubicBezTo>
                  <a:pt x="135889" y="-25306"/>
                  <a:pt x="359940" y="35801"/>
                  <a:pt x="468883" y="0"/>
                </a:cubicBezTo>
                <a:cubicBezTo>
                  <a:pt x="577826" y="-35801"/>
                  <a:pt x="770419" y="50869"/>
                  <a:pt x="898693" y="0"/>
                </a:cubicBezTo>
                <a:cubicBezTo>
                  <a:pt x="1026967" y="-50869"/>
                  <a:pt x="1294479" y="36573"/>
                  <a:pt x="1426186" y="0"/>
                </a:cubicBezTo>
                <a:cubicBezTo>
                  <a:pt x="1557893" y="-36573"/>
                  <a:pt x="1736192" y="55534"/>
                  <a:pt x="1953680" y="0"/>
                </a:cubicBezTo>
                <a:cubicBezTo>
                  <a:pt x="2013417" y="254862"/>
                  <a:pt x="1903250" y="310615"/>
                  <a:pt x="1953680" y="523220"/>
                </a:cubicBezTo>
                <a:cubicBezTo>
                  <a:pt x="1754874" y="563739"/>
                  <a:pt x="1723735" y="521407"/>
                  <a:pt x="1504334" y="523220"/>
                </a:cubicBezTo>
                <a:cubicBezTo>
                  <a:pt x="1284933" y="525033"/>
                  <a:pt x="1207637" y="499926"/>
                  <a:pt x="1054987" y="523220"/>
                </a:cubicBezTo>
                <a:cubicBezTo>
                  <a:pt x="902337" y="546514"/>
                  <a:pt x="683805" y="474612"/>
                  <a:pt x="527494" y="523220"/>
                </a:cubicBezTo>
                <a:cubicBezTo>
                  <a:pt x="371183" y="571828"/>
                  <a:pt x="161740" y="466047"/>
                  <a:pt x="0" y="523220"/>
                </a:cubicBezTo>
                <a:cubicBezTo>
                  <a:pt x="-5194" y="296089"/>
                  <a:pt x="47441" y="248443"/>
                  <a:pt x="0" y="0"/>
                </a:cubicBezTo>
                <a:close/>
              </a:path>
            </a:pathLst>
          </a:custGeom>
          <a:noFill/>
          <a:ln w="2222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GB" sz="1400" b="1">
                <a:latin typeface="Arial" panose="020B0604020202020204" pitchFamily="34" charset="0"/>
                <a:cs typeface="Arial" panose="020B0604020202020204" pitchFamily="34" charset="0"/>
              </a:rPr>
              <a:t>Advice for student support staff</a:t>
            </a:r>
            <a:endParaRPr lang="en-GB" sz="14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1393F11-1359-4F93-9BA5-2C22DE3A362B}"/>
              </a:ext>
            </a:extLst>
          </p:cNvPr>
          <p:cNvSpPr txBox="1"/>
          <p:nvPr/>
        </p:nvSpPr>
        <p:spPr>
          <a:xfrm>
            <a:off x="3209118" y="1417447"/>
            <a:ext cx="2681087" cy="738664"/>
          </a:xfrm>
          <a:custGeom>
            <a:avLst/>
            <a:gdLst>
              <a:gd name="connsiteX0" fmla="*/ 0 w 2681087"/>
              <a:gd name="connsiteY0" fmla="*/ 0 h 738664"/>
              <a:gd name="connsiteX1" fmla="*/ 509407 w 2681087"/>
              <a:gd name="connsiteY1" fmla="*/ 0 h 738664"/>
              <a:gd name="connsiteX2" fmla="*/ 965191 w 2681087"/>
              <a:gd name="connsiteY2" fmla="*/ 0 h 738664"/>
              <a:gd name="connsiteX3" fmla="*/ 1555030 w 2681087"/>
              <a:gd name="connsiteY3" fmla="*/ 0 h 738664"/>
              <a:gd name="connsiteX4" fmla="*/ 2064437 w 2681087"/>
              <a:gd name="connsiteY4" fmla="*/ 0 h 738664"/>
              <a:gd name="connsiteX5" fmla="*/ 2681087 w 2681087"/>
              <a:gd name="connsiteY5" fmla="*/ 0 h 738664"/>
              <a:gd name="connsiteX6" fmla="*/ 2681087 w 2681087"/>
              <a:gd name="connsiteY6" fmla="*/ 384105 h 738664"/>
              <a:gd name="connsiteX7" fmla="*/ 2681087 w 2681087"/>
              <a:gd name="connsiteY7" fmla="*/ 738664 h 738664"/>
              <a:gd name="connsiteX8" fmla="*/ 2144870 w 2681087"/>
              <a:gd name="connsiteY8" fmla="*/ 738664 h 738664"/>
              <a:gd name="connsiteX9" fmla="*/ 1689085 w 2681087"/>
              <a:gd name="connsiteY9" fmla="*/ 738664 h 738664"/>
              <a:gd name="connsiteX10" fmla="*/ 1152867 w 2681087"/>
              <a:gd name="connsiteY10" fmla="*/ 738664 h 738664"/>
              <a:gd name="connsiteX11" fmla="*/ 616650 w 2681087"/>
              <a:gd name="connsiteY11" fmla="*/ 738664 h 738664"/>
              <a:gd name="connsiteX12" fmla="*/ 0 w 2681087"/>
              <a:gd name="connsiteY12" fmla="*/ 738664 h 738664"/>
              <a:gd name="connsiteX13" fmla="*/ 0 w 2681087"/>
              <a:gd name="connsiteY13" fmla="*/ 354559 h 738664"/>
              <a:gd name="connsiteX14" fmla="*/ 0 w 2681087"/>
              <a:gd name="connsiteY1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1087" h="738664" extrusionOk="0">
                <a:moveTo>
                  <a:pt x="0" y="0"/>
                </a:moveTo>
                <a:cubicBezTo>
                  <a:pt x="202738" y="-20839"/>
                  <a:pt x="356910" y="5604"/>
                  <a:pt x="509407" y="0"/>
                </a:cubicBezTo>
                <a:cubicBezTo>
                  <a:pt x="661904" y="-5604"/>
                  <a:pt x="743136" y="4496"/>
                  <a:pt x="965191" y="0"/>
                </a:cubicBezTo>
                <a:cubicBezTo>
                  <a:pt x="1187246" y="-4496"/>
                  <a:pt x="1334655" y="35885"/>
                  <a:pt x="1555030" y="0"/>
                </a:cubicBezTo>
                <a:cubicBezTo>
                  <a:pt x="1775405" y="-35885"/>
                  <a:pt x="1872533" y="53395"/>
                  <a:pt x="2064437" y="0"/>
                </a:cubicBezTo>
                <a:cubicBezTo>
                  <a:pt x="2256341" y="-53395"/>
                  <a:pt x="2387366" y="52621"/>
                  <a:pt x="2681087" y="0"/>
                </a:cubicBezTo>
                <a:cubicBezTo>
                  <a:pt x="2697385" y="171952"/>
                  <a:pt x="2665481" y="235716"/>
                  <a:pt x="2681087" y="384105"/>
                </a:cubicBezTo>
                <a:cubicBezTo>
                  <a:pt x="2696693" y="532495"/>
                  <a:pt x="2664346" y="631633"/>
                  <a:pt x="2681087" y="738664"/>
                </a:cubicBezTo>
                <a:cubicBezTo>
                  <a:pt x="2507519" y="747907"/>
                  <a:pt x="2407465" y="706118"/>
                  <a:pt x="2144870" y="738664"/>
                </a:cubicBezTo>
                <a:cubicBezTo>
                  <a:pt x="1882275" y="771210"/>
                  <a:pt x="1817878" y="733847"/>
                  <a:pt x="1689085" y="738664"/>
                </a:cubicBezTo>
                <a:cubicBezTo>
                  <a:pt x="1560293" y="743481"/>
                  <a:pt x="1363573" y="707686"/>
                  <a:pt x="1152867" y="738664"/>
                </a:cubicBezTo>
                <a:cubicBezTo>
                  <a:pt x="942161" y="769642"/>
                  <a:pt x="878619" y="705437"/>
                  <a:pt x="616650" y="738664"/>
                </a:cubicBezTo>
                <a:cubicBezTo>
                  <a:pt x="354681" y="771891"/>
                  <a:pt x="234671" y="705936"/>
                  <a:pt x="0" y="738664"/>
                </a:cubicBezTo>
                <a:cubicBezTo>
                  <a:pt x="-10117" y="606558"/>
                  <a:pt x="17348" y="455153"/>
                  <a:pt x="0" y="354559"/>
                </a:cubicBezTo>
                <a:cubicBezTo>
                  <a:pt x="-17348" y="253966"/>
                  <a:pt x="31429" y="159552"/>
                  <a:pt x="0" y="0"/>
                </a:cubicBezTo>
                <a:close/>
              </a:path>
            </a:pathLst>
          </a:custGeom>
          <a:noFill/>
          <a:ln w="2222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GB" sz="1400" b="1">
                <a:latin typeface="Arial" panose="020B0604020202020204" pitchFamily="34" charset="0"/>
                <a:cs typeface="Arial" panose="020B0604020202020204" pitchFamily="34" charset="0"/>
              </a:rPr>
              <a:t>One-to-one support for students who have been referred by tutor</a:t>
            </a:r>
            <a:endParaRPr lang="en-GB" sz="14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BF80CA2-BA88-4079-B182-566140C6EEDC}"/>
              </a:ext>
            </a:extLst>
          </p:cNvPr>
          <p:cNvSpPr/>
          <p:nvPr/>
        </p:nvSpPr>
        <p:spPr>
          <a:xfrm rot="577557">
            <a:off x="6915809" y="3328869"/>
            <a:ext cx="569387" cy="923330"/>
          </a:xfrm>
          <a:prstGeom prst="rect">
            <a:avLst/>
          </a:prstGeom>
          <a:noFill/>
        </p:spPr>
        <p:txBody>
          <a:bodyPr wrap="none" lIns="91440" tIns="45720" rIns="91440" bIns="45720">
            <a:spAutoFit/>
          </a:bodyPr>
          <a:lstStyle/>
          <a:p>
            <a:pPr algn="ctr"/>
            <a:r>
              <a:rPr lang="en-US" sz="5400" b="0" cap="none" spc="0">
                <a:ln w="0"/>
                <a:solidFill>
                  <a:schemeClr val="accent1"/>
                </a:solidFill>
                <a:effectLst>
                  <a:outerShdw blurRad="38100" dist="25400" dir="5400000" algn="ctr" rotWithShape="0">
                    <a:srgbClr val="6E747A">
                      <a:alpha val="43000"/>
                    </a:srgbClr>
                  </a:outerShdw>
                </a:effectLst>
              </a:rPr>
              <a:t>?</a:t>
            </a:r>
          </a:p>
        </p:txBody>
      </p:sp>
      <p:sp>
        <p:nvSpPr>
          <p:cNvPr id="11" name="Rectangle 10">
            <a:extLst>
              <a:ext uri="{FF2B5EF4-FFF2-40B4-BE49-F238E27FC236}">
                <a16:creationId xmlns:a16="http://schemas.microsoft.com/office/drawing/2014/main" id="{4129EDCB-7103-448F-A88D-A90E9925424C}"/>
              </a:ext>
            </a:extLst>
          </p:cNvPr>
          <p:cNvSpPr/>
          <p:nvPr/>
        </p:nvSpPr>
        <p:spPr>
          <a:xfrm rot="19811147">
            <a:off x="1650947" y="3110993"/>
            <a:ext cx="569387" cy="923330"/>
          </a:xfrm>
          <a:prstGeom prst="rect">
            <a:avLst/>
          </a:prstGeom>
          <a:noFill/>
        </p:spPr>
        <p:txBody>
          <a:bodyPr wrap="none" lIns="91440" tIns="45720" rIns="91440" bIns="45720">
            <a:spAutoFit/>
          </a:bodyPr>
          <a:lstStyle/>
          <a:p>
            <a:pPr algn="ctr"/>
            <a:r>
              <a:rPr lang="en-US" sz="5400" b="0" cap="none" spc="0">
                <a:ln w="0"/>
                <a:solidFill>
                  <a:schemeClr val="accent1"/>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2291701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620296" y="207636"/>
            <a:ext cx="6401675"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External resources</a:t>
            </a:r>
          </a:p>
        </p:txBody>
      </p:sp>
      <p:sp>
        <p:nvSpPr>
          <p:cNvPr id="4" name="TextBox 3">
            <a:extLst>
              <a:ext uri="{FF2B5EF4-FFF2-40B4-BE49-F238E27FC236}">
                <a16:creationId xmlns:a16="http://schemas.microsoft.com/office/drawing/2014/main" id="{54F19CBF-00CD-4C93-B932-79E712D82ED1}"/>
              </a:ext>
            </a:extLst>
          </p:cNvPr>
          <p:cNvSpPr txBox="1"/>
          <p:nvPr/>
        </p:nvSpPr>
        <p:spPr>
          <a:xfrm>
            <a:off x="2007703" y="4672904"/>
            <a:ext cx="5506279" cy="369332"/>
          </a:xfrm>
          <a:prstGeom prst="rect">
            <a:avLst/>
          </a:prstGeom>
          <a:noFill/>
        </p:spPr>
        <p:txBody>
          <a:bodyPr wrap="square">
            <a:spAutoFit/>
          </a:bodyPr>
          <a:lstStyle/>
          <a:p>
            <a:r>
              <a:rPr lang="en-GB">
                <a:hlinkClick r:id="rId3"/>
              </a:rPr>
              <a:t>Positive Digital Practices - Home (weebly.com)</a:t>
            </a:r>
            <a:endParaRPr lang="en-GB"/>
          </a:p>
        </p:txBody>
      </p:sp>
      <p:pic>
        <p:nvPicPr>
          <p:cNvPr id="5" name="Picture 4">
            <a:extLst>
              <a:ext uri="{FF2B5EF4-FFF2-40B4-BE49-F238E27FC236}">
                <a16:creationId xmlns:a16="http://schemas.microsoft.com/office/drawing/2014/main" id="{5659FDD0-9F3D-4B90-8671-F30B6FEECC89}"/>
              </a:ext>
            </a:extLst>
          </p:cNvPr>
          <p:cNvPicPr>
            <a:picLocks noChangeAspect="1"/>
          </p:cNvPicPr>
          <p:nvPr/>
        </p:nvPicPr>
        <p:blipFill>
          <a:blip r:embed="rId4"/>
          <a:stretch>
            <a:fillRect/>
          </a:stretch>
        </p:blipFill>
        <p:spPr>
          <a:xfrm>
            <a:off x="850318" y="1501592"/>
            <a:ext cx="1717337" cy="794414"/>
          </a:xfrm>
          <a:prstGeom prst="rect">
            <a:avLst/>
          </a:prstGeom>
        </p:spPr>
      </p:pic>
      <p:pic>
        <p:nvPicPr>
          <p:cNvPr id="7" name="Picture 6">
            <a:extLst>
              <a:ext uri="{FF2B5EF4-FFF2-40B4-BE49-F238E27FC236}">
                <a16:creationId xmlns:a16="http://schemas.microsoft.com/office/drawing/2014/main" id="{D993CF4A-0270-445C-ACB4-CB67B111FAEA}"/>
              </a:ext>
            </a:extLst>
          </p:cNvPr>
          <p:cNvPicPr>
            <a:picLocks noChangeAspect="1"/>
          </p:cNvPicPr>
          <p:nvPr/>
        </p:nvPicPr>
        <p:blipFill>
          <a:blip r:embed="rId5"/>
          <a:stretch>
            <a:fillRect/>
          </a:stretch>
        </p:blipFill>
        <p:spPr>
          <a:xfrm>
            <a:off x="2227719" y="2460850"/>
            <a:ext cx="4344006" cy="1724266"/>
          </a:xfrm>
          <a:prstGeom prst="rect">
            <a:avLst/>
          </a:prstGeom>
        </p:spPr>
      </p:pic>
    </p:spTree>
    <p:extLst>
      <p:ext uri="{BB962C8B-B14F-4D97-AF65-F5344CB8AC3E}">
        <p14:creationId xmlns:p14="http://schemas.microsoft.com/office/powerpoint/2010/main" val="3469270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6B9BF3-47C2-3D03-A3C7-942FE9CE1754}"/>
              </a:ext>
            </a:extLst>
          </p:cNvPr>
          <p:cNvSpPr>
            <a:spLocks noGrp="1"/>
          </p:cNvSpPr>
          <p:nvPr>
            <p:ph type="ctrTitle"/>
          </p:nvPr>
        </p:nvSpPr>
        <p:spPr>
          <a:xfrm>
            <a:off x="432000" y="544317"/>
            <a:ext cx="1817905" cy="430241"/>
          </a:xfrm>
        </p:spPr>
        <p:txBody>
          <a:bodyPr/>
          <a:lstStyle/>
          <a:p>
            <a:r>
              <a:rPr lang="en-GB"/>
              <a:t>References</a:t>
            </a:r>
          </a:p>
        </p:txBody>
      </p:sp>
      <p:sp>
        <p:nvSpPr>
          <p:cNvPr id="4" name="Text Placeholder 3">
            <a:extLst>
              <a:ext uri="{FF2B5EF4-FFF2-40B4-BE49-F238E27FC236}">
                <a16:creationId xmlns:a16="http://schemas.microsoft.com/office/drawing/2014/main" id="{2B69ED2C-3D58-D87F-46F6-5BB01DBEA16C}"/>
              </a:ext>
            </a:extLst>
          </p:cNvPr>
          <p:cNvSpPr txBox="1">
            <a:spLocks noGrp="1"/>
          </p:cNvSpPr>
          <p:nvPr>
            <p:ph type="body" sz="quarter" idx="11"/>
          </p:nvPr>
        </p:nvSpPr>
        <p:spPr>
          <a:xfrm>
            <a:off x="432000" y="1191012"/>
            <a:ext cx="8220075" cy="2081458"/>
          </a:xfrm>
          <a:prstGeom prst="rect">
            <a:avLst/>
          </a:prstGeom>
          <a:noFill/>
        </p:spPr>
        <p:txBody>
          <a:bodyPr wrap="square" numCol="1">
            <a:spAutoFit/>
          </a:bodyPr>
          <a:lstStyle/>
          <a:p>
            <a:pPr lvl="0" defTabSz="914400">
              <a:lnSpc>
                <a:spcPct val="90000"/>
              </a:lnSpc>
              <a:defRPr/>
            </a:pPr>
            <a:r>
              <a:rPr lang="en-GB" b="0">
                <a:latin typeface="Arial" panose="020B0604020202020204" pitchFamily="34" charset="0"/>
                <a:ea typeface="Arial" panose="020B0604020202020204" pitchFamily="34" charset="0"/>
              </a:rPr>
              <a:t>Betz, Nancy E. (1978). Prevalence, distribution, and correlates of math anxiety in college students. </a:t>
            </a:r>
            <a:r>
              <a:rPr lang="en-GB" b="0" i="1">
                <a:latin typeface="Arial" panose="020B0604020202020204" pitchFamily="34" charset="0"/>
                <a:ea typeface="Arial" panose="020B0604020202020204" pitchFamily="34" charset="0"/>
              </a:rPr>
              <a:t>Journal of Counselling Psychology</a:t>
            </a:r>
            <a:r>
              <a:rPr lang="en-GB" b="0">
                <a:latin typeface="Arial" panose="020B0604020202020204" pitchFamily="34" charset="0"/>
                <a:ea typeface="Arial" panose="020B0604020202020204" pitchFamily="34" charset="0"/>
              </a:rPr>
              <a:t>, Vol 25(5), 441-448. </a:t>
            </a:r>
            <a:r>
              <a:rPr lang="en-GB" b="0" err="1">
                <a:latin typeface="Arial" panose="020B0604020202020204" pitchFamily="34" charset="0"/>
                <a:ea typeface="Arial" panose="020B0604020202020204" pitchFamily="34" charset="0"/>
              </a:rPr>
              <a:t>doi</a:t>
            </a:r>
            <a:r>
              <a:rPr lang="en-GB" b="0">
                <a:latin typeface="Arial" panose="020B0604020202020204" pitchFamily="34" charset="0"/>
                <a:ea typeface="Arial" panose="020B0604020202020204" pitchFamily="34" charset="0"/>
              </a:rPr>
              <a:t>: 10.1037/0022-0167.25.5.441 </a:t>
            </a:r>
          </a:p>
          <a:p>
            <a:pPr defTabSz="914400">
              <a:lnSpc>
                <a:spcPct val="90000"/>
              </a:lnSpc>
              <a:defRPr/>
            </a:pPr>
            <a:r>
              <a:rPr lang="en-GB" b="0" err="1">
                <a:latin typeface="Arial" panose="020B0604020202020204" pitchFamily="34" charset="0"/>
                <a:ea typeface="Arial" panose="020B0604020202020204" pitchFamily="34" charset="0"/>
              </a:rPr>
              <a:t>Kooken</a:t>
            </a:r>
            <a:r>
              <a:rPr lang="en-GB" b="0">
                <a:latin typeface="Arial" panose="020B0604020202020204" pitchFamily="34" charset="0"/>
                <a:ea typeface="Arial" panose="020B0604020202020204" pitchFamily="34" charset="0"/>
              </a:rPr>
              <a:t>, J., Welsh, M., </a:t>
            </a:r>
            <a:r>
              <a:rPr lang="en-GB" b="0" err="1">
                <a:latin typeface="Arial" panose="020B0604020202020204" pitchFamily="34" charset="0"/>
                <a:ea typeface="Arial" panose="020B0604020202020204" pitchFamily="34" charset="0"/>
              </a:rPr>
              <a:t>McCoach</a:t>
            </a:r>
            <a:r>
              <a:rPr lang="en-GB" b="0">
                <a:latin typeface="Arial" panose="020B0604020202020204" pitchFamily="34" charset="0"/>
                <a:ea typeface="Arial" panose="020B0604020202020204" pitchFamily="34" charset="0"/>
              </a:rPr>
              <a:t>, D., Johnston-Wilder, S., Lee, C. (2013). Measuring Mathematical Resilience: An application of the construct of resilience to the study of mathematics . </a:t>
            </a:r>
            <a:r>
              <a:rPr lang="en-GB" b="0" i="1">
                <a:latin typeface="Arial" panose="020B0604020202020204" pitchFamily="34" charset="0"/>
                <a:ea typeface="Arial" panose="020B0604020202020204" pitchFamily="34" charset="0"/>
              </a:rPr>
              <a:t>Paper presented at national conference of the American Educational Research Association, San Francisco, CA</a:t>
            </a:r>
            <a:r>
              <a:rPr lang="en-GB" b="0">
                <a:latin typeface="Arial" panose="020B0604020202020204" pitchFamily="34" charset="0"/>
                <a:ea typeface="Arial" panose="020B0604020202020204" pitchFamily="34" charset="0"/>
              </a:rPr>
              <a:t>.</a:t>
            </a:r>
          </a:p>
          <a:p>
            <a:pPr defTabSz="914400">
              <a:lnSpc>
                <a:spcPct val="90000"/>
              </a:lnSpc>
              <a:defRPr/>
            </a:pPr>
            <a:r>
              <a:rPr lang="en-GB" b="0">
                <a:solidFill>
                  <a:prstClr val="black"/>
                </a:solidFill>
                <a:cs typeface="Arial" panose="020B0604020202020204" pitchFamily="34" charset="0"/>
              </a:rPr>
              <a:t>Krantz, S.G. (1999). How to teach mathematics. </a:t>
            </a:r>
            <a:r>
              <a:rPr lang="en-GB" b="0" i="1">
                <a:solidFill>
                  <a:prstClr val="black"/>
                </a:solidFill>
                <a:cs typeface="Arial" panose="020B0604020202020204" pitchFamily="34" charset="0"/>
              </a:rPr>
              <a:t>Providence: American Mathematical Society</a:t>
            </a:r>
          </a:p>
          <a:p>
            <a:pPr defTabSz="914400">
              <a:lnSpc>
                <a:spcPct val="90000"/>
              </a:lnSpc>
              <a:defRPr/>
            </a:pPr>
            <a:r>
              <a:rPr lang="en-GB" b="0">
                <a:solidFill>
                  <a:prstClr val="black"/>
                </a:solidFill>
              </a:rPr>
              <a:t>Mahmood, S. &amp; Khatoon, T. (2011). </a:t>
            </a:r>
            <a:r>
              <a:rPr lang="en-GB" b="0">
                <a:effectLst/>
                <a:ea typeface="Arial" panose="020B0604020202020204" pitchFamily="34" charset="0"/>
              </a:rPr>
              <a:t>Development and Validation of the Mathematics Anxiety Scale for Secondary and Senior Secondary School Students, </a:t>
            </a:r>
            <a:r>
              <a:rPr lang="en-GB" b="0" i="1">
                <a:effectLst/>
                <a:ea typeface="Arial" panose="020B0604020202020204" pitchFamily="34" charset="0"/>
              </a:rPr>
              <a:t>British Journal of Arts and Social Sciences, ISSN: 2046-9578, Vol.2 No.2 </a:t>
            </a:r>
            <a:endParaRPr lang="en-GB" b="0" i="1"/>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Spicer, J. (2004). Resources to combat math anxiety. </a:t>
            </a:r>
            <a:r>
              <a:rPr kumimoji="0" lang="en-GB" b="0" i="1" u="none" strike="noStrike" kern="1200" cap="none" spc="0" normalizeH="0" baseline="0" noProof="0">
                <a:ln>
                  <a:noFill/>
                </a:ln>
                <a:solidFill>
                  <a:prstClr val="black"/>
                </a:solidFill>
                <a:effectLst/>
                <a:uLnTx/>
                <a:uFillTx/>
                <a:ea typeface="+mn-ea"/>
                <a:cs typeface="Arial" panose="020B0604020202020204" pitchFamily="34" charset="0"/>
              </a:rPr>
              <a:t>Eisenhower National Clearinghouse Focus 12(12)</a:t>
            </a: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 </a:t>
            </a:r>
          </a:p>
        </p:txBody>
      </p:sp>
    </p:spTree>
    <p:extLst>
      <p:ext uri="{BB962C8B-B14F-4D97-AF65-F5344CB8AC3E}">
        <p14:creationId xmlns:p14="http://schemas.microsoft.com/office/powerpoint/2010/main" val="1216590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8A04-935C-4320-8757-9C02B0901F56}"/>
              </a:ext>
            </a:extLst>
          </p:cNvPr>
          <p:cNvSpPr>
            <a:spLocks noGrp="1"/>
          </p:cNvSpPr>
          <p:nvPr>
            <p:ph type="ctrTitle"/>
          </p:nvPr>
        </p:nvSpPr>
        <p:spPr>
          <a:xfrm>
            <a:off x="515861" y="3179701"/>
            <a:ext cx="7920773" cy="498598"/>
          </a:xfrm>
        </p:spPr>
        <p:txBody>
          <a:bodyPr/>
          <a:lstStyle/>
          <a:p>
            <a:pPr algn="ctr"/>
            <a:r>
              <a:rPr lang="en-GB"/>
              <a:t>THANK YOU</a:t>
            </a:r>
          </a:p>
        </p:txBody>
      </p:sp>
    </p:spTree>
    <p:extLst>
      <p:ext uri="{BB962C8B-B14F-4D97-AF65-F5344CB8AC3E}">
        <p14:creationId xmlns:p14="http://schemas.microsoft.com/office/powerpoint/2010/main" val="112620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CF7DC2-892C-C50B-9DB4-F6EA9FA6C3D8}"/>
              </a:ext>
            </a:extLst>
          </p:cNvPr>
          <p:cNvSpPr>
            <a:spLocks noGrp="1"/>
          </p:cNvSpPr>
          <p:nvPr>
            <p:ph type="body" sz="quarter" idx="11"/>
          </p:nvPr>
        </p:nvSpPr>
        <p:spPr>
          <a:xfrm>
            <a:off x="432000" y="1028716"/>
            <a:ext cx="8220294" cy="5564589"/>
          </a:xfrm>
        </p:spPr>
        <p:txBody>
          <a:bodyPr numCol="1"/>
          <a:lstStyle/>
          <a:p>
            <a:r>
              <a:rPr lang="en-GB" sz="1800" b="0"/>
              <a:t>Previous research has been mostly concerned with the school experience. Some key themes are:</a:t>
            </a:r>
          </a:p>
          <a:p>
            <a:pPr marL="171450" indent="-171450">
              <a:buFont typeface="Arial" panose="020B0604020202020204" pitchFamily="34" charset="0"/>
              <a:buChar char="•"/>
            </a:pPr>
            <a:r>
              <a:rPr lang="en-GB" sz="1800" b="0"/>
              <a:t>Maths anxiety is a real and disabling condition (</a:t>
            </a:r>
            <a:r>
              <a:rPr lang="en-GB" sz="1800" b="0" err="1"/>
              <a:t>Dowker</a:t>
            </a:r>
            <a:r>
              <a:rPr lang="en-GB" sz="1800" b="0"/>
              <a:t> et al, 2017) that reduces a student’s ability to engage with mathematical ideas, often leading to avoidance strategies (Ashcraft &amp; Krause, 2007).</a:t>
            </a:r>
          </a:p>
          <a:p>
            <a:pPr marL="171450" indent="-171450">
              <a:buFont typeface="Arial" panose="020B0604020202020204" pitchFamily="34" charset="0"/>
              <a:buChar char="•"/>
            </a:pPr>
            <a:r>
              <a:rPr lang="en-GB" sz="1800" b="0"/>
              <a:t>Classroom experience is often the source of maths anxiety, with unsupportive teachers and the practice of singling out a student to give an answer identified as particular risk factors. Teachers may themselves be maths anxious, which adversely affects their ability to support their students (Ashcraft &amp; Krause, 2007).</a:t>
            </a:r>
          </a:p>
          <a:p>
            <a:pPr marL="171450" indent="-171450">
              <a:buFont typeface="Arial" panose="020B0604020202020204" pitchFamily="34" charset="0"/>
              <a:buChar char="•"/>
            </a:pPr>
            <a:r>
              <a:rPr lang="en-GB" sz="1800" b="0"/>
              <a:t>Maths anxiety can be ‘caught’ from an anxious teacher, with girls being particularly susceptible (</a:t>
            </a:r>
            <a:r>
              <a:rPr lang="en-GB" sz="1800" b="0" err="1"/>
              <a:t>Beilock</a:t>
            </a:r>
            <a:r>
              <a:rPr lang="en-GB" sz="1800" b="0"/>
              <a:t> et al, 2010), or from parents (Maloney et al, 2015).  </a:t>
            </a:r>
          </a:p>
          <a:p>
            <a:pPr marL="171450" indent="-171450">
              <a:buFont typeface="Arial" panose="020B0604020202020204" pitchFamily="34" charset="0"/>
              <a:buChar char="•"/>
            </a:pPr>
            <a:r>
              <a:rPr lang="en-GB" sz="1800" b="0"/>
              <a:t>Maths anxiety may be particularly acute due to the ‘gatekeeper’ nature of mathematics qualifications (Douglas &amp; </a:t>
            </a:r>
            <a:r>
              <a:rPr lang="en-GB" sz="1800" b="0" err="1"/>
              <a:t>Attewell</a:t>
            </a:r>
            <a:r>
              <a:rPr lang="en-GB" sz="1800" b="0"/>
              <a:t>, 2017) and sufferers often avoid qualifications and career paths that they fear may involve maths (Dutton &amp; Dutton, 1991).</a:t>
            </a:r>
          </a:p>
          <a:p>
            <a:pPr marL="171450" indent="-171450">
              <a:buFont typeface="Arial" panose="020B0604020202020204" pitchFamily="34" charset="0"/>
              <a:buChar char="•"/>
            </a:pPr>
            <a:r>
              <a:rPr lang="en-GB" sz="1800" b="0"/>
              <a:t>The development of a growth mindset (Dweck, 2000) and adoption of teaching methods designed to build positive teacher-pupil relationships in maths classes (Lee and Johnston-Wilder, 2017) can help to build maths resilience. </a:t>
            </a:r>
          </a:p>
          <a:p>
            <a:endParaRPr lang="en-GB" sz="1600"/>
          </a:p>
        </p:txBody>
      </p:sp>
      <p:sp>
        <p:nvSpPr>
          <p:cNvPr id="3" name="Title 2">
            <a:extLst>
              <a:ext uri="{FF2B5EF4-FFF2-40B4-BE49-F238E27FC236}">
                <a16:creationId xmlns:a16="http://schemas.microsoft.com/office/drawing/2014/main" id="{40D4EB49-27DD-B431-CA3E-2EE3842C1A5B}"/>
              </a:ext>
            </a:extLst>
          </p:cNvPr>
          <p:cNvSpPr>
            <a:spLocks noGrp="1"/>
          </p:cNvSpPr>
          <p:nvPr>
            <p:ph type="ctrTitle"/>
          </p:nvPr>
        </p:nvSpPr>
        <p:spPr>
          <a:xfrm>
            <a:off x="431999" y="544317"/>
            <a:ext cx="5944738" cy="321958"/>
          </a:xfrm>
        </p:spPr>
        <p:txBody>
          <a:bodyPr/>
          <a:lstStyle/>
          <a:p>
            <a:r>
              <a:rPr lang="en-GB" sz="1800"/>
              <a:t>Research on Maths Anxiety and maths resilience</a:t>
            </a:r>
          </a:p>
        </p:txBody>
      </p:sp>
    </p:spTree>
    <p:extLst>
      <p:ext uri="{BB962C8B-B14F-4D97-AF65-F5344CB8AC3E}">
        <p14:creationId xmlns:p14="http://schemas.microsoft.com/office/powerpoint/2010/main" val="1014529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592248" y="412086"/>
            <a:ext cx="6401675"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Studying maths at a distance</a:t>
            </a:r>
          </a:p>
        </p:txBody>
      </p:sp>
      <p:graphicFrame>
        <p:nvGraphicFramePr>
          <p:cNvPr id="4" name="Chart 3">
            <a:extLst>
              <a:ext uri="{FF2B5EF4-FFF2-40B4-BE49-F238E27FC236}">
                <a16:creationId xmlns:a16="http://schemas.microsoft.com/office/drawing/2014/main" id="{31300F98-EFB1-4AEE-B615-ACCE7E6E7ECB}"/>
              </a:ext>
            </a:extLst>
          </p:cNvPr>
          <p:cNvGraphicFramePr>
            <a:graphicFrameLocks/>
          </p:cNvGraphicFramePr>
          <p:nvPr>
            <p:extLst>
              <p:ext uri="{D42A27DB-BD31-4B8C-83A1-F6EECF244321}">
                <p14:modId xmlns:p14="http://schemas.microsoft.com/office/powerpoint/2010/main" val="966565191"/>
              </p:ext>
            </p:extLst>
          </p:nvPr>
        </p:nvGraphicFramePr>
        <p:xfrm>
          <a:off x="592249" y="1353787"/>
          <a:ext cx="7411720" cy="52132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1287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592248" y="412086"/>
            <a:ext cx="6401675"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Studying maths at a distance</a:t>
            </a:r>
          </a:p>
        </p:txBody>
      </p:sp>
      <p:graphicFrame>
        <p:nvGraphicFramePr>
          <p:cNvPr id="5" name="Chart 4">
            <a:extLst>
              <a:ext uri="{FF2B5EF4-FFF2-40B4-BE49-F238E27FC236}">
                <a16:creationId xmlns:a16="http://schemas.microsoft.com/office/drawing/2014/main" id="{958D6CD5-493B-459B-9E0B-FE2D37379F94}"/>
              </a:ext>
            </a:extLst>
          </p:cNvPr>
          <p:cNvGraphicFramePr>
            <a:graphicFrameLocks/>
          </p:cNvGraphicFramePr>
          <p:nvPr>
            <p:extLst>
              <p:ext uri="{D42A27DB-BD31-4B8C-83A1-F6EECF244321}">
                <p14:modId xmlns:p14="http://schemas.microsoft.com/office/powerpoint/2010/main" val="4061406247"/>
              </p:ext>
            </p:extLst>
          </p:nvPr>
        </p:nvGraphicFramePr>
        <p:xfrm>
          <a:off x="694705" y="1534885"/>
          <a:ext cx="7451767" cy="46402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5003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665B8C-29AD-F597-AF74-D8AE357BBB3A}"/>
              </a:ext>
            </a:extLst>
          </p:cNvPr>
          <p:cNvSpPr>
            <a:spLocks noGrp="1"/>
          </p:cNvSpPr>
          <p:nvPr>
            <p:ph type="body" sz="quarter" idx="11"/>
          </p:nvPr>
        </p:nvSpPr>
        <p:spPr>
          <a:xfrm>
            <a:off x="371843" y="1272505"/>
            <a:ext cx="8220294" cy="5284967"/>
          </a:xfrm>
        </p:spPr>
        <p:txBody>
          <a:bodyPr lIns="36000" tIns="36000" rIns="36000" bIns="36000" numCol="1" spcCol="360000" anchor="t"/>
          <a:lstStyle/>
          <a:p>
            <a:r>
              <a:rPr lang="en-US" sz="2000">
                <a:cs typeface="Arial"/>
              </a:rPr>
              <a:t>Degree subjects with &gt;50% visibly anxious students </a:t>
            </a:r>
          </a:p>
          <a:p>
            <a:pPr marL="971550" lvl="1" indent="-285750"/>
            <a:r>
              <a:rPr lang="en-US" sz="2000" b="0">
                <a:cs typeface="Arial"/>
              </a:rPr>
              <a:t>Design</a:t>
            </a:r>
          </a:p>
          <a:p>
            <a:pPr marL="971550" lvl="1" indent="-285750"/>
            <a:r>
              <a:rPr lang="en-US" sz="2000" b="0">
                <a:cs typeface="Arial"/>
              </a:rPr>
              <a:t>Healthcare and Psychology</a:t>
            </a:r>
          </a:p>
          <a:p>
            <a:pPr marL="971550" lvl="1" indent="-285750"/>
            <a:r>
              <a:rPr lang="en-US" sz="2000" b="0">
                <a:cs typeface="Arial"/>
              </a:rPr>
              <a:t>Science - Biology, Combined Science, Geology, Environmental Science</a:t>
            </a:r>
          </a:p>
          <a:p>
            <a:pPr marL="971550" lvl="1" indent="-285750"/>
            <a:r>
              <a:rPr lang="en-US" sz="2000" b="0">
                <a:cs typeface="Arial"/>
              </a:rPr>
              <a:t>Other – Geography and Environmental Studies </a:t>
            </a:r>
          </a:p>
          <a:p>
            <a:endParaRPr lang="en-US" sz="1800">
              <a:cs typeface="Arial"/>
            </a:endParaRPr>
          </a:p>
          <a:p>
            <a:r>
              <a:rPr lang="en-US" sz="2000">
                <a:cs typeface="Arial"/>
              </a:rPr>
              <a:t>Degree subjects with &lt;50% visibly anxious students</a:t>
            </a:r>
          </a:p>
          <a:p>
            <a:pPr marL="971550" lvl="1" indent="-285750"/>
            <a:r>
              <a:rPr lang="en-US" sz="2000" b="0" err="1">
                <a:cs typeface="Arial"/>
              </a:rPr>
              <a:t>Maths</a:t>
            </a:r>
            <a:endParaRPr lang="en-US" sz="2000" b="0">
              <a:cs typeface="Arial"/>
            </a:endParaRPr>
          </a:p>
          <a:p>
            <a:pPr marL="971550" lvl="1" indent="-285750"/>
            <a:r>
              <a:rPr lang="en-US" sz="2000" b="0">
                <a:cs typeface="Arial"/>
              </a:rPr>
              <a:t>Standalone</a:t>
            </a:r>
          </a:p>
          <a:p>
            <a:pPr marL="971550" lvl="1" indent="-285750"/>
            <a:r>
              <a:rPr lang="en-US" sz="2000" b="0">
                <a:cs typeface="Arial"/>
              </a:rPr>
              <a:t>Computing and Data Science</a:t>
            </a:r>
          </a:p>
          <a:p>
            <a:pPr marL="971550" lvl="1" indent="-285750"/>
            <a:r>
              <a:rPr lang="en-US" sz="2000" b="0">
                <a:cs typeface="Arial"/>
              </a:rPr>
              <a:t>Engineering</a:t>
            </a:r>
          </a:p>
          <a:p>
            <a:pPr marL="971550" lvl="1" indent="-285750"/>
            <a:r>
              <a:rPr lang="en-US" sz="2000" b="0">
                <a:cs typeface="Arial"/>
              </a:rPr>
              <a:t>Science – Chemistry, Physics</a:t>
            </a:r>
          </a:p>
          <a:p>
            <a:pPr marL="971550" lvl="1" indent="-285750"/>
            <a:r>
              <a:rPr lang="en-US" sz="2000" b="0">
                <a:cs typeface="Arial"/>
              </a:rPr>
              <a:t>Other -  Open and Open Education, Economics and Business Management, Combined STEM</a:t>
            </a:r>
          </a:p>
          <a:p>
            <a:endParaRPr lang="en-US">
              <a:cs typeface="Arial"/>
            </a:endParaRPr>
          </a:p>
        </p:txBody>
      </p:sp>
      <p:sp>
        <p:nvSpPr>
          <p:cNvPr id="3" name="Title 2">
            <a:extLst>
              <a:ext uri="{FF2B5EF4-FFF2-40B4-BE49-F238E27FC236}">
                <a16:creationId xmlns:a16="http://schemas.microsoft.com/office/drawing/2014/main" id="{87DF349B-8D68-999E-BF7E-D44E6A11AA4E}"/>
              </a:ext>
            </a:extLst>
          </p:cNvPr>
          <p:cNvSpPr>
            <a:spLocks noGrp="1"/>
          </p:cNvSpPr>
          <p:nvPr>
            <p:ph type="ctrTitle"/>
          </p:nvPr>
        </p:nvSpPr>
        <p:spPr>
          <a:xfrm>
            <a:off x="564348" y="300528"/>
            <a:ext cx="3574516" cy="586965"/>
          </a:xfrm>
        </p:spPr>
        <p:txBody>
          <a:bodyPr/>
          <a:lstStyle/>
          <a:p>
            <a:r>
              <a:rPr lang="en-US" sz="1800">
                <a:cs typeface="Arial"/>
              </a:rPr>
              <a:t>High/low anxiety subjects</a:t>
            </a:r>
            <a:r>
              <a:rPr lang="en-US">
                <a:cs typeface="Arial"/>
              </a:rPr>
              <a:t> </a:t>
            </a:r>
          </a:p>
        </p:txBody>
      </p:sp>
    </p:spTree>
    <p:extLst>
      <p:ext uri="{BB962C8B-B14F-4D97-AF65-F5344CB8AC3E}">
        <p14:creationId xmlns:p14="http://schemas.microsoft.com/office/powerpoint/2010/main" val="3759828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550F9FD-A918-4817-BBF0-9235DEDB0916}"/>
              </a:ext>
            </a:extLst>
          </p:cNvPr>
          <p:cNvGraphicFramePr>
            <a:graphicFrameLocks/>
          </p:cNvGraphicFramePr>
          <p:nvPr>
            <p:extLst>
              <p:ext uri="{D42A27DB-BD31-4B8C-83A1-F6EECF244321}">
                <p14:modId xmlns:p14="http://schemas.microsoft.com/office/powerpoint/2010/main" val="967744671"/>
              </p:ext>
            </p:extLst>
          </p:nvPr>
        </p:nvGraphicFramePr>
        <p:xfrm>
          <a:off x="2405841" y="226356"/>
          <a:ext cx="5422733" cy="21055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10E740F6-FE87-43C6-B0E7-B9077F804B44}"/>
              </a:ext>
            </a:extLst>
          </p:cNvPr>
          <p:cNvGraphicFramePr>
            <a:graphicFrameLocks/>
          </p:cNvGraphicFramePr>
          <p:nvPr>
            <p:extLst>
              <p:ext uri="{D42A27DB-BD31-4B8C-83A1-F6EECF244321}">
                <p14:modId xmlns:p14="http://schemas.microsoft.com/office/powerpoint/2010/main" val="590599562"/>
              </p:ext>
            </p:extLst>
          </p:nvPr>
        </p:nvGraphicFramePr>
        <p:xfrm>
          <a:off x="369335" y="3105953"/>
          <a:ext cx="3769528" cy="24984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DD9E0D75-F345-4353-8D71-7F842ECA2D82}"/>
              </a:ext>
              <a:ext uri="{147F2762-F138-4A5C-976F-8EAC2B608ADB}">
                <a16:predDERef xmlns:a16="http://schemas.microsoft.com/office/drawing/2014/main" pred="{10E740F6-FE87-43C6-B0E7-B9077F804B44}"/>
              </a:ext>
            </a:extLst>
          </p:cNvPr>
          <p:cNvGraphicFramePr>
            <a:graphicFrameLocks/>
          </p:cNvGraphicFramePr>
          <p:nvPr>
            <p:extLst>
              <p:ext uri="{D42A27DB-BD31-4B8C-83A1-F6EECF244321}">
                <p14:modId xmlns:p14="http://schemas.microsoft.com/office/powerpoint/2010/main" val="4027360164"/>
              </p:ext>
            </p:extLst>
          </p:nvPr>
        </p:nvGraphicFramePr>
        <p:xfrm>
          <a:off x="4265443" y="3145831"/>
          <a:ext cx="4227595" cy="210559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249D0E6B-0581-6F51-259C-20BA8213B8BA}"/>
              </a:ext>
            </a:extLst>
          </p:cNvPr>
          <p:cNvSpPr txBox="1"/>
          <p:nvPr/>
        </p:nvSpPr>
        <p:spPr>
          <a:xfrm>
            <a:off x="985590" y="2363321"/>
            <a:ext cx="7172819" cy="461665"/>
          </a:xfrm>
          <a:prstGeom prst="rect">
            <a:avLst/>
          </a:prstGeom>
          <a:noFill/>
        </p:spPr>
        <p:txBody>
          <a:bodyPr wrap="square" rtlCol="0">
            <a:spAutoFit/>
          </a:bodyPr>
          <a:lstStyle/>
          <a:p>
            <a:r>
              <a:rPr lang="en-GB" sz="1200" b="1" i="0" u="none" strike="noStrike">
                <a:solidFill>
                  <a:srgbClr val="000000"/>
                </a:solidFill>
                <a:effectLst/>
                <a:latin typeface="Calibri" panose="020F0502020204030204" pitchFamily="34" charset="0"/>
              </a:rPr>
              <a:t>Very strong</a:t>
            </a:r>
            <a:r>
              <a:rPr lang="en-GB" sz="1200" b="0" i="0" u="none" strike="noStrike">
                <a:solidFill>
                  <a:srgbClr val="000000"/>
                </a:solidFill>
                <a:effectLst/>
                <a:latin typeface="Calibri" panose="020F0502020204030204" pitchFamily="34" charset="0"/>
              </a:rPr>
              <a:t> evidence that mean anxiety levels are higher in females than in males (p=0.000)</a:t>
            </a:r>
          </a:p>
          <a:p>
            <a:r>
              <a:rPr lang="en-GB" sz="1200" b="1" i="0" u="none" strike="noStrike">
                <a:solidFill>
                  <a:srgbClr val="000000"/>
                </a:solidFill>
                <a:effectLst/>
                <a:latin typeface="Calibri" panose="020F0502020204030204" pitchFamily="34" charset="0"/>
              </a:rPr>
              <a:t>Very strong</a:t>
            </a:r>
            <a:r>
              <a:rPr lang="en-GB" sz="1200" b="0" i="0" u="none" strike="noStrike">
                <a:solidFill>
                  <a:srgbClr val="000000"/>
                </a:solidFill>
                <a:effectLst/>
                <a:latin typeface="Calibri" panose="020F0502020204030204" pitchFamily="34" charset="0"/>
              </a:rPr>
              <a:t> evidence that mean anxiety levels are higher in students who have declared a disability (p=0.000)</a:t>
            </a:r>
            <a:r>
              <a:rPr lang="en-GB" sz="1200"/>
              <a:t>  </a:t>
            </a:r>
          </a:p>
        </p:txBody>
      </p:sp>
      <p:sp>
        <p:nvSpPr>
          <p:cNvPr id="10" name="TextBox 9">
            <a:extLst>
              <a:ext uri="{FF2B5EF4-FFF2-40B4-BE49-F238E27FC236}">
                <a16:creationId xmlns:a16="http://schemas.microsoft.com/office/drawing/2014/main" id="{55ED610C-9910-021C-477D-93080B19E9F5}"/>
              </a:ext>
            </a:extLst>
          </p:cNvPr>
          <p:cNvSpPr txBox="1"/>
          <p:nvPr/>
        </p:nvSpPr>
        <p:spPr>
          <a:xfrm>
            <a:off x="4720603" y="5387185"/>
            <a:ext cx="3317273" cy="1015663"/>
          </a:xfrm>
          <a:prstGeom prst="rect">
            <a:avLst/>
          </a:prstGeom>
          <a:noFill/>
        </p:spPr>
        <p:txBody>
          <a:bodyPr wrap="square" rtlCol="0">
            <a:spAutoFit/>
          </a:bodyPr>
          <a:lstStyle/>
          <a:p>
            <a:r>
              <a:rPr lang="en-GB" sz="1200" b="1" i="0" u="none" strike="noStrike">
                <a:solidFill>
                  <a:srgbClr val="000000"/>
                </a:solidFill>
                <a:effectLst/>
                <a:latin typeface="Calibri" panose="020F0502020204030204" pitchFamily="34" charset="0"/>
              </a:rPr>
              <a:t>Very strong</a:t>
            </a:r>
            <a:r>
              <a:rPr lang="en-GB" sz="1200" b="0" i="0" u="none" strike="noStrike">
                <a:solidFill>
                  <a:srgbClr val="000000"/>
                </a:solidFill>
                <a:effectLst/>
                <a:latin typeface="Calibri" panose="020F0502020204030204" pitchFamily="34" charset="0"/>
              </a:rPr>
              <a:t> evidence that mean anxiety levels are higher in females than in males (p=0.000)</a:t>
            </a:r>
          </a:p>
          <a:p>
            <a:r>
              <a:rPr lang="en-GB" sz="1200" b="1" i="0" u="none" strike="noStrike">
                <a:solidFill>
                  <a:srgbClr val="000000"/>
                </a:solidFill>
                <a:effectLst/>
                <a:latin typeface="Calibri" panose="020F0502020204030204" pitchFamily="34" charset="0"/>
              </a:rPr>
              <a:t>Very strong</a:t>
            </a:r>
            <a:r>
              <a:rPr lang="en-GB" sz="1200" b="0" i="0" u="none" strike="noStrike">
                <a:solidFill>
                  <a:srgbClr val="000000"/>
                </a:solidFill>
                <a:effectLst/>
                <a:latin typeface="Calibri" panose="020F0502020204030204" pitchFamily="34" charset="0"/>
              </a:rPr>
              <a:t> evidence that mean anxiety levels are higher in students who have declared a disability (p=0.000)</a:t>
            </a:r>
            <a:r>
              <a:rPr lang="en-GB" sz="1200"/>
              <a:t>  </a:t>
            </a:r>
          </a:p>
        </p:txBody>
      </p:sp>
      <p:sp>
        <p:nvSpPr>
          <p:cNvPr id="11" name="TextBox 10">
            <a:extLst>
              <a:ext uri="{FF2B5EF4-FFF2-40B4-BE49-F238E27FC236}">
                <a16:creationId xmlns:a16="http://schemas.microsoft.com/office/drawing/2014/main" id="{A0A4F06A-C6A8-A281-1319-8F1CE05FFA8F}"/>
              </a:ext>
            </a:extLst>
          </p:cNvPr>
          <p:cNvSpPr txBox="1"/>
          <p:nvPr/>
        </p:nvSpPr>
        <p:spPr>
          <a:xfrm>
            <a:off x="821587" y="5377502"/>
            <a:ext cx="3168507" cy="1015663"/>
          </a:xfrm>
          <a:prstGeom prst="rect">
            <a:avLst/>
          </a:prstGeom>
          <a:noFill/>
        </p:spPr>
        <p:txBody>
          <a:bodyPr wrap="square" rtlCol="0">
            <a:spAutoFit/>
          </a:bodyPr>
          <a:lstStyle/>
          <a:p>
            <a:r>
              <a:rPr lang="en-GB" sz="1200" b="1">
                <a:solidFill>
                  <a:srgbClr val="000000"/>
                </a:solidFill>
                <a:latin typeface="Calibri" panose="020F0502020204030204" pitchFamily="34" charset="0"/>
              </a:rPr>
              <a:t>S</a:t>
            </a:r>
            <a:r>
              <a:rPr lang="en-GB" sz="1200" b="1" i="0" u="none" strike="noStrike">
                <a:solidFill>
                  <a:srgbClr val="000000"/>
                </a:solidFill>
                <a:effectLst/>
                <a:latin typeface="Calibri" panose="020F0502020204030204" pitchFamily="34" charset="0"/>
              </a:rPr>
              <a:t>trong</a:t>
            </a:r>
            <a:r>
              <a:rPr lang="en-GB" sz="1200" b="0" i="0" u="none" strike="noStrike">
                <a:solidFill>
                  <a:srgbClr val="000000"/>
                </a:solidFill>
                <a:effectLst/>
                <a:latin typeface="Calibri" panose="020F0502020204030204" pitchFamily="34" charset="0"/>
              </a:rPr>
              <a:t> evidence that mean anxiety levels are higher in females than in males (p=0.005)</a:t>
            </a:r>
          </a:p>
          <a:p>
            <a:r>
              <a:rPr lang="en-GB" sz="1200" b="1">
                <a:solidFill>
                  <a:srgbClr val="000000"/>
                </a:solidFill>
                <a:latin typeface="Calibri" panose="020F0502020204030204" pitchFamily="34" charset="0"/>
              </a:rPr>
              <a:t>S</a:t>
            </a:r>
            <a:r>
              <a:rPr lang="en-GB" sz="1200" b="1" i="0" u="none" strike="noStrike">
                <a:solidFill>
                  <a:srgbClr val="000000"/>
                </a:solidFill>
                <a:effectLst/>
                <a:latin typeface="Calibri" panose="020F0502020204030204" pitchFamily="34" charset="0"/>
              </a:rPr>
              <a:t>trong</a:t>
            </a:r>
            <a:r>
              <a:rPr lang="en-GB" sz="1200" b="0" i="0" u="none" strike="noStrike">
                <a:solidFill>
                  <a:srgbClr val="000000"/>
                </a:solidFill>
                <a:effectLst/>
                <a:latin typeface="Calibri" panose="020F0502020204030204" pitchFamily="34" charset="0"/>
              </a:rPr>
              <a:t> evidence that mean anxiety levels are higher in students who have declared a disability (p=0.006)</a:t>
            </a:r>
            <a:r>
              <a:rPr lang="en-GB" sz="1200"/>
              <a:t>  </a:t>
            </a:r>
          </a:p>
        </p:txBody>
      </p:sp>
    </p:spTree>
    <p:extLst>
      <p:ext uri="{BB962C8B-B14F-4D97-AF65-F5344CB8AC3E}">
        <p14:creationId xmlns:p14="http://schemas.microsoft.com/office/powerpoint/2010/main" val="2197909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660053" y="207636"/>
            <a:ext cx="6401675"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Maths resilience scale</a:t>
            </a:r>
          </a:p>
        </p:txBody>
      </p:sp>
      <p:sp>
        <p:nvSpPr>
          <p:cNvPr id="8" name="TextBox 7">
            <a:extLst>
              <a:ext uri="{FF2B5EF4-FFF2-40B4-BE49-F238E27FC236}">
                <a16:creationId xmlns:a16="http://schemas.microsoft.com/office/drawing/2014/main" id="{F67E0624-66D0-4627-8222-2F14C4AB5AAC}"/>
              </a:ext>
            </a:extLst>
          </p:cNvPr>
          <p:cNvSpPr txBox="1"/>
          <p:nvPr/>
        </p:nvSpPr>
        <p:spPr>
          <a:xfrm>
            <a:off x="614378" y="1258868"/>
            <a:ext cx="7846942" cy="4103661"/>
          </a:xfrm>
          <a:prstGeom prst="rect">
            <a:avLst/>
          </a:prstGeom>
          <a:noFill/>
        </p:spPr>
        <p:txBody>
          <a:bodyPr wrap="square" lIns="91440" tIns="45720" rIns="91440" bIns="45720" anchor="t">
            <a:spAutoFit/>
          </a:bodyPr>
          <a:lstStyle/>
          <a:p>
            <a:r>
              <a:rPr lang="en-GB" sz="2000"/>
              <a:t>The maths resilience scale measures students' attitudes toward studying mathematics, using 3 factors: 	</a:t>
            </a:r>
            <a:endParaRPr lang="en-GB" sz="2000">
              <a:cs typeface="Arial"/>
            </a:endParaRPr>
          </a:p>
          <a:p>
            <a:endParaRPr lang="en-GB" sz="2000">
              <a:cs typeface="Arial"/>
            </a:endParaRPr>
          </a:p>
          <a:p>
            <a:pPr marL="285750" indent="-285750">
              <a:spcAft>
                <a:spcPts val="600"/>
              </a:spcAft>
              <a:buFont typeface="Arial"/>
              <a:buChar char="•"/>
            </a:pPr>
            <a:r>
              <a:rPr lang="en-GB" sz="2000" b="1"/>
              <a:t>Value</a:t>
            </a:r>
            <a:r>
              <a:rPr lang="en-GB" sz="2000"/>
              <a:t>	Refers to the extent to which students find studying mathematics important in attaining their current or future goals.</a:t>
            </a:r>
            <a:endParaRPr lang="en-GB" sz="2000">
              <a:cs typeface="Arial" panose="020B0604020202020204"/>
            </a:endParaRPr>
          </a:p>
          <a:p>
            <a:pPr marL="285750" indent="-285750">
              <a:spcAft>
                <a:spcPts val="600"/>
              </a:spcAft>
              <a:buFont typeface="Arial"/>
              <a:buChar char="•"/>
            </a:pPr>
            <a:r>
              <a:rPr lang="en-GB" sz="2000" b="1"/>
              <a:t>Struggle</a:t>
            </a:r>
            <a:r>
              <a:rPr lang="en-GB" sz="2000"/>
              <a:t>	Refers to a student's belief that they sometimes have to exert a great deal of effort because mathematics can be a challenge to learn, but their difficulty is not interpreted as an indication of personal incompetence.</a:t>
            </a:r>
            <a:endParaRPr lang="en-GB" sz="2000">
              <a:cs typeface="Arial" panose="020B0604020202020204"/>
            </a:endParaRPr>
          </a:p>
          <a:p>
            <a:pPr marL="285750" indent="-285750">
              <a:spcAft>
                <a:spcPts val="600"/>
              </a:spcAft>
              <a:buFont typeface="Arial"/>
              <a:buChar char="•"/>
            </a:pPr>
            <a:r>
              <a:rPr lang="en-GB" sz="2000" b="1"/>
              <a:t>Growth</a:t>
            </a:r>
            <a:r>
              <a:rPr lang="en-GB" sz="2000"/>
              <a:t>	A growth theory of learning mathematics refers to the belief that people can improve their knowledge of mathematics.</a:t>
            </a:r>
            <a:endParaRPr lang="en-GB" sz="2000">
              <a:cs typeface="Arial" panose="020B0604020202020204"/>
            </a:endParaRPr>
          </a:p>
          <a:p>
            <a:endParaRPr lang="en-GB" sz="2000">
              <a:cs typeface="Arial" panose="020B0604020202020204"/>
            </a:endParaRPr>
          </a:p>
        </p:txBody>
      </p:sp>
      <p:sp>
        <p:nvSpPr>
          <p:cNvPr id="2" name="TextBox 1">
            <a:extLst>
              <a:ext uri="{FF2B5EF4-FFF2-40B4-BE49-F238E27FC236}">
                <a16:creationId xmlns:a16="http://schemas.microsoft.com/office/drawing/2014/main" id="{3EBB8B3E-E3BD-F9BD-FF8C-0F3C8728A171}"/>
              </a:ext>
            </a:extLst>
          </p:cNvPr>
          <p:cNvSpPr txBox="1"/>
          <p:nvPr/>
        </p:nvSpPr>
        <p:spPr>
          <a:xfrm>
            <a:off x="801125" y="5467044"/>
            <a:ext cx="766019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t>Results from the MRS help to gauge the likelihood of student participation and persistence in mathematics. </a:t>
            </a:r>
            <a:r>
              <a:rPr lang="en-US" sz="2000">
                <a:cs typeface="Arial"/>
              </a:rPr>
              <a:t>​</a:t>
            </a:r>
          </a:p>
        </p:txBody>
      </p:sp>
    </p:spTree>
    <p:extLst>
      <p:ext uri="{BB962C8B-B14F-4D97-AF65-F5344CB8AC3E}">
        <p14:creationId xmlns:p14="http://schemas.microsoft.com/office/powerpoint/2010/main" val="1261187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CA7088-63AD-450B-96D0-4F869EC619D2}"/>
              </a:ext>
            </a:extLst>
          </p:cNvPr>
          <p:cNvSpPr txBox="1"/>
          <p:nvPr/>
        </p:nvSpPr>
        <p:spPr>
          <a:xfrm>
            <a:off x="297977" y="3705999"/>
            <a:ext cx="7328593" cy="923330"/>
          </a:xfrm>
          <a:custGeom>
            <a:avLst/>
            <a:gdLst>
              <a:gd name="connsiteX0" fmla="*/ 0 w 7328593"/>
              <a:gd name="connsiteY0" fmla="*/ 0 h 923330"/>
              <a:gd name="connsiteX1" fmla="*/ 490452 w 7328593"/>
              <a:gd name="connsiteY1" fmla="*/ 0 h 923330"/>
              <a:gd name="connsiteX2" fmla="*/ 834332 w 7328593"/>
              <a:gd name="connsiteY2" fmla="*/ 0 h 923330"/>
              <a:gd name="connsiteX3" fmla="*/ 1544642 w 7328593"/>
              <a:gd name="connsiteY3" fmla="*/ 0 h 923330"/>
              <a:gd name="connsiteX4" fmla="*/ 2035094 w 7328593"/>
              <a:gd name="connsiteY4" fmla="*/ 0 h 923330"/>
              <a:gd name="connsiteX5" fmla="*/ 2525546 w 7328593"/>
              <a:gd name="connsiteY5" fmla="*/ 0 h 923330"/>
              <a:gd name="connsiteX6" fmla="*/ 3235856 w 7328593"/>
              <a:gd name="connsiteY6" fmla="*/ 0 h 923330"/>
              <a:gd name="connsiteX7" fmla="*/ 3653022 w 7328593"/>
              <a:gd name="connsiteY7" fmla="*/ 0 h 923330"/>
              <a:gd name="connsiteX8" fmla="*/ 4363332 w 7328593"/>
              <a:gd name="connsiteY8" fmla="*/ 0 h 923330"/>
              <a:gd name="connsiteX9" fmla="*/ 5073641 w 7328593"/>
              <a:gd name="connsiteY9" fmla="*/ 0 h 923330"/>
              <a:gd name="connsiteX10" fmla="*/ 5637379 w 7328593"/>
              <a:gd name="connsiteY10" fmla="*/ 0 h 923330"/>
              <a:gd name="connsiteX11" fmla="*/ 6347689 w 7328593"/>
              <a:gd name="connsiteY11" fmla="*/ 0 h 923330"/>
              <a:gd name="connsiteX12" fmla="*/ 6838141 w 7328593"/>
              <a:gd name="connsiteY12" fmla="*/ 0 h 923330"/>
              <a:gd name="connsiteX13" fmla="*/ 7328593 w 7328593"/>
              <a:gd name="connsiteY13" fmla="*/ 0 h 923330"/>
              <a:gd name="connsiteX14" fmla="*/ 7328593 w 7328593"/>
              <a:gd name="connsiteY14" fmla="*/ 240066 h 923330"/>
              <a:gd name="connsiteX15" fmla="*/ 7328593 w 7328593"/>
              <a:gd name="connsiteY15" fmla="*/ 470898 h 923330"/>
              <a:gd name="connsiteX16" fmla="*/ 7328593 w 7328593"/>
              <a:gd name="connsiteY16" fmla="*/ 701730 h 923330"/>
              <a:gd name="connsiteX17" fmla="*/ 7328593 w 7328593"/>
              <a:gd name="connsiteY17" fmla="*/ 923330 h 923330"/>
              <a:gd name="connsiteX18" fmla="*/ 6691569 w 7328593"/>
              <a:gd name="connsiteY18" fmla="*/ 923330 h 923330"/>
              <a:gd name="connsiteX19" fmla="*/ 6347689 w 7328593"/>
              <a:gd name="connsiteY19" fmla="*/ 923330 h 923330"/>
              <a:gd name="connsiteX20" fmla="*/ 5930523 w 7328593"/>
              <a:gd name="connsiteY20" fmla="*/ 923330 h 923330"/>
              <a:gd name="connsiteX21" fmla="*/ 5220213 w 7328593"/>
              <a:gd name="connsiteY21" fmla="*/ 923330 h 923330"/>
              <a:gd name="connsiteX22" fmla="*/ 4656475 w 7328593"/>
              <a:gd name="connsiteY22" fmla="*/ 923330 h 923330"/>
              <a:gd name="connsiteX23" fmla="*/ 4239309 w 7328593"/>
              <a:gd name="connsiteY23" fmla="*/ 923330 h 923330"/>
              <a:gd name="connsiteX24" fmla="*/ 3675571 w 7328593"/>
              <a:gd name="connsiteY24" fmla="*/ 923330 h 923330"/>
              <a:gd name="connsiteX25" fmla="*/ 3331691 w 7328593"/>
              <a:gd name="connsiteY25" fmla="*/ 923330 h 923330"/>
              <a:gd name="connsiteX26" fmla="*/ 2987811 w 7328593"/>
              <a:gd name="connsiteY26" fmla="*/ 923330 h 923330"/>
              <a:gd name="connsiteX27" fmla="*/ 2424073 w 7328593"/>
              <a:gd name="connsiteY27" fmla="*/ 923330 h 923330"/>
              <a:gd name="connsiteX28" fmla="*/ 2006907 w 7328593"/>
              <a:gd name="connsiteY28" fmla="*/ 923330 h 923330"/>
              <a:gd name="connsiteX29" fmla="*/ 1369883 w 7328593"/>
              <a:gd name="connsiteY29" fmla="*/ 923330 h 923330"/>
              <a:gd name="connsiteX30" fmla="*/ 952717 w 7328593"/>
              <a:gd name="connsiteY30" fmla="*/ 923330 h 923330"/>
              <a:gd name="connsiteX31" fmla="*/ 0 w 7328593"/>
              <a:gd name="connsiteY31" fmla="*/ 923330 h 923330"/>
              <a:gd name="connsiteX32" fmla="*/ 0 w 7328593"/>
              <a:gd name="connsiteY32" fmla="*/ 720197 h 923330"/>
              <a:gd name="connsiteX33" fmla="*/ 0 w 7328593"/>
              <a:gd name="connsiteY33" fmla="*/ 507831 h 923330"/>
              <a:gd name="connsiteX34" fmla="*/ 0 w 7328593"/>
              <a:gd name="connsiteY34" fmla="*/ 267765 h 923330"/>
              <a:gd name="connsiteX35" fmla="*/ 0 w 7328593"/>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28593" h="923330" extrusionOk="0">
                <a:moveTo>
                  <a:pt x="0" y="0"/>
                </a:moveTo>
                <a:cubicBezTo>
                  <a:pt x="120780" y="-13842"/>
                  <a:pt x="374535" y="8294"/>
                  <a:pt x="490452" y="0"/>
                </a:cubicBezTo>
                <a:cubicBezTo>
                  <a:pt x="617973" y="-945"/>
                  <a:pt x="716206" y="8441"/>
                  <a:pt x="834332" y="0"/>
                </a:cubicBezTo>
                <a:cubicBezTo>
                  <a:pt x="926567" y="5091"/>
                  <a:pt x="1235630" y="105023"/>
                  <a:pt x="1544642" y="0"/>
                </a:cubicBezTo>
                <a:cubicBezTo>
                  <a:pt x="1830114" y="-26453"/>
                  <a:pt x="1871483" y="21886"/>
                  <a:pt x="2035094" y="0"/>
                </a:cubicBezTo>
                <a:cubicBezTo>
                  <a:pt x="2233073" y="-14067"/>
                  <a:pt x="2396821" y="-24261"/>
                  <a:pt x="2525546" y="0"/>
                </a:cubicBezTo>
                <a:cubicBezTo>
                  <a:pt x="2638818" y="-9332"/>
                  <a:pt x="3074315" y="55012"/>
                  <a:pt x="3235856" y="0"/>
                </a:cubicBezTo>
                <a:cubicBezTo>
                  <a:pt x="3376336" y="-66313"/>
                  <a:pt x="3501134" y="51220"/>
                  <a:pt x="3653022" y="0"/>
                </a:cubicBezTo>
                <a:cubicBezTo>
                  <a:pt x="3845689" y="12175"/>
                  <a:pt x="4053893" y="21483"/>
                  <a:pt x="4363332" y="0"/>
                </a:cubicBezTo>
                <a:cubicBezTo>
                  <a:pt x="4670035" y="-19295"/>
                  <a:pt x="4852781" y="19241"/>
                  <a:pt x="5073641" y="0"/>
                </a:cubicBezTo>
                <a:cubicBezTo>
                  <a:pt x="5323694" y="13375"/>
                  <a:pt x="5463462" y="55021"/>
                  <a:pt x="5637379" y="0"/>
                </a:cubicBezTo>
                <a:cubicBezTo>
                  <a:pt x="5829464" y="-2865"/>
                  <a:pt x="6168056" y="29357"/>
                  <a:pt x="6347689" y="0"/>
                </a:cubicBezTo>
                <a:cubicBezTo>
                  <a:pt x="6556309" y="-19855"/>
                  <a:pt x="6609047" y="1464"/>
                  <a:pt x="6838141" y="0"/>
                </a:cubicBezTo>
                <a:cubicBezTo>
                  <a:pt x="7050355" y="-12150"/>
                  <a:pt x="7149462" y="-9103"/>
                  <a:pt x="7328593" y="0"/>
                </a:cubicBezTo>
                <a:cubicBezTo>
                  <a:pt x="7358204" y="82683"/>
                  <a:pt x="7280587" y="109946"/>
                  <a:pt x="7328593" y="240066"/>
                </a:cubicBezTo>
                <a:cubicBezTo>
                  <a:pt x="7369893" y="350698"/>
                  <a:pt x="7309746" y="405152"/>
                  <a:pt x="7328593" y="470898"/>
                </a:cubicBezTo>
                <a:cubicBezTo>
                  <a:pt x="7323441" y="562643"/>
                  <a:pt x="7322100" y="613237"/>
                  <a:pt x="7328593" y="701730"/>
                </a:cubicBezTo>
                <a:cubicBezTo>
                  <a:pt x="7335963" y="812082"/>
                  <a:pt x="7310196" y="855580"/>
                  <a:pt x="7328593" y="923330"/>
                </a:cubicBezTo>
                <a:cubicBezTo>
                  <a:pt x="7049367" y="954406"/>
                  <a:pt x="6922300" y="908844"/>
                  <a:pt x="6691569" y="923330"/>
                </a:cubicBezTo>
                <a:cubicBezTo>
                  <a:pt x="6445280" y="957852"/>
                  <a:pt x="6500827" y="925538"/>
                  <a:pt x="6347689" y="923330"/>
                </a:cubicBezTo>
                <a:cubicBezTo>
                  <a:pt x="6190744" y="895233"/>
                  <a:pt x="6029718" y="915821"/>
                  <a:pt x="5930523" y="923330"/>
                </a:cubicBezTo>
                <a:cubicBezTo>
                  <a:pt x="5816849" y="944312"/>
                  <a:pt x="5412110" y="947540"/>
                  <a:pt x="5220213" y="923330"/>
                </a:cubicBezTo>
                <a:cubicBezTo>
                  <a:pt x="5009534" y="950407"/>
                  <a:pt x="4759659" y="886511"/>
                  <a:pt x="4656475" y="923330"/>
                </a:cubicBezTo>
                <a:cubicBezTo>
                  <a:pt x="4573486" y="948035"/>
                  <a:pt x="4385517" y="890320"/>
                  <a:pt x="4239309" y="923330"/>
                </a:cubicBezTo>
                <a:cubicBezTo>
                  <a:pt x="4095092" y="928930"/>
                  <a:pt x="3805536" y="925612"/>
                  <a:pt x="3675571" y="923330"/>
                </a:cubicBezTo>
                <a:cubicBezTo>
                  <a:pt x="3496167" y="935717"/>
                  <a:pt x="3444053" y="912248"/>
                  <a:pt x="3331691" y="923330"/>
                </a:cubicBezTo>
                <a:cubicBezTo>
                  <a:pt x="3243367" y="914850"/>
                  <a:pt x="3100223" y="910706"/>
                  <a:pt x="2987811" y="923330"/>
                </a:cubicBezTo>
                <a:cubicBezTo>
                  <a:pt x="2831242" y="914678"/>
                  <a:pt x="2641726" y="880669"/>
                  <a:pt x="2424073" y="923330"/>
                </a:cubicBezTo>
                <a:cubicBezTo>
                  <a:pt x="2216262" y="952848"/>
                  <a:pt x="2180420" y="924862"/>
                  <a:pt x="2006907" y="923330"/>
                </a:cubicBezTo>
                <a:cubicBezTo>
                  <a:pt x="1855034" y="929853"/>
                  <a:pt x="1533241" y="950273"/>
                  <a:pt x="1369883" y="923330"/>
                </a:cubicBezTo>
                <a:cubicBezTo>
                  <a:pt x="1227247" y="952258"/>
                  <a:pt x="1069739" y="881259"/>
                  <a:pt x="952717" y="923330"/>
                </a:cubicBezTo>
                <a:cubicBezTo>
                  <a:pt x="899406" y="940169"/>
                  <a:pt x="464787" y="916471"/>
                  <a:pt x="0" y="923330"/>
                </a:cubicBezTo>
                <a:cubicBezTo>
                  <a:pt x="-1974" y="854575"/>
                  <a:pt x="38824" y="786433"/>
                  <a:pt x="0" y="720197"/>
                </a:cubicBezTo>
                <a:cubicBezTo>
                  <a:pt x="-25348" y="671989"/>
                  <a:pt x="39403" y="583011"/>
                  <a:pt x="0" y="507831"/>
                </a:cubicBezTo>
                <a:cubicBezTo>
                  <a:pt x="-58937" y="425590"/>
                  <a:pt x="65494" y="368226"/>
                  <a:pt x="0" y="267765"/>
                </a:cubicBezTo>
                <a:cubicBezTo>
                  <a:pt x="-38189" y="161234"/>
                  <a:pt x="33273" y="44502"/>
                  <a:pt x="0" y="0"/>
                </a:cubicBezTo>
                <a:close/>
              </a:path>
            </a:pathLst>
          </a:custGeom>
          <a:noFill/>
          <a:ln w="57150" cmpd="sng">
            <a:solidFill>
              <a:srgbClr val="0070C0"/>
            </a:solidFill>
            <a:extLst>
              <a:ext uri="{C807C97D-BFC1-408E-A445-0C87EB9F89A2}">
                <ask:lineSketchStyleProps xmlns:ask="http://schemas.microsoft.com/office/drawing/2018/sketchyshapes" sd="1219033472">
                  <a:custGeom>
                    <a:avLst/>
                    <a:gdLst>
                      <a:gd name="connsiteX0" fmla="*/ 0 w 7328593"/>
                      <a:gd name="connsiteY0" fmla="*/ 0 h 2031325"/>
                      <a:gd name="connsiteX1" fmla="*/ 490452 w 7328593"/>
                      <a:gd name="connsiteY1" fmla="*/ 0 h 2031325"/>
                      <a:gd name="connsiteX2" fmla="*/ 834332 w 7328593"/>
                      <a:gd name="connsiteY2" fmla="*/ 0 h 2031325"/>
                      <a:gd name="connsiteX3" fmla="*/ 1544642 w 7328593"/>
                      <a:gd name="connsiteY3" fmla="*/ 0 h 2031325"/>
                      <a:gd name="connsiteX4" fmla="*/ 2035094 w 7328593"/>
                      <a:gd name="connsiteY4" fmla="*/ 0 h 2031325"/>
                      <a:gd name="connsiteX5" fmla="*/ 2525546 w 7328593"/>
                      <a:gd name="connsiteY5" fmla="*/ 0 h 2031325"/>
                      <a:gd name="connsiteX6" fmla="*/ 3235856 w 7328593"/>
                      <a:gd name="connsiteY6" fmla="*/ 0 h 2031325"/>
                      <a:gd name="connsiteX7" fmla="*/ 3653022 w 7328593"/>
                      <a:gd name="connsiteY7" fmla="*/ 0 h 2031325"/>
                      <a:gd name="connsiteX8" fmla="*/ 4363332 w 7328593"/>
                      <a:gd name="connsiteY8" fmla="*/ 0 h 2031325"/>
                      <a:gd name="connsiteX9" fmla="*/ 5073641 w 7328593"/>
                      <a:gd name="connsiteY9" fmla="*/ 0 h 2031325"/>
                      <a:gd name="connsiteX10" fmla="*/ 5637379 w 7328593"/>
                      <a:gd name="connsiteY10" fmla="*/ 0 h 2031325"/>
                      <a:gd name="connsiteX11" fmla="*/ 6347689 w 7328593"/>
                      <a:gd name="connsiteY11" fmla="*/ 0 h 2031325"/>
                      <a:gd name="connsiteX12" fmla="*/ 6838141 w 7328593"/>
                      <a:gd name="connsiteY12" fmla="*/ 0 h 2031325"/>
                      <a:gd name="connsiteX13" fmla="*/ 7328593 w 7328593"/>
                      <a:gd name="connsiteY13" fmla="*/ 0 h 2031325"/>
                      <a:gd name="connsiteX14" fmla="*/ 7328593 w 7328593"/>
                      <a:gd name="connsiteY14" fmla="*/ 528145 h 2031325"/>
                      <a:gd name="connsiteX15" fmla="*/ 7328593 w 7328593"/>
                      <a:gd name="connsiteY15" fmla="*/ 1035976 h 2031325"/>
                      <a:gd name="connsiteX16" fmla="*/ 7328593 w 7328593"/>
                      <a:gd name="connsiteY16" fmla="*/ 1543807 h 2031325"/>
                      <a:gd name="connsiteX17" fmla="*/ 7328593 w 7328593"/>
                      <a:gd name="connsiteY17" fmla="*/ 2031325 h 2031325"/>
                      <a:gd name="connsiteX18" fmla="*/ 6691569 w 7328593"/>
                      <a:gd name="connsiteY18" fmla="*/ 2031325 h 2031325"/>
                      <a:gd name="connsiteX19" fmla="*/ 6347689 w 7328593"/>
                      <a:gd name="connsiteY19" fmla="*/ 2031325 h 2031325"/>
                      <a:gd name="connsiteX20" fmla="*/ 5930523 w 7328593"/>
                      <a:gd name="connsiteY20" fmla="*/ 2031325 h 2031325"/>
                      <a:gd name="connsiteX21" fmla="*/ 5220213 w 7328593"/>
                      <a:gd name="connsiteY21" fmla="*/ 2031325 h 2031325"/>
                      <a:gd name="connsiteX22" fmla="*/ 4656475 w 7328593"/>
                      <a:gd name="connsiteY22" fmla="*/ 2031325 h 2031325"/>
                      <a:gd name="connsiteX23" fmla="*/ 4239309 w 7328593"/>
                      <a:gd name="connsiteY23" fmla="*/ 2031325 h 2031325"/>
                      <a:gd name="connsiteX24" fmla="*/ 3675571 w 7328593"/>
                      <a:gd name="connsiteY24" fmla="*/ 2031325 h 2031325"/>
                      <a:gd name="connsiteX25" fmla="*/ 3331691 w 7328593"/>
                      <a:gd name="connsiteY25" fmla="*/ 2031325 h 2031325"/>
                      <a:gd name="connsiteX26" fmla="*/ 2987811 w 7328593"/>
                      <a:gd name="connsiteY26" fmla="*/ 2031325 h 2031325"/>
                      <a:gd name="connsiteX27" fmla="*/ 2424073 w 7328593"/>
                      <a:gd name="connsiteY27" fmla="*/ 2031325 h 2031325"/>
                      <a:gd name="connsiteX28" fmla="*/ 2006907 w 7328593"/>
                      <a:gd name="connsiteY28" fmla="*/ 2031325 h 2031325"/>
                      <a:gd name="connsiteX29" fmla="*/ 1369883 w 7328593"/>
                      <a:gd name="connsiteY29" fmla="*/ 2031325 h 2031325"/>
                      <a:gd name="connsiteX30" fmla="*/ 952717 w 7328593"/>
                      <a:gd name="connsiteY30" fmla="*/ 2031325 h 2031325"/>
                      <a:gd name="connsiteX31" fmla="*/ 0 w 7328593"/>
                      <a:gd name="connsiteY31" fmla="*/ 2031325 h 2031325"/>
                      <a:gd name="connsiteX32" fmla="*/ 0 w 7328593"/>
                      <a:gd name="connsiteY32" fmla="*/ 1584434 h 2031325"/>
                      <a:gd name="connsiteX33" fmla="*/ 0 w 7328593"/>
                      <a:gd name="connsiteY33" fmla="*/ 1117229 h 2031325"/>
                      <a:gd name="connsiteX34" fmla="*/ 0 w 7328593"/>
                      <a:gd name="connsiteY34" fmla="*/ 589084 h 2031325"/>
                      <a:gd name="connsiteX35" fmla="*/ 0 w 7328593"/>
                      <a:gd name="connsiteY35" fmla="*/ 0 h 20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28593" h="2031325" extrusionOk="0">
                        <a:moveTo>
                          <a:pt x="0" y="0"/>
                        </a:moveTo>
                        <a:cubicBezTo>
                          <a:pt x="128367" y="-20156"/>
                          <a:pt x="382911" y="11330"/>
                          <a:pt x="490452" y="0"/>
                        </a:cubicBezTo>
                        <a:cubicBezTo>
                          <a:pt x="597993" y="-11330"/>
                          <a:pt x="728645" y="17700"/>
                          <a:pt x="834332" y="0"/>
                        </a:cubicBezTo>
                        <a:cubicBezTo>
                          <a:pt x="940019" y="-17700"/>
                          <a:pt x="1250685" y="47982"/>
                          <a:pt x="1544642" y="0"/>
                        </a:cubicBezTo>
                        <a:cubicBezTo>
                          <a:pt x="1838599" y="-47982"/>
                          <a:pt x="1861063" y="37196"/>
                          <a:pt x="2035094" y="0"/>
                        </a:cubicBezTo>
                        <a:cubicBezTo>
                          <a:pt x="2209125" y="-37196"/>
                          <a:pt x="2382699" y="10566"/>
                          <a:pt x="2525546" y="0"/>
                        </a:cubicBezTo>
                        <a:cubicBezTo>
                          <a:pt x="2668393" y="-10566"/>
                          <a:pt x="3092405" y="83557"/>
                          <a:pt x="3235856" y="0"/>
                        </a:cubicBezTo>
                        <a:cubicBezTo>
                          <a:pt x="3379307" y="-83557"/>
                          <a:pt x="3521942" y="49068"/>
                          <a:pt x="3653022" y="0"/>
                        </a:cubicBezTo>
                        <a:cubicBezTo>
                          <a:pt x="3784102" y="-49068"/>
                          <a:pt x="4020452" y="29575"/>
                          <a:pt x="4363332" y="0"/>
                        </a:cubicBezTo>
                        <a:cubicBezTo>
                          <a:pt x="4706212" y="-29575"/>
                          <a:pt x="4836621" y="13257"/>
                          <a:pt x="5073641" y="0"/>
                        </a:cubicBezTo>
                        <a:cubicBezTo>
                          <a:pt x="5310661" y="-13257"/>
                          <a:pt x="5460720" y="58575"/>
                          <a:pt x="5637379" y="0"/>
                        </a:cubicBezTo>
                        <a:cubicBezTo>
                          <a:pt x="5814038" y="-58575"/>
                          <a:pt x="6151449" y="19835"/>
                          <a:pt x="6347689" y="0"/>
                        </a:cubicBezTo>
                        <a:cubicBezTo>
                          <a:pt x="6543929" y="-19835"/>
                          <a:pt x="6606082" y="33898"/>
                          <a:pt x="6838141" y="0"/>
                        </a:cubicBezTo>
                        <a:cubicBezTo>
                          <a:pt x="7070200" y="-33898"/>
                          <a:pt x="7163641" y="1498"/>
                          <a:pt x="7328593" y="0"/>
                        </a:cubicBezTo>
                        <a:cubicBezTo>
                          <a:pt x="7370957" y="183895"/>
                          <a:pt x="7287667" y="273632"/>
                          <a:pt x="7328593" y="528145"/>
                        </a:cubicBezTo>
                        <a:cubicBezTo>
                          <a:pt x="7369519" y="782659"/>
                          <a:pt x="7323792" y="873290"/>
                          <a:pt x="7328593" y="1035976"/>
                        </a:cubicBezTo>
                        <a:cubicBezTo>
                          <a:pt x="7333394" y="1198662"/>
                          <a:pt x="7320358" y="1346275"/>
                          <a:pt x="7328593" y="1543807"/>
                        </a:cubicBezTo>
                        <a:cubicBezTo>
                          <a:pt x="7336828" y="1741339"/>
                          <a:pt x="7305671" y="1888181"/>
                          <a:pt x="7328593" y="2031325"/>
                        </a:cubicBezTo>
                        <a:cubicBezTo>
                          <a:pt x="7061383" y="2057727"/>
                          <a:pt x="6947304" y="1996524"/>
                          <a:pt x="6691569" y="2031325"/>
                        </a:cubicBezTo>
                        <a:cubicBezTo>
                          <a:pt x="6435834" y="2066126"/>
                          <a:pt x="6510008" y="2025532"/>
                          <a:pt x="6347689" y="2031325"/>
                        </a:cubicBezTo>
                        <a:cubicBezTo>
                          <a:pt x="6185370" y="2037118"/>
                          <a:pt x="6061968" y="2018821"/>
                          <a:pt x="5930523" y="2031325"/>
                        </a:cubicBezTo>
                        <a:cubicBezTo>
                          <a:pt x="5799078" y="2043829"/>
                          <a:pt x="5425532" y="1995424"/>
                          <a:pt x="5220213" y="2031325"/>
                        </a:cubicBezTo>
                        <a:cubicBezTo>
                          <a:pt x="5014894" y="2067226"/>
                          <a:pt x="4777853" y="2003434"/>
                          <a:pt x="4656475" y="2031325"/>
                        </a:cubicBezTo>
                        <a:cubicBezTo>
                          <a:pt x="4535097" y="2059216"/>
                          <a:pt x="4386942" y="2023739"/>
                          <a:pt x="4239309" y="2031325"/>
                        </a:cubicBezTo>
                        <a:cubicBezTo>
                          <a:pt x="4091676" y="2038911"/>
                          <a:pt x="3853656" y="2013117"/>
                          <a:pt x="3675571" y="2031325"/>
                        </a:cubicBezTo>
                        <a:cubicBezTo>
                          <a:pt x="3497486" y="2049533"/>
                          <a:pt x="3444439" y="2009619"/>
                          <a:pt x="3331691" y="2031325"/>
                        </a:cubicBezTo>
                        <a:cubicBezTo>
                          <a:pt x="3218943" y="2053031"/>
                          <a:pt x="3098172" y="2011387"/>
                          <a:pt x="2987811" y="2031325"/>
                        </a:cubicBezTo>
                        <a:cubicBezTo>
                          <a:pt x="2877450" y="2051263"/>
                          <a:pt x="2623690" y="1976491"/>
                          <a:pt x="2424073" y="2031325"/>
                        </a:cubicBezTo>
                        <a:cubicBezTo>
                          <a:pt x="2224456" y="2086159"/>
                          <a:pt x="2176173" y="2009379"/>
                          <a:pt x="2006907" y="2031325"/>
                        </a:cubicBezTo>
                        <a:cubicBezTo>
                          <a:pt x="1837641" y="2053271"/>
                          <a:pt x="1545634" y="1988578"/>
                          <a:pt x="1369883" y="2031325"/>
                        </a:cubicBezTo>
                        <a:cubicBezTo>
                          <a:pt x="1194132" y="2074072"/>
                          <a:pt x="1078182" y="1999325"/>
                          <a:pt x="952717" y="2031325"/>
                        </a:cubicBezTo>
                        <a:cubicBezTo>
                          <a:pt x="827252" y="2063325"/>
                          <a:pt x="438580" y="1956494"/>
                          <a:pt x="0" y="2031325"/>
                        </a:cubicBezTo>
                        <a:cubicBezTo>
                          <a:pt x="-8672" y="1865954"/>
                          <a:pt x="35595" y="1712790"/>
                          <a:pt x="0" y="1584434"/>
                        </a:cubicBezTo>
                        <a:cubicBezTo>
                          <a:pt x="-35595" y="1456078"/>
                          <a:pt x="50756" y="1316026"/>
                          <a:pt x="0" y="1117229"/>
                        </a:cubicBezTo>
                        <a:cubicBezTo>
                          <a:pt x="-50756" y="918433"/>
                          <a:pt x="47629" y="801275"/>
                          <a:pt x="0" y="589084"/>
                        </a:cubicBezTo>
                        <a:cubicBezTo>
                          <a:pt x="-47629" y="376893"/>
                          <a:pt x="38884" y="119955"/>
                          <a:pt x="0" y="0"/>
                        </a:cubicBezTo>
                        <a:close/>
                      </a:path>
                    </a:pathLst>
                  </a:custGeom>
                  <ask:type>
                    <ask:lineSketchScribble/>
                  </ask:type>
                </ask:lineSketchStyleProps>
              </a:ext>
            </a:extLst>
          </a:ln>
          <a:effectLst>
            <a:softEdge rad="12700"/>
          </a:effectLst>
        </p:spPr>
        <p:txBody>
          <a:bodyPr wrap="square" lIns="91440" tIns="45720" rIns="91440" bIns="45720" anchor="t">
            <a:spAutoFit/>
          </a:bodyPr>
          <a:lstStyle/>
          <a:p>
            <a:r>
              <a:rPr lang="en-GB" sz="1800" b="0" i="0" u="none" strike="noStrike" baseline="0">
                <a:latin typeface="Arial" panose="020B0604020202020204" pitchFamily="34" charset="0"/>
              </a:rPr>
              <a:t> Every time a new maths page comes up, I go, Oh, my God, no. So I saw the scan read of it. And then I'm just like, Oh, my God, oh, no, oh, no, I can't do this. I can't do this. </a:t>
            </a:r>
            <a:r>
              <a:rPr lang="en-GB" sz="1800" b="0" i="0" u="none" strike="noStrike" baseline="0">
                <a:latin typeface="Calibri" panose="020F0502020204030204" pitchFamily="34" charset="0"/>
              </a:rPr>
              <a:t>(Student 13)</a:t>
            </a:r>
            <a:endParaRPr lang="en-US"/>
          </a:p>
        </p:txBody>
      </p:sp>
      <p:sp>
        <p:nvSpPr>
          <p:cNvPr id="7" name="Title 2">
            <a:extLst>
              <a:ext uri="{FF2B5EF4-FFF2-40B4-BE49-F238E27FC236}">
                <a16:creationId xmlns:a16="http://schemas.microsoft.com/office/drawing/2014/main" id="{E73B0FAE-D20C-45DD-8B5F-E46E5A10DCBC}"/>
              </a:ext>
            </a:extLst>
          </p:cNvPr>
          <p:cNvSpPr>
            <a:spLocks noGrp="1"/>
          </p:cNvSpPr>
          <p:nvPr>
            <p:ph type="ctrTitle"/>
          </p:nvPr>
        </p:nvSpPr>
        <p:spPr>
          <a:xfrm>
            <a:off x="592248" y="441262"/>
            <a:ext cx="4773836" cy="459293"/>
          </a:xfrm>
        </p:spPr>
        <p:txBody>
          <a:bodyPr/>
          <a:lstStyle/>
          <a:p>
            <a:r>
              <a:rPr lang="en-GB" sz="2800"/>
              <a:t>Anxiety in mature students</a:t>
            </a:r>
          </a:p>
        </p:txBody>
      </p:sp>
      <p:sp>
        <p:nvSpPr>
          <p:cNvPr id="8" name="TextBox 7">
            <a:extLst>
              <a:ext uri="{FF2B5EF4-FFF2-40B4-BE49-F238E27FC236}">
                <a16:creationId xmlns:a16="http://schemas.microsoft.com/office/drawing/2014/main" id="{47A78B18-03F9-4DE5-AC93-25698068793E}"/>
              </a:ext>
            </a:extLst>
          </p:cNvPr>
          <p:cNvSpPr txBox="1"/>
          <p:nvPr/>
        </p:nvSpPr>
        <p:spPr>
          <a:xfrm>
            <a:off x="1542995" y="1804054"/>
            <a:ext cx="7328593" cy="1477328"/>
          </a:xfrm>
          <a:custGeom>
            <a:avLst/>
            <a:gdLst>
              <a:gd name="connsiteX0" fmla="*/ 0 w 7328593"/>
              <a:gd name="connsiteY0" fmla="*/ 0 h 1477328"/>
              <a:gd name="connsiteX1" fmla="*/ 490452 w 7328593"/>
              <a:gd name="connsiteY1" fmla="*/ 0 h 1477328"/>
              <a:gd name="connsiteX2" fmla="*/ 834332 w 7328593"/>
              <a:gd name="connsiteY2" fmla="*/ 0 h 1477328"/>
              <a:gd name="connsiteX3" fmla="*/ 1544642 w 7328593"/>
              <a:gd name="connsiteY3" fmla="*/ 0 h 1477328"/>
              <a:gd name="connsiteX4" fmla="*/ 2035094 w 7328593"/>
              <a:gd name="connsiteY4" fmla="*/ 0 h 1477328"/>
              <a:gd name="connsiteX5" fmla="*/ 2525546 w 7328593"/>
              <a:gd name="connsiteY5" fmla="*/ 0 h 1477328"/>
              <a:gd name="connsiteX6" fmla="*/ 3235856 w 7328593"/>
              <a:gd name="connsiteY6" fmla="*/ 0 h 1477328"/>
              <a:gd name="connsiteX7" fmla="*/ 3653022 w 7328593"/>
              <a:gd name="connsiteY7" fmla="*/ 0 h 1477328"/>
              <a:gd name="connsiteX8" fmla="*/ 4363332 w 7328593"/>
              <a:gd name="connsiteY8" fmla="*/ 0 h 1477328"/>
              <a:gd name="connsiteX9" fmla="*/ 5073641 w 7328593"/>
              <a:gd name="connsiteY9" fmla="*/ 0 h 1477328"/>
              <a:gd name="connsiteX10" fmla="*/ 5637379 w 7328593"/>
              <a:gd name="connsiteY10" fmla="*/ 0 h 1477328"/>
              <a:gd name="connsiteX11" fmla="*/ 6347689 w 7328593"/>
              <a:gd name="connsiteY11" fmla="*/ 0 h 1477328"/>
              <a:gd name="connsiteX12" fmla="*/ 6838141 w 7328593"/>
              <a:gd name="connsiteY12" fmla="*/ 0 h 1477328"/>
              <a:gd name="connsiteX13" fmla="*/ 7328593 w 7328593"/>
              <a:gd name="connsiteY13" fmla="*/ 0 h 1477328"/>
              <a:gd name="connsiteX14" fmla="*/ 7328593 w 7328593"/>
              <a:gd name="connsiteY14" fmla="*/ 507216 h 1477328"/>
              <a:gd name="connsiteX15" fmla="*/ 7328593 w 7328593"/>
              <a:gd name="connsiteY15" fmla="*/ 999659 h 1477328"/>
              <a:gd name="connsiteX16" fmla="*/ 7328593 w 7328593"/>
              <a:gd name="connsiteY16" fmla="*/ 1477328 h 1477328"/>
              <a:gd name="connsiteX17" fmla="*/ 6691569 w 7328593"/>
              <a:gd name="connsiteY17" fmla="*/ 1477328 h 1477328"/>
              <a:gd name="connsiteX18" fmla="*/ 6127831 w 7328593"/>
              <a:gd name="connsiteY18" fmla="*/ 1477328 h 1477328"/>
              <a:gd name="connsiteX19" fmla="*/ 5783951 w 7328593"/>
              <a:gd name="connsiteY19" fmla="*/ 1477328 h 1477328"/>
              <a:gd name="connsiteX20" fmla="*/ 5366785 w 7328593"/>
              <a:gd name="connsiteY20" fmla="*/ 1477328 h 1477328"/>
              <a:gd name="connsiteX21" fmla="*/ 4656475 w 7328593"/>
              <a:gd name="connsiteY21" fmla="*/ 1477328 h 1477328"/>
              <a:gd name="connsiteX22" fmla="*/ 4092737 w 7328593"/>
              <a:gd name="connsiteY22" fmla="*/ 1477328 h 1477328"/>
              <a:gd name="connsiteX23" fmla="*/ 3675571 w 7328593"/>
              <a:gd name="connsiteY23" fmla="*/ 1477328 h 1477328"/>
              <a:gd name="connsiteX24" fmla="*/ 3111833 w 7328593"/>
              <a:gd name="connsiteY24" fmla="*/ 1477328 h 1477328"/>
              <a:gd name="connsiteX25" fmla="*/ 2767953 w 7328593"/>
              <a:gd name="connsiteY25" fmla="*/ 1477328 h 1477328"/>
              <a:gd name="connsiteX26" fmla="*/ 2424073 w 7328593"/>
              <a:gd name="connsiteY26" fmla="*/ 1477328 h 1477328"/>
              <a:gd name="connsiteX27" fmla="*/ 1860335 w 7328593"/>
              <a:gd name="connsiteY27" fmla="*/ 1477328 h 1477328"/>
              <a:gd name="connsiteX28" fmla="*/ 1443169 w 7328593"/>
              <a:gd name="connsiteY28" fmla="*/ 1477328 h 1477328"/>
              <a:gd name="connsiteX29" fmla="*/ 806145 w 7328593"/>
              <a:gd name="connsiteY29" fmla="*/ 1477328 h 1477328"/>
              <a:gd name="connsiteX30" fmla="*/ 0 w 7328593"/>
              <a:gd name="connsiteY30" fmla="*/ 1477328 h 1477328"/>
              <a:gd name="connsiteX31" fmla="*/ 0 w 7328593"/>
              <a:gd name="connsiteY31" fmla="*/ 970112 h 1477328"/>
              <a:gd name="connsiteX32" fmla="*/ 0 w 7328593"/>
              <a:gd name="connsiteY32" fmla="*/ 462896 h 1477328"/>
              <a:gd name="connsiteX33" fmla="*/ 0 w 7328593"/>
              <a:gd name="connsiteY33"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28593" h="1477328" extrusionOk="0">
                <a:moveTo>
                  <a:pt x="0" y="0"/>
                </a:moveTo>
                <a:cubicBezTo>
                  <a:pt x="128367" y="-20156"/>
                  <a:pt x="382911" y="11330"/>
                  <a:pt x="490452" y="0"/>
                </a:cubicBezTo>
                <a:cubicBezTo>
                  <a:pt x="597993" y="-11330"/>
                  <a:pt x="728645" y="17700"/>
                  <a:pt x="834332" y="0"/>
                </a:cubicBezTo>
                <a:cubicBezTo>
                  <a:pt x="940019" y="-17700"/>
                  <a:pt x="1250685" y="47982"/>
                  <a:pt x="1544642" y="0"/>
                </a:cubicBezTo>
                <a:cubicBezTo>
                  <a:pt x="1838599" y="-47982"/>
                  <a:pt x="1861063" y="37196"/>
                  <a:pt x="2035094" y="0"/>
                </a:cubicBezTo>
                <a:cubicBezTo>
                  <a:pt x="2209125" y="-37196"/>
                  <a:pt x="2382699" y="10566"/>
                  <a:pt x="2525546" y="0"/>
                </a:cubicBezTo>
                <a:cubicBezTo>
                  <a:pt x="2668393" y="-10566"/>
                  <a:pt x="3092405" y="83557"/>
                  <a:pt x="3235856" y="0"/>
                </a:cubicBezTo>
                <a:cubicBezTo>
                  <a:pt x="3379307" y="-83557"/>
                  <a:pt x="3521942" y="49068"/>
                  <a:pt x="3653022" y="0"/>
                </a:cubicBezTo>
                <a:cubicBezTo>
                  <a:pt x="3784102" y="-49068"/>
                  <a:pt x="4020452" y="29575"/>
                  <a:pt x="4363332" y="0"/>
                </a:cubicBezTo>
                <a:cubicBezTo>
                  <a:pt x="4706212" y="-29575"/>
                  <a:pt x="4836621" y="13257"/>
                  <a:pt x="5073641" y="0"/>
                </a:cubicBezTo>
                <a:cubicBezTo>
                  <a:pt x="5310661" y="-13257"/>
                  <a:pt x="5460720" y="58575"/>
                  <a:pt x="5637379" y="0"/>
                </a:cubicBezTo>
                <a:cubicBezTo>
                  <a:pt x="5814038" y="-58575"/>
                  <a:pt x="6151449" y="19835"/>
                  <a:pt x="6347689" y="0"/>
                </a:cubicBezTo>
                <a:cubicBezTo>
                  <a:pt x="6543929" y="-19835"/>
                  <a:pt x="6606082" y="33898"/>
                  <a:pt x="6838141" y="0"/>
                </a:cubicBezTo>
                <a:cubicBezTo>
                  <a:pt x="7070200" y="-33898"/>
                  <a:pt x="7163641" y="1498"/>
                  <a:pt x="7328593" y="0"/>
                </a:cubicBezTo>
                <a:cubicBezTo>
                  <a:pt x="7372031" y="136644"/>
                  <a:pt x="7328165" y="309811"/>
                  <a:pt x="7328593" y="507216"/>
                </a:cubicBezTo>
                <a:cubicBezTo>
                  <a:pt x="7329021" y="704621"/>
                  <a:pt x="7301618" y="829735"/>
                  <a:pt x="7328593" y="999659"/>
                </a:cubicBezTo>
                <a:cubicBezTo>
                  <a:pt x="7355568" y="1169583"/>
                  <a:pt x="7277113" y="1250321"/>
                  <a:pt x="7328593" y="1477328"/>
                </a:cubicBezTo>
                <a:cubicBezTo>
                  <a:pt x="7122609" y="1543819"/>
                  <a:pt x="6851829" y="1406830"/>
                  <a:pt x="6691569" y="1477328"/>
                </a:cubicBezTo>
                <a:cubicBezTo>
                  <a:pt x="6531309" y="1547826"/>
                  <a:pt x="6390746" y="1474219"/>
                  <a:pt x="6127831" y="1477328"/>
                </a:cubicBezTo>
                <a:cubicBezTo>
                  <a:pt x="5864916" y="1480437"/>
                  <a:pt x="5946270" y="1471535"/>
                  <a:pt x="5783951" y="1477328"/>
                </a:cubicBezTo>
                <a:cubicBezTo>
                  <a:pt x="5621632" y="1483121"/>
                  <a:pt x="5498230" y="1464824"/>
                  <a:pt x="5366785" y="1477328"/>
                </a:cubicBezTo>
                <a:cubicBezTo>
                  <a:pt x="5235340" y="1489832"/>
                  <a:pt x="4861794" y="1441427"/>
                  <a:pt x="4656475" y="1477328"/>
                </a:cubicBezTo>
                <a:cubicBezTo>
                  <a:pt x="4451156" y="1513229"/>
                  <a:pt x="4214115" y="1449437"/>
                  <a:pt x="4092737" y="1477328"/>
                </a:cubicBezTo>
                <a:cubicBezTo>
                  <a:pt x="3971359" y="1505219"/>
                  <a:pt x="3823204" y="1469742"/>
                  <a:pt x="3675571" y="1477328"/>
                </a:cubicBezTo>
                <a:cubicBezTo>
                  <a:pt x="3527938" y="1484914"/>
                  <a:pt x="3289918" y="1459120"/>
                  <a:pt x="3111833" y="1477328"/>
                </a:cubicBezTo>
                <a:cubicBezTo>
                  <a:pt x="2933748" y="1495536"/>
                  <a:pt x="2880701" y="1455622"/>
                  <a:pt x="2767953" y="1477328"/>
                </a:cubicBezTo>
                <a:cubicBezTo>
                  <a:pt x="2655205" y="1499034"/>
                  <a:pt x="2534434" y="1457390"/>
                  <a:pt x="2424073" y="1477328"/>
                </a:cubicBezTo>
                <a:cubicBezTo>
                  <a:pt x="2313712" y="1497266"/>
                  <a:pt x="2059952" y="1422494"/>
                  <a:pt x="1860335" y="1477328"/>
                </a:cubicBezTo>
                <a:cubicBezTo>
                  <a:pt x="1660718" y="1532162"/>
                  <a:pt x="1612435" y="1455382"/>
                  <a:pt x="1443169" y="1477328"/>
                </a:cubicBezTo>
                <a:cubicBezTo>
                  <a:pt x="1273903" y="1499274"/>
                  <a:pt x="981896" y="1434581"/>
                  <a:pt x="806145" y="1477328"/>
                </a:cubicBezTo>
                <a:cubicBezTo>
                  <a:pt x="630394" y="1520075"/>
                  <a:pt x="191210" y="1468664"/>
                  <a:pt x="0" y="1477328"/>
                </a:cubicBezTo>
                <a:cubicBezTo>
                  <a:pt x="-9781" y="1356667"/>
                  <a:pt x="3951" y="1185794"/>
                  <a:pt x="0" y="970112"/>
                </a:cubicBezTo>
                <a:cubicBezTo>
                  <a:pt x="-3951" y="754430"/>
                  <a:pt x="54729" y="623341"/>
                  <a:pt x="0" y="462896"/>
                </a:cubicBezTo>
                <a:cubicBezTo>
                  <a:pt x="-54729" y="302451"/>
                  <a:pt x="23624" y="114881"/>
                  <a:pt x="0" y="0"/>
                </a:cubicBezTo>
                <a:close/>
              </a:path>
            </a:pathLst>
          </a:custGeom>
          <a:noFill/>
          <a:ln w="57150" cmpd="sng">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softEdge rad="12700"/>
          </a:effectLst>
        </p:spPr>
        <p:txBody>
          <a:bodyPr wrap="square">
            <a:spAutoFit/>
          </a:bodyPr>
          <a:lstStyle/>
          <a:p>
            <a:r>
              <a:rPr lang="en-GB" sz="1800" b="0" i="0" u="none" strike="noStrike" baseline="0">
                <a:latin typeface="Calibri" panose="020F0502020204030204" pitchFamily="34" charset="0"/>
              </a:rPr>
              <a:t>it makes you so anxious it makes you run away from it, you turn away from it whereas perhaps if you did confront it you might find there’s a way to understand it, but never really presented as something that’s possible and it certainly never addressed at either of my degrees.  Nobody ever said are you struggling with the maths, how can I help you with that? (Student 3)</a:t>
            </a:r>
            <a:endParaRPr lang="en-GB"/>
          </a:p>
        </p:txBody>
      </p:sp>
      <p:sp>
        <p:nvSpPr>
          <p:cNvPr id="10" name="TextBox 9">
            <a:extLst>
              <a:ext uri="{FF2B5EF4-FFF2-40B4-BE49-F238E27FC236}">
                <a16:creationId xmlns:a16="http://schemas.microsoft.com/office/drawing/2014/main" id="{05F12476-43EE-485E-8FFB-C6A165C5BF6F}"/>
              </a:ext>
            </a:extLst>
          </p:cNvPr>
          <p:cNvSpPr txBox="1"/>
          <p:nvPr/>
        </p:nvSpPr>
        <p:spPr>
          <a:xfrm>
            <a:off x="506241" y="935978"/>
            <a:ext cx="8637759" cy="369332"/>
          </a:xfrm>
          <a:prstGeom prst="rect">
            <a:avLst/>
          </a:prstGeom>
          <a:noFill/>
        </p:spPr>
        <p:txBody>
          <a:bodyPr wrap="square">
            <a:spAutoFit/>
          </a:bodyPr>
          <a:lstStyle/>
          <a:p>
            <a:r>
              <a:rPr lang="en-GB"/>
              <a:t>These are some examples from our OU students</a:t>
            </a:r>
            <a:endParaRPr lang="en-GB" sz="1800"/>
          </a:p>
        </p:txBody>
      </p:sp>
      <p:sp>
        <p:nvSpPr>
          <p:cNvPr id="9" name="TextBox 8">
            <a:extLst>
              <a:ext uri="{FF2B5EF4-FFF2-40B4-BE49-F238E27FC236}">
                <a16:creationId xmlns:a16="http://schemas.microsoft.com/office/drawing/2014/main" id="{D5A8D1A0-96AB-4593-91D4-319A18492917}"/>
              </a:ext>
            </a:extLst>
          </p:cNvPr>
          <p:cNvSpPr txBox="1"/>
          <p:nvPr/>
        </p:nvSpPr>
        <p:spPr>
          <a:xfrm>
            <a:off x="1542996" y="5053946"/>
            <a:ext cx="7328593" cy="923330"/>
          </a:xfrm>
          <a:custGeom>
            <a:avLst/>
            <a:gdLst>
              <a:gd name="connsiteX0" fmla="*/ 0 w 7328593"/>
              <a:gd name="connsiteY0" fmla="*/ 0 h 923330"/>
              <a:gd name="connsiteX1" fmla="*/ 490452 w 7328593"/>
              <a:gd name="connsiteY1" fmla="*/ 0 h 923330"/>
              <a:gd name="connsiteX2" fmla="*/ 834332 w 7328593"/>
              <a:gd name="connsiteY2" fmla="*/ 0 h 923330"/>
              <a:gd name="connsiteX3" fmla="*/ 1544642 w 7328593"/>
              <a:gd name="connsiteY3" fmla="*/ 0 h 923330"/>
              <a:gd name="connsiteX4" fmla="*/ 2035094 w 7328593"/>
              <a:gd name="connsiteY4" fmla="*/ 0 h 923330"/>
              <a:gd name="connsiteX5" fmla="*/ 2525546 w 7328593"/>
              <a:gd name="connsiteY5" fmla="*/ 0 h 923330"/>
              <a:gd name="connsiteX6" fmla="*/ 3235856 w 7328593"/>
              <a:gd name="connsiteY6" fmla="*/ 0 h 923330"/>
              <a:gd name="connsiteX7" fmla="*/ 3653022 w 7328593"/>
              <a:gd name="connsiteY7" fmla="*/ 0 h 923330"/>
              <a:gd name="connsiteX8" fmla="*/ 4363332 w 7328593"/>
              <a:gd name="connsiteY8" fmla="*/ 0 h 923330"/>
              <a:gd name="connsiteX9" fmla="*/ 5073641 w 7328593"/>
              <a:gd name="connsiteY9" fmla="*/ 0 h 923330"/>
              <a:gd name="connsiteX10" fmla="*/ 5637379 w 7328593"/>
              <a:gd name="connsiteY10" fmla="*/ 0 h 923330"/>
              <a:gd name="connsiteX11" fmla="*/ 6347689 w 7328593"/>
              <a:gd name="connsiteY11" fmla="*/ 0 h 923330"/>
              <a:gd name="connsiteX12" fmla="*/ 6838141 w 7328593"/>
              <a:gd name="connsiteY12" fmla="*/ 0 h 923330"/>
              <a:gd name="connsiteX13" fmla="*/ 7328593 w 7328593"/>
              <a:gd name="connsiteY13" fmla="*/ 0 h 923330"/>
              <a:gd name="connsiteX14" fmla="*/ 7328593 w 7328593"/>
              <a:gd name="connsiteY14" fmla="*/ 240066 h 923330"/>
              <a:gd name="connsiteX15" fmla="*/ 7328593 w 7328593"/>
              <a:gd name="connsiteY15" fmla="*/ 470898 h 923330"/>
              <a:gd name="connsiteX16" fmla="*/ 7328593 w 7328593"/>
              <a:gd name="connsiteY16" fmla="*/ 701730 h 923330"/>
              <a:gd name="connsiteX17" fmla="*/ 7328593 w 7328593"/>
              <a:gd name="connsiteY17" fmla="*/ 923330 h 923330"/>
              <a:gd name="connsiteX18" fmla="*/ 6691569 w 7328593"/>
              <a:gd name="connsiteY18" fmla="*/ 923330 h 923330"/>
              <a:gd name="connsiteX19" fmla="*/ 6347689 w 7328593"/>
              <a:gd name="connsiteY19" fmla="*/ 923330 h 923330"/>
              <a:gd name="connsiteX20" fmla="*/ 5930523 w 7328593"/>
              <a:gd name="connsiteY20" fmla="*/ 923330 h 923330"/>
              <a:gd name="connsiteX21" fmla="*/ 5220213 w 7328593"/>
              <a:gd name="connsiteY21" fmla="*/ 923330 h 923330"/>
              <a:gd name="connsiteX22" fmla="*/ 4656475 w 7328593"/>
              <a:gd name="connsiteY22" fmla="*/ 923330 h 923330"/>
              <a:gd name="connsiteX23" fmla="*/ 4239309 w 7328593"/>
              <a:gd name="connsiteY23" fmla="*/ 923330 h 923330"/>
              <a:gd name="connsiteX24" fmla="*/ 3675571 w 7328593"/>
              <a:gd name="connsiteY24" fmla="*/ 923330 h 923330"/>
              <a:gd name="connsiteX25" fmla="*/ 3331691 w 7328593"/>
              <a:gd name="connsiteY25" fmla="*/ 923330 h 923330"/>
              <a:gd name="connsiteX26" fmla="*/ 2987811 w 7328593"/>
              <a:gd name="connsiteY26" fmla="*/ 923330 h 923330"/>
              <a:gd name="connsiteX27" fmla="*/ 2424073 w 7328593"/>
              <a:gd name="connsiteY27" fmla="*/ 923330 h 923330"/>
              <a:gd name="connsiteX28" fmla="*/ 2006907 w 7328593"/>
              <a:gd name="connsiteY28" fmla="*/ 923330 h 923330"/>
              <a:gd name="connsiteX29" fmla="*/ 1369883 w 7328593"/>
              <a:gd name="connsiteY29" fmla="*/ 923330 h 923330"/>
              <a:gd name="connsiteX30" fmla="*/ 952717 w 7328593"/>
              <a:gd name="connsiteY30" fmla="*/ 923330 h 923330"/>
              <a:gd name="connsiteX31" fmla="*/ 0 w 7328593"/>
              <a:gd name="connsiteY31" fmla="*/ 923330 h 923330"/>
              <a:gd name="connsiteX32" fmla="*/ 0 w 7328593"/>
              <a:gd name="connsiteY32" fmla="*/ 720197 h 923330"/>
              <a:gd name="connsiteX33" fmla="*/ 0 w 7328593"/>
              <a:gd name="connsiteY33" fmla="*/ 507831 h 923330"/>
              <a:gd name="connsiteX34" fmla="*/ 0 w 7328593"/>
              <a:gd name="connsiteY34" fmla="*/ 267765 h 923330"/>
              <a:gd name="connsiteX35" fmla="*/ 0 w 7328593"/>
              <a:gd name="connsiteY3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28593" h="923330" extrusionOk="0">
                <a:moveTo>
                  <a:pt x="0" y="0"/>
                </a:moveTo>
                <a:cubicBezTo>
                  <a:pt x="120780" y="-13842"/>
                  <a:pt x="374535" y="8294"/>
                  <a:pt x="490452" y="0"/>
                </a:cubicBezTo>
                <a:cubicBezTo>
                  <a:pt x="617973" y="-945"/>
                  <a:pt x="716206" y="8441"/>
                  <a:pt x="834332" y="0"/>
                </a:cubicBezTo>
                <a:cubicBezTo>
                  <a:pt x="926567" y="5091"/>
                  <a:pt x="1235630" y="105023"/>
                  <a:pt x="1544642" y="0"/>
                </a:cubicBezTo>
                <a:cubicBezTo>
                  <a:pt x="1830114" y="-26453"/>
                  <a:pt x="1871483" y="21886"/>
                  <a:pt x="2035094" y="0"/>
                </a:cubicBezTo>
                <a:cubicBezTo>
                  <a:pt x="2233073" y="-14067"/>
                  <a:pt x="2396821" y="-24261"/>
                  <a:pt x="2525546" y="0"/>
                </a:cubicBezTo>
                <a:cubicBezTo>
                  <a:pt x="2638818" y="-9332"/>
                  <a:pt x="3074315" y="55012"/>
                  <a:pt x="3235856" y="0"/>
                </a:cubicBezTo>
                <a:cubicBezTo>
                  <a:pt x="3376336" y="-66313"/>
                  <a:pt x="3501134" y="51220"/>
                  <a:pt x="3653022" y="0"/>
                </a:cubicBezTo>
                <a:cubicBezTo>
                  <a:pt x="3845689" y="12175"/>
                  <a:pt x="4053893" y="21483"/>
                  <a:pt x="4363332" y="0"/>
                </a:cubicBezTo>
                <a:cubicBezTo>
                  <a:pt x="4670035" y="-19295"/>
                  <a:pt x="4852781" y="19241"/>
                  <a:pt x="5073641" y="0"/>
                </a:cubicBezTo>
                <a:cubicBezTo>
                  <a:pt x="5323694" y="13375"/>
                  <a:pt x="5463462" y="55021"/>
                  <a:pt x="5637379" y="0"/>
                </a:cubicBezTo>
                <a:cubicBezTo>
                  <a:pt x="5829464" y="-2865"/>
                  <a:pt x="6168056" y="29357"/>
                  <a:pt x="6347689" y="0"/>
                </a:cubicBezTo>
                <a:cubicBezTo>
                  <a:pt x="6556309" y="-19855"/>
                  <a:pt x="6609047" y="1464"/>
                  <a:pt x="6838141" y="0"/>
                </a:cubicBezTo>
                <a:cubicBezTo>
                  <a:pt x="7050355" y="-12150"/>
                  <a:pt x="7149462" y="-9103"/>
                  <a:pt x="7328593" y="0"/>
                </a:cubicBezTo>
                <a:cubicBezTo>
                  <a:pt x="7358204" y="82683"/>
                  <a:pt x="7280587" y="109946"/>
                  <a:pt x="7328593" y="240066"/>
                </a:cubicBezTo>
                <a:cubicBezTo>
                  <a:pt x="7369893" y="350698"/>
                  <a:pt x="7309746" y="405152"/>
                  <a:pt x="7328593" y="470898"/>
                </a:cubicBezTo>
                <a:cubicBezTo>
                  <a:pt x="7323441" y="562643"/>
                  <a:pt x="7322100" y="613237"/>
                  <a:pt x="7328593" y="701730"/>
                </a:cubicBezTo>
                <a:cubicBezTo>
                  <a:pt x="7335963" y="812082"/>
                  <a:pt x="7310196" y="855580"/>
                  <a:pt x="7328593" y="923330"/>
                </a:cubicBezTo>
                <a:cubicBezTo>
                  <a:pt x="7049367" y="954406"/>
                  <a:pt x="6922300" y="908844"/>
                  <a:pt x="6691569" y="923330"/>
                </a:cubicBezTo>
                <a:cubicBezTo>
                  <a:pt x="6445280" y="957852"/>
                  <a:pt x="6500827" y="925538"/>
                  <a:pt x="6347689" y="923330"/>
                </a:cubicBezTo>
                <a:cubicBezTo>
                  <a:pt x="6190744" y="895233"/>
                  <a:pt x="6029718" y="915821"/>
                  <a:pt x="5930523" y="923330"/>
                </a:cubicBezTo>
                <a:cubicBezTo>
                  <a:pt x="5816849" y="944312"/>
                  <a:pt x="5412110" y="947540"/>
                  <a:pt x="5220213" y="923330"/>
                </a:cubicBezTo>
                <a:cubicBezTo>
                  <a:pt x="5009534" y="950407"/>
                  <a:pt x="4759659" y="886511"/>
                  <a:pt x="4656475" y="923330"/>
                </a:cubicBezTo>
                <a:cubicBezTo>
                  <a:pt x="4573486" y="948035"/>
                  <a:pt x="4385517" y="890320"/>
                  <a:pt x="4239309" y="923330"/>
                </a:cubicBezTo>
                <a:cubicBezTo>
                  <a:pt x="4095092" y="928930"/>
                  <a:pt x="3805536" y="925612"/>
                  <a:pt x="3675571" y="923330"/>
                </a:cubicBezTo>
                <a:cubicBezTo>
                  <a:pt x="3496167" y="935717"/>
                  <a:pt x="3444053" y="912248"/>
                  <a:pt x="3331691" y="923330"/>
                </a:cubicBezTo>
                <a:cubicBezTo>
                  <a:pt x="3243367" y="914850"/>
                  <a:pt x="3100223" y="910706"/>
                  <a:pt x="2987811" y="923330"/>
                </a:cubicBezTo>
                <a:cubicBezTo>
                  <a:pt x="2831242" y="914678"/>
                  <a:pt x="2641726" y="880669"/>
                  <a:pt x="2424073" y="923330"/>
                </a:cubicBezTo>
                <a:cubicBezTo>
                  <a:pt x="2216262" y="952848"/>
                  <a:pt x="2180420" y="924862"/>
                  <a:pt x="2006907" y="923330"/>
                </a:cubicBezTo>
                <a:cubicBezTo>
                  <a:pt x="1855034" y="929853"/>
                  <a:pt x="1533241" y="950273"/>
                  <a:pt x="1369883" y="923330"/>
                </a:cubicBezTo>
                <a:cubicBezTo>
                  <a:pt x="1227247" y="952258"/>
                  <a:pt x="1069739" y="881259"/>
                  <a:pt x="952717" y="923330"/>
                </a:cubicBezTo>
                <a:cubicBezTo>
                  <a:pt x="899406" y="940169"/>
                  <a:pt x="464787" y="916471"/>
                  <a:pt x="0" y="923330"/>
                </a:cubicBezTo>
                <a:cubicBezTo>
                  <a:pt x="-1974" y="854575"/>
                  <a:pt x="38824" y="786433"/>
                  <a:pt x="0" y="720197"/>
                </a:cubicBezTo>
                <a:cubicBezTo>
                  <a:pt x="-25348" y="671989"/>
                  <a:pt x="39403" y="583011"/>
                  <a:pt x="0" y="507831"/>
                </a:cubicBezTo>
                <a:cubicBezTo>
                  <a:pt x="-58937" y="425590"/>
                  <a:pt x="65494" y="368226"/>
                  <a:pt x="0" y="267765"/>
                </a:cubicBezTo>
                <a:cubicBezTo>
                  <a:pt x="-38189" y="161234"/>
                  <a:pt x="33273" y="44502"/>
                  <a:pt x="0" y="0"/>
                </a:cubicBezTo>
                <a:close/>
              </a:path>
            </a:pathLst>
          </a:custGeom>
          <a:noFill/>
          <a:ln w="57150" cmpd="sng">
            <a:solidFill>
              <a:srgbClr val="0070C0"/>
            </a:solidFill>
            <a:extLst>
              <a:ext uri="{C807C97D-BFC1-408E-A445-0C87EB9F89A2}">
                <ask:lineSketchStyleProps xmlns:ask="http://schemas.microsoft.com/office/drawing/2018/sketchyshapes" sd="1219033472">
                  <a:custGeom>
                    <a:avLst/>
                    <a:gdLst>
                      <a:gd name="connsiteX0" fmla="*/ 0 w 7328593"/>
                      <a:gd name="connsiteY0" fmla="*/ 0 h 2031325"/>
                      <a:gd name="connsiteX1" fmla="*/ 490452 w 7328593"/>
                      <a:gd name="connsiteY1" fmla="*/ 0 h 2031325"/>
                      <a:gd name="connsiteX2" fmla="*/ 834332 w 7328593"/>
                      <a:gd name="connsiteY2" fmla="*/ 0 h 2031325"/>
                      <a:gd name="connsiteX3" fmla="*/ 1544642 w 7328593"/>
                      <a:gd name="connsiteY3" fmla="*/ 0 h 2031325"/>
                      <a:gd name="connsiteX4" fmla="*/ 2035094 w 7328593"/>
                      <a:gd name="connsiteY4" fmla="*/ 0 h 2031325"/>
                      <a:gd name="connsiteX5" fmla="*/ 2525546 w 7328593"/>
                      <a:gd name="connsiteY5" fmla="*/ 0 h 2031325"/>
                      <a:gd name="connsiteX6" fmla="*/ 3235856 w 7328593"/>
                      <a:gd name="connsiteY6" fmla="*/ 0 h 2031325"/>
                      <a:gd name="connsiteX7" fmla="*/ 3653022 w 7328593"/>
                      <a:gd name="connsiteY7" fmla="*/ 0 h 2031325"/>
                      <a:gd name="connsiteX8" fmla="*/ 4363332 w 7328593"/>
                      <a:gd name="connsiteY8" fmla="*/ 0 h 2031325"/>
                      <a:gd name="connsiteX9" fmla="*/ 5073641 w 7328593"/>
                      <a:gd name="connsiteY9" fmla="*/ 0 h 2031325"/>
                      <a:gd name="connsiteX10" fmla="*/ 5637379 w 7328593"/>
                      <a:gd name="connsiteY10" fmla="*/ 0 h 2031325"/>
                      <a:gd name="connsiteX11" fmla="*/ 6347689 w 7328593"/>
                      <a:gd name="connsiteY11" fmla="*/ 0 h 2031325"/>
                      <a:gd name="connsiteX12" fmla="*/ 6838141 w 7328593"/>
                      <a:gd name="connsiteY12" fmla="*/ 0 h 2031325"/>
                      <a:gd name="connsiteX13" fmla="*/ 7328593 w 7328593"/>
                      <a:gd name="connsiteY13" fmla="*/ 0 h 2031325"/>
                      <a:gd name="connsiteX14" fmla="*/ 7328593 w 7328593"/>
                      <a:gd name="connsiteY14" fmla="*/ 528145 h 2031325"/>
                      <a:gd name="connsiteX15" fmla="*/ 7328593 w 7328593"/>
                      <a:gd name="connsiteY15" fmla="*/ 1035976 h 2031325"/>
                      <a:gd name="connsiteX16" fmla="*/ 7328593 w 7328593"/>
                      <a:gd name="connsiteY16" fmla="*/ 1543807 h 2031325"/>
                      <a:gd name="connsiteX17" fmla="*/ 7328593 w 7328593"/>
                      <a:gd name="connsiteY17" fmla="*/ 2031325 h 2031325"/>
                      <a:gd name="connsiteX18" fmla="*/ 6691569 w 7328593"/>
                      <a:gd name="connsiteY18" fmla="*/ 2031325 h 2031325"/>
                      <a:gd name="connsiteX19" fmla="*/ 6347689 w 7328593"/>
                      <a:gd name="connsiteY19" fmla="*/ 2031325 h 2031325"/>
                      <a:gd name="connsiteX20" fmla="*/ 5930523 w 7328593"/>
                      <a:gd name="connsiteY20" fmla="*/ 2031325 h 2031325"/>
                      <a:gd name="connsiteX21" fmla="*/ 5220213 w 7328593"/>
                      <a:gd name="connsiteY21" fmla="*/ 2031325 h 2031325"/>
                      <a:gd name="connsiteX22" fmla="*/ 4656475 w 7328593"/>
                      <a:gd name="connsiteY22" fmla="*/ 2031325 h 2031325"/>
                      <a:gd name="connsiteX23" fmla="*/ 4239309 w 7328593"/>
                      <a:gd name="connsiteY23" fmla="*/ 2031325 h 2031325"/>
                      <a:gd name="connsiteX24" fmla="*/ 3675571 w 7328593"/>
                      <a:gd name="connsiteY24" fmla="*/ 2031325 h 2031325"/>
                      <a:gd name="connsiteX25" fmla="*/ 3331691 w 7328593"/>
                      <a:gd name="connsiteY25" fmla="*/ 2031325 h 2031325"/>
                      <a:gd name="connsiteX26" fmla="*/ 2987811 w 7328593"/>
                      <a:gd name="connsiteY26" fmla="*/ 2031325 h 2031325"/>
                      <a:gd name="connsiteX27" fmla="*/ 2424073 w 7328593"/>
                      <a:gd name="connsiteY27" fmla="*/ 2031325 h 2031325"/>
                      <a:gd name="connsiteX28" fmla="*/ 2006907 w 7328593"/>
                      <a:gd name="connsiteY28" fmla="*/ 2031325 h 2031325"/>
                      <a:gd name="connsiteX29" fmla="*/ 1369883 w 7328593"/>
                      <a:gd name="connsiteY29" fmla="*/ 2031325 h 2031325"/>
                      <a:gd name="connsiteX30" fmla="*/ 952717 w 7328593"/>
                      <a:gd name="connsiteY30" fmla="*/ 2031325 h 2031325"/>
                      <a:gd name="connsiteX31" fmla="*/ 0 w 7328593"/>
                      <a:gd name="connsiteY31" fmla="*/ 2031325 h 2031325"/>
                      <a:gd name="connsiteX32" fmla="*/ 0 w 7328593"/>
                      <a:gd name="connsiteY32" fmla="*/ 1584434 h 2031325"/>
                      <a:gd name="connsiteX33" fmla="*/ 0 w 7328593"/>
                      <a:gd name="connsiteY33" fmla="*/ 1117229 h 2031325"/>
                      <a:gd name="connsiteX34" fmla="*/ 0 w 7328593"/>
                      <a:gd name="connsiteY34" fmla="*/ 589084 h 2031325"/>
                      <a:gd name="connsiteX35" fmla="*/ 0 w 7328593"/>
                      <a:gd name="connsiteY35" fmla="*/ 0 h 20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28593" h="2031325" extrusionOk="0">
                        <a:moveTo>
                          <a:pt x="0" y="0"/>
                        </a:moveTo>
                        <a:cubicBezTo>
                          <a:pt x="128367" y="-20156"/>
                          <a:pt x="382911" y="11330"/>
                          <a:pt x="490452" y="0"/>
                        </a:cubicBezTo>
                        <a:cubicBezTo>
                          <a:pt x="597993" y="-11330"/>
                          <a:pt x="728645" y="17700"/>
                          <a:pt x="834332" y="0"/>
                        </a:cubicBezTo>
                        <a:cubicBezTo>
                          <a:pt x="940019" y="-17700"/>
                          <a:pt x="1250685" y="47982"/>
                          <a:pt x="1544642" y="0"/>
                        </a:cubicBezTo>
                        <a:cubicBezTo>
                          <a:pt x="1838599" y="-47982"/>
                          <a:pt x="1861063" y="37196"/>
                          <a:pt x="2035094" y="0"/>
                        </a:cubicBezTo>
                        <a:cubicBezTo>
                          <a:pt x="2209125" y="-37196"/>
                          <a:pt x="2382699" y="10566"/>
                          <a:pt x="2525546" y="0"/>
                        </a:cubicBezTo>
                        <a:cubicBezTo>
                          <a:pt x="2668393" y="-10566"/>
                          <a:pt x="3092405" y="83557"/>
                          <a:pt x="3235856" y="0"/>
                        </a:cubicBezTo>
                        <a:cubicBezTo>
                          <a:pt x="3379307" y="-83557"/>
                          <a:pt x="3521942" y="49068"/>
                          <a:pt x="3653022" y="0"/>
                        </a:cubicBezTo>
                        <a:cubicBezTo>
                          <a:pt x="3784102" y="-49068"/>
                          <a:pt x="4020452" y="29575"/>
                          <a:pt x="4363332" y="0"/>
                        </a:cubicBezTo>
                        <a:cubicBezTo>
                          <a:pt x="4706212" y="-29575"/>
                          <a:pt x="4836621" y="13257"/>
                          <a:pt x="5073641" y="0"/>
                        </a:cubicBezTo>
                        <a:cubicBezTo>
                          <a:pt x="5310661" y="-13257"/>
                          <a:pt x="5460720" y="58575"/>
                          <a:pt x="5637379" y="0"/>
                        </a:cubicBezTo>
                        <a:cubicBezTo>
                          <a:pt x="5814038" y="-58575"/>
                          <a:pt x="6151449" y="19835"/>
                          <a:pt x="6347689" y="0"/>
                        </a:cubicBezTo>
                        <a:cubicBezTo>
                          <a:pt x="6543929" y="-19835"/>
                          <a:pt x="6606082" y="33898"/>
                          <a:pt x="6838141" y="0"/>
                        </a:cubicBezTo>
                        <a:cubicBezTo>
                          <a:pt x="7070200" y="-33898"/>
                          <a:pt x="7163641" y="1498"/>
                          <a:pt x="7328593" y="0"/>
                        </a:cubicBezTo>
                        <a:cubicBezTo>
                          <a:pt x="7370957" y="183895"/>
                          <a:pt x="7287667" y="273632"/>
                          <a:pt x="7328593" y="528145"/>
                        </a:cubicBezTo>
                        <a:cubicBezTo>
                          <a:pt x="7369519" y="782659"/>
                          <a:pt x="7323792" y="873290"/>
                          <a:pt x="7328593" y="1035976"/>
                        </a:cubicBezTo>
                        <a:cubicBezTo>
                          <a:pt x="7333394" y="1198662"/>
                          <a:pt x="7320358" y="1346275"/>
                          <a:pt x="7328593" y="1543807"/>
                        </a:cubicBezTo>
                        <a:cubicBezTo>
                          <a:pt x="7336828" y="1741339"/>
                          <a:pt x="7305671" y="1888181"/>
                          <a:pt x="7328593" y="2031325"/>
                        </a:cubicBezTo>
                        <a:cubicBezTo>
                          <a:pt x="7061383" y="2057727"/>
                          <a:pt x="6947304" y="1996524"/>
                          <a:pt x="6691569" y="2031325"/>
                        </a:cubicBezTo>
                        <a:cubicBezTo>
                          <a:pt x="6435834" y="2066126"/>
                          <a:pt x="6510008" y="2025532"/>
                          <a:pt x="6347689" y="2031325"/>
                        </a:cubicBezTo>
                        <a:cubicBezTo>
                          <a:pt x="6185370" y="2037118"/>
                          <a:pt x="6061968" y="2018821"/>
                          <a:pt x="5930523" y="2031325"/>
                        </a:cubicBezTo>
                        <a:cubicBezTo>
                          <a:pt x="5799078" y="2043829"/>
                          <a:pt x="5425532" y="1995424"/>
                          <a:pt x="5220213" y="2031325"/>
                        </a:cubicBezTo>
                        <a:cubicBezTo>
                          <a:pt x="5014894" y="2067226"/>
                          <a:pt x="4777853" y="2003434"/>
                          <a:pt x="4656475" y="2031325"/>
                        </a:cubicBezTo>
                        <a:cubicBezTo>
                          <a:pt x="4535097" y="2059216"/>
                          <a:pt x="4386942" y="2023739"/>
                          <a:pt x="4239309" y="2031325"/>
                        </a:cubicBezTo>
                        <a:cubicBezTo>
                          <a:pt x="4091676" y="2038911"/>
                          <a:pt x="3853656" y="2013117"/>
                          <a:pt x="3675571" y="2031325"/>
                        </a:cubicBezTo>
                        <a:cubicBezTo>
                          <a:pt x="3497486" y="2049533"/>
                          <a:pt x="3444439" y="2009619"/>
                          <a:pt x="3331691" y="2031325"/>
                        </a:cubicBezTo>
                        <a:cubicBezTo>
                          <a:pt x="3218943" y="2053031"/>
                          <a:pt x="3098172" y="2011387"/>
                          <a:pt x="2987811" y="2031325"/>
                        </a:cubicBezTo>
                        <a:cubicBezTo>
                          <a:pt x="2877450" y="2051263"/>
                          <a:pt x="2623690" y="1976491"/>
                          <a:pt x="2424073" y="2031325"/>
                        </a:cubicBezTo>
                        <a:cubicBezTo>
                          <a:pt x="2224456" y="2086159"/>
                          <a:pt x="2176173" y="2009379"/>
                          <a:pt x="2006907" y="2031325"/>
                        </a:cubicBezTo>
                        <a:cubicBezTo>
                          <a:pt x="1837641" y="2053271"/>
                          <a:pt x="1545634" y="1988578"/>
                          <a:pt x="1369883" y="2031325"/>
                        </a:cubicBezTo>
                        <a:cubicBezTo>
                          <a:pt x="1194132" y="2074072"/>
                          <a:pt x="1078182" y="1999325"/>
                          <a:pt x="952717" y="2031325"/>
                        </a:cubicBezTo>
                        <a:cubicBezTo>
                          <a:pt x="827252" y="2063325"/>
                          <a:pt x="438580" y="1956494"/>
                          <a:pt x="0" y="2031325"/>
                        </a:cubicBezTo>
                        <a:cubicBezTo>
                          <a:pt x="-8672" y="1865954"/>
                          <a:pt x="35595" y="1712790"/>
                          <a:pt x="0" y="1584434"/>
                        </a:cubicBezTo>
                        <a:cubicBezTo>
                          <a:pt x="-35595" y="1456078"/>
                          <a:pt x="50756" y="1316026"/>
                          <a:pt x="0" y="1117229"/>
                        </a:cubicBezTo>
                        <a:cubicBezTo>
                          <a:pt x="-50756" y="918433"/>
                          <a:pt x="47629" y="801275"/>
                          <a:pt x="0" y="589084"/>
                        </a:cubicBezTo>
                        <a:cubicBezTo>
                          <a:pt x="-47629" y="376893"/>
                          <a:pt x="38884" y="119955"/>
                          <a:pt x="0" y="0"/>
                        </a:cubicBezTo>
                        <a:close/>
                      </a:path>
                    </a:pathLst>
                  </a:custGeom>
                  <ask:type>
                    <ask:lineSketchScribble/>
                  </ask:type>
                </ask:lineSketchStyleProps>
              </a:ext>
            </a:extLst>
          </a:ln>
          <a:effectLst>
            <a:softEdge rad="12700"/>
          </a:effectLst>
        </p:spPr>
        <p:txBody>
          <a:bodyPr wrap="square" lIns="91440" tIns="45720" rIns="91440" bIns="45720" anchor="t">
            <a:spAutoFit/>
          </a:bodyPr>
          <a:lstStyle/>
          <a:p>
            <a:r>
              <a:rPr lang="en-GB"/>
              <a:t> </a:t>
            </a:r>
            <a:r>
              <a:rPr lang="en-GB" sz="1800" b="0" i="0" u="none" strike="noStrike" baseline="0">
                <a:latin typeface="Calibri" panose="020F0502020204030204" pitchFamily="34" charset="0"/>
              </a:rPr>
              <a:t>your mind goes blank, that’s what happens to me, so my mind goes blank because of the sheer terror that I then think oh my god I’m going to give them the wrong number (Student 6)</a:t>
            </a:r>
            <a:endParaRPr lang="en-US"/>
          </a:p>
        </p:txBody>
      </p:sp>
    </p:spTree>
    <p:extLst>
      <p:ext uri="{BB962C8B-B14F-4D97-AF65-F5344CB8AC3E}">
        <p14:creationId xmlns:p14="http://schemas.microsoft.com/office/powerpoint/2010/main" val="3296489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E240E5-190E-DC9A-3597-0BB95B15E8D6}"/>
              </a:ext>
            </a:extLst>
          </p:cNvPr>
          <p:cNvSpPr>
            <a:spLocks noGrp="1"/>
          </p:cNvSpPr>
          <p:nvPr>
            <p:ph type="body" sz="quarter" idx="11"/>
          </p:nvPr>
        </p:nvSpPr>
        <p:spPr>
          <a:xfrm>
            <a:off x="588411" y="1218876"/>
            <a:ext cx="4260315" cy="5284967"/>
          </a:xfrm>
        </p:spPr>
        <p:txBody>
          <a:bodyPr lIns="36000" tIns="36000" rIns="36000" bIns="36000" numCol="1" spcCol="360000" anchor="t"/>
          <a:lstStyle/>
          <a:p>
            <a:r>
              <a:rPr lang="en-US" sz="1800">
                <a:cs typeface="Arial"/>
              </a:rPr>
              <a:t>Value (8 questions in total)</a:t>
            </a:r>
          </a:p>
          <a:p>
            <a:pPr marL="285750" indent="-285750">
              <a:buFont typeface="Arial" panose="020B0604020202020204" pitchFamily="34" charset="0"/>
              <a:buChar char="•"/>
            </a:pPr>
            <a:r>
              <a:rPr lang="en-US" sz="1800" b="0" err="1">
                <a:ea typeface="+mn-lt"/>
                <a:cs typeface="+mn-lt"/>
              </a:rPr>
              <a:t>Maths</a:t>
            </a:r>
            <a:r>
              <a:rPr lang="en-US" sz="1800" b="0">
                <a:ea typeface="+mn-lt"/>
                <a:cs typeface="+mn-lt"/>
              </a:rPr>
              <a:t> is very helpful no matter what I decide to study.</a:t>
            </a:r>
            <a:endParaRPr lang="en-US" sz="1800"/>
          </a:p>
          <a:p>
            <a:pPr marL="285750" indent="-285750">
              <a:buFont typeface="Arial" panose="020B0604020202020204" pitchFamily="34" charset="0"/>
              <a:buChar char="•"/>
            </a:pPr>
            <a:r>
              <a:rPr lang="en-US" sz="1800" b="0" err="1">
                <a:ea typeface="+mn-lt"/>
                <a:cs typeface="+mn-lt"/>
              </a:rPr>
              <a:t>Maths</a:t>
            </a:r>
            <a:r>
              <a:rPr lang="en-US" sz="1800" b="0">
                <a:ea typeface="+mn-lt"/>
                <a:cs typeface="+mn-lt"/>
              </a:rPr>
              <a:t> is essential for my future.</a:t>
            </a:r>
            <a:endParaRPr lang="en-US" sz="1800"/>
          </a:p>
          <a:p>
            <a:pPr marL="285750" indent="-285750">
              <a:buFont typeface="Arial" panose="020B0604020202020204" pitchFamily="34" charset="0"/>
              <a:buChar char="•"/>
            </a:pPr>
            <a:r>
              <a:rPr lang="en-US" sz="1800" b="0" err="1">
                <a:ea typeface="+mn-lt"/>
                <a:cs typeface="+mn-lt"/>
              </a:rPr>
              <a:t>Maths</a:t>
            </a:r>
            <a:r>
              <a:rPr lang="en-US" sz="1800" b="0">
                <a:ea typeface="+mn-lt"/>
                <a:cs typeface="+mn-lt"/>
              </a:rPr>
              <a:t> will be useful to me in my life’s work.</a:t>
            </a:r>
            <a:endParaRPr lang="en-US" sz="1800"/>
          </a:p>
          <a:p>
            <a:pPr marL="285750" indent="-285750">
              <a:buFont typeface="Arial" panose="020B0604020202020204" pitchFamily="34" charset="0"/>
              <a:buChar char="•"/>
            </a:pPr>
            <a:r>
              <a:rPr lang="en-US" sz="1800" b="0">
                <a:ea typeface="+mn-lt"/>
                <a:cs typeface="+mn-lt"/>
              </a:rPr>
              <a:t>Knowing Maths contributes greatly to achieving my goals.</a:t>
            </a:r>
            <a:endParaRPr lang="en-US" sz="1800">
              <a:cs typeface="Arial"/>
            </a:endParaRPr>
          </a:p>
          <a:p>
            <a:endParaRPr lang="en-US" sz="1800">
              <a:cs typeface="Arial"/>
            </a:endParaRPr>
          </a:p>
          <a:p>
            <a:r>
              <a:rPr lang="en-US" sz="1800">
                <a:cs typeface="Arial"/>
              </a:rPr>
              <a:t>Growth (7 questions in total)</a:t>
            </a:r>
          </a:p>
          <a:p>
            <a:pPr marL="285750" indent="-285750">
              <a:buFont typeface="Arial" panose="020B0604020202020204" pitchFamily="34" charset="0"/>
              <a:buChar char="•"/>
            </a:pPr>
            <a:r>
              <a:rPr lang="en-US" sz="1800" b="0">
                <a:ea typeface="+mn-lt"/>
                <a:cs typeface="+mn-lt"/>
              </a:rPr>
              <a:t>Only smart people can do Maths.</a:t>
            </a:r>
          </a:p>
          <a:p>
            <a:pPr marL="285750" indent="-285750">
              <a:buFont typeface="Arial" panose="020B0604020202020204" pitchFamily="34" charset="0"/>
              <a:buChar char="•"/>
            </a:pPr>
            <a:r>
              <a:rPr lang="en-US" sz="1800" b="0" err="1">
                <a:ea typeface="+mn-lt"/>
                <a:cs typeface="+mn-lt"/>
              </a:rPr>
              <a:t>Maths</a:t>
            </a:r>
            <a:r>
              <a:rPr lang="en-US" sz="1800" b="0">
                <a:ea typeface="+mn-lt"/>
                <a:cs typeface="+mn-lt"/>
              </a:rPr>
              <a:t> can be learned by anyone</a:t>
            </a:r>
            <a:r>
              <a:rPr lang="en-US" sz="1800" b="0" i="1">
                <a:ea typeface="+mn-lt"/>
                <a:cs typeface="+mn-lt"/>
              </a:rPr>
              <a:t>.</a:t>
            </a:r>
          </a:p>
          <a:p>
            <a:pPr marL="285750" indent="-285750">
              <a:buFont typeface="Arial" panose="020B0604020202020204" pitchFamily="34" charset="0"/>
              <a:buChar char="•"/>
            </a:pPr>
            <a:r>
              <a:rPr lang="en-US" sz="1800" b="0">
                <a:ea typeface="+mn-lt"/>
                <a:cs typeface="+mn-lt"/>
              </a:rPr>
              <a:t>If someone is not a </a:t>
            </a:r>
            <a:r>
              <a:rPr lang="en-US" sz="1800" b="0" err="1">
                <a:ea typeface="+mn-lt"/>
                <a:cs typeface="+mn-lt"/>
              </a:rPr>
              <a:t>Maths</a:t>
            </a:r>
            <a:r>
              <a:rPr lang="en-US" sz="1800" b="0">
                <a:ea typeface="+mn-lt"/>
                <a:cs typeface="+mn-lt"/>
              </a:rPr>
              <a:t> person, they won’t be able to learn much </a:t>
            </a:r>
            <a:r>
              <a:rPr lang="en-US" sz="1800" b="0" err="1">
                <a:ea typeface="+mn-lt"/>
                <a:cs typeface="+mn-lt"/>
              </a:rPr>
              <a:t>Maths</a:t>
            </a:r>
            <a:r>
              <a:rPr lang="en-US" sz="1800" b="0">
                <a:ea typeface="+mn-lt"/>
                <a:cs typeface="+mn-lt"/>
              </a:rPr>
              <a:t>.</a:t>
            </a:r>
          </a:p>
          <a:p>
            <a:pPr marL="285750" indent="-285750">
              <a:buFont typeface="Arial" panose="020B0604020202020204" pitchFamily="34" charset="0"/>
              <a:buChar char="•"/>
            </a:pPr>
            <a:r>
              <a:rPr lang="en-US" sz="1800" b="0">
                <a:ea typeface="+mn-lt"/>
                <a:cs typeface="+mn-lt"/>
              </a:rPr>
              <a:t>If someone is not good at </a:t>
            </a:r>
            <a:r>
              <a:rPr lang="en-US" sz="1800" b="0" err="1">
                <a:ea typeface="+mn-lt"/>
                <a:cs typeface="+mn-lt"/>
              </a:rPr>
              <a:t>Maths</a:t>
            </a:r>
            <a:r>
              <a:rPr lang="en-US" sz="1800" b="0">
                <a:ea typeface="+mn-lt"/>
                <a:cs typeface="+mn-lt"/>
              </a:rPr>
              <a:t>, there is nothing that can be done to change that.</a:t>
            </a:r>
            <a:endParaRPr lang="en-US" sz="1800"/>
          </a:p>
        </p:txBody>
      </p:sp>
      <p:sp>
        <p:nvSpPr>
          <p:cNvPr id="3" name="Title 2">
            <a:extLst>
              <a:ext uri="{FF2B5EF4-FFF2-40B4-BE49-F238E27FC236}">
                <a16:creationId xmlns:a16="http://schemas.microsoft.com/office/drawing/2014/main" id="{EC0FB017-A784-EFF3-1494-ECE57D66CEA8}"/>
              </a:ext>
            </a:extLst>
          </p:cNvPr>
          <p:cNvSpPr>
            <a:spLocks noGrp="1"/>
          </p:cNvSpPr>
          <p:nvPr>
            <p:ph type="ctrTitle"/>
          </p:nvPr>
        </p:nvSpPr>
        <p:spPr>
          <a:xfrm>
            <a:off x="432000" y="354157"/>
            <a:ext cx="6678663" cy="545368"/>
          </a:xfrm>
        </p:spPr>
        <p:txBody>
          <a:bodyPr/>
          <a:lstStyle/>
          <a:p>
            <a:r>
              <a:rPr lang="en-US" sz="2400">
                <a:cs typeface="Arial"/>
              </a:rPr>
              <a:t>Maths Resilience Scale – example questions</a:t>
            </a:r>
            <a:endParaRPr lang="en-US" sz="2400"/>
          </a:p>
        </p:txBody>
      </p:sp>
      <p:sp>
        <p:nvSpPr>
          <p:cNvPr id="4" name="TextBox 3">
            <a:extLst>
              <a:ext uri="{FF2B5EF4-FFF2-40B4-BE49-F238E27FC236}">
                <a16:creationId xmlns:a16="http://schemas.microsoft.com/office/drawing/2014/main" id="{CEE80BC4-4BC0-857F-5439-F10C555D4926}"/>
              </a:ext>
            </a:extLst>
          </p:cNvPr>
          <p:cNvSpPr txBox="1"/>
          <p:nvPr/>
        </p:nvSpPr>
        <p:spPr>
          <a:xfrm>
            <a:off x="5054400" y="1714960"/>
            <a:ext cx="3416968" cy="3139321"/>
          </a:xfrm>
          <a:prstGeom prst="rect">
            <a:avLst/>
          </a:prstGeom>
          <a:noFill/>
        </p:spPr>
        <p:txBody>
          <a:bodyPr wrap="square" rtlCol="0">
            <a:spAutoFit/>
          </a:bodyPr>
          <a:lstStyle/>
          <a:p>
            <a:r>
              <a:rPr lang="en-US" b="1">
                <a:cs typeface="Arial"/>
              </a:rPr>
              <a:t>Struggle (8 questions in total)</a:t>
            </a:r>
          </a:p>
          <a:p>
            <a:pPr marL="285750" indent="-285750">
              <a:buFont typeface="Arial" panose="020B0604020202020204" pitchFamily="34" charset="0"/>
              <a:buChar char="•"/>
            </a:pPr>
            <a:r>
              <a:rPr lang="en-US" b="0">
                <a:ea typeface="+mn-lt"/>
                <a:cs typeface="+mn-lt"/>
              </a:rPr>
              <a:t>Everyone struggles with Maths at some point.</a:t>
            </a:r>
            <a:endParaRPr lang="en-US"/>
          </a:p>
          <a:p>
            <a:pPr marL="285750" indent="-285750">
              <a:buFont typeface="Arial" panose="020B0604020202020204" pitchFamily="34" charset="0"/>
              <a:buChar char="•"/>
            </a:pPr>
            <a:r>
              <a:rPr lang="en-US" b="0">
                <a:ea typeface="+mn-lt"/>
                <a:cs typeface="+mn-lt"/>
              </a:rPr>
              <a:t>Good Mathematicians experience difficulties when solving problems.</a:t>
            </a:r>
            <a:endParaRPr lang="en-US"/>
          </a:p>
          <a:p>
            <a:pPr marL="285750" indent="-285750">
              <a:buFont typeface="Arial" panose="020B0604020202020204" pitchFamily="34" charset="0"/>
              <a:buChar char="•"/>
            </a:pPr>
            <a:r>
              <a:rPr lang="en-US" b="0">
                <a:ea typeface="+mn-lt"/>
                <a:cs typeface="+mn-lt"/>
              </a:rPr>
              <a:t>People who work in Maths-related fields sometimes find Maths challenging.</a:t>
            </a:r>
            <a:endParaRPr lang="en-US"/>
          </a:p>
          <a:p>
            <a:pPr marL="285750" indent="-285750">
              <a:buFont typeface="Arial" panose="020B0604020202020204" pitchFamily="34" charset="0"/>
              <a:buChar char="•"/>
            </a:pPr>
            <a:r>
              <a:rPr lang="en-US" b="0">
                <a:ea typeface="+mn-lt"/>
                <a:cs typeface="+mn-lt"/>
              </a:rPr>
              <a:t>Everyone makes mistakes at times when doing Maths.</a:t>
            </a:r>
            <a:endParaRPr lang="en-US"/>
          </a:p>
        </p:txBody>
      </p:sp>
    </p:spTree>
    <p:extLst>
      <p:ext uri="{BB962C8B-B14F-4D97-AF65-F5344CB8AC3E}">
        <p14:creationId xmlns:p14="http://schemas.microsoft.com/office/powerpoint/2010/main" val="3144239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660053" y="207636"/>
            <a:ext cx="6401675"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Maths resilience survey results</a:t>
            </a:r>
          </a:p>
        </p:txBody>
      </p:sp>
      <p:graphicFrame>
        <p:nvGraphicFramePr>
          <p:cNvPr id="4" name="Chart 3">
            <a:extLst>
              <a:ext uri="{FF2B5EF4-FFF2-40B4-BE49-F238E27FC236}">
                <a16:creationId xmlns:a16="http://schemas.microsoft.com/office/drawing/2014/main" id="{0A82EC4E-6E62-4771-B41A-3EA94D4F6B10}"/>
              </a:ext>
              <a:ext uri="{147F2762-F138-4A5C-976F-8EAC2B608ADB}">
                <a16:predDERef xmlns:a16="http://schemas.microsoft.com/office/drawing/2014/main" pred="{E2A7AEFC-E947-4BCC-86F4-D92C1B4A4973}"/>
              </a:ext>
            </a:extLst>
          </p:cNvPr>
          <p:cNvGraphicFramePr>
            <a:graphicFrameLocks/>
          </p:cNvGraphicFramePr>
          <p:nvPr>
            <p:extLst>
              <p:ext uri="{D42A27DB-BD31-4B8C-83A1-F6EECF244321}">
                <p14:modId xmlns:p14="http://schemas.microsoft.com/office/powerpoint/2010/main" val="2880637389"/>
              </p:ext>
            </p:extLst>
          </p:nvPr>
        </p:nvGraphicFramePr>
        <p:xfrm>
          <a:off x="3458624" y="1618524"/>
          <a:ext cx="5510777" cy="4192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E2A7AEFC-E947-4BCC-86F4-D92C1B4A4973}"/>
              </a:ext>
            </a:extLst>
          </p:cNvPr>
          <p:cNvGraphicFramePr>
            <a:graphicFrameLocks/>
          </p:cNvGraphicFramePr>
          <p:nvPr>
            <p:extLst>
              <p:ext uri="{D42A27DB-BD31-4B8C-83A1-F6EECF244321}">
                <p14:modId xmlns:p14="http://schemas.microsoft.com/office/powerpoint/2010/main" val="2160080033"/>
              </p:ext>
            </p:extLst>
          </p:nvPr>
        </p:nvGraphicFramePr>
        <p:xfrm>
          <a:off x="135771" y="1086899"/>
          <a:ext cx="3244958" cy="37933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03100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660054" y="207636"/>
            <a:ext cx="3209581"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Maths at school</a:t>
            </a:r>
          </a:p>
        </p:txBody>
      </p:sp>
      <p:sp>
        <p:nvSpPr>
          <p:cNvPr id="5" name="TextBox 4">
            <a:extLst>
              <a:ext uri="{FF2B5EF4-FFF2-40B4-BE49-F238E27FC236}">
                <a16:creationId xmlns:a16="http://schemas.microsoft.com/office/drawing/2014/main" id="{A01F9EA4-9D9D-4384-A7B6-CB6F480A45A1}"/>
              </a:ext>
            </a:extLst>
          </p:cNvPr>
          <p:cNvSpPr txBox="1"/>
          <p:nvPr/>
        </p:nvSpPr>
        <p:spPr>
          <a:xfrm>
            <a:off x="660054" y="1439834"/>
            <a:ext cx="8152642" cy="2101344"/>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sz="1800">
                <a:effectLst/>
                <a:latin typeface="Calibri" panose="020F0502020204030204" pitchFamily="34" charset="0"/>
                <a:ea typeface="Calibri" panose="020F0502020204030204" pitchFamily="34" charset="0"/>
                <a:cs typeface="Times New Roman" panose="02020603050405020304" pitchFamily="18" charset="0"/>
              </a:rPr>
              <a:t>OK – </a:t>
            </a:r>
            <a:r>
              <a:rPr lang="en-GB" sz="1800">
                <a:effectLst/>
                <a:latin typeface="Calibri" panose="020F0502020204030204" pitchFamily="34" charset="0"/>
                <a:ea typeface="Calibri" panose="020F0502020204030204" pitchFamily="34" charset="0"/>
                <a:cs typeface="Calibri" panose="020F0502020204030204" pitchFamily="34" charset="0"/>
              </a:rPr>
              <a:t>I can’t say it was easy, but I can’t recall struggling as much as I probably do now. (student 1) </a:t>
            </a:r>
          </a:p>
          <a:p>
            <a:pPr marL="285750" indent="-285750">
              <a:lnSpc>
                <a:spcPct val="107000"/>
              </a:lnSpc>
              <a:spcAft>
                <a:spcPts val="800"/>
              </a:spcAft>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sz="1800">
                <a:effectLst/>
                <a:latin typeface="Calibri" panose="020F0502020204030204" pitchFamily="34" charset="0"/>
                <a:ea typeface="Calibri" panose="020F0502020204030204" pitchFamily="34" charset="0"/>
              </a:rPr>
              <a:t>from early ages up until GCSE I was really, really good then it just went downhill. </a:t>
            </a:r>
            <a:r>
              <a:rPr lang="en-GB">
                <a:latin typeface="Calibri" panose="020F0502020204030204" pitchFamily="34" charset="0"/>
                <a:ea typeface="Calibri" panose="020F0502020204030204" pitchFamily="34" charset="0"/>
                <a:cs typeface="Calibri" panose="020F0502020204030204" pitchFamily="34" charset="0"/>
              </a:rPr>
              <a:t>(student 4)</a:t>
            </a:r>
          </a:p>
          <a:p>
            <a:pPr marL="285750" indent="-285750">
              <a:lnSpc>
                <a:spcPct val="115000"/>
              </a:lnSpc>
              <a:spcAft>
                <a:spcPts val="800"/>
              </a:spcAft>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sz="1800">
                <a:effectLst/>
                <a:latin typeface="Calibri" panose="020F0502020204030204" pitchFamily="34" charset="0"/>
                <a:ea typeface="Calibri" panose="020F0502020204030204" pitchFamily="34" charset="0"/>
                <a:cs typeface="Calibri" panose="020F0502020204030204" pitchFamily="34" charset="0"/>
              </a:rPr>
              <a:t>I enjoyed math. That's insane. I really enjoyed maths, and I thought I was good at it. (student 12)</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54DCCA0-F76C-4CB8-ABA0-9D284BC2E2BB}"/>
              </a:ext>
            </a:extLst>
          </p:cNvPr>
          <p:cNvSpPr txBox="1"/>
          <p:nvPr/>
        </p:nvSpPr>
        <p:spPr>
          <a:xfrm>
            <a:off x="660053" y="3945713"/>
            <a:ext cx="7953859" cy="2441694"/>
          </a:xfrm>
          <a:prstGeom prst="rect">
            <a:avLst/>
          </a:prstGeom>
          <a:noFill/>
        </p:spPr>
        <p:txBody>
          <a:bodyPr wrap="square">
            <a:spAutoFit/>
          </a:bodyPr>
          <a:lstStyle/>
          <a:p>
            <a:pPr marL="285750" indent="-285750">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To be fair I was absolutely terrible at it right from the beginning (student 2)</a:t>
            </a:r>
          </a:p>
          <a:p>
            <a:pPr marL="285750" indent="-285750">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maths was extremely traumatic for me.  (student 6)</a:t>
            </a:r>
          </a:p>
          <a:p>
            <a:pPr marL="285750" indent="-285750">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rPr>
              <a:t>I was absolutely terrified of maths when I was at school</a:t>
            </a:r>
            <a:r>
              <a:rPr lang="en-GB">
                <a:latin typeface="Calibri" panose="020F0502020204030204" pitchFamily="34" charset="0"/>
                <a:ea typeface="Calibri" panose="020F0502020204030204" pitchFamily="34" charset="0"/>
                <a:cs typeface="Calibri" panose="020F0502020204030204" pitchFamily="34" charset="0"/>
              </a:rPr>
              <a:t> (student 7)</a:t>
            </a:r>
          </a:p>
          <a:p>
            <a:pPr marL="285750" indent="-285750">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I have never coped with maths, the numbers just jumble up together as soon as they are put on a screen and never been able to look comfortably at them. (student 8)</a:t>
            </a:r>
            <a:endParaRPr lang="en-GB" sz="1800">
              <a:effectLst/>
              <a:latin typeface="Calibri" panose="020F0502020204030204" pitchFamily="34" charset="0"/>
              <a:ea typeface="Calibri" panose="020F0502020204030204" pitchFamily="34" charset="0"/>
            </a:endParaRPr>
          </a:p>
          <a:p>
            <a:pPr marL="285750" indent="-285750">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rPr>
              <a:t>maths especially at primary school absolutely terrified me.(student 10)</a:t>
            </a:r>
            <a:endParaRPr lang="en-GB"/>
          </a:p>
        </p:txBody>
      </p:sp>
    </p:spTree>
    <p:extLst>
      <p:ext uri="{BB962C8B-B14F-4D97-AF65-F5344CB8AC3E}">
        <p14:creationId xmlns:p14="http://schemas.microsoft.com/office/powerpoint/2010/main" val="155028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660054" y="207636"/>
            <a:ext cx="2745756"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Consequences</a:t>
            </a:r>
          </a:p>
        </p:txBody>
      </p:sp>
      <p:sp>
        <p:nvSpPr>
          <p:cNvPr id="4" name="TextBox 3">
            <a:extLst>
              <a:ext uri="{FF2B5EF4-FFF2-40B4-BE49-F238E27FC236}">
                <a16:creationId xmlns:a16="http://schemas.microsoft.com/office/drawing/2014/main" id="{C6755F25-419E-4B21-9052-F071EBB61274}"/>
              </a:ext>
            </a:extLst>
          </p:cNvPr>
          <p:cNvSpPr txBox="1"/>
          <p:nvPr/>
        </p:nvSpPr>
        <p:spPr>
          <a:xfrm>
            <a:off x="660054" y="1341927"/>
            <a:ext cx="8152642" cy="4201150"/>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1800" b="0" i="0" u="none" strike="noStrike" baseline="0">
                <a:latin typeface="Calibri" panose="020F0502020204030204" pitchFamily="34" charset="0"/>
              </a:rPr>
              <a:t>I very nearly put me off and instead of doing a BSc or just moving my entire career hopes and plans to something completely different and doing a BA. (student 1)</a:t>
            </a:r>
          </a:p>
          <a:p>
            <a:pPr marL="285750" indent="-285750">
              <a:spcAft>
                <a:spcPts val="600"/>
              </a:spcAft>
              <a:buFont typeface="Arial" panose="020B0604020202020204" pitchFamily="34" charset="0"/>
              <a:buChar char="•"/>
            </a:pPr>
            <a:r>
              <a:rPr lang="en-GB" sz="1800" b="0" i="0" u="none" strike="noStrike" baseline="0">
                <a:latin typeface="Calibri" panose="020F0502020204030204" pitchFamily="34" charset="0"/>
              </a:rPr>
              <a:t>it probably narrowed my career options I don’t know if that’s the right word I don’t think I was ever going to a hardcore finance role, but I just felt quite stupid you know being the ultimate word because mathematics is such a requirement in the world how you look at it, no matter how you splice it, it is something that’s a requirement (student 6)</a:t>
            </a:r>
          </a:p>
          <a:p>
            <a:pPr marL="285750" indent="-285750">
              <a:spcAft>
                <a:spcPts val="600"/>
              </a:spcAft>
              <a:buFont typeface="Arial" panose="020B0604020202020204" pitchFamily="34" charset="0"/>
              <a:buChar char="•"/>
            </a:pPr>
            <a:r>
              <a:rPr lang="en-GB" sz="1800" b="0" i="0" u="none" strike="noStrike" baseline="0">
                <a:latin typeface="Calibri" panose="020F0502020204030204" pitchFamily="34" charset="0"/>
              </a:rPr>
              <a:t>I would avoid it at all costs, even now I’m in a job where I have to use maths and I just get someone else to do it. (student 8)</a:t>
            </a:r>
          </a:p>
          <a:p>
            <a:pPr marL="285750" indent="-285750">
              <a:spcAft>
                <a:spcPts val="600"/>
              </a:spcAft>
              <a:buFont typeface="Arial" panose="020B0604020202020204" pitchFamily="34" charset="0"/>
              <a:buChar char="•"/>
            </a:pPr>
            <a:r>
              <a:rPr lang="en-GB" sz="1800" b="0" i="0" u="none" strike="noStrike" baseline="0">
                <a:latin typeface="Calibri" panose="020F0502020204030204" pitchFamily="34" charset="0"/>
              </a:rPr>
              <a:t>I mean it almost made me not want to go into engineering, so when I first looked, I’ve always liked engineering from a, right from being a kid I’ve always done stuff with my dad and my grandad and it were always something I looked to do, but when I started, not failing maths, but almost, almost knowing I was going to fail in maths it almost completely put me off it (student 15)</a:t>
            </a:r>
          </a:p>
        </p:txBody>
      </p:sp>
    </p:spTree>
    <p:extLst>
      <p:ext uri="{BB962C8B-B14F-4D97-AF65-F5344CB8AC3E}">
        <p14:creationId xmlns:p14="http://schemas.microsoft.com/office/powerpoint/2010/main" val="2829236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6B9BF3-47C2-3D03-A3C7-942FE9CE1754}"/>
              </a:ext>
            </a:extLst>
          </p:cNvPr>
          <p:cNvSpPr>
            <a:spLocks noGrp="1"/>
          </p:cNvSpPr>
          <p:nvPr>
            <p:ph type="ctrTitle"/>
          </p:nvPr>
        </p:nvSpPr>
        <p:spPr>
          <a:xfrm>
            <a:off x="432000" y="544317"/>
            <a:ext cx="1817905" cy="430241"/>
          </a:xfrm>
        </p:spPr>
        <p:txBody>
          <a:bodyPr/>
          <a:lstStyle/>
          <a:p>
            <a:r>
              <a:rPr lang="en-GB"/>
              <a:t>References</a:t>
            </a:r>
          </a:p>
        </p:txBody>
      </p:sp>
      <p:sp>
        <p:nvSpPr>
          <p:cNvPr id="4" name="Text Placeholder 3">
            <a:extLst>
              <a:ext uri="{FF2B5EF4-FFF2-40B4-BE49-F238E27FC236}">
                <a16:creationId xmlns:a16="http://schemas.microsoft.com/office/drawing/2014/main" id="{2B69ED2C-3D58-D87F-46F6-5BB01DBEA16C}"/>
              </a:ext>
            </a:extLst>
          </p:cNvPr>
          <p:cNvSpPr txBox="1">
            <a:spLocks noGrp="1"/>
          </p:cNvSpPr>
          <p:nvPr>
            <p:ph type="body" sz="quarter" idx="11"/>
          </p:nvPr>
        </p:nvSpPr>
        <p:spPr>
          <a:xfrm>
            <a:off x="431800" y="1079500"/>
            <a:ext cx="8220075" cy="5434171"/>
          </a:xfrm>
          <a:prstGeom prst="rect">
            <a:avLst/>
          </a:prstGeom>
          <a:noFill/>
        </p:spPr>
        <p:txBody>
          <a:bodyPr wrap="square" numCol="1">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Ashcraft, M. &amp; Krause, J. (2007) Working memory, math performance, and math anxiety. </a:t>
            </a:r>
            <a:r>
              <a:rPr kumimoji="0" lang="en-GB" b="0" i="1" u="none" strike="noStrike" kern="1200" cap="none" spc="0" normalizeH="0" baseline="0" noProof="0">
                <a:ln>
                  <a:noFill/>
                </a:ln>
                <a:solidFill>
                  <a:prstClr val="black"/>
                </a:solidFill>
                <a:effectLst/>
                <a:uLnTx/>
                <a:uFillTx/>
                <a:ea typeface="+mn-ea"/>
                <a:cs typeface="Arial" panose="020B0604020202020204" pitchFamily="34" charset="0"/>
              </a:rPr>
              <a:t>Psychonomic </a:t>
            </a:r>
            <a:r>
              <a:rPr lang="en-GB" b="0" i="1">
                <a:solidFill>
                  <a:prstClr val="black"/>
                </a:solidFill>
                <a:cs typeface="Arial" panose="020B0604020202020204" pitchFamily="34" charset="0"/>
              </a:rPr>
              <a:t>B</a:t>
            </a:r>
            <a:r>
              <a:rPr kumimoji="0" lang="en-GB" b="0" i="1" u="none" strike="noStrike" kern="1200" cap="none" spc="0" normalizeH="0" baseline="0" noProof="0" err="1">
                <a:ln>
                  <a:noFill/>
                </a:ln>
                <a:solidFill>
                  <a:prstClr val="black"/>
                </a:solidFill>
                <a:effectLst/>
                <a:uLnTx/>
                <a:uFillTx/>
                <a:ea typeface="+mn-ea"/>
                <a:cs typeface="Arial" panose="020B0604020202020204" pitchFamily="34" charset="0"/>
              </a:rPr>
              <a:t>ulletin</a:t>
            </a:r>
            <a:r>
              <a:rPr kumimoji="0" lang="en-GB" b="0" i="1" u="none" strike="noStrike" kern="1200" cap="none" spc="0" normalizeH="0" baseline="0" noProof="0">
                <a:ln>
                  <a:noFill/>
                </a:ln>
                <a:solidFill>
                  <a:prstClr val="black"/>
                </a:solidFill>
                <a:effectLst/>
                <a:uLnTx/>
                <a:uFillTx/>
                <a:ea typeface="+mn-ea"/>
                <a:cs typeface="Arial" panose="020B0604020202020204" pitchFamily="34" charset="0"/>
              </a:rPr>
              <a:t> &amp; Review</a:t>
            </a: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 14 (2)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b="0" err="1">
                <a:solidFill>
                  <a:prstClr val="black"/>
                </a:solidFill>
                <a:cs typeface="Arial" panose="020B0604020202020204" pitchFamily="34" charset="0"/>
              </a:rPr>
              <a:t>Beilock</a:t>
            </a:r>
            <a:r>
              <a:rPr lang="en-GB" b="0">
                <a:solidFill>
                  <a:prstClr val="black"/>
                </a:solidFill>
                <a:cs typeface="Arial" panose="020B0604020202020204" pitchFamily="34" charset="0"/>
              </a:rPr>
              <a:t>, S., Gunderson, E., Ramirez, G. &amp; Levine, S. (2010). Female teachers’ math anxiety affects girls math achievement. </a:t>
            </a:r>
            <a:r>
              <a:rPr lang="en-GB" b="0" i="1">
                <a:solidFill>
                  <a:prstClr val="black"/>
                </a:solidFill>
                <a:cs typeface="Arial" panose="020B0604020202020204" pitchFamily="34" charset="0"/>
              </a:rPr>
              <a:t>Proceedings of the National Academy of Sciences</a:t>
            </a:r>
            <a:r>
              <a:rPr lang="en-GB" b="0">
                <a:solidFill>
                  <a:prstClr val="black"/>
                </a:solidFill>
                <a:cs typeface="Arial" panose="020B0604020202020204" pitchFamily="34" charset="0"/>
              </a:rPr>
              <a:t> – PNAS, 107(5).</a:t>
            </a:r>
          </a:p>
          <a:p>
            <a:pPr lvl="0" defTabSz="914400">
              <a:lnSpc>
                <a:spcPct val="90000"/>
              </a:lnSpc>
              <a:defRPr/>
            </a:pPr>
            <a:r>
              <a:rPr lang="en-GB" b="0">
                <a:latin typeface="Arial" panose="020B0604020202020204" pitchFamily="34" charset="0"/>
                <a:ea typeface="Arial" panose="020B0604020202020204" pitchFamily="34" charset="0"/>
              </a:rPr>
              <a:t>Betz, Nancy E. (1978). Prevalence, distribution, and correlates of math anxiety in college students. </a:t>
            </a:r>
            <a:r>
              <a:rPr lang="en-GB" b="0" i="1">
                <a:latin typeface="Arial" panose="020B0604020202020204" pitchFamily="34" charset="0"/>
                <a:ea typeface="Arial" panose="020B0604020202020204" pitchFamily="34" charset="0"/>
              </a:rPr>
              <a:t>Journal of Counselling Psychology</a:t>
            </a:r>
            <a:r>
              <a:rPr lang="en-GB" b="0">
                <a:latin typeface="Arial" panose="020B0604020202020204" pitchFamily="34" charset="0"/>
                <a:ea typeface="Arial" panose="020B0604020202020204" pitchFamily="34" charset="0"/>
              </a:rPr>
              <a:t>, Vol 25(5), 441-448. </a:t>
            </a:r>
            <a:r>
              <a:rPr lang="en-GB" b="0" err="1">
                <a:latin typeface="Arial" panose="020B0604020202020204" pitchFamily="34" charset="0"/>
                <a:ea typeface="Arial" panose="020B0604020202020204" pitchFamily="34" charset="0"/>
              </a:rPr>
              <a:t>doi</a:t>
            </a:r>
            <a:r>
              <a:rPr lang="en-GB" b="0">
                <a:latin typeface="Arial" panose="020B0604020202020204" pitchFamily="34" charset="0"/>
                <a:ea typeface="Arial" panose="020B0604020202020204" pitchFamily="34" charset="0"/>
              </a:rPr>
              <a:t>: 10.1037/0022-0167.25.5.441 </a:t>
            </a:r>
          </a:p>
          <a:p>
            <a:pPr lvl="0" defTabSz="914400">
              <a:lnSpc>
                <a:spcPct val="90000"/>
              </a:lnSpc>
              <a:defRPr/>
            </a:pP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Douglas, D. &amp; </a:t>
            </a:r>
            <a:r>
              <a:rPr kumimoji="0" lang="en-GB" b="0" i="0" u="none" strike="noStrike" kern="1200" cap="none" spc="0" normalizeH="0" baseline="0" noProof="0" err="1">
                <a:ln>
                  <a:noFill/>
                </a:ln>
                <a:solidFill>
                  <a:prstClr val="black"/>
                </a:solidFill>
                <a:effectLst/>
                <a:uLnTx/>
                <a:uFillTx/>
                <a:ea typeface="+mn-ea"/>
                <a:cs typeface="Arial" panose="020B0604020202020204" pitchFamily="34" charset="0"/>
              </a:rPr>
              <a:t>Attewell</a:t>
            </a: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 P. (2017) School mathematics as gatekeeper, </a:t>
            </a:r>
            <a:r>
              <a:rPr kumimoji="0" lang="en-GB" b="0" i="1" u="none" strike="noStrike" kern="1200" cap="none" spc="0" normalizeH="0" baseline="0" noProof="0">
                <a:ln>
                  <a:noFill/>
                </a:ln>
                <a:solidFill>
                  <a:prstClr val="black"/>
                </a:solidFill>
                <a:effectLst/>
                <a:uLnTx/>
                <a:uFillTx/>
                <a:ea typeface="+mn-ea"/>
                <a:cs typeface="Arial" panose="020B0604020202020204" pitchFamily="34" charset="0"/>
              </a:rPr>
              <a:t>The Sociological Quarterly, 58:4</a:t>
            </a: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b="0" err="1">
                <a:solidFill>
                  <a:prstClr val="black"/>
                </a:solidFill>
                <a:cs typeface="Arial" panose="020B0604020202020204" pitchFamily="34" charset="0"/>
              </a:rPr>
              <a:t>Dowker</a:t>
            </a:r>
            <a:r>
              <a:rPr lang="en-GB" b="0">
                <a:solidFill>
                  <a:prstClr val="black"/>
                </a:solidFill>
                <a:cs typeface="Arial" panose="020B0604020202020204" pitchFamily="34" charset="0"/>
              </a:rPr>
              <a:t>, A., Sarkar, A., &amp; </a:t>
            </a:r>
            <a:r>
              <a:rPr lang="en-GB" b="0" err="1">
                <a:solidFill>
                  <a:prstClr val="black"/>
                </a:solidFill>
                <a:cs typeface="Arial" panose="020B0604020202020204" pitchFamily="34" charset="0"/>
              </a:rPr>
              <a:t>Looi</a:t>
            </a:r>
            <a:r>
              <a:rPr lang="en-GB" b="0">
                <a:solidFill>
                  <a:prstClr val="black"/>
                </a:solidFill>
                <a:cs typeface="Arial" panose="020B0604020202020204" pitchFamily="34" charset="0"/>
              </a:rPr>
              <a:t>, C. Y. (2016) Mathematics anxiety: what have we learned in 60 Years?, </a:t>
            </a:r>
            <a:r>
              <a:rPr lang="en-GB" b="0" i="1">
                <a:solidFill>
                  <a:prstClr val="black"/>
                </a:solidFill>
                <a:cs typeface="Arial" panose="020B0604020202020204" pitchFamily="34" charset="0"/>
              </a:rPr>
              <a:t>Frontiers in Psychology, 7</a:t>
            </a:r>
            <a:r>
              <a:rPr lang="en-GB" b="0">
                <a:solidFill>
                  <a:prstClr val="black"/>
                </a:solidFill>
                <a:cs typeface="Arial" panose="020B0604020202020204" pitchFamily="34" charset="0"/>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Dutton, W.H. &amp; Dutton, A. (1991). Mathematics children use and understand. </a:t>
            </a:r>
            <a:r>
              <a:rPr kumimoji="0" lang="en-GB" b="0" i="1" u="none" strike="noStrike" kern="1200" cap="none" spc="0" normalizeH="0" baseline="0" noProof="0">
                <a:ln>
                  <a:noFill/>
                </a:ln>
                <a:solidFill>
                  <a:prstClr val="black"/>
                </a:solidFill>
                <a:effectLst/>
                <a:uLnTx/>
                <a:uFillTx/>
                <a:ea typeface="+mn-ea"/>
                <a:cs typeface="Arial" panose="020B0604020202020204" pitchFamily="34" charset="0"/>
              </a:rPr>
              <a:t>Mountain View, CA: Mayfield publishing </a:t>
            </a:r>
            <a:r>
              <a:rPr lang="en-GB" b="0" i="1">
                <a:solidFill>
                  <a:prstClr val="black"/>
                </a:solidFill>
                <a:cs typeface="Arial" panose="020B0604020202020204" pitchFamily="34" charset="0"/>
              </a:rPr>
              <a:t>Co</a:t>
            </a:r>
            <a:r>
              <a:rPr kumimoji="0" lang="en-GB" b="0" i="1" u="none" strike="noStrike" kern="1200" cap="none" spc="0" normalizeH="0" baseline="0" noProof="0" err="1">
                <a:ln>
                  <a:noFill/>
                </a:ln>
                <a:solidFill>
                  <a:prstClr val="black"/>
                </a:solidFill>
                <a:effectLst/>
                <a:uLnTx/>
                <a:uFillTx/>
                <a:ea typeface="+mn-ea"/>
                <a:cs typeface="Arial" panose="020B0604020202020204" pitchFamily="34" charset="0"/>
              </a:rPr>
              <a:t>mpany</a:t>
            </a: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b="0">
                <a:solidFill>
                  <a:prstClr val="black"/>
                </a:solidFill>
                <a:cs typeface="Arial" panose="020B0604020202020204" pitchFamily="34" charset="0"/>
              </a:rPr>
              <a:t>Dweck, C. (2000). Self-theories: their role in motivation, personality, and development. </a:t>
            </a:r>
            <a:r>
              <a:rPr lang="en-GB" b="0" i="1">
                <a:solidFill>
                  <a:prstClr val="black"/>
                </a:solidFill>
                <a:cs typeface="Arial" panose="020B0604020202020204" pitchFamily="34" charset="0"/>
              </a:rPr>
              <a:t>Psychology Press</a:t>
            </a:r>
            <a:r>
              <a:rPr lang="en-GB" b="0">
                <a:solidFill>
                  <a:prstClr val="black"/>
                </a:solidFill>
                <a:cs typeface="Arial" panose="020B0604020202020204" pitchFamily="34" charset="0"/>
              </a:rPr>
              <a:t>.</a:t>
            </a:r>
            <a:endParaRPr kumimoji="0" lang="en-GB" b="0" i="0" u="none" strike="noStrike" kern="1200" cap="none" spc="0" normalizeH="0" baseline="0" noProof="0">
              <a:ln>
                <a:noFill/>
              </a:ln>
              <a:solidFill>
                <a:prstClr val="black"/>
              </a:solidFill>
              <a:effectLst/>
              <a:uLnTx/>
              <a:uFillTx/>
              <a:ea typeface="+mn-ea"/>
              <a:cs typeface="Arial" panose="020B0604020202020204" pitchFamily="34" charset="0"/>
            </a:endParaRPr>
          </a:p>
          <a:p>
            <a:pPr defTabSz="914400">
              <a:lnSpc>
                <a:spcPct val="90000"/>
              </a:lnSpc>
              <a:defRPr/>
            </a:pPr>
            <a:r>
              <a:rPr lang="en-GB" b="0" err="1">
                <a:latin typeface="Arial" panose="020B0604020202020204" pitchFamily="34" charset="0"/>
                <a:ea typeface="Arial" panose="020B0604020202020204" pitchFamily="34" charset="0"/>
              </a:rPr>
              <a:t>Kooken</a:t>
            </a:r>
            <a:r>
              <a:rPr lang="en-GB" b="0">
                <a:latin typeface="Arial" panose="020B0604020202020204" pitchFamily="34" charset="0"/>
                <a:ea typeface="Arial" panose="020B0604020202020204" pitchFamily="34" charset="0"/>
              </a:rPr>
              <a:t>, J., Welsh, M., </a:t>
            </a:r>
            <a:r>
              <a:rPr lang="en-GB" b="0" err="1">
                <a:latin typeface="Arial" panose="020B0604020202020204" pitchFamily="34" charset="0"/>
                <a:ea typeface="Arial" panose="020B0604020202020204" pitchFamily="34" charset="0"/>
              </a:rPr>
              <a:t>McCoach</a:t>
            </a:r>
            <a:r>
              <a:rPr lang="en-GB" b="0">
                <a:latin typeface="Arial" panose="020B0604020202020204" pitchFamily="34" charset="0"/>
                <a:ea typeface="Arial" panose="020B0604020202020204" pitchFamily="34" charset="0"/>
              </a:rPr>
              <a:t>, D., Johnston-Wilder, S., Lee, C. (2013). Measuring Mathematical Resilience: An application of the construct of resilience to the study of mathematics . </a:t>
            </a:r>
            <a:r>
              <a:rPr lang="en-GB" b="0" i="1">
                <a:latin typeface="Arial" panose="020B0604020202020204" pitchFamily="34" charset="0"/>
                <a:ea typeface="Arial" panose="020B0604020202020204" pitchFamily="34" charset="0"/>
              </a:rPr>
              <a:t>Paper presented at national conference of the American Educational Research Association, San Francisco, CA</a:t>
            </a:r>
            <a:r>
              <a:rPr lang="en-GB" b="0">
                <a:latin typeface="Arial" panose="020B0604020202020204" pitchFamily="34" charset="0"/>
                <a:ea typeface="Arial" panose="020B0604020202020204" pitchFamily="34" charset="0"/>
              </a:rPr>
              <a:t>.</a:t>
            </a:r>
          </a:p>
          <a:p>
            <a:pPr defTabSz="914400">
              <a:lnSpc>
                <a:spcPct val="90000"/>
              </a:lnSpc>
              <a:defRPr/>
            </a:pPr>
            <a:r>
              <a:rPr lang="en-GB" b="0">
                <a:solidFill>
                  <a:prstClr val="black"/>
                </a:solidFill>
                <a:cs typeface="Arial" panose="020B0604020202020204" pitchFamily="34" charset="0"/>
              </a:rPr>
              <a:t>Krantz, S.G. (1999). How to teach mathematics. </a:t>
            </a:r>
            <a:r>
              <a:rPr lang="en-GB" b="0" i="1">
                <a:solidFill>
                  <a:prstClr val="black"/>
                </a:solidFill>
                <a:cs typeface="Arial" panose="020B0604020202020204" pitchFamily="34" charset="0"/>
              </a:rPr>
              <a:t>Providence: American Mathematical Society</a:t>
            </a:r>
          </a:p>
          <a:p>
            <a:pPr defTabSz="914400">
              <a:lnSpc>
                <a:spcPct val="90000"/>
              </a:lnSpc>
              <a:defRPr/>
            </a:pP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Lee, C. &amp; Johnston-Wilder, S (2017). The construct of mathematical </a:t>
            </a:r>
            <a:r>
              <a:rPr lang="en-GB" b="0">
                <a:solidFill>
                  <a:prstClr val="black"/>
                </a:solidFill>
                <a:cs typeface="Arial" panose="020B0604020202020204" pitchFamily="34" charset="0"/>
              </a:rPr>
              <a:t>r</a:t>
            </a:r>
            <a:r>
              <a:rPr kumimoji="0" lang="en-GB" b="0" i="0" u="none" strike="noStrike" kern="1200" cap="none" spc="0" normalizeH="0" baseline="0" noProof="0" err="1">
                <a:ln>
                  <a:noFill/>
                </a:ln>
                <a:solidFill>
                  <a:prstClr val="black"/>
                </a:solidFill>
                <a:effectLst/>
                <a:uLnTx/>
                <a:uFillTx/>
                <a:ea typeface="+mn-ea"/>
                <a:cs typeface="Arial" panose="020B0604020202020204" pitchFamily="34" charset="0"/>
              </a:rPr>
              <a:t>esilience</a:t>
            </a: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 In </a:t>
            </a:r>
            <a:r>
              <a:rPr kumimoji="0" lang="en-GB" b="0" i="0" u="none" strike="noStrike" kern="1200" cap="none" spc="0" normalizeH="0" baseline="0" noProof="0" err="1">
                <a:ln>
                  <a:noFill/>
                </a:ln>
                <a:solidFill>
                  <a:prstClr val="black"/>
                </a:solidFill>
                <a:effectLst/>
                <a:uLnTx/>
                <a:uFillTx/>
                <a:ea typeface="+mn-ea"/>
                <a:cs typeface="Arial" panose="020B0604020202020204" pitchFamily="34" charset="0"/>
              </a:rPr>
              <a:t>Xolocotzin</a:t>
            </a: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 </a:t>
            </a:r>
            <a:r>
              <a:rPr lang="en-GB" b="0">
                <a:solidFill>
                  <a:prstClr val="black"/>
                </a:solidFill>
              </a:rPr>
              <a:t>E. S. ed. </a:t>
            </a:r>
            <a:r>
              <a:rPr lang="en-GB" b="0" i="1">
                <a:solidFill>
                  <a:prstClr val="black"/>
                </a:solidFill>
              </a:rPr>
              <a:t>Understanding Emotions in Mathematical Thinking and Learning. Elsevier, pp. 269-291</a:t>
            </a:r>
            <a:r>
              <a:rPr lang="en-GB" b="0">
                <a:solidFill>
                  <a:prstClr val="black"/>
                </a:solidFill>
              </a:rPr>
              <a:t>.</a:t>
            </a:r>
          </a:p>
          <a:p>
            <a:pPr defTabSz="914400">
              <a:lnSpc>
                <a:spcPct val="90000"/>
              </a:lnSpc>
              <a:defRPr/>
            </a:pPr>
            <a:r>
              <a:rPr lang="en-GB" b="0">
                <a:solidFill>
                  <a:prstClr val="black"/>
                </a:solidFill>
              </a:rPr>
              <a:t>Mahmood, S. &amp; Khatoon, T. (2011). </a:t>
            </a:r>
            <a:r>
              <a:rPr lang="en-GB" b="0">
                <a:effectLst/>
                <a:ea typeface="Arial" panose="020B0604020202020204" pitchFamily="34" charset="0"/>
              </a:rPr>
              <a:t>Development and Validation of the Mathematics Anxiety Scale for Secondary and Senior Secondary School Students, </a:t>
            </a:r>
            <a:r>
              <a:rPr lang="en-GB" b="0" i="1">
                <a:effectLst/>
                <a:ea typeface="Arial" panose="020B0604020202020204" pitchFamily="34" charset="0"/>
              </a:rPr>
              <a:t>British Journal of Arts and Social Sciences, ISSN: 2046-9578, Vol.2 No.2 </a:t>
            </a:r>
            <a:endParaRPr lang="en-GB" b="0" i="1"/>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Maloney, E., Ramirez, G., Gunderson, E, Levine, S. &amp; </a:t>
            </a:r>
            <a:r>
              <a:rPr kumimoji="0" lang="en-GB" b="0" i="0" u="none" strike="noStrike" kern="1200" cap="none" spc="0" normalizeH="0" baseline="0" noProof="0" err="1">
                <a:ln>
                  <a:noFill/>
                </a:ln>
                <a:solidFill>
                  <a:prstClr val="black"/>
                </a:solidFill>
                <a:effectLst/>
                <a:uLnTx/>
                <a:uFillTx/>
                <a:ea typeface="+mn-ea"/>
                <a:cs typeface="Arial" panose="020B0604020202020204" pitchFamily="34" charset="0"/>
              </a:rPr>
              <a:t>Beilock</a:t>
            </a: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 S. (2015) Intergenerational effects of parents’ math </a:t>
            </a:r>
            <a:r>
              <a:rPr lang="en-GB" b="0">
                <a:solidFill>
                  <a:prstClr val="black"/>
                </a:solidFill>
                <a:cs typeface="Arial" panose="020B0604020202020204" pitchFamily="34" charset="0"/>
              </a:rPr>
              <a:t>a</a:t>
            </a:r>
            <a:r>
              <a:rPr kumimoji="0" lang="en-GB" b="0" i="0" u="none" strike="noStrike" kern="1200" cap="none" spc="0" normalizeH="0" baseline="0" noProof="0" err="1">
                <a:ln>
                  <a:noFill/>
                </a:ln>
                <a:solidFill>
                  <a:prstClr val="black"/>
                </a:solidFill>
                <a:effectLst/>
                <a:uLnTx/>
                <a:uFillTx/>
                <a:ea typeface="+mn-ea"/>
                <a:cs typeface="Arial" panose="020B0604020202020204" pitchFamily="34" charset="0"/>
              </a:rPr>
              <a:t>nxiety</a:t>
            </a: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 on children’s </a:t>
            </a:r>
            <a:r>
              <a:rPr lang="en-GB" b="0">
                <a:solidFill>
                  <a:prstClr val="black"/>
                </a:solidFill>
                <a:cs typeface="Arial" panose="020B0604020202020204" pitchFamily="34" charset="0"/>
              </a:rPr>
              <a:t>m</a:t>
            </a:r>
            <a:r>
              <a:rPr kumimoji="0" lang="en-GB" b="0" i="0" u="none" strike="noStrike" kern="1200" cap="none" spc="0" normalizeH="0" baseline="0" noProof="0" err="1">
                <a:ln>
                  <a:noFill/>
                </a:ln>
                <a:solidFill>
                  <a:prstClr val="black"/>
                </a:solidFill>
                <a:effectLst/>
                <a:uLnTx/>
                <a:uFillTx/>
                <a:ea typeface="+mn-ea"/>
                <a:cs typeface="Arial" panose="020B0604020202020204" pitchFamily="34" charset="0"/>
              </a:rPr>
              <a:t>ath</a:t>
            </a: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 achievement and anxiety. </a:t>
            </a:r>
            <a:r>
              <a:rPr kumimoji="0" lang="en-GB" b="0" i="1" u="none" strike="noStrike" kern="1200" cap="none" spc="0" normalizeH="0" baseline="0" noProof="0">
                <a:ln>
                  <a:noFill/>
                </a:ln>
                <a:solidFill>
                  <a:prstClr val="black"/>
                </a:solidFill>
                <a:effectLst/>
                <a:uLnTx/>
                <a:uFillTx/>
                <a:ea typeface="+mn-ea"/>
                <a:cs typeface="Arial" panose="020B0604020202020204" pitchFamily="34" charset="0"/>
              </a:rPr>
              <a:t>Psychological Science, 26(9).</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Spicer, J. (2004). Resources to combat math anxiety. </a:t>
            </a:r>
            <a:r>
              <a:rPr kumimoji="0" lang="en-GB" b="0" i="1" u="none" strike="noStrike" kern="1200" cap="none" spc="0" normalizeH="0" baseline="0" noProof="0">
                <a:ln>
                  <a:noFill/>
                </a:ln>
                <a:solidFill>
                  <a:prstClr val="black"/>
                </a:solidFill>
                <a:effectLst/>
                <a:uLnTx/>
                <a:uFillTx/>
                <a:ea typeface="+mn-ea"/>
                <a:cs typeface="Arial" panose="020B0604020202020204" pitchFamily="34" charset="0"/>
              </a:rPr>
              <a:t>Eisenhower National Clearinghouse Focus 12(12)</a:t>
            </a:r>
            <a:r>
              <a:rPr kumimoji="0" lang="en-GB" b="0" i="0" u="none" strike="noStrike" kern="1200" cap="none" spc="0" normalizeH="0" baseline="0" noProof="0">
                <a:ln>
                  <a:noFill/>
                </a:ln>
                <a:solidFill>
                  <a:prstClr val="black"/>
                </a:solidFill>
                <a:effectLst/>
                <a:uLnTx/>
                <a:uFillTx/>
                <a:ea typeface="+mn-ea"/>
                <a:cs typeface="Arial" panose="020B0604020202020204" pitchFamily="34" charset="0"/>
              </a:rPr>
              <a:t> </a:t>
            </a:r>
          </a:p>
        </p:txBody>
      </p:sp>
    </p:spTree>
    <p:extLst>
      <p:ext uri="{BB962C8B-B14F-4D97-AF65-F5344CB8AC3E}">
        <p14:creationId xmlns:p14="http://schemas.microsoft.com/office/powerpoint/2010/main" val="1073626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9F91D1-DFED-4355-A437-5E760D6F4DC4}"/>
              </a:ext>
            </a:extLst>
          </p:cNvPr>
          <p:cNvSpPr>
            <a:spLocks noGrp="1"/>
          </p:cNvSpPr>
          <p:nvPr>
            <p:ph type="ctrTitle"/>
          </p:nvPr>
        </p:nvSpPr>
        <p:spPr>
          <a:xfrm>
            <a:off x="431998" y="544317"/>
            <a:ext cx="5897549" cy="459293"/>
          </a:xfrm>
        </p:spPr>
        <p:txBody>
          <a:bodyPr/>
          <a:lstStyle/>
          <a:p>
            <a:r>
              <a:rPr lang="en-GB" sz="2800"/>
              <a:t>Aims, Objectives and Project Plan</a:t>
            </a:r>
          </a:p>
        </p:txBody>
      </p:sp>
      <p:sp>
        <p:nvSpPr>
          <p:cNvPr id="4" name="Content Placeholder 3">
            <a:extLst>
              <a:ext uri="{FF2B5EF4-FFF2-40B4-BE49-F238E27FC236}">
                <a16:creationId xmlns:a16="http://schemas.microsoft.com/office/drawing/2014/main" id="{9C925622-ACE8-41CD-8934-92186181BCC2}"/>
              </a:ext>
            </a:extLst>
          </p:cNvPr>
          <p:cNvSpPr>
            <a:spLocks noGrp="1"/>
          </p:cNvSpPr>
          <p:nvPr>
            <p:ph idx="1"/>
          </p:nvPr>
        </p:nvSpPr>
        <p:spPr/>
        <p:txBody>
          <a:bodyPr/>
          <a:lstStyle/>
          <a:p>
            <a:r>
              <a:rPr lang="en-GB" sz="1800">
                <a:latin typeface="Arial" panose="020B0604020202020204" pitchFamily="34" charset="0"/>
                <a:cs typeface="Arial" panose="020B0604020202020204" pitchFamily="34" charset="0"/>
              </a:rPr>
              <a:t>This project is intended to be the first of several, which will culminate with a STEM-wide program for supporting students with Maths Anxiety.  It will identify the extent of maths anxiety within the community of STEM students and aim to identify some underlying reasons for the issues</a:t>
            </a:r>
            <a:r>
              <a:rPr lang="en-GB">
                <a:latin typeface="Arial" panose="020B0604020202020204" pitchFamily="34" charset="0"/>
                <a:cs typeface="Arial" panose="020B0604020202020204" pitchFamily="34" charset="0"/>
              </a:rPr>
              <a:t>.</a:t>
            </a:r>
            <a:endParaRPr lang="en-GB"/>
          </a:p>
        </p:txBody>
      </p:sp>
      <p:sp>
        <p:nvSpPr>
          <p:cNvPr id="5" name="TextBox 4">
            <a:extLst>
              <a:ext uri="{FF2B5EF4-FFF2-40B4-BE49-F238E27FC236}">
                <a16:creationId xmlns:a16="http://schemas.microsoft.com/office/drawing/2014/main" id="{7D1FF24B-1D0C-4E80-9F5F-8BACF5242CF8}"/>
              </a:ext>
            </a:extLst>
          </p:cNvPr>
          <p:cNvSpPr txBox="1"/>
          <p:nvPr/>
        </p:nvSpPr>
        <p:spPr>
          <a:xfrm>
            <a:off x="3533532" y="2603630"/>
            <a:ext cx="2467041" cy="2308324"/>
          </a:xfrm>
          <a:custGeom>
            <a:avLst/>
            <a:gdLst>
              <a:gd name="connsiteX0" fmla="*/ 0 w 2467041"/>
              <a:gd name="connsiteY0" fmla="*/ 0 h 2308324"/>
              <a:gd name="connsiteX1" fmla="*/ 518079 w 2467041"/>
              <a:gd name="connsiteY1" fmla="*/ 0 h 2308324"/>
              <a:gd name="connsiteX2" fmla="*/ 986816 w 2467041"/>
              <a:gd name="connsiteY2" fmla="*/ 0 h 2308324"/>
              <a:gd name="connsiteX3" fmla="*/ 1529565 w 2467041"/>
              <a:gd name="connsiteY3" fmla="*/ 0 h 2308324"/>
              <a:gd name="connsiteX4" fmla="*/ 1948962 w 2467041"/>
              <a:gd name="connsiteY4" fmla="*/ 0 h 2308324"/>
              <a:gd name="connsiteX5" fmla="*/ 2467041 w 2467041"/>
              <a:gd name="connsiteY5" fmla="*/ 0 h 2308324"/>
              <a:gd name="connsiteX6" fmla="*/ 2467041 w 2467041"/>
              <a:gd name="connsiteY6" fmla="*/ 623247 h 2308324"/>
              <a:gd name="connsiteX7" fmla="*/ 2467041 w 2467041"/>
              <a:gd name="connsiteY7" fmla="*/ 1177245 h 2308324"/>
              <a:gd name="connsiteX8" fmla="*/ 2467041 w 2467041"/>
              <a:gd name="connsiteY8" fmla="*/ 1777409 h 2308324"/>
              <a:gd name="connsiteX9" fmla="*/ 2467041 w 2467041"/>
              <a:gd name="connsiteY9" fmla="*/ 2308324 h 2308324"/>
              <a:gd name="connsiteX10" fmla="*/ 2022974 w 2467041"/>
              <a:gd name="connsiteY10" fmla="*/ 2308324 h 2308324"/>
              <a:gd name="connsiteX11" fmla="*/ 1578906 w 2467041"/>
              <a:gd name="connsiteY11" fmla="*/ 2308324 h 2308324"/>
              <a:gd name="connsiteX12" fmla="*/ 1085498 w 2467041"/>
              <a:gd name="connsiteY12" fmla="*/ 2308324 h 2308324"/>
              <a:gd name="connsiteX13" fmla="*/ 592090 w 2467041"/>
              <a:gd name="connsiteY13" fmla="*/ 2308324 h 2308324"/>
              <a:gd name="connsiteX14" fmla="*/ 0 w 2467041"/>
              <a:gd name="connsiteY14" fmla="*/ 2308324 h 2308324"/>
              <a:gd name="connsiteX15" fmla="*/ 0 w 2467041"/>
              <a:gd name="connsiteY15" fmla="*/ 1754326 h 2308324"/>
              <a:gd name="connsiteX16" fmla="*/ 0 w 2467041"/>
              <a:gd name="connsiteY16" fmla="*/ 1200328 h 2308324"/>
              <a:gd name="connsiteX17" fmla="*/ 0 w 2467041"/>
              <a:gd name="connsiteY17" fmla="*/ 646331 h 2308324"/>
              <a:gd name="connsiteX18" fmla="*/ 0 w 2467041"/>
              <a:gd name="connsiteY18"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7041" h="2308324" extrusionOk="0">
                <a:moveTo>
                  <a:pt x="0" y="0"/>
                </a:moveTo>
                <a:cubicBezTo>
                  <a:pt x="130278" y="-21673"/>
                  <a:pt x="323582" y="10054"/>
                  <a:pt x="518079" y="0"/>
                </a:cubicBezTo>
                <a:cubicBezTo>
                  <a:pt x="712576" y="-10054"/>
                  <a:pt x="809982" y="13977"/>
                  <a:pt x="986816" y="0"/>
                </a:cubicBezTo>
                <a:cubicBezTo>
                  <a:pt x="1163650" y="-13977"/>
                  <a:pt x="1279367" y="2997"/>
                  <a:pt x="1529565" y="0"/>
                </a:cubicBezTo>
                <a:cubicBezTo>
                  <a:pt x="1779763" y="-2997"/>
                  <a:pt x="1847154" y="46123"/>
                  <a:pt x="1948962" y="0"/>
                </a:cubicBezTo>
                <a:cubicBezTo>
                  <a:pt x="2050770" y="-46123"/>
                  <a:pt x="2282902" y="1645"/>
                  <a:pt x="2467041" y="0"/>
                </a:cubicBezTo>
                <a:cubicBezTo>
                  <a:pt x="2506663" y="255064"/>
                  <a:pt x="2421147" y="443419"/>
                  <a:pt x="2467041" y="623247"/>
                </a:cubicBezTo>
                <a:cubicBezTo>
                  <a:pt x="2512935" y="803075"/>
                  <a:pt x="2426201" y="1003881"/>
                  <a:pt x="2467041" y="1177245"/>
                </a:cubicBezTo>
                <a:cubicBezTo>
                  <a:pt x="2507881" y="1350609"/>
                  <a:pt x="2400678" y="1521675"/>
                  <a:pt x="2467041" y="1777409"/>
                </a:cubicBezTo>
                <a:cubicBezTo>
                  <a:pt x="2533404" y="2033143"/>
                  <a:pt x="2408877" y="2138351"/>
                  <a:pt x="2467041" y="2308324"/>
                </a:cubicBezTo>
                <a:cubicBezTo>
                  <a:pt x="2281152" y="2330654"/>
                  <a:pt x="2137426" y="2290183"/>
                  <a:pt x="2022974" y="2308324"/>
                </a:cubicBezTo>
                <a:cubicBezTo>
                  <a:pt x="1908522" y="2326465"/>
                  <a:pt x="1682984" y="2257281"/>
                  <a:pt x="1578906" y="2308324"/>
                </a:cubicBezTo>
                <a:cubicBezTo>
                  <a:pt x="1474828" y="2359367"/>
                  <a:pt x="1226280" y="2300027"/>
                  <a:pt x="1085498" y="2308324"/>
                </a:cubicBezTo>
                <a:cubicBezTo>
                  <a:pt x="944716" y="2316621"/>
                  <a:pt x="788588" y="2306749"/>
                  <a:pt x="592090" y="2308324"/>
                </a:cubicBezTo>
                <a:cubicBezTo>
                  <a:pt x="395592" y="2309899"/>
                  <a:pt x="282107" y="2253693"/>
                  <a:pt x="0" y="2308324"/>
                </a:cubicBezTo>
                <a:cubicBezTo>
                  <a:pt x="-21259" y="2054267"/>
                  <a:pt x="15189" y="1949422"/>
                  <a:pt x="0" y="1754326"/>
                </a:cubicBezTo>
                <a:cubicBezTo>
                  <a:pt x="-15189" y="1559230"/>
                  <a:pt x="51744" y="1466954"/>
                  <a:pt x="0" y="1200328"/>
                </a:cubicBezTo>
                <a:cubicBezTo>
                  <a:pt x="-51744" y="933702"/>
                  <a:pt x="34519" y="811332"/>
                  <a:pt x="0" y="646331"/>
                </a:cubicBezTo>
                <a:cubicBezTo>
                  <a:pt x="-34519" y="481330"/>
                  <a:pt x="67270" y="157231"/>
                  <a:pt x="0" y="0"/>
                </a:cubicBezTo>
                <a:close/>
              </a:path>
            </a:pathLst>
          </a:custGeom>
          <a:noFill/>
          <a:ln w="22225">
            <a:solidFill>
              <a:srgbClr val="0070C0"/>
            </a:solidFill>
            <a:extLst>
              <a:ext uri="{C807C97D-BFC1-408E-A445-0C87EB9F89A2}">
                <ask:lineSketchStyleProps xmlns:ask="http://schemas.microsoft.com/office/drawing/2018/sketchyshapes" sd="1363887920">
                  <a:prstGeom prst="rect">
                    <a:avLst/>
                  </a:prstGeom>
                  <ask:type>
                    <ask:lineSketchScribble/>
                  </ask:type>
                </ask:lineSketchStyleProps>
              </a:ext>
            </a:extLst>
          </a:ln>
        </p:spPr>
        <p:txBody>
          <a:bodyPr wrap="square" rtlCol="0">
            <a:spAutoFit/>
          </a:bodyPr>
          <a:lstStyle/>
          <a:p>
            <a:r>
              <a:rPr lang="en-GB" b="1">
                <a:latin typeface="Arial" panose="020B0604020202020204" pitchFamily="34" charset="0"/>
                <a:cs typeface="Arial" panose="020B0604020202020204" pitchFamily="34" charset="0"/>
              </a:rPr>
              <a:t>Stage two: </a:t>
            </a:r>
            <a:r>
              <a:rPr lang="en-GB">
                <a:latin typeface="Arial" panose="020B0604020202020204" pitchFamily="34" charset="0"/>
                <a:cs typeface="Arial" panose="020B0604020202020204" pitchFamily="34" charset="0"/>
              </a:rPr>
              <a:t>In-depth semi-structured interviews to further investigate specific issues and explore how these might be addressed and supported.</a:t>
            </a:r>
          </a:p>
        </p:txBody>
      </p:sp>
      <p:sp>
        <p:nvSpPr>
          <p:cNvPr id="7" name="TextBox 6">
            <a:extLst>
              <a:ext uri="{FF2B5EF4-FFF2-40B4-BE49-F238E27FC236}">
                <a16:creationId xmlns:a16="http://schemas.microsoft.com/office/drawing/2014/main" id="{CA4A8AB7-E1EF-48D1-95CA-27AC34377E52}"/>
              </a:ext>
            </a:extLst>
          </p:cNvPr>
          <p:cNvSpPr txBox="1"/>
          <p:nvPr/>
        </p:nvSpPr>
        <p:spPr>
          <a:xfrm>
            <a:off x="431998" y="2372496"/>
            <a:ext cx="2783991" cy="1754326"/>
          </a:xfrm>
          <a:custGeom>
            <a:avLst/>
            <a:gdLst>
              <a:gd name="connsiteX0" fmla="*/ 0 w 2783991"/>
              <a:gd name="connsiteY0" fmla="*/ 0 h 1754326"/>
              <a:gd name="connsiteX1" fmla="*/ 528958 w 2783991"/>
              <a:gd name="connsiteY1" fmla="*/ 0 h 1754326"/>
              <a:gd name="connsiteX2" fmla="*/ 1002237 w 2783991"/>
              <a:gd name="connsiteY2" fmla="*/ 0 h 1754326"/>
              <a:gd name="connsiteX3" fmla="*/ 1614715 w 2783991"/>
              <a:gd name="connsiteY3" fmla="*/ 0 h 1754326"/>
              <a:gd name="connsiteX4" fmla="*/ 2143673 w 2783991"/>
              <a:gd name="connsiteY4" fmla="*/ 0 h 1754326"/>
              <a:gd name="connsiteX5" fmla="*/ 2783991 w 2783991"/>
              <a:gd name="connsiteY5" fmla="*/ 0 h 1754326"/>
              <a:gd name="connsiteX6" fmla="*/ 2783991 w 2783991"/>
              <a:gd name="connsiteY6" fmla="*/ 619862 h 1754326"/>
              <a:gd name="connsiteX7" fmla="*/ 2783991 w 2783991"/>
              <a:gd name="connsiteY7" fmla="*/ 1204637 h 1754326"/>
              <a:gd name="connsiteX8" fmla="*/ 2783991 w 2783991"/>
              <a:gd name="connsiteY8" fmla="*/ 1754326 h 1754326"/>
              <a:gd name="connsiteX9" fmla="*/ 2282873 w 2783991"/>
              <a:gd name="connsiteY9" fmla="*/ 1754326 h 1754326"/>
              <a:gd name="connsiteX10" fmla="*/ 1726074 w 2783991"/>
              <a:gd name="connsiteY10" fmla="*/ 1754326 h 1754326"/>
              <a:gd name="connsiteX11" fmla="*/ 1169276 w 2783991"/>
              <a:gd name="connsiteY11" fmla="*/ 1754326 h 1754326"/>
              <a:gd name="connsiteX12" fmla="*/ 640318 w 2783991"/>
              <a:gd name="connsiteY12" fmla="*/ 1754326 h 1754326"/>
              <a:gd name="connsiteX13" fmla="*/ 0 w 2783991"/>
              <a:gd name="connsiteY13" fmla="*/ 1754326 h 1754326"/>
              <a:gd name="connsiteX14" fmla="*/ 0 w 2783991"/>
              <a:gd name="connsiteY14" fmla="*/ 1134464 h 1754326"/>
              <a:gd name="connsiteX15" fmla="*/ 0 w 2783991"/>
              <a:gd name="connsiteY15" fmla="*/ 514602 h 1754326"/>
              <a:gd name="connsiteX16" fmla="*/ 0 w 2783991"/>
              <a:gd name="connsiteY16"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3991" h="1754326" extrusionOk="0">
                <a:moveTo>
                  <a:pt x="0" y="0"/>
                </a:moveTo>
                <a:cubicBezTo>
                  <a:pt x="246236" y="-33906"/>
                  <a:pt x="306188" y="36538"/>
                  <a:pt x="528958" y="0"/>
                </a:cubicBezTo>
                <a:cubicBezTo>
                  <a:pt x="751728" y="-36538"/>
                  <a:pt x="868048" y="56264"/>
                  <a:pt x="1002237" y="0"/>
                </a:cubicBezTo>
                <a:cubicBezTo>
                  <a:pt x="1136426" y="-56264"/>
                  <a:pt x="1433024" y="43865"/>
                  <a:pt x="1614715" y="0"/>
                </a:cubicBezTo>
                <a:cubicBezTo>
                  <a:pt x="1796406" y="-43865"/>
                  <a:pt x="1908240" y="26020"/>
                  <a:pt x="2143673" y="0"/>
                </a:cubicBezTo>
                <a:cubicBezTo>
                  <a:pt x="2379106" y="-26020"/>
                  <a:pt x="2464793" y="68855"/>
                  <a:pt x="2783991" y="0"/>
                </a:cubicBezTo>
                <a:cubicBezTo>
                  <a:pt x="2812232" y="139342"/>
                  <a:pt x="2743826" y="331214"/>
                  <a:pt x="2783991" y="619862"/>
                </a:cubicBezTo>
                <a:cubicBezTo>
                  <a:pt x="2824156" y="908510"/>
                  <a:pt x="2766065" y="961089"/>
                  <a:pt x="2783991" y="1204637"/>
                </a:cubicBezTo>
                <a:cubicBezTo>
                  <a:pt x="2801917" y="1448185"/>
                  <a:pt x="2732173" y="1532052"/>
                  <a:pt x="2783991" y="1754326"/>
                </a:cubicBezTo>
                <a:cubicBezTo>
                  <a:pt x="2586542" y="1778486"/>
                  <a:pt x="2518694" y="1738915"/>
                  <a:pt x="2282873" y="1754326"/>
                </a:cubicBezTo>
                <a:cubicBezTo>
                  <a:pt x="2047052" y="1769737"/>
                  <a:pt x="1860959" y="1711366"/>
                  <a:pt x="1726074" y="1754326"/>
                </a:cubicBezTo>
                <a:cubicBezTo>
                  <a:pt x="1591189" y="1797286"/>
                  <a:pt x="1361031" y="1730610"/>
                  <a:pt x="1169276" y="1754326"/>
                </a:cubicBezTo>
                <a:cubicBezTo>
                  <a:pt x="977521" y="1778042"/>
                  <a:pt x="856357" y="1726964"/>
                  <a:pt x="640318" y="1754326"/>
                </a:cubicBezTo>
                <a:cubicBezTo>
                  <a:pt x="424279" y="1781688"/>
                  <a:pt x="265954" y="1729265"/>
                  <a:pt x="0" y="1754326"/>
                </a:cubicBezTo>
                <a:cubicBezTo>
                  <a:pt x="-34794" y="1592729"/>
                  <a:pt x="50717" y="1290806"/>
                  <a:pt x="0" y="1134464"/>
                </a:cubicBezTo>
                <a:cubicBezTo>
                  <a:pt x="-50717" y="978122"/>
                  <a:pt x="35397" y="814701"/>
                  <a:pt x="0" y="514602"/>
                </a:cubicBezTo>
                <a:cubicBezTo>
                  <a:pt x="-35397" y="214503"/>
                  <a:pt x="28259" y="114658"/>
                  <a:pt x="0" y="0"/>
                </a:cubicBezTo>
                <a:close/>
              </a:path>
            </a:pathLst>
          </a:custGeom>
          <a:noFill/>
          <a:ln w="2222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GB" b="1">
                <a:latin typeface="Arial" panose="020B0604020202020204" pitchFamily="34" charset="0"/>
                <a:cs typeface="Arial" panose="020B0604020202020204" pitchFamily="34" charset="0"/>
              </a:rPr>
              <a:t>Stage one: </a:t>
            </a:r>
            <a:r>
              <a:rPr lang="en-GB">
                <a:latin typeface="Arial" panose="020B0604020202020204" pitchFamily="34" charset="0"/>
                <a:cs typeface="Arial" panose="020B0604020202020204" pitchFamily="34" charset="0"/>
              </a:rPr>
              <a:t>Student survey across the introductory STEM curriculum to establish the extent of maths anxiety within the OU.</a:t>
            </a:r>
          </a:p>
        </p:txBody>
      </p:sp>
      <p:sp>
        <p:nvSpPr>
          <p:cNvPr id="8" name="TextBox 7">
            <a:extLst>
              <a:ext uri="{FF2B5EF4-FFF2-40B4-BE49-F238E27FC236}">
                <a16:creationId xmlns:a16="http://schemas.microsoft.com/office/drawing/2014/main" id="{079D5C9A-1AD0-43E0-AD95-893A00D7D8F5}"/>
              </a:ext>
            </a:extLst>
          </p:cNvPr>
          <p:cNvSpPr txBox="1"/>
          <p:nvPr/>
        </p:nvSpPr>
        <p:spPr>
          <a:xfrm>
            <a:off x="6303750" y="3386225"/>
            <a:ext cx="2467041" cy="1754326"/>
          </a:xfrm>
          <a:custGeom>
            <a:avLst/>
            <a:gdLst>
              <a:gd name="connsiteX0" fmla="*/ 0 w 2467041"/>
              <a:gd name="connsiteY0" fmla="*/ 0 h 1754326"/>
              <a:gd name="connsiteX1" fmla="*/ 542749 w 2467041"/>
              <a:gd name="connsiteY1" fmla="*/ 0 h 1754326"/>
              <a:gd name="connsiteX2" fmla="*/ 986816 w 2467041"/>
              <a:gd name="connsiteY2" fmla="*/ 0 h 1754326"/>
              <a:gd name="connsiteX3" fmla="*/ 1406213 w 2467041"/>
              <a:gd name="connsiteY3" fmla="*/ 0 h 1754326"/>
              <a:gd name="connsiteX4" fmla="*/ 1874951 w 2467041"/>
              <a:gd name="connsiteY4" fmla="*/ 0 h 1754326"/>
              <a:gd name="connsiteX5" fmla="*/ 2467041 w 2467041"/>
              <a:gd name="connsiteY5" fmla="*/ 0 h 1754326"/>
              <a:gd name="connsiteX6" fmla="*/ 2467041 w 2467041"/>
              <a:gd name="connsiteY6" fmla="*/ 567232 h 1754326"/>
              <a:gd name="connsiteX7" fmla="*/ 2467041 w 2467041"/>
              <a:gd name="connsiteY7" fmla="*/ 1116921 h 1754326"/>
              <a:gd name="connsiteX8" fmla="*/ 2467041 w 2467041"/>
              <a:gd name="connsiteY8" fmla="*/ 1754326 h 1754326"/>
              <a:gd name="connsiteX9" fmla="*/ 2047644 w 2467041"/>
              <a:gd name="connsiteY9" fmla="*/ 1754326 h 1754326"/>
              <a:gd name="connsiteX10" fmla="*/ 1529565 w 2467041"/>
              <a:gd name="connsiteY10" fmla="*/ 1754326 h 1754326"/>
              <a:gd name="connsiteX11" fmla="*/ 1060828 w 2467041"/>
              <a:gd name="connsiteY11" fmla="*/ 1754326 h 1754326"/>
              <a:gd name="connsiteX12" fmla="*/ 592090 w 2467041"/>
              <a:gd name="connsiteY12" fmla="*/ 1754326 h 1754326"/>
              <a:gd name="connsiteX13" fmla="*/ 0 w 2467041"/>
              <a:gd name="connsiteY13" fmla="*/ 1754326 h 1754326"/>
              <a:gd name="connsiteX14" fmla="*/ 0 w 2467041"/>
              <a:gd name="connsiteY14" fmla="*/ 1187094 h 1754326"/>
              <a:gd name="connsiteX15" fmla="*/ 0 w 2467041"/>
              <a:gd name="connsiteY15" fmla="*/ 654948 h 1754326"/>
              <a:gd name="connsiteX16" fmla="*/ 0 w 2467041"/>
              <a:gd name="connsiteY16"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7041" h="1754326" extrusionOk="0">
                <a:moveTo>
                  <a:pt x="0" y="0"/>
                </a:moveTo>
                <a:cubicBezTo>
                  <a:pt x="163238" y="-26623"/>
                  <a:pt x="385432" y="47646"/>
                  <a:pt x="542749" y="0"/>
                </a:cubicBezTo>
                <a:cubicBezTo>
                  <a:pt x="700066" y="-47646"/>
                  <a:pt x="881520" y="27082"/>
                  <a:pt x="986816" y="0"/>
                </a:cubicBezTo>
                <a:cubicBezTo>
                  <a:pt x="1092112" y="-27082"/>
                  <a:pt x="1272592" y="41239"/>
                  <a:pt x="1406213" y="0"/>
                </a:cubicBezTo>
                <a:cubicBezTo>
                  <a:pt x="1539834" y="-41239"/>
                  <a:pt x="1663843" y="22595"/>
                  <a:pt x="1874951" y="0"/>
                </a:cubicBezTo>
                <a:cubicBezTo>
                  <a:pt x="2086059" y="-22595"/>
                  <a:pt x="2258610" y="38149"/>
                  <a:pt x="2467041" y="0"/>
                </a:cubicBezTo>
                <a:cubicBezTo>
                  <a:pt x="2483130" y="277458"/>
                  <a:pt x="2409237" y="397605"/>
                  <a:pt x="2467041" y="567232"/>
                </a:cubicBezTo>
                <a:cubicBezTo>
                  <a:pt x="2524845" y="736859"/>
                  <a:pt x="2422273" y="941987"/>
                  <a:pt x="2467041" y="1116921"/>
                </a:cubicBezTo>
                <a:cubicBezTo>
                  <a:pt x="2511809" y="1291855"/>
                  <a:pt x="2405881" y="1562527"/>
                  <a:pt x="2467041" y="1754326"/>
                </a:cubicBezTo>
                <a:cubicBezTo>
                  <a:pt x="2300855" y="1787957"/>
                  <a:pt x="2194534" y="1724002"/>
                  <a:pt x="2047644" y="1754326"/>
                </a:cubicBezTo>
                <a:cubicBezTo>
                  <a:pt x="1900754" y="1784650"/>
                  <a:pt x="1662838" y="1745384"/>
                  <a:pt x="1529565" y="1754326"/>
                </a:cubicBezTo>
                <a:cubicBezTo>
                  <a:pt x="1396292" y="1763268"/>
                  <a:pt x="1275139" y="1750542"/>
                  <a:pt x="1060828" y="1754326"/>
                </a:cubicBezTo>
                <a:cubicBezTo>
                  <a:pt x="846517" y="1758110"/>
                  <a:pt x="744440" y="1708319"/>
                  <a:pt x="592090" y="1754326"/>
                </a:cubicBezTo>
                <a:cubicBezTo>
                  <a:pt x="439740" y="1800333"/>
                  <a:pt x="131429" y="1745075"/>
                  <a:pt x="0" y="1754326"/>
                </a:cubicBezTo>
                <a:cubicBezTo>
                  <a:pt x="-5867" y="1535899"/>
                  <a:pt x="25600" y="1373506"/>
                  <a:pt x="0" y="1187094"/>
                </a:cubicBezTo>
                <a:cubicBezTo>
                  <a:pt x="-25600" y="1000682"/>
                  <a:pt x="35944" y="808822"/>
                  <a:pt x="0" y="654948"/>
                </a:cubicBezTo>
                <a:cubicBezTo>
                  <a:pt x="-35944" y="501074"/>
                  <a:pt x="73807" y="260738"/>
                  <a:pt x="0" y="0"/>
                </a:cubicBezTo>
                <a:close/>
              </a:path>
            </a:pathLst>
          </a:custGeom>
          <a:noFill/>
          <a:ln w="22225">
            <a:solidFill>
              <a:srgbClr val="0070C0"/>
            </a:solidFill>
            <a:extLst>
              <a:ext uri="{C807C97D-BFC1-408E-A445-0C87EB9F89A2}">
                <ask:lineSketchStyleProps xmlns:ask="http://schemas.microsoft.com/office/drawing/2018/sketchyshapes" sd="4251891231">
                  <a:prstGeom prst="rect">
                    <a:avLst/>
                  </a:prstGeom>
                  <ask:type>
                    <ask:lineSketchScribble/>
                  </ask:type>
                </ask:lineSketchStyleProps>
              </a:ext>
            </a:extLst>
          </a:ln>
        </p:spPr>
        <p:txBody>
          <a:bodyPr wrap="square" rtlCol="0">
            <a:spAutoFit/>
          </a:bodyPr>
          <a:lstStyle/>
          <a:p>
            <a:r>
              <a:rPr lang="en-GB" b="1">
                <a:latin typeface="Arial" panose="020B0604020202020204" pitchFamily="34" charset="0"/>
                <a:cs typeface="Arial" panose="020B0604020202020204" pitchFamily="34" charset="0"/>
              </a:rPr>
              <a:t>Outcomes: </a:t>
            </a:r>
            <a:r>
              <a:rPr lang="en-GB">
                <a:latin typeface="Arial" panose="020B0604020202020204" pitchFamily="34" charset="0"/>
                <a:cs typeface="Arial" panose="020B0604020202020204" pitchFamily="34" charset="0"/>
              </a:rPr>
              <a:t>highlight the extent of maths anxiety for distance learning students at the start of their studies in STEM.</a:t>
            </a:r>
          </a:p>
        </p:txBody>
      </p:sp>
      <p:sp>
        <p:nvSpPr>
          <p:cNvPr id="9" name="TextBox 8">
            <a:extLst>
              <a:ext uri="{FF2B5EF4-FFF2-40B4-BE49-F238E27FC236}">
                <a16:creationId xmlns:a16="http://schemas.microsoft.com/office/drawing/2014/main" id="{0A4B0B90-0310-43F9-A1D8-B66AB55FC427}"/>
              </a:ext>
            </a:extLst>
          </p:cNvPr>
          <p:cNvSpPr txBox="1"/>
          <p:nvPr/>
        </p:nvSpPr>
        <p:spPr>
          <a:xfrm>
            <a:off x="287639" y="5344714"/>
            <a:ext cx="6744682" cy="1200329"/>
          </a:xfrm>
          <a:custGeom>
            <a:avLst/>
            <a:gdLst>
              <a:gd name="connsiteX0" fmla="*/ 0 w 6744682"/>
              <a:gd name="connsiteY0" fmla="*/ 0 h 1200329"/>
              <a:gd name="connsiteX1" fmla="*/ 696950 w 6744682"/>
              <a:gd name="connsiteY1" fmla="*/ 0 h 1200329"/>
              <a:gd name="connsiteX2" fmla="*/ 1326454 w 6744682"/>
              <a:gd name="connsiteY2" fmla="*/ 0 h 1200329"/>
              <a:gd name="connsiteX3" fmla="*/ 2023405 w 6744682"/>
              <a:gd name="connsiteY3" fmla="*/ 0 h 1200329"/>
              <a:gd name="connsiteX4" fmla="*/ 2518015 w 6744682"/>
              <a:gd name="connsiteY4" fmla="*/ 0 h 1200329"/>
              <a:gd name="connsiteX5" fmla="*/ 3012625 w 6744682"/>
              <a:gd name="connsiteY5" fmla="*/ 0 h 1200329"/>
              <a:gd name="connsiteX6" fmla="*/ 3642128 w 6744682"/>
              <a:gd name="connsiteY6" fmla="*/ 0 h 1200329"/>
              <a:gd name="connsiteX7" fmla="*/ 4001845 w 6744682"/>
              <a:gd name="connsiteY7" fmla="*/ 0 h 1200329"/>
              <a:gd name="connsiteX8" fmla="*/ 4496455 w 6744682"/>
              <a:gd name="connsiteY8" fmla="*/ 0 h 1200329"/>
              <a:gd name="connsiteX9" fmla="*/ 5058512 w 6744682"/>
              <a:gd name="connsiteY9" fmla="*/ 0 h 1200329"/>
              <a:gd name="connsiteX10" fmla="*/ 5485675 w 6744682"/>
              <a:gd name="connsiteY10" fmla="*/ 0 h 1200329"/>
              <a:gd name="connsiteX11" fmla="*/ 6182625 w 6744682"/>
              <a:gd name="connsiteY11" fmla="*/ 0 h 1200329"/>
              <a:gd name="connsiteX12" fmla="*/ 6744682 w 6744682"/>
              <a:gd name="connsiteY12" fmla="*/ 0 h 1200329"/>
              <a:gd name="connsiteX13" fmla="*/ 6744682 w 6744682"/>
              <a:gd name="connsiteY13" fmla="*/ 388106 h 1200329"/>
              <a:gd name="connsiteX14" fmla="*/ 6744682 w 6744682"/>
              <a:gd name="connsiteY14" fmla="*/ 776213 h 1200329"/>
              <a:gd name="connsiteX15" fmla="*/ 6744682 w 6744682"/>
              <a:gd name="connsiteY15" fmla="*/ 1200329 h 1200329"/>
              <a:gd name="connsiteX16" fmla="*/ 6115178 w 6744682"/>
              <a:gd name="connsiteY16" fmla="*/ 1200329 h 1200329"/>
              <a:gd name="connsiteX17" fmla="*/ 5620568 w 6744682"/>
              <a:gd name="connsiteY17" fmla="*/ 1200329 h 1200329"/>
              <a:gd name="connsiteX18" fmla="*/ 5260852 w 6744682"/>
              <a:gd name="connsiteY18" fmla="*/ 1200329 h 1200329"/>
              <a:gd name="connsiteX19" fmla="*/ 4698795 w 6744682"/>
              <a:gd name="connsiteY19" fmla="*/ 1200329 h 1200329"/>
              <a:gd name="connsiteX20" fmla="*/ 4204185 w 6744682"/>
              <a:gd name="connsiteY20" fmla="*/ 1200329 h 1200329"/>
              <a:gd name="connsiteX21" fmla="*/ 3844469 w 6744682"/>
              <a:gd name="connsiteY21" fmla="*/ 1200329 h 1200329"/>
              <a:gd name="connsiteX22" fmla="*/ 3214965 w 6744682"/>
              <a:gd name="connsiteY22" fmla="*/ 1200329 h 1200329"/>
              <a:gd name="connsiteX23" fmla="*/ 2720355 w 6744682"/>
              <a:gd name="connsiteY23" fmla="*/ 1200329 h 1200329"/>
              <a:gd name="connsiteX24" fmla="*/ 2225745 w 6744682"/>
              <a:gd name="connsiteY24" fmla="*/ 1200329 h 1200329"/>
              <a:gd name="connsiteX25" fmla="*/ 1596241 w 6744682"/>
              <a:gd name="connsiteY25" fmla="*/ 1200329 h 1200329"/>
              <a:gd name="connsiteX26" fmla="*/ 1236525 w 6744682"/>
              <a:gd name="connsiteY26" fmla="*/ 1200329 h 1200329"/>
              <a:gd name="connsiteX27" fmla="*/ 539575 w 6744682"/>
              <a:gd name="connsiteY27" fmla="*/ 1200329 h 1200329"/>
              <a:gd name="connsiteX28" fmla="*/ 0 w 6744682"/>
              <a:gd name="connsiteY28" fmla="*/ 1200329 h 1200329"/>
              <a:gd name="connsiteX29" fmla="*/ 0 w 6744682"/>
              <a:gd name="connsiteY29" fmla="*/ 824226 h 1200329"/>
              <a:gd name="connsiteX30" fmla="*/ 0 w 6744682"/>
              <a:gd name="connsiteY30" fmla="*/ 436120 h 1200329"/>
              <a:gd name="connsiteX31" fmla="*/ 0 w 6744682"/>
              <a:gd name="connsiteY31"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44682" h="1200329" extrusionOk="0">
                <a:moveTo>
                  <a:pt x="0" y="0"/>
                </a:moveTo>
                <a:cubicBezTo>
                  <a:pt x="231772" y="-45234"/>
                  <a:pt x="447874" y="80402"/>
                  <a:pt x="696950" y="0"/>
                </a:cubicBezTo>
                <a:cubicBezTo>
                  <a:pt x="946026" y="-80402"/>
                  <a:pt x="1043325" y="22686"/>
                  <a:pt x="1326454" y="0"/>
                </a:cubicBezTo>
                <a:cubicBezTo>
                  <a:pt x="1609583" y="-22686"/>
                  <a:pt x="1829244" y="23479"/>
                  <a:pt x="2023405" y="0"/>
                </a:cubicBezTo>
                <a:cubicBezTo>
                  <a:pt x="2217566" y="-23479"/>
                  <a:pt x="2298542" y="5327"/>
                  <a:pt x="2518015" y="0"/>
                </a:cubicBezTo>
                <a:cubicBezTo>
                  <a:pt x="2737488" y="-5327"/>
                  <a:pt x="2781839" y="22779"/>
                  <a:pt x="3012625" y="0"/>
                </a:cubicBezTo>
                <a:cubicBezTo>
                  <a:pt x="3243411" y="-22779"/>
                  <a:pt x="3384698" y="71430"/>
                  <a:pt x="3642128" y="0"/>
                </a:cubicBezTo>
                <a:cubicBezTo>
                  <a:pt x="3899558" y="-71430"/>
                  <a:pt x="3875386" y="24392"/>
                  <a:pt x="4001845" y="0"/>
                </a:cubicBezTo>
                <a:cubicBezTo>
                  <a:pt x="4128304" y="-24392"/>
                  <a:pt x="4362873" y="43501"/>
                  <a:pt x="4496455" y="0"/>
                </a:cubicBezTo>
                <a:cubicBezTo>
                  <a:pt x="4630037" y="-43501"/>
                  <a:pt x="4927877" y="44497"/>
                  <a:pt x="5058512" y="0"/>
                </a:cubicBezTo>
                <a:cubicBezTo>
                  <a:pt x="5189147" y="-44497"/>
                  <a:pt x="5327719" y="15304"/>
                  <a:pt x="5485675" y="0"/>
                </a:cubicBezTo>
                <a:cubicBezTo>
                  <a:pt x="5643631" y="-15304"/>
                  <a:pt x="6007227" y="8384"/>
                  <a:pt x="6182625" y="0"/>
                </a:cubicBezTo>
                <a:cubicBezTo>
                  <a:pt x="6358023" y="-8384"/>
                  <a:pt x="6491415" y="45089"/>
                  <a:pt x="6744682" y="0"/>
                </a:cubicBezTo>
                <a:cubicBezTo>
                  <a:pt x="6756538" y="103069"/>
                  <a:pt x="6728845" y="280585"/>
                  <a:pt x="6744682" y="388106"/>
                </a:cubicBezTo>
                <a:cubicBezTo>
                  <a:pt x="6760519" y="495627"/>
                  <a:pt x="6709494" y="586449"/>
                  <a:pt x="6744682" y="776213"/>
                </a:cubicBezTo>
                <a:cubicBezTo>
                  <a:pt x="6779870" y="965977"/>
                  <a:pt x="6710007" y="1069888"/>
                  <a:pt x="6744682" y="1200329"/>
                </a:cubicBezTo>
                <a:cubicBezTo>
                  <a:pt x="6450398" y="1238195"/>
                  <a:pt x="6355378" y="1164631"/>
                  <a:pt x="6115178" y="1200329"/>
                </a:cubicBezTo>
                <a:cubicBezTo>
                  <a:pt x="5874978" y="1236027"/>
                  <a:pt x="5751435" y="1190316"/>
                  <a:pt x="5620568" y="1200329"/>
                </a:cubicBezTo>
                <a:cubicBezTo>
                  <a:pt x="5489701" y="1210342"/>
                  <a:pt x="5345976" y="1178455"/>
                  <a:pt x="5260852" y="1200329"/>
                </a:cubicBezTo>
                <a:cubicBezTo>
                  <a:pt x="5175728" y="1222203"/>
                  <a:pt x="4968930" y="1170932"/>
                  <a:pt x="4698795" y="1200329"/>
                </a:cubicBezTo>
                <a:cubicBezTo>
                  <a:pt x="4428660" y="1229726"/>
                  <a:pt x="4341025" y="1157475"/>
                  <a:pt x="4204185" y="1200329"/>
                </a:cubicBezTo>
                <a:cubicBezTo>
                  <a:pt x="4067345" y="1243183"/>
                  <a:pt x="3949885" y="1194355"/>
                  <a:pt x="3844469" y="1200329"/>
                </a:cubicBezTo>
                <a:cubicBezTo>
                  <a:pt x="3739053" y="1206303"/>
                  <a:pt x="3409211" y="1164047"/>
                  <a:pt x="3214965" y="1200329"/>
                </a:cubicBezTo>
                <a:cubicBezTo>
                  <a:pt x="3020719" y="1236611"/>
                  <a:pt x="2873140" y="1174150"/>
                  <a:pt x="2720355" y="1200329"/>
                </a:cubicBezTo>
                <a:cubicBezTo>
                  <a:pt x="2567570" y="1226508"/>
                  <a:pt x="2408564" y="1161372"/>
                  <a:pt x="2225745" y="1200329"/>
                </a:cubicBezTo>
                <a:cubicBezTo>
                  <a:pt x="2042926" y="1239286"/>
                  <a:pt x="1846562" y="1196289"/>
                  <a:pt x="1596241" y="1200329"/>
                </a:cubicBezTo>
                <a:cubicBezTo>
                  <a:pt x="1345920" y="1204369"/>
                  <a:pt x="1343744" y="1171654"/>
                  <a:pt x="1236525" y="1200329"/>
                </a:cubicBezTo>
                <a:cubicBezTo>
                  <a:pt x="1129306" y="1229004"/>
                  <a:pt x="783678" y="1174288"/>
                  <a:pt x="539575" y="1200329"/>
                </a:cubicBezTo>
                <a:cubicBezTo>
                  <a:pt x="295472" y="1226370"/>
                  <a:pt x="210392" y="1179929"/>
                  <a:pt x="0" y="1200329"/>
                </a:cubicBezTo>
                <a:cubicBezTo>
                  <a:pt x="-6801" y="1109341"/>
                  <a:pt x="21346" y="1003558"/>
                  <a:pt x="0" y="824226"/>
                </a:cubicBezTo>
                <a:cubicBezTo>
                  <a:pt x="-21346" y="644894"/>
                  <a:pt x="7678" y="524400"/>
                  <a:pt x="0" y="436120"/>
                </a:cubicBezTo>
                <a:cubicBezTo>
                  <a:pt x="-7678" y="347840"/>
                  <a:pt x="43259" y="167742"/>
                  <a:pt x="0" y="0"/>
                </a:cubicBezTo>
                <a:close/>
              </a:path>
            </a:pathLst>
          </a:custGeom>
          <a:noFill/>
          <a:ln w="22225">
            <a:solidFill>
              <a:srgbClr val="0070C0"/>
            </a:solidFill>
            <a:extLst>
              <a:ext uri="{C807C97D-BFC1-408E-A445-0C87EB9F89A2}">
                <ask:lineSketchStyleProps xmlns:ask="http://schemas.microsoft.com/office/drawing/2018/sketchyshapes" sd="2643777948">
                  <a:prstGeom prst="rect">
                    <a:avLst/>
                  </a:prstGeom>
                  <ask:type>
                    <ask:lineSketchScribble/>
                  </ask:type>
                </ask:lineSketchStyleProps>
              </a:ext>
            </a:extLst>
          </a:ln>
        </p:spPr>
        <p:txBody>
          <a:bodyPr wrap="square" rtlCol="0">
            <a:spAutoFit/>
          </a:bodyPr>
          <a:lstStyle/>
          <a:p>
            <a:r>
              <a:rPr lang="en-GB" b="1">
                <a:latin typeface="Arial" panose="020B0604020202020204" pitchFamily="34" charset="0"/>
                <a:cs typeface="Arial" panose="020B0604020202020204" pitchFamily="34" charset="0"/>
              </a:rPr>
              <a:t>Future projects: </a:t>
            </a:r>
            <a:r>
              <a:rPr lang="en-GB">
                <a:latin typeface="Arial" panose="020B0604020202020204" pitchFamily="34" charset="0"/>
                <a:cs typeface="Arial" panose="020B0604020202020204" pitchFamily="34" charset="0"/>
              </a:rPr>
              <a:t>create practical methods for addressing maths anxiety with a faculty wide program for supporting students and staff, which will feed into additional projects on mental health issues in general.</a:t>
            </a:r>
          </a:p>
        </p:txBody>
      </p:sp>
    </p:spTree>
    <p:extLst>
      <p:ext uri="{BB962C8B-B14F-4D97-AF65-F5344CB8AC3E}">
        <p14:creationId xmlns:p14="http://schemas.microsoft.com/office/powerpoint/2010/main" val="1584949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73B0FAE-D20C-45DD-8B5F-E46E5A10DCBC}"/>
              </a:ext>
            </a:extLst>
          </p:cNvPr>
          <p:cNvSpPr>
            <a:spLocks noGrp="1"/>
          </p:cNvSpPr>
          <p:nvPr>
            <p:ph type="ctrTitle"/>
          </p:nvPr>
        </p:nvSpPr>
        <p:spPr>
          <a:xfrm>
            <a:off x="592248" y="441262"/>
            <a:ext cx="6401675" cy="794414"/>
          </a:xfrm>
        </p:spPr>
        <p:txBody>
          <a:bodyPr/>
          <a:lstStyle/>
          <a:p>
            <a:r>
              <a:rPr lang="en-GB" sz="2800"/>
              <a:t>Module Surveys</a:t>
            </a:r>
          </a:p>
        </p:txBody>
      </p:sp>
      <p:sp>
        <p:nvSpPr>
          <p:cNvPr id="3" name="TextBox 2">
            <a:extLst>
              <a:ext uri="{FF2B5EF4-FFF2-40B4-BE49-F238E27FC236}">
                <a16:creationId xmlns:a16="http://schemas.microsoft.com/office/drawing/2014/main" id="{DB7DC622-5723-410D-894E-964CDC8FC8E0}"/>
              </a:ext>
            </a:extLst>
          </p:cNvPr>
          <p:cNvSpPr txBox="1"/>
          <p:nvPr/>
        </p:nvSpPr>
        <p:spPr>
          <a:xfrm>
            <a:off x="393093" y="1351507"/>
            <a:ext cx="7515231" cy="923330"/>
          </a:xfrm>
          <a:custGeom>
            <a:avLst/>
            <a:gdLst>
              <a:gd name="connsiteX0" fmla="*/ 0 w 7515231"/>
              <a:gd name="connsiteY0" fmla="*/ 0 h 923330"/>
              <a:gd name="connsiteX1" fmla="*/ 502942 w 7515231"/>
              <a:gd name="connsiteY1" fmla="*/ 0 h 923330"/>
              <a:gd name="connsiteX2" fmla="*/ 855580 w 7515231"/>
              <a:gd name="connsiteY2" fmla="*/ 0 h 923330"/>
              <a:gd name="connsiteX3" fmla="*/ 1583979 w 7515231"/>
              <a:gd name="connsiteY3" fmla="*/ 0 h 923330"/>
              <a:gd name="connsiteX4" fmla="*/ 2086922 w 7515231"/>
              <a:gd name="connsiteY4" fmla="*/ 0 h 923330"/>
              <a:gd name="connsiteX5" fmla="*/ 2589864 w 7515231"/>
              <a:gd name="connsiteY5" fmla="*/ 0 h 923330"/>
              <a:gd name="connsiteX6" fmla="*/ 3318264 w 7515231"/>
              <a:gd name="connsiteY6" fmla="*/ 0 h 923330"/>
              <a:gd name="connsiteX7" fmla="*/ 3746054 w 7515231"/>
              <a:gd name="connsiteY7" fmla="*/ 0 h 923330"/>
              <a:gd name="connsiteX8" fmla="*/ 4474453 w 7515231"/>
              <a:gd name="connsiteY8" fmla="*/ 0 h 923330"/>
              <a:gd name="connsiteX9" fmla="*/ 5202852 w 7515231"/>
              <a:gd name="connsiteY9" fmla="*/ 0 h 923330"/>
              <a:gd name="connsiteX10" fmla="*/ 5780947 w 7515231"/>
              <a:gd name="connsiteY10" fmla="*/ 0 h 923330"/>
              <a:gd name="connsiteX11" fmla="*/ 6509346 w 7515231"/>
              <a:gd name="connsiteY11" fmla="*/ 0 h 923330"/>
              <a:gd name="connsiteX12" fmla="*/ 7012289 w 7515231"/>
              <a:gd name="connsiteY12" fmla="*/ 0 h 923330"/>
              <a:gd name="connsiteX13" fmla="*/ 7515231 w 7515231"/>
              <a:gd name="connsiteY13" fmla="*/ 0 h 923330"/>
              <a:gd name="connsiteX14" fmla="*/ 7515231 w 7515231"/>
              <a:gd name="connsiteY14" fmla="*/ 470898 h 923330"/>
              <a:gd name="connsiteX15" fmla="*/ 7515231 w 7515231"/>
              <a:gd name="connsiteY15" fmla="*/ 923330 h 923330"/>
              <a:gd name="connsiteX16" fmla="*/ 6937136 w 7515231"/>
              <a:gd name="connsiteY16" fmla="*/ 923330 h 923330"/>
              <a:gd name="connsiteX17" fmla="*/ 6208737 w 7515231"/>
              <a:gd name="connsiteY17" fmla="*/ 923330 h 923330"/>
              <a:gd name="connsiteX18" fmla="*/ 5630642 w 7515231"/>
              <a:gd name="connsiteY18" fmla="*/ 923330 h 923330"/>
              <a:gd name="connsiteX19" fmla="*/ 5278005 w 7515231"/>
              <a:gd name="connsiteY19" fmla="*/ 923330 h 923330"/>
              <a:gd name="connsiteX20" fmla="*/ 4850214 w 7515231"/>
              <a:gd name="connsiteY20" fmla="*/ 923330 h 923330"/>
              <a:gd name="connsiteX21" fmla="*/ 4121815 w 7515231"/>
              <a:gd name="connsiteY21" fmla="*/ 923330 h 923330"/>
              <a:gd name="connsiteX22" fmla="*/ 3543720 w 7515231"/>
              <a:gd name="connsiteY22" fmla="*/ 923330 h 923330"/>
              <a:gd name="connsiteX23" fmla="*/ 3115930 w 7515231"/>
              <a:gd name="connsiteY23" fmla="*/ 923330 h 923330"/>
              <a:gd name="connsiteX24" fmla="*/ 2537836 w 7515231"/>
              <a:gd name="connsiteY24" fmla="*/ 923330 h 923330"/>
              <a:gd name="connsiteX25" fmla="*/ 2185198 w 7515231"/>
              <a:gd name="connsiteY25" fmla="*/ 923330 h 923330"/>
              <a:gd name="connsiteX26" fmla="*/ 1832560 w 7515231"/>
              <a:gd name="connsiteY26" fmla="*/ 923330 h 923330"/>
              <a:gd name="connsiteX27" fmla="*/ 1254465 w 7515231"/>
              <a:gd name="connsiteY27" fmla="*/ 923330 h 923330"/>
              <a:gd name="connsiteX28" fmla="*/ 826675 w 7515231"/>
              <a:gd name="connsiteY28" fmla="*/ 923330 h 923330"/>
              <a:gd name="connsiteX29" fmla="*/ 0 w 7515231"/>
              <a:gd name="connsiteY29" fmla="*/ 923330 h 923330"/>
              <a:gd name="connsiteX30" fmla="*/ 0 w 7515231"/>
              <a:gd name="connsiteY30" fmla="*/ 480132 h 923330"/>
              <a:gd name="connsiteX31" fmla="*/ 0 w 7515231"/>
              <a:gd name="connsiteY31"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15231" h="923330" extrusionOk="0">
                <a:moveTo>
                  <a:pt x="0" y="0"/>
                </a:moveTo>
                <a:cubicBezTo>
                  <a:pt x="192745" y="-21705"/>
                  <a:pt x="370873" y="53729"/>
                  <a:pt x="502942" y="0"/>
                </a:cubicBezTo>
                <a:cubicBezTo>
                  <a:pt x="635011" y="-53729"/>
                  <a:pt x="687950" y="17608"/>
                  <a:pt x="855580" y="0"/>
                </a:cubicBezTo>
                <a:cubicBezTo>
                  <a:pt x="1023210" y="-17608"/>
                  <a:pt x="1416197" y="38362"/>
                  <a:pt x="1583979" y="0"/>
                </a:cubicBezTo>
                <a:cubicBezTo>
                  <a:pt x="1751761" y="-38362"/>
                  <a:pt x="1858143" y="7304"/>
                  <a:pt x="2086922" y="0"/>
                </a:cubicBezTo>
                <a:cubicBezTo>
                  <a:pt x="2315701" y="-7304"/>
                  <a:pt x="2384825" y="54654"/>
                  <a:pt x="2589864" y="0"/>
                </a:cubicBezTo>
                <a:cubicBezTo>
                  <a:pt x="2794903" y="-54654"/>
                  <a:pt x="2982481" y="86455"/>
                  <a:pt x="3318264" y="0"/>
                </a:cubicBezTo>
                <a:cubicBezTo>
                  <a:pt x="3654047" y="-86455"/>
                  <a:pt x="3565066" y="44176"/>
                  <a:pt x="3746054" y="0"/>
                </a:cubicBezTo>
                <a:cubicBezTo>
                  <a:pt x="3927042" y="-44176"/>
                  <a:pt x="4272344" y="42474"/>
                  <a:pt x="4474453" y="0"/>
                </a:cubicBezTo>
                <a:cubicBezTo>
                  <a:pt x="4676562" y="-42474"/>
                  <a:pt x="4889584" y="23391"/>
                  <a:pt x="5202852" y="0"/>
                </a:cubicBezTo>
                <a:cubicBezTo>
                  <a:pt x="5516120" y="-23391"/>
                  <a:pt x="5583636" y="13940"/>
                  <a:pt x="5780947" y="0"/>
                </a:cubicBezTo>
                <a:cubicBezTo>
                  <a:pt x="5978258" y="-13940"/>
                  <a:pt x="6239162" y="64297"/>
                  <a:pt x="6509346" y="0"/>
                </a:cubicBezTo>
                <a:cubicBezTo>
                  <a:pt x="6779530" y="-64297"/>
                  <a:pt x="6819827" y="42793"/>
                  <a:pt x="7012289" y="0"/>
                </a:cubicBezTo>
                <a:cubicBezTo>
                  <a:pt x="7204751" y="-42793"/>
                  <a:pt x="7413120" y="11450"/>
                  <a:pt x="7515231" y="0"/>
                </a:cubicBezTo>
                <a:cubicBezTo>
                  <a:pt x="7571606" y="157472"/>
                  <a:pt x="7466720" y="367283"/>
                  <a:pt x="7515231" y="470898"/>
                </a:cubicBezTo>
                <a:cubicBezTo>
                  <a:pt x="7563742" y="574513"/>
                  <a:pt x="7510755" y="775842"/>
                  <a:pt x="7515231" y="923330"/>
                </a:cubicBezTo>
                <a:cubicBezTo>
                  <a:pt x="7331039" y="987517"/>
                  <a:pt x="7200432" y="864523"/>
                  <a:pt x="6937136" y="923330"/>
                </a:cubicBezTo>
                <a:cubicBezTo>
                  <a:pt x="6673840" y="982137"/>
                  <a:pt x="6414009" y="860562"/>
                  <a:pt x="6208737" y="923330"/>
                </a:cubicBezTo>
                <a:cubicBezTo>
                  <a:pt x="6003465" y="986098"/>
                  <a:pt x="5827838" y="905482"/>
                  <a:pt x="5630642" y="923330"/>
                </a:cubicBezTo>
                <a:cubicBezTo>
                  <a:pt x="5433446" y="941178"/>
                  <a:pt x="5351724" y="888056"/>
                  <a:pt x="5278005" y="923330"/>
                </a:cubicBezTo>
                <a:cubicBezTo>
                  <a:pt x="5204286" y="958604"/>
                  <a:pt x="5017424" y="887598"/>
                  <a:pt x="4850214" y="923330"/>
                </a:cubicBezTo>
                <a:cubicBezTo>
                  <a:pt x="4683004" y="959062"/>
                  <a:pt x="4460520" y="911251"/>
                  <a:pt x="4121815" y="923330"/>
                </a:cubicBezTo>
                <a:cubicBezTo>
                  <a:pt x="3783110" y="935409"/>
                  <a:pt x="3771157" y="908549"/>
                  <a:pt x="3543720" y="923330"/>
                </a:cubicBezTo>
                <a:cubicBezTo>
                  <a:pt x="3316284" y="938111"/>
                  <a:pt x="3275632" y="880498"/>
                  <a:pt x="3115930" y="923330"/>
                </a:cubicBezTo>
                <a:cubicBezTo>
                  <a:pt x="2956228" y="966162"/>
                  <a:pt x="2697691" y="861647"/>
                  <a:pt x="2537836" y="923330"/>
                </a:cubicBezTo>
                <a:cubicBezTo>
                  <a:pt x="2377981" y="985013"/>
                  <a:pt x="2300976" y="891406"/>
                  <a:pt x="2185198" y="923330"/>
                </a:cubicBezTo>
                <a:cubicBezTo>
                  <a:pt x="2069420" y="955254"/>
                  <a:pt x="2002705" y="886394"/>
                  <a:pt x="1832560" y="923330"/>
                </a:cubicBezTo>
                <a:cubicBezTo>
                  <a:pt x="1662415" y="960266"/>
                  <a:pt x="1448524" y="898084"/>
                  <a:pt x="1254465" y="923330"/>
                </a:cubicBezTo>
                <a:cubicBezTo>
                  <a:pt x="1060407" y="948576"/>
                  <a:pt x="996544" y="874861"/>
                  <a:pt x="826675" y="923330"/>
                </a:cubicBezTo>
                <a:cubicBezTo>
                  <a:pt x="656806" y="971799"/>
                  <a:pt x="262801" y="896289"/>
                  <a:pt x="0" y="923330"/>
                </a:cubicBezTo>
                <a:cubicBezTo>
                  <a:pt x="-39639" y="706620"/>
                  <a:pt x="36521" y="659199"/>
                  <a:pt x="0" y="480132"/>
                </a:cubicBezTo>
                <a:cubicBezTo>
                  <a:pt x="-36521" y="301065"/>
                  <a:pt x="45089" y="196297"/>
                  <a:pt x="0" y="0"/>
                </a:cubicBezTo>
                <a:close/>
              </a:path>
            </a:pathLst>
          </a:custGeom>
          <a:noFill/>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91440" tIns="45720" rIns="91440" bIns="45720" rtlCol="0" anchor="t">
            <a:spAutoFit/>
          </a:bodyPr>
          <a:lstStyle/>
          <a:p>
            <a:pPr lvl="1"/>
            <a:r>
              <a:rPr lang="en-GB">
                <a:solidFill>
                  <a:srgbClr val="000000"/>
                </a:solidFill>
                <a:latin typeface="+mj-lt"/>
                <a:ea typeface="Times New Roman" panose="02020603050405020304" pitchFamily="18" charset="0"/>
                <a:cs typeface="Times New Roman"/>
              </a:rPr>
              <a:t>Introductory STEM modules in Maths, Computing and data science, Engineering, Design, Healthcare and Psychology and Science were surveyed.</a:t>
            </a:r>
            <a:endParaRPr lang="en-GB">
              <a:effectLst/>
              <a:latin typeface="+mj-lt"/>
              <a:ea typeface="Times New Roman" panose="02020603050405020304" pitchFamily="18" charset="0"/>
            </a:endParaRPr>
          </a:p>
        </p:txBody>
      </p:sp>
      <p:sp>
        <p:nvSpPr>
          <p:cNvPr id="2" name="TextBox 1">
            <a:extLst>
              <a:ext uri="{FF2B5EF4-FFF2-40B4-BE49-F238E27FC236}">
                <a16:creationId xmlns:a16="http://schemas.microsoft.com/office/drawing/2014/main" id="{857C2F10-077E-4584-94A3-F546E6EE1355}"/>
              </a:ext>
            </a:extLst>
          </p:cNvPr>
          <p:cNvSpPr txBox="1"/>
          <p:nvPr/>
        </p:nvSpPr>
        <p:spPr>
          <a:xfrm>
            <a:off x="393093" y="2554969"/>
            <a:ext cx="8256637" cy="1846659"/>
          </a:xfrm>
          <a:prstGeom prst="rect">
            <a:avLst/>
          </a:prstGeom>
          <a:noFill/>
        </p:spPr>
        <p:txBody>
          <a:bodyPr wrap="square" rtlCol="0">
            <a:spAutoFit/>
          </a:bodyPr>
          <a:lstStyle/>
          <a:p>
            <a:r>
              <a:rPr lang="en-GB"/>
              <a:t>Surveys used:</a:t>
            </a:r>
          </a:p>
          <a:p>
            <a:pPr lvl="1"/>
            <a:r>
              <a:rPr lang="en-GB" b="1"/>
              <a:t>Maths anxiety</a:t>
            </a:r>
            <a:r>
              <a:rPr lang="en-GB"/>
              <a:t>: </a:t>
            </a:r>
            <a:r>
              <a:rPr lang="en-GB">
                <a:effectLst/>
                <a:latin typeface="Arial" panose="020B0604020202020204" pitchFamily="34" charset="0"/>
                <a:ea typeface="Arial" panose="020B0604020202020204" pitchFamily="34" charset="0"/>
              </a:rPr>
              <a:t>The Maths Anxiety Scale (MAS) (Betz, 1978)</a:t>
            </a:r>
            <a:r>
              <a:rPr lang="en-GB" baseline="30000">
                <a:effectLst/>
                <a:latin typeface="Arial" panose="020B0604020202020204" pitchFamily="34" charset="0"/>
                <a:ea typeface="Arial" panose="020B0604020202020204" pitchFamily="34" charset="0"/>
              </a:rPr>
              <a:t> </a:t>
            </a:r>
            <a:r>
              <a:rPr lang="en-GB">
                <a:solidFill>
                  <a:schemeClr val="bg1">
                    <a:lumMod val="50000"/>
                  </a:schemeClr>
                </a:solidFill>
                <a:effectLst/>
                <a:latin typeface="Arial" panose="020B0604020202020204" pitchFamily="34" charset="0"/>
                <a:ea typeface="Arial" panose="020B0604020202020204" pitchFamily="34" charset="0"/>
              </a:rPr>
              <a:t>plus</a:t>
            </a:r>
            <a:r>
              <a:rPr lang="en-GB" baseline="30000">
                <a:solidFill>
                  <a:schemeClr val="bg1">
                    <a:lumMod val="50000"/>
                  </a:schemeClr>
                </a:solidFill>
                <a:effectLst/>
                <a:latin typeface="Arial" panose="020B0604020202020204" pitchFamily="34" charset="0"/>
                <a:ea typeface="Arial" panose="020B0604020202020204" pitchFamily="34" charset="0"/>
              </a:rPr>
              <a:t> </a:t>
            </a:r>
            <a:r>
              <a:rPr lang="en-GB">
                <a:solidFill>
                  <a:schemeClr val="bg1">
                    <a:lumMod val="50000"/>
                  </a:schemeClr>
                </a:solidFill>
                <a:effectLst/>
                <a:latin typeface="Arial" panose="020B0604020202020204" pitchFamily="34" charset="0"/>
                <a:ea typeface="Arial" panose="020B0604020202020204" pitchFamily="34" charset="0"/>
              </a:rPr>
              <a:t>t</a:t>
            </a:r>
            <a:r>
              <a:rPr lang="en-GB">
                <a:solidFill>
                  <a:schemeClr val="bg1">
                    <a:lumMod val="50000"/>
                  </a:schemeClr>
                </a:solidFill>
                <a:latin typeface="Arial" panose="020B0604020202020204" pitchFamily="34" charset="0"/>
              </a:rPr>
              <a:t>wo further questions on studying maths at a distance</a:t>
            </a:r>
            <a:endParaRPr lang="en-GB">
              <a:solidFill>
                <a:schemeClr val="bg1">
                  <a:lumMod val="50000"/>
                </a:schemeClr>
              </a:solidFill>
            </a:endParaRPr>
          </a:p>
          <a:p>
            <a:pPr lvl="1"/>
            <a:endParaRPr lang="en-GB" baseline="30000">
              <a:solidFill>
                <a:schemeClr val="bg1">
                  <a:lumMod val="50000"/>
                </a:schemeClr>
              </a:solidFill>
            </a:endParaRPr>
          </a:p>
          <a:p>
            <a:pPr lvl="1"/>
            <a:r>
              <a:rPr lang="en-GB" b="1">
                <a:solidFill>
                  <a:schemeClr val="bg1">
                    <a:lumMod val="50000"/>
                  </a:schemeClr>
                </a:solidFill>
              </a:rPr>
              <a:t>Maths resilience</a:t>
            </a:r>
            <a:r>
              <a:rPr lang="en-GB">
                <a:solidFill>
                  <a:schemeClr val="bg1">
                    <a:lumMod val="50000"/>
                  </a:schemeClr>
                </a:solidFill>
              </a:rPr>
              <a:t>:  </a:t>
            </a:r>
            <a:r>
              <a:rPr lang="en-GB">
                <a:solidFill>
                  <a:schemeClr val="bg1">
                    <a:lumMod val="50000"/>
                  </a:schemeClr>
                </a:solidFill>
                <a:effectLst/>
                <a:latin typeface="Arial" panose="020B0604020202020204" pitchFamily="34" charset="0"/>
                <a:ea typeface="Arial" panose="020B0604020202020204" pitchFamily="34" charset="0"/>
              </a:rPr>
              <a:t>The Mathematical Resilience Scale (MRS) (</a:t>
            </a:r>
            <a:r>
              <a:rPr lang="en-US" sz="1800" b="0">
                <a:solidFill>
                  <a:schemeClr val="bg1">
                    <a:lumMod val="50000"/>
                  </a:schemeClr>
                </a:solidFill>
                <a:ea typeface="+mn-lt"/>
                <a:cs typeface="+mn-lt"/>
              </a:rPr>
              <a:t>Mahmood &amp; Khatoon, 2011, </a:t>
            </a:r>
            <a:r>
              <a:rPr lang="en-GB" err="1">
                <a:solidFill>
                  <a:schemeClr val="bg1">
                    <a:lumMod val="50000"/>
                  </a:schemeClr>
                </a:solidFill>
                <a:effectLst/>
                <a:latin typeface="Arial" panose="020B0604020202020204" pitchFamily="34" charset="0"/>
                <a:ea typeface="Arial" panose="020B0604020202020204" pitchFamily="34" charset="0"/>
              </a:rPr>
              <a:t>Kooken</a:t>
            </a:r>
            <a:r>
              <a:rPr lang="en-GB">
                <a:solidFill>
                  <a:schemeClr val="bg1">
                    <a:lumMod val="50000"/>
                  </a:schemeClr>
                </a:solidFill>
                <a:effectLst/>
                <a:latin typeface="Arial" panose="020B0604020202020204" pitchFamily="34" charset="0"/>
                <a:ea typeface="Arial" panose="020B0604020202020204" pitchFamily="34" charset="0"/>
              </a:rPr>
              <a:t> et al 2013)</a:t>
            </a:r>
            <a:endParaRPr lang="en-GB" baseline="30000">
              <a:solidFill>
                <a:schemeClr val="bg1">
                  <a:lumMod val="50000"/>
                </a:schemeClr>
              </a:solidFill>
              <a:effectLst/>
              <a:latin typeface="Arial" panose="020B0604020202020204" pitchFamily="34" charset="0"/>
              <a:ea typeface="Arial" panose="020B0604020202020204" pitchFamily="34" charset="0"/>
            </a:endParaRPr>
          </a:p>
          <a:p>
            <a:endParaRPr lang="en-GB" baseline="30000">
              <a:latin typeface="Arial" panose="020B0604020202020204" pitchFamily="34" charset="0"/>
            </a:endParaRPr>
          </a:p>
        </p:txBody>
      </p:sp>
      <p:sp>
        <p:nvSpPr>
          <p:cNvPr id="8" name="TextBox 7">
            <a:extLst>
              <a:ext uri="{FF2B5EF4-FFF2-40B4-BE49-F238E27FC236}">
                <a16:creationId xmlns:a16="http://schemas.microsoft.com/office/drawing/2014/main" id="{6E73AE89-AFED-41F8-83C8-6FD216DFB7ED}"/>
              </a:ext>
            </a:extLst>
          </p:cNvPr>
          <p:cNvSpPr txBox="1"/>
          <p:nvPr/>
        </p:nvSpPr>
        <p:spPr>
          <a:xfrm>
            <a:off x="393093" y="4401628"/>
            <a:ext cx="8256637" cy="1661993"/>
          </a:xfrm>
          <a:prstGeom prst="rect">
            <a:avLst/>
          </a:prstGeom>
          <a:noFill/>
        </p:spPr>
        <p:txBody>
          <a:bodyPr wrap="square" rtlCol="0">
            <a:spAutoFit/>
          </a:bodyPr>
          <a:lstStyle/>
          <a:p>
            <a:r>
              <a:rPr lang="en-GB"/>
              <a:t>Response rate:</a:t>
            </a:r>
          </a:p>
          <a:p>
            <a:pPr lvl="1"/>
            <a:r>
              <a:rPr lang="en-GB"/>
              <a:t>We were able to contact 10074 students (59.3% of students studying modules surveyed), of those contacted we gained a response rate of 13.8%.</a:t>
            </a:r>
          </a:p>
          <a:p>
            <a:pPr lvl="1"/>
            <a:endParaRPr lang="en-GB"/>
          </a:p>
          <a:p>
            <a:endParaRPr lang="en-GB" baseline="30000">
              <a:latin typeface="Arial" panose="020B0604020202020204" pitchFamily="34" charset="0"/>
            </a:endParaRPr>
          </a:p>
        </p:txBody>
      </p:sp>
      <p:sp>
        <p:nvSpPr>
          <p:cNvPr id="4" name="TextBox 3">
            <a:extLst>
              <a:ext uri="{FF2B5EF4-FFF2-40B4-BE49-F238E27FC236}">
                <a16:creationId xmlns:a16="http://schemas.microsoft.com/office/drawing/2014/main" id="{4E2587FE-9476-46E4-A0BE-5615C10EE591}"/>
              </a:ext>
            </a:extLst>
          </p:cNvPr>
          <p:cNvSpPr txBox="1"/>
          <p:nvPr/>
        </p:nvSpPr>
        <p:spPr>
          <a:xfrm>
            <a:off x="592248" y="5914755"/>
            <a:ext cx="7609776" cy="369332"/>
          </a:xfrm>
          <a:prstGeom prst="rect">
            <a:avLst/>
          </a:prstGeom>
          <a:noFill/>
        </p:spPr>
        <p:txBody>
          <a:bodyPr wrap="none" rtlCol="0">
            <a:spAutoFit/>
          </a:bodyPr>
          <a:lstStyle/>
          <a:p>
            <a:r>
              <a:rPr lang="en-GB"/>
              <a:t>As part of the survey students were invited to volunteer to be interviewed.</a:t>
            </a:r>
          </a:p>
        </p:txBody>
      </p:sp>
    </p:spTree>
    <p:extLst>
      <p:ext uri="{BB962C8B-B14F-4D97-AF65-F5344CB8AC3E}">
        <p14:creationId xmlns:p14="http://schemas.microsoft.com/office/powerpoint/2010/main" val="3583401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592248" y="459483"/>
            <a:ext cx="6401675"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Maths anxiety survey results</a:t>
            </a:r>
          </a:p>
        </p:txBody>
      </p:sp>
      <p:sp>
        <p:nvSpPr>
          <p:cNvPr id="2" name="TextBox 1">
            <a:extLst>
              <a:ext uri="{FF2B5EF4-FFF2-40B4-BE49-F238E27FC236}">
                <a16:creationId xmlns:a16="http://schemas.microsoft.com/office/drawing/2014/main" id="{281AE8C5-E70F-4555-96CB-81797839D2F9}"/>
              </a:ext>
            </a:extLst>
          </p:cNvPr>
          <p:cNvSpPr txBox="1"/>
          <p:nvPr/>
        </p:nvSpPr>
        <p:spPr>
          <a:xfrm>
            <a:off x="767337" y="6308439"/>
            <a:ext cx="184731" cy="276999"/>
          </a:xfrm>
          <a:prstGeom prst="rect">
            <a:avLst/>
          </a:prstGeom>
          <a:noFill/>
        </p:spPr>
        <p:txBody>
          <a:bodyPr wrap="none" lIns="91440" tIns="45720" rIns="91440" bIns="45720" rtlCol="0" anchor="t">
            <a:spAutoFit/>
          </a:bodyPr>
          <a:lstStyle/>
          <a:p>
            <a:endParaRPr lang="en-GB" sz="1200">
              <a:cs typeface="Arial"/>
            </a:endParaRPr>
          </a:p>
        </p:txBody>
      </p:sp>
      <p:graphicFrame>
        <p:nvGraphicFramePr>
          <p:cNvPr id="5" name="Chart 4">
            <a:extLst>
              <a:ext uri="{FF2B5EF4-FFF2-40B4-BE49-F238E27FC236}">
                <a16:creationId xmlns:a16="http://schemas.microsoft.com/office/drawing/2014/main" id="{23BE28EF-3F26-4F05-8B1B-136D29BD70E2}"/>
              </a:ext>
            </a:extLst>
          </p:cNvPr>
          <p:cNvGraphicFramePr>
            <a:graphicFrameLocks/>
          </p:cNvGraphicFramePr>
          <p:nvPr>
            <p:extLst>
              <p:ext uri="{D42A27DB-BD31-4B8C-83A1-F6EECF244321}">
                <p14:modId xmlns:p14="http://schemas.microsoft.com/office/powerpoint/2010/main" val="2633383680"/>
              </p:ext>
            </p:extLst>
          </p:nvPr>
        </p:nvGraphicFramePr>
        <p:xfrm>
          <a:off x="592248" y="1460935"/>
          <a:ext cx="8341890" cy="48475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5897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5E284714-A4FE-4DEB-8B6B-8346EB674B05}"/>
              </a:ext>
            </a:extLst>
          </p:cNvPr>
          <p:cNvGraphicFramePr>
            <a:graphicFrameLocks/>
          </p:cNvGraphicFramePr>
          <p:nvPr>
            <p:extLst>
              <p:ext uri="{D42A27DB-BD31-4B8C-83A1-F6EECF244321}">
                <p14:modId xmlns:p14="http://schemas.microsoft.com/office/powerpoint/2010/main" val="3272550462"/>
              </p:ext>
            </p:extLst>
          </p:nvPr>
        </p:nvGraphicFramePr>
        <p:xfrm>
          <a:off x="348922" y="230616"/>
          <a:ext cx="5871996" cy="30822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9B43AF2-16D6-416B-ACF5-A0E8583DB84B}"/>
              </a:ext>
            </a:extLst>
          </p:cNvPr>
          <p:cNvGraphicFramePr>
            <a:graphicFrameLocks/>
          </p:cNvGraphicFramePr>
          <p:nvPr>
            <p:extLst>
              <p:ext uri="{D42A27DB-BD31-4B8C-83A1-F6EECF244321}">
                <p14:modId xmlns:p14="http://schemas.microsoft.com/office/powerpoint/2010/main" val="3501665851"/>
              </p:ext>
            </p:extLst>
          </p:nvPr>
        </p:nvGraphicFramePr>
        <p:xfrm>
          <a:off x="0" y="3312826"/>
          <a:ext cx="8964589" cy="3314558"/>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56167712-7A4D-4AB0-A0E7-3EB43F06A4B9}"/>
              </a:ext>
            </a:extLst>
          </p:cNvPr>
          <p:cNvSpPr txBox="1"/>
          <p:nvPr/>
        </p:nvSpPr>
        <p:spPr>
          <a:xfrm>
            <a:off x="6450133" y="1217723"/>
            <a:ext cx="761747" cy="369332"/>
          </a:xfrm>
          <a:prstGeom prst="rect">
            <a:avLst/>
          </a:prstGeom>
          <a:noFill/>
        </p:spPr>
        <p:txBody>
          <a:bodyPr wrap="none" rtlCol="0">
            <a:spAutoFit/>
          </a:bodyPr>
          <a:lstStyle/>
          <a:p>
            <a:r>
              <a:rPr lang="en-GB"/>
              <a:t>Other</a:t>
            </a:r>
          </a:p>
        </p:txBody>
      </p:sp>
      <p:sp>
        <p:nvSpPr>
          <p:cNvPr id="3" name="TextBox 2">
            <a:extLst>
              <a:ext uri="{FF2B5EF4-FFF2-40B4-BE49-F238E27FC236}">
                <a16:creationId xmlns:a16="http://schemas.microsoft.com/office/drawing/2014/main" id="{A50970C5-346A-4A27-A851-B6FBCAF79844}"/>
              </a:ext>
            </a:extLst>
          </p:cNvPr>
          <p:cNvSpPr txBox="1"/>
          <p:nvPr/>
        </p:nvSpPr>
        <p:spPr>
          <a:xfrm>
            <a:off x="753360" y="4518327"/>
            <a:ext cx="1005403" cy="369332"/>
          </a:xfrm>
          <a:prstGeom prst="rect">
            <a:avLst/>
          </a:prstGeom>
          <a:noFill/>
        </p:spPr>
        <p:txBody>
          <a:bodyPr wrap="none" rtlCol="0">
            <a:spAutoFit/>
          </a:bodyPr>
          <a:lstStyle/>
          <a:p>
            <a:r>
              <a:rPr lang="en-GB"/>
              <a:t>Science</a:t>
            </a:r>
          </a:p>
        </p:txBody>
      </p:sp>
    </p:spTree>
    <p:extLst>
      <p:ext uri="{BB962C8B-B14F-4D97-AF65-F5344CB8AC3E}">
        <p14:creationId xmlns:p14="http://schemas.microsoft.com/office/powerpoint/2010/main" val="3421197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253223" y="305535"/>
            <a:ext cx="7689970"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Student characteristics – gender / disability</a:t>
            </a:r>
          </a:p>
        </p:txBody>
      </p:sp>
      <p:sp>
        <p:nvSpPr>
          <p:cNvPr id="5" name="TextBox 4">
            <a:extLst>
              <a:ext uri="{FF2B5EF4-FFF2-40B4-BE49-F238E27FC236}">
                <a16:creationId xmlns:a16="http://schemas.microsoft.com/office/drawing/2014/main" id="{6CE21825-2E09-4A78-B2B7-2CA3D9AA6421}"/>
              </a:ext>
            </a:extLst>
          </p:cNvPr>
          <p:cNvSpPr txBox="1"/>
          <p:nvPr/>
        </p:nvSpPr>
        <p:spPr>
          <a:xfrm>
            <a:off x="253208" y="1434796"/>
            <a:ext cx="4879652" cy="5109091"/>
          </a:xfrm>
          <a:prstGeom prst="rect">
            <a:avLst/>
          </a:prstGeom>
          <a:noFill/>
        </p:spPr>
        <p:txBody>
          <a:bodyPr wrap="square" lIns="91440" tIns="45720" rIns="91440" bIns="45720" anchor="t">
            <a:spAutoFit/>
          </a:bodyPr>
          <a:lstStyle/>
          <a:p>
            <a:r>
              <a:rPr lang="en-GB" b="1"/>
              <a:t>Gender		</a:t>
            </a:r>
            <a:r>
              <a:rPr lang="en-GB"/>
              <a:t>Mean anxiety level</a:t>
            </a:r>
            <a:endParaRPr lang="en-GB">
              <a:cs typeface="Arial"/>
            </a:endParaRPr>
          </a:p>
          <a:p>
            <a:pPr marL="742950" lvl="1" indent="-285750">
              <a:buFont typeface="Wingdings"/>
              <a:buChar char="Ø"/>
            </a:pPr>
            <a:r>
              <a:rPr lang="en-GB"/>
              <a:t>female (546)	31.2</a:t>
            </a:r>
            <a:endParaRPr lang="en-GB">
              <a:cs typeface="Arial" panose="020B0604020202020204"/>
            </a:endParaRPr>
          </a:p>
          <a:p>
            <a:pPr marL="742950" lvl="1" indent="-285750">
              <a:buFont typeface="Wingdings"/>
              <a:buChar char="Ø"/>
            </a:pPr>
            <a:r>
              <a:rPr lang="en-GB"/>
              <a:t>male (661)	27.2</a:t>
            </a:r>
            <a:endParaRPr lang="en-GB">
              <a:cs typeface="Arial" panose="020B0604020202020204"/>
            </a:endParaRPr>
          </a:p>
          <a:p>
            <a:r>
              <a:rPr lang="en-GB"/>
              <a:t>p = 0.000 </a:t>
            </a:r>
          </a:p>
          <a:p>
            <a:endParaRPr lang="en-GB">
              <a:cs typeface="Arial"/>
            </a:endParaRPr>
          </a:p>
          <a:p>
            <a:r>
              <a:rPr lang="en-GB" i="1">
                <a:ea typeface="+mn-lt"/>
                <a:cs typeface="+mn-lt"/>
              </a:rPr>
              <a:t>Very strong evidence that mean anxiety level in females is higher than in males  </a:t>
            </a:r>
            <a:endParaRPr lang="en-US">
              <a:ea typeface="+mn-lt"/>
              <a:cs typeface="+mn-lt"/>
            </a:endParaRPr>
          </a:p>
          <a:p>
            <a:endParaRPr lang="en-GB" sz="2000" b="1">
              <a:cs typeface="Arial" panose="020B0604020202020204"/>
            </a:endParaRPr>
          </a:p>
          <a:p>
            <a:r>
              <a:rPr lang="en-GB" b="1"/>
              <a:t>Disability</a:t>
            </a:r>
            <a:r>
              <a:rPr lang="en-GB"/>
              <a:t>	Mean anxiety level</a:t>
            </a:r>
            <a:endParaRPr lang="en-GB">
              <a:cs typeface="Arial"/>
            </a:endParaRPr>
          </a:p>
          <a:p>
            <a:pPr marL="742950" lvl="1" indent="-285750">
              <a:buFont typeface="Wingdings"/>
              <a:buChar char="Ø"/>
            </a:pPr>
            <a:r>
              <a:rPr lang="en-GB"/>
              <a:t>disability declared (235)	33.1</a:t>
            </a:r>
            <a:endParaRPr lang="en-GB">
              <a:cs typeface="Arial" panose="020B0604020202020204"/>
            </a:endParaRPr>
          </a:p>
          <a:p>
            <a:pPr marL="742950" lvl="1" indent="-285750">
              <a:buFont typeface="Wingdings"/>
              <a:buChar char="Ø"/>
            </a:pPr>
            <a:r>
              <a:rPr lang="en-GB"/>
              <a:t>no disability declared (1157)	28.5</a:t>
            </a:r>
            <a:endParaRPr lang="en-GB">
              <a:cs typeface="Arial" panose="020B0604020202020204"/>
            </a:endParaRPr>
          </a:p>
          <a:p>
            <a:r>
              <a:rPr lang="en-GB"/>
              <a:t>p = 0.000 	</a:t>
            </a:r>
            <a:endParaRPr lang="en-GB">
              <a:cs typeface="Arial"/>
            </a:endParaRPr>
          </a:p>
          <a:p>
            <a:endParaRPr lang="en-GB" i="1">
              <a:ea typeface="+mn-lt"/>
              <a:cs typeface="+mn-lt"/>
            </a:endParaRPr>
          </a:p>
          <a:p>
            <a:r>
              <a:rPr lang="en-GB" i="1">
                <a:ea typeface="+mn-lt"/>
                <a:cs typeface="+mn-lt"/>
              </a:rPr>
              <a:t>Very strong evidence that mean anxiety level in disabled students is higher than in those who have not declared a disability</a:t>
            </a:r>
            <a:endParaRPr lang="en-GB">
              <a:ea typeface="+mn-lt"/>
              <a:cs typeface="+mn-lt"/>
            </a:endParaRPr>
          </a:p>
          <a:p>
            <a:endParaRPr lang="en-GB" i="1">
              <a:ea typeface="+mn-lt"/>
              <a:cs typeface="+mn-lt"/>
            </a:endParaRPr>
          </a:p>
          <a:p>
            <a:r>
              <a:rPr lang="en-GB" i="1">
                <a:ea typeface="+mn-lt"/>
                <a:cs typeface="+mn-lt"/>
              </a:rPr>
              <a:t>(p-</a:t>
            </a:r>
            <a:r>
              <a:rPr lang="en-GB">
                <a:ea typeface="+mn-lt"/>
                <a:cs typeface="+mn-lt"/>
              </a:rPr>
              <a:t>values from two-sided </a:t>
            </a:r>
            <a:r>
              <a:rPr lang="en-GB" i="1">
                <a:ea typeface="+mn-lt"/>
                <a:cs typeface="+mn-lt"/>
              </a:rPr>
              <a:t>t</a:t>
            </a:r>
            <a:r>
              <a:rPr lang="en-GB">
                <a:ea typeface="+mn-lt"/>
                <a:cs typeface="+mn-lt"/>
              </a:rPr>
              <a:t>-tests)</a:t>
            </a:r>
            <a:endParaRPr lang="en-GB">
              <a:cs typeface="Arial"/>
            </a:endParaRPr>
          </a:p>
        </p:txBody>
      </p:sp>
      <p:graphicFrame>
        <p:nvGraphicFramePr>
          <p:cNvPr id="6" name="Chart 5">
            <a:extLst>
              <a:ext uri="{FF2B5EF4-FFF2-40B4-BE49-F238E27FC236}">
                <a16:creationId xmlns:a16="http://schemas.microsoft.com/office/drawing/2014/main" id="{B989B67B-D011-4A46-85BB-BDCCC6E6C2C6}"/>
              </a:ext>
            </a:extLst>
          </p:cNvPr>
          <p:cNvGraphicFramePr>
            <a:graphicFrameLocks/>
          </p:cNvGraphicFramePr>
          <p:nvPr>
            <p:extLst>
              <p:ext uri="{D42A27DB-BD31-4B8C-83A1-F6EECF244321}">
                <p14:modId xmlns:p14="http://schemas.microsoft.com/office/powerpoint/2010/main" val="3167316190"/>
              </p:ext>
            </p:extLst>
          </p:nvPr>
        </p:nvGraphicFramePr>
        <p:xfrm>
          <a:off x="5133976" y="3965791"/>
          <a:ext cx="3700221" cy="22976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AFA0B328-CC84-4E62-9E2D-84CA883AF4EB}"/>
              </a:ext>
            </a:extLst>
          </p:cNvPr>
          <p:cNvGraphicFramePr>
            <a:graphicFrameLocks/>
          </p:cNvGraphicFramePr>
          <p:nvPr>
            <p:extLst>
              <p:ext uri="{D42A27DB-BD31-4B8C-83A1-F6EECF244321}">
                <p14:modId xmlns:p14="http://schemas.microsoft.com/office/powerpoint/2010/main" val="2065255332"/>
              </p:ext>
            </p:extLst>
          </p:nvPr>
        </p:nvGraphicFramePr>
        <p:xfrm>
          <a:off x="5143661" y="1437628"/>
          <a:ext cx="3700221" cy="22976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86766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DC3165E-3D43-4502-902A-E3836998AA1B}"/>
              </a:ext>
            </a:extLst>
          </p:cNvPr>
          <p:cNvSpPr txBox="1">
            <a:spLocks/>
          </p:cNvSpPr>
          <p:nvPr/>
        </p:nvSpPr>
        <p:spPr>
          <a:xfrm>
            <a:off x="437265" y="324908"/>
            <a:ext cx="6401675" cy="794414"/>
          </a:xfrm>
          <a:prstGeom prst="rect">
            <a:avLst/>
          </a:prstGeom>
          <a:solidFill>
            <a:schemeClr val="accent1"/>
          </a:solidFill>
        </p:spPr>
        <p:txBody>
          <a:bodyPr wrap="square" lIns="36000" tIns="18000" rIns="0" bIns="0" anchor="ctr" anchorCtr="0">
            <a:noAutofit/>
          </a:bodyPr>
          <a:lstStyle>
            <a:lvl1pPr algn="l" defTabSz="914400"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a:t>Student characteristics - ethnicity</a:t>
            </a:r>
          </a:p>
        </p:txBody>
      </p:sp>
      <p:sp>
        <p:nvSpPr>
          <p:cNvPr id="5" name="TextBox 4">
            <a:extLst>
              <a:ext uri="{FF2B5EF4-FFF2-40B4-BE49-F238E27FC236}">
                <a16:creationId xmlns:a16="http://schemas.microsoft.com/office/drawing/2014/main" id="{6CE21825-2E09-4A78-B2B7-2CA3D9AA6421}"/>
              </a:ext>
            </a:extLst>
          </p:cNvPr>
          <p:cNvSpPr txBox="1"/>
          <p:nvPr/>
        </p:nvSpPr>
        <p:spPr>
          <a:xfrm>
            <a:off x="184366" y="1477936"/>
            <a:ext cx="4271559" cy="3200876"/>
          </a:xfrm>
          <a:prstGeom prst="rect">
            <a:avLst/>
          </a:prstGeom>
          <a:noFill/>
        </p:spPr>
        <p:txBody>
          <a:bodyPr wrap="square" lIns="91440" tIns="45720" rIns="91440" bIns="45720" anchor="t">
            <a:spAutoFit/>
          </a:bodyPr>
          <a:lstStyle/>
          <a:p>
            <a:r>
              <a:rPr lang="en-GB" b="1"/>
              <a:t>Ethnicity</a:t>
            </a:r>
            <a:r>
              <a:rPr lang="en-GB"/>
              <a:t>	Mean anxiety level</a:t>
            </a:r>
            <a:endParaRPr lang="en-GB">
              <a:cs typeface="Arial"/>
            </a:endParaRPr>
          </a:p>
          <a:p>
            <a:pPr marL="742950" lvl="1" indent="-285750">
              <a:buFont typeface="Wingdings"/>
              <a:buChar char="Ø"/>
            </a:pPr>
            <a:r>
              <a:rPr lang="en-GB"/>
              <a:t>White (1253)	29.3</a:t>
            </a:r>
            <a:endParaRPr lang="en-GB">
              <a:cs typeface="Arial" panose="020B0604020202020204"/>
            </a:endParaRPr>
          </a:p>
          <a:p>
            <a:pPr marL="742950" lvl="1" indent="-285750">
              <a:buFont typeface="Wingdings"/>
              <a:buChar char="Ø"/>
            </a:pPr>
            <a:r>
              <a:rPr lang="en-GB"/>
              <a:t>Non-white (110) 28.9</a:t>
            </a:r>
            <a:endParaRPr lang="en-GB">
              <a:cs typeface="Arial" panose="020B0604020202020204"/>
            </a:endParaRPr>
          </a:p>
          <a:p>
            <a:r>
              <a:rPr lang="en-GB"/>
              <a:t>p = 0.714 </a:t>
            </a:r>
            <a:endParaRPr lang="en-GB">
              <a:cs typeface="Arial" panose="020B0604020202020204"/>
            </a:endParaRPr>
          </a:p>
          <a:p>
            <a:endParaRPr lang="en-GB" i="1">
              <a:ea typeface="+mn-lt"/>
              <a:cs typeface="+mn-lt"/>
            </a:endParaRPr>
          </a:p>
          <a:p>
            <a:r>
              <a:rPr lang="en-GB" i="1">
                <a:ea typeface="+mn-lt"/>
                <a:cs typeface="+mn-lt"/>
              </a:rPr>
              <a:t>Little evidence that mean anxiety differs  between white and non-white students, but some</a:t>
            </a:r>
            <a:r>
              <a:rPr lang="en-US" i="1">
                <a:ea typeface="+mn-lt"/>
                <a:cs typeface="+mn-lt"/>
              </a:rPr>
              <a:t> variations within those groups.</a:t>
            </a:r>
            <a:endParaRPr lang="en-US">
              <a:ea typeface="+mn-lt"/>
              <a:cs typeface="+mn-lt"/>
            </a:endParaRPr>
          </a:p>
          <a:p>
            <a:endParaRPr lang="en-GB" sz="2000">
              <a:cs typeface="Arial" panose="020B0604020202020204"/>
            </a:endParaRPr>
          </a:p>
          <a:p>
            <a:endParaRPr lang="en-GB" sz="2000" b="1">
              <a:cs typeface="Arial"/>
            </a:endParaRPr>
          </a:p>
          <a:p>
            <a:endParaRPr lang="en-GB">
              <a:cs typeface="Arial" panose="020B0604020202020204"/>
            </a:endParaRPr>
          </a:p>
        </p:txBody>
      </p:sp>
      <p:graphicFrame>
        <p:nvGraphicFramePr>
          <p:cNvPr id="6" name="Chart 5">
            <a:extLst>
              <a:ext uri="{FF2B5EF4-FFF2-40B4-BE49-F238E27FC236}">
                <a16:creationId xmlns:a16="http://schemas.microsoft.com/office/drawing/2014/main" id="{11AC6E46-18E7-4621-9587-F10F60A858E6}"/>
              </a:ext>
            </a:extLst>
          </p:cNvPr>
          <p:cNvGraphicFramePr>
            <a:graphicFrameLocks/>
          </p:cNvGraphicFramePr>
          <p:nvPr>
            <p:extLst>
              <p:ext uri="{D42A27DB-BD31-4B8C-83A1-F6EECF244321}">
                <p14:modId xmlns:p14="http://schemas.microsoft.com/office/powerpoint/2010/main" val="4017126159"/>
              </p:ext>
            </p:extLst>
          </p:nvPr>
        </p:nvGraphicFramePr>
        <p:xfrm>
          <a:off x="4422103" y="1326155"/>
          <a:ext cx="4271559" cy="2690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1032D97B-E263-47B7-B958-440FE9FCE028}"/>
              </a:ext>
              <a:ext uri="{147F2762-F138-4A5C-976F-8EAC2B608ADB}">
                <a16:predDERef xmlns:a16="http://schemas.microsoft.com/office/drawing/2014/main" pred="{11AC6E46-18E7-4621-9587-F10F60A858E6}"/>
              </a:ext>
            </a:extLst>
          </p:cNvPr>
          <p:cNvGraphicFramePr>
            <a:graphicFrameLocks/>
          </p:cNvGraphicFramePr>
          <p:nvPr>
            <p:extLst>
              <p:ext uri="{D42A27DB-BD31-4B8C-83A1-F6EECF244321}">
                <p14:modId xmlns:p14="http://schemas.microsoft.com/office/powerpoint/2010/main" val="922628277"/>
              </p:ext>
            </p:extLst>
          </p:nvPr>
        </p:nvGraphicFramePr>
        <p:xfrm>
          <a:off x="591034" y="4207952"/>
          <a:ext cx="3642103" cy="22298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3786E1BE-217C-4002-B076-CEBFD3595187}"/>
              </a:ext>
              <a:ext uri="{147F2762-F138-4A5C-976F-8EAC2B608ADB}">
                <a16:predDERef xmlns:a16="http://schemas.microsoft.com/office/drawing/2014/main" pred="{1032D97B-E263-47B7-B958-440FE9FCE028}"/>
              </a:ext>
            </a:extLst>
          </p:cNvPr>
          <p:cNvGraphicFramePr>
            <a:graphicFrameLocks/>
          </p:cNvGraphicFramePr>
          <p:nvPr>
            <p:extLst>
              <p:ext uri="{D42A27DB-BD31-4B8C-83A1-F6EECF244321}">
                <p14:modId xmlns:p14="http://schemas.microsoft.com/office/powerpoint/2010/main" val="574182574"/>
              </p:ext>
            </p:extLst>
          </p:nvPr>
        </p:nvGraphicFramePr>
        <p:xfrm>
          <a:off x="4455925" y="4207952"/>
          <a:ext cx="4271721" cy="222981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40711347"/>
      </p:ext>
    </p:extLst>
  </p:cSld>
  <p:clrMapOvr>
    <a:masterClrMapping/>
  </p:clrMapOvr>
</p:sld>
</file>

<file path=ppt/theme/theme1.xml><?xml version="1.0" encoding="utf-8"?>
<a:theme xmlns:a="http://schemas.openxmlformats.org/drawingml/2006/main" name="OU Title">
  <a:themeElements>
    <a:clrScheme name="OU Colours">
      <a:dk1>
        <a:sysClr val="windowText" lastClr="000000"/>
      </a:dk1>
      <a:lt1>
        <a:sysClr val="window" lastClr="FFFFFF"/>
      </a:lt1>
      <a:dk2>
        <a:srgbClr val="44546A"/>
      </a:dk2>
      <a:lt2>
        <a:srgbClr val="E7E6E6"/>
      </a:lt2>
      <a:accent1>
        <a:srgbClr val="1E4B9B"/>
      </a:accent1>
      <a:accent2>
        <a:srgbClr val="ED2891"/>
      </a:accent2>
      <a:accent3>
        <a:srgbClr val="00B7B2"/>
      </a:accent3>
      <a:accent4>
        <a:srgbClr val="F26522"/>
      </a:accent4>
      <a:accent5>
        <a:srgbClr val="FFD400"/>
      </a:accent5>
      <a:accent6>
        <a:srgbClr val="716F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STANDARD.potx" id="{2DA0E078-245D-4E9B-8A12-43E4C56B78FB}" vid="{76723E47-52BB-4FAA-A05C-2DF49523D5BE}"/>
    </a:ext>
  </a:extLst>
</a:theme>
</file>

<file path=ppt/theme/theme2.xml><?xml version="1.0" encoding="utf-8"?>
<a:theme xmlns:a="http://schemas.openxmlformats.org/drawingml/2006/main" name="OU Section">
  <a:themeElements>
    <a:clrScheme name="OU Colours">
      <a:dk1>
        <a:sysClr val="windowText" lastClr="000000"/>
      </a:dk1>
      <a:lt1>
        <a:sysClr val="window" lastClr="FFFFFF"/>
      </a:lt1>
      <a:dk2>
        <a:srgbClr val="44546A"/>
      </a:dk2>
      <a:lt2>
        <a:srgbClr val="E7E6E6"/>
      </a:lt2>
      <a:accent1>
        <a:srgbClr val="1E4B9B"/>
      </a:accent1>
      <a:accent2>
        <a:srgbClr val="ED2891"/>
      </a:accent2>
      <a:accent3>
        <a:srgbClr val="00B7B2"/>
      </a:accent3>
      <a:accent4>
        <a:srgbClr val="F26522"/>
      </a:accent4>
      <a:accent5>
        <a:srgbClr val="FFD400"/>
      </a:accent5>
      <a:accent6>
        <a:srgbClr val="716F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STANDARD.potx" id="{2DA0E078-245D-4E9B-8A12-43E4C56B78FB}" vid="{FAE18331-D8CD-423A-9602-E45A08067BF7}"/>
    </a:ext>
  </a:extLst>
</a:theme>
</file>

<file path=ppt/theme/theme3.xml><?xml version="1.0" encoding="utf-8"?>
<a:theme xmlns:a="http://schemas.openxmlformats.org/drawingml/2006/main" name="OU Layouts">
  <a:themeElements>
    <a:clrScheme name="OU Colours">
      <a:dk1>
        <a:sysClr val="windowText" lastClr="000000"/>
      </a:dk1>
      <a:lt1>
        <a:sysClr val="window" lastClr="FFFFFF"/>
      </a:lt1>
      <a:dk2>
        <a:srgbClr val="44546A"/>
      </a:dk2>
      <a:lt2>
        <a:srgbClr val="E7E6E6"/>
      </a:lt2>
      <a:accent1>
        <a:srgbClr val="1E4B9B"/>
      </a:accent1>
      <a:accent2>
        <a:srgbClr val="ED2891"/>
      </a:accent2>
      <a:accent3>
        <a:srgbClr val="00B7B2"/>
      </a:accent3>
      <a:accent4>
        <a:srgbClr val="F26522"/>
      </a:accent4>
      <a:accent5>
        <a:srgbClr val="FFD400"/>
      </a:accent5>
      <a:accent6>
        <a:srgbClr val="716F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STANDARD.potx" id="{2DA0E078-245D-4E9B-8A12-43E4C56B78FB}" vid="{E71F6A81-7D12-4207-BA77-D48B227BF69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OU_STANDARD</Template>
  <TotalTime>0</TotalTime>
  <Words>5544</Words>
  <Application>Microsoft Office PowerPoint</Application>
  <PresentationFormat>On-screen Show (4:3)</PresentationFormat>
  <Paragraphs>408</Paragraphs>
  <Slides>34</Slides>
  <Notes>34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34</vt:i4>
      </vt:variant>
    </vt:vector>
  </HeadingPairs>
  <TitlesOfParts>
    <vt:vector size="41" baseType="lpstr">
      <vt:lpstr>Arial</vt:lpstr>
      <vt:lpstr>Calibri</vt:lpstr>
      <vt:lpstr>Segoe UI</vt:lpstr>
      <vt:lpstr>Wingdings</vt:lpstr>
      <vt:lpstr>OU Title</vt:lpstr>
      <vt:lpstr>OU Section</vt:lpstr>
      <vt:lpstr>OU Layouts</vt:lpstr>
      <vt:lpstr>Exploring the extent of Maths Anxiety within the STEM faculty</vt:lpstr>
      <vt:lpstr>Background</vt:lpstr>
      <vt:lpstr>Anxiety in mature students</vt:lpstr>
      <vt:lpstr>Aims, Objectives and Project Plan</vt:lpstr>
      <vt:lpstr>Module Surveys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THANK YOU</vt:lpstr>
      <vt:lpstr>Research on Maths Anxiety and maths resilience</vt:lpstr>
      <vt:lpstr>PowerPoint Presentation</vt:lpstr>
      <vt:lpstr>PowerPoint Presentation</vt:lpstr>
      <vt:lpstr>High/low anxiety subjects </vt:lpstr>
      <vt:lpstr>PowerPoint Presentation</vt:lpstr>
      <vt:lpstr>PowerPoint Presentation</vt:lpstr>
      <vt:lpstr>Maths Resilience Scale – example questions</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extent of Maths Anxiety within the STEM faculty</dc:title>
  <dc:creator>Susan.Pawley</dc:creator>
  <cp:lastModifiedBy>Diane.Ford</cp:lastModifiedBy>
  <cp:revision>2</cp:revision>
  <cp:lastPrinted>2022-10-05T11:13:05Z</cp:lastPrinted>
  <dcterms:created xsi:type="dcterms:W3CDTF">2022-05-04T21:03:26Z</dcterms:created>
  <dcterms:modified xsi:type="dcterms:W3CDTF">2022-10-19T12:37:17Z</dcterms:modified>
</cp:coreProperties>
</file>