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2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1EDF3-6EDD-4A33-B9F7-2DCC2C456530}" v="19" dt="2021-10-28T09:25:13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1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8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937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6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pen.ac.uk/blogs/openquals/?p=599#more-5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590A3C-E6B6-4BB7-9994-D34CE1C03155}"/>
              </a:ext>
            </a:extLst>
          </p:cNvPr>
          <p:cNvSpPr/>
          <p:nvPr/>
        </p:nvSpPr>
        <p:spPr>
          <a:xfrm>
            <a:off x="243840" y="193805"/>
            <a:ext cx="870204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community of students through social activities</a:t>
            </a:r>
            <a:br>
              <a:rPr lang="en-GB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Sue Pawley and Cath Brown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3B268F-E62F-4FF5-94D8-0FC90A44F383}"/>
              </a:ext>
            </a:extLst>
          </p:cNvPr>
          <p:cNvSpPr/>
          <p:nvPr/>
        </p:nvSpPr>
        <p:spPr>
          <a:xfrm>
            <a:off x="281162" y="1191116"/>
            <a:ext cx="4070583" cy="12276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lvl="0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 issues we want to address?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in Level 1 modules students find academically demanding</a:t>
            </a:r>
          </a:p>
          <a:p>
            <a:pPr marL="285750" lvl="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Students’ feelings of lack of community in Maths &amp; Stats, as highlighted in NSS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E4E69-31B3-47E6-A86F-B13641635B0D}"/>
              </a:ext>
            </a:extLst>
          </p:cNvPr>
          <p:cNvSpPr txBox="1"/>
          <p:nvPr/>
        </p:nvSpPr>
        <p:spPr>
          <a:xfrm>
            <a:off x="4890186" y="5243828"/>
            <a:ext cx="7301813" cy="1614172"/>
          </a:xfrm>
          <a:prstGeom prst="rect">
            <a:avLst/>
          </a:prstGeom>
          <a:solidFill>
            <a:srgbClr val="DCFBFA"/>
          </a:solidFill>
        </p:spPr>
        <p:txBody>
          <a:bodyPr wrap="square" lIns="144000" tIns="36000" rIns="36000" bIns="36000">
            <a:spAutoFit/>
          </a:bodyPr>
          <a:lstStyle/>
          <a:p>
            <a:pPr lvl="0" algn="just"/>
            <a:r>
              <a:rPr lang="en-GB" sz="1000" b="1" dirty="0">
                <a:solidFill>
                  <a:srgbClr val="1D49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>
              <a:tabLst>
                <a:tab pos="1169988" algn="l"/>
              </a:tabLst>
            </a:pPr>
            <a:r>
              <a:rPr lang="en-GB" sz="1000" b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Johnston-Wilder, S. and Lee, C.  (2010), Mathematical Resilience, </a:t>
            </a:r>
            <a:r>
              <a:rPr lang="en-GB" sz="10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MathematicsTeaching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218..</a:t>
            </a:r>
            <a:r>
              <a:rPr lang="en-GB" sz="1000" b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.Cançado, L., </a:t>
            </a:r>
            <a:r>
              <a:rPr lang="en-GB" sz="10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Reisel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and Walker, C (2018), </a:t>
            </a:r>
            <a:r>
              <a:rPr lang="en-GB" sz="1000" i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of first-year mathematics study groups on the retention and graduation of engineering students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International journal of mathematical education in science and technology 49. </a:t>
            </a:r>
            <a:r>
              <a:rPr lang="en-GB" sz="1000" b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Foster, E., </a:t>
            </a:r>
            <a:r>
              <a:rPr lang="en-GB" sz="10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Lawther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S., Keenan, C., Bates, N., Colley, B. &amp; Lefever R. (2012) The HERE Project Toolkit: Higher Education: Retention &amp; Engagement. London: Paul Hamlyn Foundation </a:t>
            </a:r>
            <a:r>
              <a:rPr lang="en-GB" sz="1000" b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GB" sz="1000" i="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Cooke, H (2020) </a:t>
            </a:r>
            <a:r>
              <a:rPr lang="en-GB" sz="1000" i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next? The series finale</a:t>
            </a:r>
            <a:r>
              <a:rPr lang="en-GB" sz="1000" i="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Blog: Celebrating “Open” curriculum at the Open University. Available online:-</a:t>
            </a:r>
            <a:r>
              <a:rPr lang="en-GB" sz="1000" i="0" u="sng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http://www.open.ac.uk/blogs/openquals/?p=599#more-599</a:t>
            </a:r>
            <a:r>
              <a:rPr lang="en-GB" sz="1000" i="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b="1" i="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Lotz, N. and Holden, G (2020). Developing a sense of community through cross level engagement between staff and students in creative industries subjects (Scholarship Exchange) </a:t>
            </a:r>
            <a:r>
              <a:rPr lang="en-GB" sz="1000" b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n-GB" sz="10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New, K. and Moorman, F (2020) Online journal clubs in distance higher education: an opportunity to develop skills and community?. (Scholarship Exchange)</a:t>
            </a:r>
            <a:endParaRPr lang="en-GB" sz="1000" dirty="0">
              <a:solidFill>
                <a:srgbClr val="1D499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6C2689-BAE0-482E-A278-24746EABB459}"/>
              </a:ext>
            </a:extLst>
          </p:cNvPr>
          <p:cNvSpPr/>
          <p:nvPr/>
        </p:nvSpPr>
        <p:spPr>
          <a:xfrm>
            <a:off x="5967464" y="1259244"/>
            <a:ext cx="5147255" cy="1477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lvl="0" algn="just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relate retention and community?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resilience and a growth mindset are key for retention and success.</a:t>
            </a:r>
            <a:r>
              <a:rPr lang="en-GB" sz="1400" baseline="300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marL="284400" indent="-2844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strong sense of community promotes this, and enhances both retention and attainment. </a:t>
            </a:r>
            <a:r>
              <a:rPr lang="en-GB" sz="1400" baseline="300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2,3</a:t>
            </a:r>
            <a:endParaRPr lang="en-GB" sz="1400" dirty="0">
              <a:solidFill>
                <a:srgbClr val="00007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B01519-47F6-45B4-AFD8-606CA732896E}"/>
              </a:ext>
            </a:extLst>
          </p:cNvPr>
          <p:cNvSpPr/>
          <p:nvPr/>
        </p:nvSpPr>
        <p:spPr>
          <a:xfrm>
            <a:off x="281162" y="2585743"/>
            <a:ext cx="4699178" cy="958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lvl="0" indent="-457200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earlier work have we built on?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Programme’s range of student-facing events </a:t>
            </a:r>
            <a:r>
              <a:rPr lang="en-GB" sz="1400" baseline="300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sz="1400" dirty="0">
              <a:solidFill>
                <a:srgbClr val="00007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&amp; Innovation’s co-curricular work</a:t>
            </a:r>
            <a:r>
              <a:rPr lang="en-GB" sz="1400" baseline="300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Life Sciences’ journal clubs</a:t>
            </a:r>
            <a:r>
              <a:rPr lang="en-GB" sz="1400" baseline="300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sz="1400" dirty="0">
              <a:solidFill>
                <a:srgbClr val="00007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835ADF-59CD-4308-9D7C-4E71F60D16AE}"/>
              </a:ext>
            </a:extLst>
          </p:cNvPr>
          <p:cNvSpPr/>
          <p:nvPr/>
        </p:nvSpPr>
        <p:spPr>
          <a:xfrm>
            <a:off x="6096000" y="2919735"/>
            <a:ext cx="5147256" cy="791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284400" lvl="0" indent="-284400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we aiming to do?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a sense of community amongst MST124 students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Hence enhance satisfaction and retention on the module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6B5248-F048-430E-9AB1-4B4D62F0E2BD}"/>
              </a:ext>
            </a:extLst>
          </p:cNvPr>
          <p:cNvSpPr/>
          <p:nvPr/>
        </p:nvSpPr>
        <p:spPr>
          <a:xfrm>
            <a:off x="243840" y="3702075"/>
            <a:ext cx="5147256" cy="958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284400" lvl="0" indent="-284400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we do it?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 a programme of events – quizzes, talks, games night….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 further ideas from student focus groups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A7B113-8541-4FB8-985F-C12D44FF0DCF}"/>
              </a:ext>
            </a:extLst>
          </p:cNvPr>
          <p:cNvSpPr/>
          <p:nvPr/>
        </p:nvSpPr>
        <p:spPr>
          <a:xfrm>
            <a:off x="6275231" y="3960443"/>
            <a:ext cx="4349839" cy="11822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284400" lvl="0" indent="-284400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we evaluate it?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 questionnaires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on attendance and in-event retention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Profile of attendees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 further ideas from student focus groups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33FAF0-2C7B-4982-AC5B-8E90EE2F1361}"/>
              </a:ext>
            </a:extLst>
          </p:cNvPr>
          <p:cNvSpPr/>
          <p:nvPr/>
        </p:nvSpPr>
        <p:spPr>
          <a:xfrm>
            <a:off x="243840" y="5050024"/>
            <a:ext cx="4017752" cy="16141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284400" lvl="0" indent="-284400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Wider impact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 to other modules within Maths &amp; Stats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Enhancement of qualification-based community </a:t>
            </a:r>
          </a:p>
          <a:p>
            <a:pPr marL="284400" indent="-284400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Toolkit for development of student community</a:t>
            </a:r>
          </a:p>
        </p:txBody>
      </p:sp>
    </p:spTree>
    <p:extLst>
      <p:ext uri="{BB962C8B-B14F-4D97-AF65-F5344CB8AC3E}">
        <p14:creationId xmlns:p14="http://schemas.microsoft.com/office/powerpoint/2010/main" val="3612832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430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482</cp:revision>
  <cp:lastPrinted>2018-10-16T09:27:54Z</cp:lastPrinted>
  <dcterms:created xsi:type="dcterms:W3CDTF">2017-05-06T04:58:44Z</dcterms:created>
  <dcterms:modified xsi:type="dcterms:W3CDTF">2021-10-28T13:32:28Z</dcterms:modified>
</cp:coreProperties>
</file>