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6"/>
    <p:sldMasterId id="2147483771" r:id="rId7"/>
    <p:sldMasterId id="2147483863" r:id="rId8"/>
    <p:sldMasterId id="2147483817" r:id="rId9"/>
    <p:sldMasterId id="2147483927" r:id="rId10"/>
  </p:sldMasterIdLst>
  <p:notesMasterIdLst>
    <p:notesMasterId r:id="rId25"/>
  </p:notesMasterIdLst>
  <p:handoutMasterIdLst>
    <p:handoutMasterId r:id="rId26"/>
  </p:handoutMasterIdLst>
  <p:sldIdLst>
    <p:sldId id="256" r:id="rId11"/>
    <p:sldId id="321" r:id="rId12"/>
    <p:sldId id="330" r:id="rId13"/>
    <p:sldId id="329" r:id="rId14"/>
    <p:sldId id="324" r:id="rId15"/>
    <p:sldId id="319" r:id="rId16"/>
    <p:sldId id="325" r:id="rId17"/>
    <p:sldId id="326" r:id="rId18"/>
    <p:sldId id="327" r:id="rId19"/>
    <p:sldId id="328" r:id="rId20"/>
    <p:sldId id="322" r:id="rId21"/>
    <p:sldId id="323" r:id="rId22"/>
    <p:sldId id="304" r:id="rId23"/>
    <p:sldId id="318"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EFF"/>
    <a:srgbClr val="060645"/>
    <a:srgbClr val="FFD7FD"/>
    <a:srgbClr val="FF8A76"/>
    <a:srgbClr val="FFB4FF"/>
    <a:srgbClr val="D6FFF2"/>
    <a:srgbClr val="CAD2FF"/>
    <a:srgbClr val="FEE3E9"/>
    <a:srgbClr val="4F9AE9"/>
    <a:srgbClr val="8A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888CE-DF76-706B-14EB-BAFF05AC0826}" v="3" dt="2023-04-18T10:09:11.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solidFill>
                  <a:sysClr val="windowText" lastClr="000000"/>
                </a:solidFill>
                <a:latin typeface="Poppins" panose="00000500000000000000" pitchFamily="2" charset="0"/>
                <a:cs typeface="Poppins" panose="00000500000000000000" pitchFamily="2" charset="0"/>
              </a:rPr>
              <a:t>Student response rates to</a:t>
            </a:r>
            <a:r>
              <a:rPr lang="en-GB" baseline="0">
                <a:solidFill>
                  <a:sysClr val="windowText" lastClr="000000"/>
                </a:solidFill>
                <a:latin typeface="Poppins" panose="00000500000000000000" pitchFamily="2" charset="0"/>
                <a:cs typeface="Poppins" panose="00000500000000000000" pitchFamily="2" charset="0"/>
              </a:rPr>
              <a:t> core surveys: </a:t>
            </a:r>
            <a:br>
              <a:rPr lang="en-GB" baseline="0">
                <a:solidFill>
                  <a:sysClr val="windowText" lastClr="000000"/>
                </a:solidFill>
                <a:latin typeface="Poppins" panose="00000500000000000000" pitchFamily="2" charset="0"/>
                <a:cs typeface="Poppins" panose="00000500000000000000" pitchFamily="2" charset="0"/>
              </a:rPr>
            </a:br>
            <a:r>
              <a:rPr lang="en-GB" baseline="0">
                <a:solidFill>
                  <a:sysClr val="windowText" lastClr="000000"/>
                </a:solidFill>
                <a:latin typeface="Poppins" panose="00000500000000000000" pitchFamily="2" charset="0"/>
                <a:cs typeface="Poppins" panose="00000500000000000000" pitchFamily="2" charset="0"/>
              </a:rPr>
              <a:t>2020-2022</a:t>
            </a:r>
            <a:endParaRPr lang="en-GB">
              <a:solidFill>
                <a:sysClr val="windowText" lastClr="000000"/>
              </a:solidFill>
              <a:latin typeface="Poppins" panose="00000500000000000000" pitchFamily="2" charset="0"/>
              <a:cs typeface="Poppins" panose="00000500000000000000"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rgbClr val="FF8A7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700" b="0" i="0" u="none" strike="noStrike" kern="1200" baseline="0">
                    <a:solidFill>
                      <a:schemeClr val="tx1">
                        <a:lumMod val="75000"/>
                        <a:lumOff val="25000"/>
                      </a:schemeClr>
                    </a:solidFill>
                    <a:latin typeface="Poppins" panose="00000500000000000000" pitchFamily="2" charset="0"/>
                    <a:ea typeface="+mn-ea"/>
                    <a:cs typeface="Poppins"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Brand Tracker</c:v>
                </c:pt>
                <c:pt idx="1">
                  <c:v>Early Student Experience</c:v>
                </c:pt>
                <c:pt idx="2">
                  <c:v>SEaM</c:v>
                </c:pt>
                <c:pt idx="3">
                  <c:v>ISS *</c:v>
                </c:pt>
              </c:strCache>
            </c:strRef>
          </c:cat>
          <c:val>
            <c:numRef>
              <c:f>Sheet1!$B$2:$B$5</c:f>
              <c:numCache>
                <c:formatCode>0.0%</c:formatCode>
                <c:ptCount val="4"/>
                <c:pt idx="1">
                  <c:v>8.7499999999999994E-2</c:v>
                </c:pt>
                <c:pt idx="2">
                  <c:v>0.19600000000000001</c:v>
                </c:pt>
              </c:numCache>
            </c:numRef>
          </c:val>
          <c:extLst>
            <c:ext xmlns:c16="http://schemas.microsoft.com/office/drawing/2014/chart" uri="{C3380CC4-5D6E-409C-BE32-E72D297353CC}">
              <c16:uniqueId val="{00000000-60D3-4A55-8E0F-D94A92CE57D7}"/>
            </c:ext>
          </c:extLst>
        </c:ser>
        <c:ser>
          <c:idx val="1"/>
          <c:order val="1"/>
          <c:tx>
            <c:strRef>
              <c:f>Sheet1!$C$1</c:f>
              <c:strCache>
                <c:ptCount val="1"/>
                <c:pt idx="0">
                  <c:v>2021</c:v>
                </c:pt>
              </c:strCache>
            </c:strRef>
          </c:tx>
          <c:spPr>
            <a:solidFill>
              <a:srgbClr val="1C46C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700" b="0" i="0" u="none" strike="noStrike" kern="1200" baseline="0">
                    <a:solidFill>
                      <a:schemeClr val="tx1">
                        <a:lumMod val="75000"/>
                        <a:lumOff val="25000"/>
                      </a:schemeClr>
                    </a:solidFill>
                    <a:latin typeface="Poppins" panose="00000500000000000000" pitchFamily="2" charset="0"/>
                    <a:ea typeface="+mn-ea"/>
                    <a:cs typeface="Poppins"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Brand Tracker</c:v>
                </c:pt>
                <c:pt idx="1">
                  <c:v>Early Student Experience</c:v>
                </c:pt>
                <c:pt idx="2">
                  <c:v>SEaM</c:v>
                </c:pt>
                <c:pt idx="3">
                  <c:v>ISS *</c:v>
                </c:pt>
              </c:strCache>
            </c:strRef>
          </c:cat>
          <c:val>
            <c:numRef>
              <c:f>Sheet1!$C$2:$C$5</c:f>
              <c:numCache>
                <c:formatCode>0.0%</c:formatCode>
                <c:ptCount val="4"/>
                <c:pt idx="0">
                  <c:v>0.06</c:v>
                </c:pt>
                <c:pt idx="1">
                  <c:v>8.2000000000000003E-2</c:v>
                </c:pt>
                <c:pt idx="2">
                  <c:v>7.1999999999999995E-2</c:v>
                </c:pt>
              </c:numCache>
            </c:numRef>
          </c:val>
          <c:extLst>
            <c:ext xmlns:c16="http://schemas.microsoft.com/office/drawing/2014/chart" uri="{C3380CC4-5D6E-409C-BE32-E72D297353CC}">
              <c16:uniqueId val="{00000001-60D3-4A55-8E0F-D94A92CE57D7}"/>
            </c:ext>
          </c:extLst>
        </c:ser>
        <c:ser>
          <c:idx val="2"/>
          <c:order val="2"/>
          <c:tx>
            <c:strRef>
              <c:f>Sheet1!$D$1</c:f>
              <c:strCache>
                <c:ptCount val="1"/>
                <c:pt idx="0">
                  <c:v>2022</c:v>
                </c:pt>
              </c:strCache>
            </c:strRef>
          </c:tx>
          <c:spPr>
            <a:solidFill>
              <a:srgbClr val="FFF3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Poppins" panose="00000500000000000000" pitchFamily="2" charset="0"/>
                    <a:ea typeface="+mn-ea"/>
                    <a:cs typeface="Poppins"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Brand Tracker</c:v>
                </c:pt>
                <c:pt idx="1">
                  <c:v>Early Student Experience</c:v>
                </c:pt>
                <c:pt idx="2">
                  <c:v>SEaM</c:v>
                </c:pt>
                <c:pt idx="3">
                  <c:v>ISS *</c:v>
                </c:pt>
              </c:strCache>
            </c:strRef>
          </c:cat>
          <c:val>
            <c:numRef>
              <c:f>Sheet1!$D$2:$D$5</c:f>
              <c:numCache>
                <c:formatCode>0.0%</c:formatCode>
                <c:ptCount val="4"/>
                <c:pt idx="0">
                  <c:v>2.4E-2</c:v>
                </c:pt>
                <c:pt idx="1">
                  <c:v>7.9000000000000001E-2</c:v>
                </c:pt>
                <c:pt idx="2">
                  <c:v>8.8999999999999996E-2</c:v>
                </c:pt>
                <c:pt idx="3">
                  <c:v>6.9400000000000003E-2</c:v>
                </c:pt>
              </c:numCache>
            </c:numRef>
          </c:val>
          <c:extLst>
            <c:ext xmlns:c16="http://schemas.microsoft.com/office/drawing/2014/chart" uri="{C3380CC4-5D6E-409C-BE32-E72D297353CC}">
              <c16:uniqueId val="{00000002-60D3-4A55-8E0F-D94A92CE57D7}"/>
            </c:ext>
          </c:extLst>
        </c:ser>
        <c:dLbls>
          <c:showLegendKey val="0"/>
          <c:showVal val="0"/>
          <c:showCatName val="0"/>
          <c:showSerName val="0"/>
          <c:showPercent val="0"/>
          <c:showBubbleSize val="0"/>
        </c:dLbls>
        <c:gapWidth val="150"/>
        <c:axId val="481925800"/>
        <c:axId val="481927768"/>
      </c:barChart>
      <c:catAx>
        <c:axId val="481925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oppins" panose="00000500000000000000" pitchFamily="2" charset="0"/>
                <a:ea typeface="+mn-ea"/>
                <a:cs typeface="Poppins" panose="00000500000000000000" pitchFamily="2" charset="0"/>
              </a:defRPr>
            </a:pPr>
            <a:endParaRPr lang="en-US"/>
          </a:p>
        </c:txPr>
        <c:crossAx val="481927768"/>
        <c:crosses val="autoZero"/>
        <c:auto val="1"/>
        <c:lblAlgn val="ctr"/>
        <c:lblOffset val="100"/>
        <c:noMultiLvlLbl val="0"/>
      </c:catAx>
      <c:valAx>
        <c:axId val="481927768"/>
        <c:scaling>
          <c:orientation val="minMax"/>
          <c:max val="0.2"/>
        </c:scaling>
        <c:delete val="1"/>
        <c:axPos val="l"/>
        <c:numFmt formatCode="0.0%" sourceLinked="1"/>
        <c:majorTickMark val="none"/>
        <c:minorTickMark val="none"/>
        <c:tickLblPos val="nextTo"/>
        <c:crossAx val="481925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60645"/>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55735126769055E-2"/>
          <c:y val="4.2054365297361083E-2"/>
          <c:w val="0.9400966831631099"/>
          <c:h val="0.91249771104193367"/>
        </c:manualLayout>
      </c:layout>
      <c:lineChart>
        <c:grouping val="standard"/>
        <c:varyColors val="0"/>
        <c:ser>
          <c:idx val="0"/>
          <c:order val="0"/>
          <c:tx>
            <c:strRef>
              <c:f>Sheet1!$B$1</c:f>
              <c:strCache>
                <c:ptCount val="1"/>
                <c:pt idx="0">
                  <c:v>Nov-21</c:v>
                </c:pt>
              </c:strCache>
            </c:strRef>
          </c:tx>
          <c:spPr>
            <a:ln w="57150" cap="rnd">
              <a:solidFill>
                <a:schemeClr val="accent6"/>
              </a:solidFill>
              <a:round/>
            </a:ln>
            <a:effectLst/>
          </c:spPr>
          <c:marker>
            <c:symbol val="circle"/>
            <c:size val="5"/>
            <c:spPr>
              <a:solidFill>
                <a:schemeClr val="accent1"/>
              </a:solidFill>
              <a:ln w="57150">
                <a:solidFill>
                  <a:schemeClr val="accent1"/>
                </a:solidFill>
              </a:ln>
              <a:effectLst/>
            </c:spPr>
          </c:marker>
          <c:cat>
            <c:strRef>
              <c:f>Sheet1!$A$2:$A$29</c:f>
              <c:strCache>
                <c:ptCount val="28"/>
                <c:pt idx="0">
                  <c:v>Day 1</c:v>
                </c:pt>
                <c:pt idx="1">
                  <c:v>Day 2</c:v>
                </c:pt>
                <c:pt idx="2">
                  <c:v>Day 3</c:v>
                </c:pt>
                <c:pt idx="3">
                  <c:v>Day 4</c:v>
                </c:pt>
                <c:pt idx="4">
                  <c:v>Day 5</c:v>
                </c:pt>
                <c:pt idx="5">
                  <c:v>Day 6</c:v>
                </c:pt>
                <c:pt idx="6">
                  <c:v>Day 7</c:v>
                </c:pt>
                <c:pt idx="7">
                  <c:v>Day 8</c:v>
                </c:pt>
                <c:pt idx="8">
                  <c:v>Day 9</c:v>
                </c:pt>
                <c:pt idx="9">
                  <c:v>Day 10</c:v>
                </c:pt>
                <c:pt idx="10">
                  <c:v>Day 11</c:v>
                </c:pt>
                <c:pt idx="11">
                  <c:v>Day 12</c:v>
                </c:pt>
                <c:pt idx="12">
                  <c:v>Day 13</c:v>
                </c:pt>
                <c:pt idx="13">
                  <c:v>Day 14</c:v>
                </c:pt>
                <c:pt idx="14">
                  <c:v>Day 15</c:v>
                </c:pt>
                <c:pt idx="15">
                  <c:v>Day 16</c:v>
                </c:pt>
                <c:pt idx="16">
                  <c:v>Day 17</c:v>
                </c:pt>
                <c:pt idx="17">
                  <c:v>Day 18</c:v>
                </c:pt>
                <c:pt idx="18">
                  <c:v>Day 19</c:v>
                </c:pt>
                <c:pt idx="19">
                  <c:v>Day 20</c:v>
                </c:pt>
                <c:pt idx="20">
                  <c:v>Day 21</c:v>
                </c:pt>
                <c:pt idx="21">
                  <c:v>Day 22</c:v>
                </c:pt>
                <c:pt idx="22">
                  <c:v>Day 23</c:v>
                </c:pt>
                <c:pt idx="23">
                  <c:v>Day 24</c:v>
                </c:pt>
                <c:pt idx="24">
                  <c:v>Day 25</c:v>
                </c:pt>
                <c:pt idx="25">
                  <c:v>Day 26</c:v>
                </c:pt>
                <c:pt idx="26">
                  <c:v>Day 27</c:v>
                </c:pt>
                <c:pt idx="27">
                  <c:v>Day 28</c:v>
                </c:pt>
              </c:strCache>
            </c:strRef>
          </c:cat>
          <c:val>
            <c:numRef>
              <c:f>Sheet1!$B$2:$B$29</c:f>
              <c:numCache>
                <c:formatCode>General</c:formatCode>
                <c:ptCount val="28"/>
                <c:pt idx="0">
                  <c:v>42</c:v>
                </c:pt>
                <c:pt idx="1">
                  <c:v>54</c:v>
                </c:pt>
                <c:pt idx="2">
                  <c:v>57</c:v>
                </c:pt>
                <c:pt idx="3">
                  <c:v>214</c:v>
                </c:pt>
                <c:pt idx="4">
                  <c:v>282</c:v>
                </c:pt>
                <c:pt idx="5">
                  <c:v>315</c:v>
                </c:pt>
                <c:pt idx="6">
                  <c:v>340</c:v>
                </c:pt>
                <c:pt idx="7">
                  <c:v>348</c:v>
                </c:pt>
                <c:pt idx="8">
                  <c:v>486</c:v>
                </c:pt>
                <c:pt idx="9">
                  <c:v>515</c:v>
                </c:pt>
                <c:pt idx="10">
                  <c:v>530</c:v>
                </c:pt>
                <c:pt idx="11">
                  <c:v>536</c:v>
                </c:pt>
                <c:pt idx="12">
                  <c:v>539</c:v>
                </c:pt>
                <c:pt idx="13">
                  <c:v>651</c:v>
                </c:pt>
                <c:pt idx="14">
                  <c:v>704</c:v>
                </c:pt>
                <c:pt idx="15">
                  <c:v>710</c:v>
                </c:pt>
                <c:pt idx="16">
                  <c:v>786</c:v>
                </c:pt>
                <c:pt idx="17">
                  <c:v>815</c:v>
                </c:pt>
                <c:pt idx="18">
                  <c:v>821</c:v>
                </c:pt>
                <c:pt idx="19">
                  <c:v>828</c:v>
                </c:pt>
                <c:pt idx="20">
                  <c:v>834</c:v>
                </c:pt>
              </c:numCache>
            </c:numRef>
          </c:val>
          <c:smooth val="0"/>
          <c:extLst>
            <c:ext xmlns:c16="http://schemas.microsoft.com/office/drawing/2014/chart" uri="{C3380CC4-5D6E-409C-BE32-E72D297353CC}">
              <c16:uniqueId val="{00000000-F243-49A2-A2D2-A7753096E744}"/>
            </c:ext>
          </c:extLst>
        </c:ser>
        <c:ser>
          <c:idx val="1"/>
          <c:order val="1"/>
          <c:tx>
            <c:strRef>
              <c:f>Sheet1!$C$1</c:f>
              <c:strCache>
                <c:ptCount val="1"/>
                <c:pt idx="0">
                  <c:v>Nov-22</c:v>
                </c:pt>
              </c:strCache>
            </c:strRef>
          </c:tx>
          <c:spPr>
            <a:ln w="57150" cap="rnd">
              <a:solidFill>
                <a:schemeClr val="accent4">
                  <a:lumMod val="60000"/>
                  <a:lumOff val="40000"/>
                </a:schemeClr>
              </a:solidFill>
              <a:round/>
            </a:ln>
            <a:effectLst/>
          </c:spPr>
          <c:marker>
            <c:symbol val="circle"/>
            <c:size val="5"/>
            <c:spPr>
              <a:solidFill>
                <a:schemeClr val="accent2"/>
              </a:solidFill>
              <a:ln w="57150">
                <a:solidFill>
                  <a:schemeClr val="accent4"/>
                </a:solidFill>
              </a:ln>
              <a:effectLst/>
            </c:spPr>
          </c:marker>
          <c:cat>
            <c:strRef>
              <c:f>Sheet1!$A$2:$A$29</c:f>
              <c:strCache>
                <c:ptCount val="28"/>
                <c:pt idx="0">
                  <c:v>Day 1</c:v>
                </c:pt>
                <c:pt idx="1">
                  <c:v>Day 2</c:v>
                </c:pt>
                <c:pt idx="2">
                  <c:v>Day 3</c:v>
                </c:pt>
                <c:pt idx="3">
                  <c:v>Day 4</c:v>
                </c:pt>
                <c:pt idx="4">
                  <c:v>Day 5</c:v>
                </c:pt>
                <c:pt idx="5">
                  <c:v>Day 6</c:v>
                </c:pt>
                <c:pt idx="6">
                  <c:v>Day 7</c:v>
                </c:pt>
                <c:pt idx="7">
                  <c:v>Day 8</c:v>
                </c:pt>
                <c:pt idx="8">
                  <c:v>Day 9</c:v>
                </c:pt>
                <c:pt idx="9">
                  <c:v>Day 10</c:v>
                </c:pt>
                <c:pt idx="10">
                  <c:v>Day 11</c:v>
                </c:pt>
                <c:pt idx="11">
                  <c:v>Day 12</c:v>
                </c:pt>
                <c:pt idx="12">
                  <c:v>Day 13</c:v>
                </c:pt>
                <c:pt idx="13">
                  <c:v>Day 14</c:v>
                </c:pt>
                <c:pt idx="14">
                  <c:v>Day 15</c:v>
                </c:pt>
                <c:pt idx="15">
                  <c:v>Day 16</c:v>
                </c:pt>
                <c:pt idx="16">
                  <c:v>Day 17</c:v>
                </c:pt>
                <c:pt idx="17">
                  <c:v>Day 18</c:v>
                </c:pt>
                <c:pt idx="18">
                  <c:v>Day 19</c:v>
                </c:pt>
                <c:pt idx="19">
                  <c:v>Day 20</c:v>
                </c:pt>
                <c:pt idx="20">
                  <c:v>Day 21</c:v>
                </c:pt>
                <c:pt idx="21">
                  <c:v>Day 22</c:v>
                </c:pt>
                <c:pt idx="22">
                  <c:v>Day 23</c:v>
                </c:pt>
                <c:pt idx="23">
                  <c:v>Day 24</c:v>
                </c:pt>
                <c:pt idx="24">
                  <c:v>Day 25</c:v>
                </c:pt>
                <c:pt idx="25">
                  <c:v>Day 26</c:v>
                </c:pt>
                <c:pt idx="26">
                  <c:v>Day 27</c:v>
                </c:pt>
                <c:pt idx="27">
                  <c:v>Day 28</c:v>
                </c:pt>
              </c:strCache>
            </c:strRef>
          </c:cat>
          <c:val>
            <c:numRef>
              <c:f>Sheet1!$C$2:$C$29</c:f>
              <c:numCache>
                <c:formatCode>General</c:formatCode>
                <c:ptCount val="28"/>
                <c:pt idx="0">
                  <c:v>2</c:v>
                </c:pt>
                <c:pt idx="1">
                  <c:v>3</c:v>
                </c:pt>
                <c:pt idx="2">
                  <c:v>3</c:v>
                </c:pt>
                <c:pt idx="3">
                  <c:v>117</c:v>
                </c:pt>
                <c:pt idx="4">
                  <c:v>138</c:v>
                </c:pt>
                <c:pt idx="5">
                  <c:v>152</c:v>
                </c:pt>
                <c:pt idx="6">
                  <c:v>159</c:v>
                </c:pt>
                <c:pt idx="7">
                  <c:v>164</c:v>
                </c:pt>
                <c:pt idx="8">
                  <c:v>165</c:v>
                </c:pt>
                <c:pt idx="9">
                  <c:v>168</c:v>
                </c:pt>
                <c:pt idx="10">
                  <c:v>208</c:v>
                </c:pt>
                <c:pt idx="11">
                  <c:v>219</c:v>
                </c:pt>
                <c:pt idx="12">
                  <c:v>223</c:v>
                </c:pt>
                <c:pt idx="13">
                  <c:v>224</c:v>
                </c:pt>
                <c:pt idx="14">
                  <c:v>226</c:v>
                </c:pt>
                <c:pt idx="15">
                  <c:v>228</c:v>
                </c:pt>
                <c:pt idx="16">
                  <c:v>229</c:v>
                </c:pt>
                <c:pt idx="17">
                  <c:v>342</c:v>
                </c:pt>
                <c:pt idx="18">
                  <c:v>361</c:v>
                </c:pt>
                <c:pt idx="19">
                  <c:v>363</c:v>
                </c:pt>
                <c:pt idx="20">
                  <c:v>389</c:v>
                </c:pt>
                <c:pt idx="21">
                  <c:v>403</c:v>
                </c:pt>
                <c:pt idx="22">
                  <c:v>408</c:v>
                </c:pt>
                <c:pt idx="23">
                  <c:v>409</c:v>
                </c:pt>
                <c:pt idx="24">
                  <c:v>410</c:v>
                </c:pt>
                <c:pt idx="25">
                  <c:v>547</c:v>
                </c:pt>
                <c:pt idx="26">
                  <c:v>580</c:v>
                </c:pt>
                <c:pt idx="27">
                  <c:v>591</c:v>
                </c:pt>
              </c:numCache>
            </c:numRef>
          </c:val>
          <c:smooth val="0"/>
          <c:extLst>
            <c:ext xmlns:c16="http://schemas.microsoft.com/office/drawing/2014/chart" uri="{C3380CC4-5D6E-409C-BE32-E72D297353CC}">
              <c16:uniqueId val="{00000001-F243-49A2-A2D2-A7753096E744}"/>
            </c:ext>
          </c:extLst>
        </c:ser>
        <c:ser>
          <c:idx val="2"/>
          <c:order val="2"/>
          <c:tx>
            <c:strRef>
              <c:f>Sheet1!$D$1</c:f>
              <c:strCache>
                <c:ptCount val="1"/>
                <c:pt idx="0">
                  <c:v>Mar-23</c:v>
                </c:pt>
              </c:strCache>
            </c:strRef>
          </c:tx>
          <c:spPr>
            <a:ln w="38100" cap="rnd">
              <a:solidFill>
                <a:srgbClr val="FFC000"/>
              </a:solidFill>
              <a:round/>
            </a:ln>
            <a:effectLst/>
          </c:spPr>
          <c:marker>
            <c:symbol val="circle"/>
            <c:size val="5"/>
            <c:spPr>
              <a:solidFill>
                <a:srgbClr val="CC9B00"/>
              </a:solidFill>
              <a:ln w="38100">
                <a:solidFill>
                  <a:srgbClr val="FFC000"/>
                </a:solidFill>
              </a:ln>
              <a:effectLst/>
            </c:spPr>
          </c:marker>
          <c:cat>
            <c:strRef>
              <c:f>Sheet1!$A$2:$A$29</c:f>
              <c:strCache>
                <c:ptCount val="28"/>
                <c:pt idx="0">
                  <c:v>Day 1</c:v>
                </c:pt>
                <c:pt idx="1">
                  <c:v>Day 2</c:v>
                </c:pt>
                <c:pt idx="2">
                  <c:v>Day 3</c:v>
                </c:pt>
                <c:pt idx="3">
                  <c:v>Day 4</c:v>
                </c:pt>
                <c:pt idx="4">
                  <c:v>Day 5</c:v>
                </c:pt>
                <c:pt idx="5">
                  <c:v>Day 6</c:v>
                </c:pt>
                <c:pt idx="6">
                  <c:v>Day 7</c:v>
                </c:pt>
                <c:pt idx="7">
                  <c:v>Day 8</c:v>
                </c:pt>
                <c:pt idx="8">
                  <c:v>Day 9</c:v>
                </c:pt>
                <c:pt idx="9">
                  <c:v>Day 10</c:v>
                </c:pt>
                <c:pt idx="10">
                  <c:v>Day 11</c:v>
                </c:pt>
                <c:pt idx="11">
                  <c:v>Day 12</c:v>
                </c:pt>
                <c:pt idx="12">
                  <c:v>Day 13</c:v>
                </c:pt>
                <c:pt idx="13">
                  <c:v>Day 14</c:v>
                </c:pt>
                <c:pt idx="14">
                  <c:v>Day 15</c:v>
                </c:pt>
                <c:pt idx="15">
                  <c:v>Day 16</c:v>
                </c:pt>
                <c:pt idx="16">
                  <c:v>Day 17</c:v>
                </c:pt>
                <c:pt idx="17">
                  <c:v>Day 18</c:v>
                </c:pt>
                <c:pt idx="18">
                  <c:v>Day 19</c:v>
                </c:pt>
                <c:pt idx="19">
                  <c:v>Day 20</c:v>
                </c:pt>
                <c:pt idx="20">
                  <c:v>Day 21</c:v>
                </c:pt>
                <c:pt idx="21">
                  <c:v>Day 22</c:v>
                </c:pt>
                <c:pt idx="22">
                  <c:v>Day 23</c:v>
                </c:pt>
                <c:pt idx="23">
                  <c:v>Day 24</c:v>
                </c:pt>
                <c:pt idx="24">
                  <c:v>Day 25</c:v>
                </c:pt>
                <c:pt idx="25">
                  <c:v>Day 26</c:v>
                </c:pt>
                <c:pt idx="26">
                  <c:v>Day 27</c:v>
                </c:pt>
                <c:pt idx="27">
                  <c:v>Day 28</c:v>
                </c:pt>
              </c:strCache>
            </c:strRef>
          </c:cat>
          <c:val>
            <c:numRef>
              <c:f>Sheet1!$D$2:$D$29</c:f>
              <c:numCache>
                <c:formatCode>General</c:formatCode>
                <c:ptCount val="28"/>
                <c:pt idx="0">
                  <c:v>86</c:v>
                </c:pt>
                <c:pt idx="1">
                  <c:v>101</c:v>
                </c:pt>
                <c:pt idx="2">
                  <c:v>104</c:v>
                </c:pt>
                <c:pt idx="3">
                  <c:v>104</c:v>
                </c:pt>
                <c:pt idx="4">
                  <c:v>104</c:v>
                </c:pt>
                <c:pt idx="5">
                  <c:v>1025</c:v>
                </c:pt>
                <c:pt idx="6">
                  <c:v>1165</c:v>
                </c:pt>
                <c:pt idx="7">
                  <c:v>1199</c:v>
                </c:pt>
                <c:pt idx="8">
                  <c:v>1223</c:v>
                </c:pt>
                <c:pt idx="9">
                  <c:v>1232</c:v>
                </c:pt>
                <c:pt idx="10">
                  <c:v>1243</c:v>
                </c:pt>
                <c:pt idx="11">
                  <c:v>1255</c:v>
                </c:pt>
                <c:pt idx="12">
                  <c:v>1266</c:v>
                </c:pt>
                <c:pt idx="13">
                  <c:v>1787</c:v>
                </c:pt>
                <c:pt idx="14">
                  <c:v>1900</c:v>
                </c:pt>
                <c:pt idx="15">
                  <c:v>1931</c:v>
                </c:pt>
                <c:pt idx="16">
                  <c:v>1947</c:v>
                </c:pt>
                <c:pt idx="17">
                  <c:v>1957</c:v>
                </c:pt>
                <c:pt idx="18">
                  <c:v>1962</c:v>
                </c:pt>
                <c:pt idx="19">
                  <c:v>1972</c:v>
                </c:pt>
              </c:numCache>
            </c:numRef>
          </c:val>
          <c:smooth val="0"/>
          <c:extLst>
            <c:ext xmlns:c16="http://schemas.microsoft.com/office/drawing/2014/chart" uri="{C3380CC4-5D6E-409C-BE32-E72D297353CC}">
              <c16:uniqueId val="{00000002-F243-49A2-A2D2-A7753096E744}"/>
            </c:ext>
          </c:extLst>
        </c:ser>
        <c:dLbls>
          <c:showLegendKey val="0"/>
          <c:showVal val="0"/>
          <c:showCatName val="0"/>
          <c:showSerName val="0"/>
          <c:showPercent val="0"/>
          <c:showBubbleSize val="0"/>
        </c:dLbls>
        <c:marker val="1"/>
        <c:smooth val="0"/>
        <c:axId val="1969493103"/>
        <c:axId val="1969498927"/>
      </c:lineChart>
      <c:catAx>
        <c:axId val="196949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969498927"/>
        <c:crosses val="autoZero"/>
        <c:auto val="1"/>
        <c:lblAlgn val="ctr"/>
        <c:lblOffset val="100"/>
        <c:noMultiLvlLbl val="0"/>
      </c:catAx>
      <c:valAx>
        <c:axId val="1969498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9493103"/>
        <c:crosses val="autoZero"/>
        <c:crossBetween val="between"/>
      </c:valAx>
      <c:spPr>
        <a:noFill/>
        <a:ln>
          <a:noFill/>
        </a:ln>
        <a:effectLst/>
      </c:spPr>
    </c:plotArea>
    <c:legend>
      <c:legendPos val="r"/>
      <c:layout>
        <c:manualLayout>
          <c:xMode val="edge"/>
          <c:yMode val="edge"/>
          <c:x val="5.0723250408222731E-2"/>
          <c:y val="5.4510366436753555E-2"/>
          <c:w val="8.5833835853916893E-2"/>
          <c:h val="0.158174327046328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0.54773</cdr:x>
      <cdr:y>0.5678</cdr:y>
    </cdr:from>
    <cdr:to>
      <cdr:x>0.66521</cdr:x>
      <cdr:y>0.6179</cdr:y>
    </cdr:to>
    <cdr:sp macro="" textlink="">
      <cdr:nvSpPr>
        <cdr:cNvPr id="4" name="TextBox 3">
          <a:extLst xmlns:a="http://schemas.openxmlformats.org/drawingml/2006/main">
            <a:ext uri="{FF2B5EF4-FFF2-40B4-BE49-F238E27FC236}">
              <a16:creationId xmlns:a16="http://schemas.microsoft.com/office/drawing/2014/main" id="{DB0F9D53-517A-8585-97F1-61B4BB9EA85D}"/>
            </a:ext>
          </a:extLst>
        </cdr:cNvPr>
        <cdr:cNvSpPr txBox="1"/>
      </cdr:nvSpPr>
      <cdr:spPr>
        <a:xfrm xmlns:a="http://schemas.openxmlformats.org/drawingml/2006/main">
          <a:off x="5993916" y="2790683"/>
          <a:ext cx="1285603" cy="246236"/>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R="0" algn="ctr" defTabSz="914400" rtl="0" eaLnBrk="1" fontAlgn="base" latinLnBrk="0" hangingPunct="1">
            <a:lnSpc>
              <a:spcPct val="100000"/>
            </a:lnSpc>
            <a:spcBef>
              <a:spcPct val="20000"/>
            </a:spcBef>
            <a:spcAft>
              <a:spcPct val="0"/>
            </a:spcAft>
            <a:buClr>
              <a:schemeClr val="folHlink"/>
            </a:buClr>
            <a:buSzTx/>
            <a:tabLst/>
          </a:pPr>
          <a:r>
            <a:rPr lang="en-GB" sz="1000" b="1" kern="0" dirty="0">
              <a:latin typeface="+mn-lt"/>
            </a:rPr>
            <a:t>2</a:t>
          </a:r>
          <a:r>
            <a:rPr lang="en-GB" sz="1000" b="1" kern="0" baseline="30000" dirty="0">
              <a:latin typeface="+mn-lt"/>
            </a:rPr>
            <a:t>nd</a:t>
          </a:r>
          <a:r>
            <a:rPr lang="en-GB" sz="1000" b="1" kern="0" dirty="0">
              <a:latin typeface="+mn-lt"/>
            </a:rPr>
            <a:t> Reminder</a:t>
          </a:r>
        </a:p>
      </cdr:txBody>
    </cdr:sp>
  </cdr:relSizeAnchor>
  <cdr:relSizeAnchor xmlns:cdr="http://schemas.openxmlformats.org/drawingml/2006/chartDrawing">
    <cdr:from>
      <cdr:x>0.85224</cdr:x>
      <cdr:y>0.65036</cdr:y>
    </cdr:from>
    <cdr:to>
      <cdr:x>0.96971</cdr:x>
      <cdr:y>0.70046</cdr:y>
    </cdr:to>
    <cdr:sp macro="" textlink="">
      <cdr:nvSpPr>
        <cdr:cNvPr id="6" name="TextBox 5">
          <a:extLst xmlns:a="http://schemas.openxmlformats.org/drawingml/2006/main">
            <a:ext uri="{FF2B5EF4-FFF2-40B4-BE49-F238E27FC236}">
              <a16:creationId xmlns:a16="http://schemas.microsoft.com/office/drawing/2014/main" id="{A8E470E1-B1F9-E36F-B24B-DC2D8E6FE012}"/>
            </a:ext>
          </a:extLst>
        </cdr:cNvPr>
        <cdr:cNvSpPr txBox="1"/>
      </cdr:nvSpPr>
      <cdr:spPr>
        <a:xfrm xmlns:a="http://schemas.openxmlformats.org/drawingml/2006/main">
          <a:off x="9326205" y="3196455"/>
          <a:ext cx="1285493" cy="246237"/>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R="0" algn="ctr" defTabSz="914400" rtl="0" eaLnBrk="1" fontAlgn="base" latinLnBrk="0" hangingPunct="1">
            <a:lnSpc>
              <a:spcPct val="100000"/>
            </a:lnSpc>
            <a:spcBef>
              <a:spcPct val="20000"/>
            </a:spcBef>
            <a:spcAft>
              <a:spcPct val="0"/>
            </a:spcAft>
            <a:buClr>
              <a:schemeClr val="folHlink"/>
            </a:buClr>
            <a:buSzTx/>
            <a:tabLst/>
          </a:pPr>
          <a:r>
            <a:rPr lang="en-GB" sz="1000" b="1" kern="0" dirty="0">
              <a:latin typeface="+mn-lt"/>
            </a:rPr>
            <a:t>3</a:t>
          </a:r>
          <a:r>
            <a:rPr lang="en-GB" sz="1000" b="1" kern="0" baseline="30000" dirty="0">
              <a:latin typeface="+mn-lt"/>
            </a:rPr>
            <a:t>rd</a:t>
          </a:r>
          <a:r>
            <a:rPr lang="en-GB" sz="1000" b="1" kern="0" dirty="0">
              <a:latin typeface="+mn-lt"/>
            </a:rPr>
            <a:t> Reminder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18/04/2023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14</a:t>
            </a:fld>
            <a:endParaRPr lang="en-US"/>
          </a:p>
        </p:txBody>
      </p:sp>
    </p:spTree>
    <p:extLst>
      <p:ext uri="{BB962C8B-B14F-4D97-AF65-F5344CB8AC3E}">
        <p14:creationId xmlns:p14="http://schemas.microsoft.com/office/powerpoint/2010/main" val="411748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4/18/2023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1.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2" Type="http://schemas.openxmlformats.org/officeDocument/2006/relationships/hyperlink" Target="https://padlet.com/steph_lay/engaging-students-in-scholarship-xqyomyr731uaouj3"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7.xml"/><Relationship Id="rId1" Type="http://schemas.openxmlformats.org/officeDocument/2006/relationships/video" Target="https://web.microsoftstream.com/embed/video/527fd00f-18cd-4e8a-9d75-0608e896a42b?autoplay=false&amp;showinfo=true&amp;app=powerpoint&amp;appPlatform=win32&amp;hostCorrelationId=8286d8a5-56e8-4e59-84dd-dafde9685f0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err="1"/>
              <a:t>eSTEeM</a:t>
            </a:r>
            <a:r>
              <a:rPr lang="en-GB"/>
              <a:t> Workshop</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p:txBody>
          <a:bodyPr/>
          <a:lstStyle/>
          <a:p>
            <a:r>
              <a:rPr lang="en-GB" sz="2000"/>
              <a:t>Supporting scholarship researchers in engaging students through the research journey</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Bart </a:t>
            </a:r>
            <a:r>
              <a:rPr lang="en-GB" dirty="0" err="1"/>
              <a:t>Gamber</a:t>
            </a:r>
            <a:r>
              <a:rPr lang="en-GB" dirty="0"/>
              <a:t> / Steph Lay / Emma Street / Kim White</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a:t>DSA</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a:t>19/04/2023</a:t>
            </a:r>
          </a:p>
        </p:txBody>
      </p:sp>
      <p:pic>
        <p:nvPicPr>
          <p:cNvPr id="6" name="Picture Placeholder 5" descr="Two phones with conversation bubbles">
            <a:extLst>
              <a:ext uri="{FF2B5EF4-FFF2-40B4-BE49-F238E27FC236}">
                <a16:creationId xmlns:a16="http://schemas.microsoft.com/office/drawing/2014/main" id="{A94DE2DB-E904-B5E9-9189-FA65F7EDE77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95" b="3195"/>
          <a:stretch>
            <a:fillRect/>
          </a:stretch>
        </p:blipFill>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4DB6156-4701-5107-64D7-89897187A07E}"/>
              </a:ext>
            </a:extLst>
          </p:cNvPr>
          <p:cNvSpPr>
            <a:spLocks noGrp="1"/>
          </p:cNvSpPr>
          <p:nvPr>
            <p:ph type="body" sz="quarter" idx="21"/>
          </p:nvPr>
        </p:nvSpPr>
        <p:spPr/>
        <p:txBody>
          <a:bodyPr/>
          <a:lstStyle/>
          <a:p>
            <a:r>
              <a:rPr lang="en-GB"/>
              <a:t>More testing, more learning</a:t>
            </a:r>
          </a:p>
        </p:txBody>
      </p:sp>
      <p:graphicFrame>
        <p:nvGraphicFramePr>
          <p:cNvPr id="2" name="Table 6">
            <a:extLst>
              <a:ext uri="{FF2B5EF4-FFF2-40B4-BE49-F238E27FC236}">
                <a16:creationId xmlns:a16="http://schemas.microsoft.com/office/drawing/2014/main" id="{B4DCB0F2-98C2-6604-5FDC-49E7A49CE11E}"/>
              </a:ext>
            </a:extLst>
          </p:cNvPr>
          <p:cNvGraphicFramePr>
            <a:graphicFrameLocks noGrp="1"/>
          </p:cNvGraphicFramePr>
          <p:nvPr>
            <p:extLst>
              <p:ext uri="{D42A27DB-BD31-4B8C-83A1-F6EECF244321}">
                <p14:modId xmlns:p14="http://schemas.microsoft.com/office/powerpoint/2010/main" val="2127636602"/>
              </p:ext>
            </p:extLst>
          </p:nvPr>
        </p:nvGraphicFramePr>
        <p:xfrm>
          <a:off x="191008" y="1079292"/>
          <a:ext cx="11623040" cy="5633127"/>
        </p:xfrm>
        <a:graphic>
          <a:graphicData uri="http://schemas.openxmlformats.org/drawingml/2006/table">
            <a:tbl>
              <a:tblPr firstRow="1" bandRow="1">
                <a:tableStyleId>{5C22544A-7EE6-4342-B048-85BDC9FD1C3A}</a:tableStyleId>
              </a:tblPr>
              <a:tblGrid>
                <a:gridCol w="723392">
                  <a:extLst>
                    <a:ext uri="{9D8B030D-6E8A-4147-A177-3AD203B41FA5}">
                      <a16:colId xmlns:a16="http://schemas.microsoft.com/office/drawing/2014/main" val="2180957762"/>
                    </a:ext>
                  </a:extLst>
                </a:gridCol>
                <a:gridCol w="2308485">
                  <a:extLst>
                    <a:ext uri="{9D8B030D-6E8A-4147-A177-3AD203B41FA5}">
                      <a16:colId xmlns:a16="http://schemas.microsoft.com/office/drawing/2014/main" val="1694893326"/>
                    </a:ext>
                  </a:extLst>
                </a:gridCol>
                <a:gridCol w="2727134">
                  <a:extLst>
                    <a:ext uri="{9D8B030D-6E8A-4147-A177-3AD203B41FA5}">
                      <a16:colId xmlns:a16="http://schemas.microsoft.com/office/drawing/2014/main" val="4108521785"/>
                    </a:ext>
                  </a:extLst>
                </a:gridCol>
                <a:gridCol w="2796720">
                  <a:extLst>
                    <a:ext uri="{9D8B030D-6E8A-4147-A177-3AD203B41FA5}">
                      <a16:colId xmlns:a16="http://schemas.microsoft.com/office/drawing/2014/main" val="3605232476"/>
                    </a:ext>
                  </a:extLst>
                </a:gridCol>
                <a:gridCol w="3067309">
                  <a:extLst>
                    <a:ext uri="{9D8B030D-6E8A-4147-A177-3AD203B41FA5}">
                      <a16:colId xmlns:a16="http://schemas.microsoft.com/office/drawing/2014/main" val="3755504537"/>
                    </a:ext>
                  </a:extLst>
                </a:gridCol>
              </a:tblGrid>
              <a:tr h="584866">
                <a:tc>
                  <a:txBody>
                    <a:bodyPr/>
                    <a:lstStyle/>
                    <a:p>
                      <a:endParaRPr lang="en-GB" sz="1100"/>
                    </a:p>
                  </a:txBody>
                  <a:tcPr/>
                </a:tc>
                <a:tc>
                  <a:txBody>
                    <a:bodyPr/>
                    <a:lstStyle/>
                    <a:p>
                      <a:r>
                        <a:rPr lang="en-GB" sz="1100"/>
                        <a:t>Student Barrier to engagement</a:t>
                      </a:r>
                    </a:p>
                  </a:txBody>
                  <a:tcPr/>
                </a:tc>
                <a:tc>
                  <a:txBody>
                    <a:bodyPr/>
                    <a:lstStyle/>
                    <a:p>
                      <a:r>
                        <a:rPr lang="en-GB" sz="1100"/>
                        <a:t>Problem(s) to solve</a:t>
                      </a:r>
                    </a:p>
                  </a:txBody>
                  <a:tcPr/>
                </a:tc>
                <a:tc>
                  <a:txBody>
                    <a:bodyPr/>
                    <a:lstStyle/>
                    <a:p>
                      <a:r>
                        <a:rPr lang="en-GB" sz="1100"/>
                        <a:t>What could we try?</a:t>
                      </a:r>
                    </a:p>
                  </a:txBody>
                  <a:tcPr/>
                </a:tc>
                <a:tc>
                  <a:txBody>
                    <a:bodyPr/>
                    <a:lstStyle/>
                    <a:p>
                      <a:r>
                        <a:rPr lang="en-GB" sz="1100"/>
                        <a:t>Why do we think it might work?</a:t>
                      </a:r>
                    </a:p>
                  </a:txBody>
                  <a:tcPr/>
                </a:tc>
                <a:extLst>
                  <a:ext uri="{0D108BD9-81ED-4DB2-BD59-A6C34878D82A}">
                    <a16:rowId xmlns:a16="http://schemas.microsoft.com/office/drawing/2014/main" val="3892388107"/>
                  </a:ext>
                </a:extLst>
              </a:tr>
              <a:tr h="1086179">
                <a:tc>
                  <a:txBody>
                    <a:bodyPr/>
                    <a:lstStyle/>
                    <a:p>
                      <a:endParaRPr lang="en-GB" sz="1200"/>
                    </a:p>
                  </a:txBody>
                  <a:tcPr/>
                </a:tc>
                <a:tc>
                  <a:txBody>
                    <a:bodyPr/>
                    <a:lstStyle/>
                    <a:p>
                      <a:r>
                        <a:rPr lang="en-GB" sz="1200"/>
                        <a:t>“I’ve got too many emails, I’m not going to read that invitation to a survey!”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2"/>
                          </a:solidFill>
                        </a:rPr>
                        <a:t>We know that our students receive a lot of communications: how can we cut through the noise?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2"/>
                          </a:solidFill>
                        </a:rPr>
                        <a:t>Expert review of our communications, creation of ‘known good’ templates for impactful subject lines and email content through thorough testing. </a:t>
                      </a:r>
                    </a:p>
                  </a:txBody>
                  <a:tcPr/>
                </a:tc>
                <a:tc>
                  <a:txBody>
                    <a:bodyPr/>
                    <a:lstStyle/>
                    <a:p>
                      <a:r>
                        <a:rPr lang="en-GB" sz="1200"/>
                        <a:t>Students have told us they filter their communications carefully and on occasion only open emails from the OU that appear to be directly related to their study. There is evidence that bold subject lines work better.</a:t>
                      </a:r>
                    </a:p>
                  </a:txBody>
                  <a:tcPr/>
                </a:tc>
                <a:extLst>
                  <a:ext uri="{0D108BD9-81ED-4DB2-BD59-A6C34878D82A}">
                    <a16:rowId xmlns:a16="http://schemas.microsoft.com/office/drawing/2014/main" val="3493978916"/>
                  </a:ext>
                </a:extLst>
              </a:tr>
              <a:tr h="883761">
                <a:tc>
                  <a:txBody>
                    <a:bodyPr/>
                    <a:lstStyle/>
                    <a:p>
                      <a:endParaRPr lang="en-GB" sz="1200"/>
                    </a:p>
                  </a:txBody>
                  <a:tcPr/>
                </a:tc>
                <a:tc>
                  <a:txBody>
                    <a:bodyPr/>
                    <a:lstStyle/>
                    <a:p>
                      <a:r>
                        <a:rPr lang="en-GB" sz="1200"/>
                        <a:t>“There’s no point spending my time on this!”</a:t>
                      </a:r>
                    </a:p>
                  </a:txBody>
                  <a:tcPr/>
                </a:tc>
                <a:tc>
                  <a:txBody>
                    <a:bodyPr/>
                    <a:lstStyle/>
                    <a:p>
                      <a:r>
                        <a:rPr lang="en-GB" sz="1200"/>
                        <a:t>The value of engaging isn’t clear.</a:t>
                      </a:r>
                    </a:p>
                  </a:txBody>
                  <a:tcPr/>
                </a:tc>
                <a:tc>
                  <a:txBody>
                    <a:bodyPr/>
                    <a:lstStyle/>
                    <a:p>
                      <a:r>
                        <a:rPr lang="en-GB" sz="1200"/>
                        <a:t>Improve awareness of actions taken in response to feedback. </a:t>
                      </a:r>
                    </a:p>
                  </a:txBody>
                  <a:tcPr/>
                </a:tc>
                <a:tc>
                  <a:txBody>
                    <a:bodyPr/>
                    <a:lstStyle/>
                    <a:p>
                      <a:r>
                        <a:rPr lang="en-GB" sz="1200"/>
                        <a:t>Students are more likely to spend their time engaging with feedback if they can see it will make a difference. (Student Voice focus groups, 2022)</a:t>
                      </a:r>
                    </a:p>
                  </a:txBody>
                  <a:tcPr/>
                </a:tc>
                <a:extLst>
                  <a:ext uri="{0D108BD9-81ED-4DB2-BD59-A6C34878D82A}">
                    <a16:rowId xmlns:a16="http://schemas.microsoft.com/office/drawing/2014/main" val="2482291924"/>
                  </a:ext>
                </a:extLst>
              </a:tr>
              <a:tr h="883761">
                <a:tc>
                  <a:txBody>
                    <a:bodyPr/>
                    <a:lstStyle/>
                    <a:p>
                      <a:endParaRPr lang="en-GB" sz="1200"/>
                    </a:p>
                  </a:txBody>
                  <a:tcPr/>
                </a:tc>
                <a:tc>
                  <a:txBody>
                    <a:bodyPr/>
                    <a:lstStyle/>
                    <a:p>
                      <a:r>
                        <a:rPr lang="en-GB" sz="1200"/>
                        <a:t>“This is going to take forever to 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2"/>
                          </a:solidFill>
                        </a:rPr>
                        <a:t>Surveys are too long, or aren’t relevant.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2"/>
                          </a:solidFill>
                        </a:rPr>
                        <a:t>Work to reduce the length of surveys – use critical, relevant questions only. Cut out ‘nice to know’ and make every item worthwhile. </a:t>
                      </a:r>
                    </a:p>
                  </a:txBody>
                  <a:tcPr/>
                </a:tc>
                <a:tc>
                  <a:txBody>
                    <a:bodyPr/>
                    <a:lstStyle/>
                    <a:p>
                      <a:r>
                        <a:rPr lang="en-GB" sz="1200"/>
                        <a:t>c.10 mins is long enough, but with other measures to support, can be longer. Younger students in particular likely to favour shorter</a:t>
                      </a:r>
                    </a:p>
                  </a:txBody>
                  <a:tcPr/>
                </a:tc>
                <a:extLst>
                  <a:ext uri="{0D108BD9-81ED-4DB2-BD59-A6C34878D82A}">
                    <a16:rowId xmlns:a16="http://schemas.microsoft.com/office/drawing/2014/main" val="3136617241"/>
                  </a:ext>
                </a:extLst>
              </a:tr>
              <a:tr h="883761">
                <a:tc>
                  <a:txBody>
                    <a:bodyPr/>
                    <a:lstStyle/>
                    <a:p>
                      <a:endParaRPr lang="en-GB" sz="1200"/>
                    </a:p>
                  </a:txBody>
                  <a:tcPr/>
                </a:tc>
                <a:tc>
                  <a:txBody>
                    <a:bodyPr/>
                    <a:lstStyle/>
                    <a:p>
                      <a:r>
                        <a:rPr lang="en-GB" sz="1200"/>
                        <a:t>“What’s in it for me?”</a:t>
                      </a:r>
                    </a:p>
                  </a:txBody>
                  <a:tcPr/>
                </a:tc>
                <a:tc>
                  <a:txBody>
                    <a:bodyPr/>
                    <a:lstStyle/>
                    <a:p>
                      <a:r>
                        <a:rPr lang="en-GB" sz="1200"/>
                        <a:t>Time spent engaging with research doesn’t feel rewarding enough to prioritise over study time.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2"/>
                          </a:solidFill>
                        </a:rPr>
                        <a:t>Offering incentives to students to encourage them to take part. </a:t>
                      </a:r>
                    </a:p>
                    <a:p>
                      <a:endParaRPr lang="en-GB" sz="1200"/>
                    </a:p>
                  </a:txBody>
                  <a:tcPr/>
                </a:tc>
                <a:tc>
                  <a:txBody>
                    <a:bodyPr/>
                    <a:lstStyle/>
                    <a:p>
                      <a:r>
                        <a:rPr lang="en-GB" sz="1200"/>
                        <a:t>March 23 Brand Tracker wave is trialling an incentive for completion: record response numbers throughout fieldwork.</a:t>
                      </a:r>
                    </a:p>
                  </a:txBody>
                  <a:tcPr/>
                </a:tc>
                <a:extLst>
                  <a:ext uri="{0D108BD9-81ED-4DB2-BD59-A6C34878D82A}">
                    <a16:rowId xmlns:a16="http://schemas.microsoft.com/office/drawing/2014/main" val="4225964635"/>
                  </a:ext>
                </a:extLst>
              </a:tr>
              <a:tr h="1086179">
                <a:tc>
                  <a:txBody>
                    <a:bodyPr/>
                    <a:lstStyle/>
                    <a:p>
                      <a:endParaRPr lang="en-GB" sz="1200"/>
                    </a:p>
                  </a:txBody>
                  <a:tcPr/>
                </a:tc>
                <a:tc>
                  <a:txBody>
                    <a:bodyPr/>
                    <a:lstStyle/>
                    <a:p>
                      <a:r>
                        <a:rPr lang="en-GB" sz="1200"/>
                        <a:t>“I didn’t even know there was a survey!”</a:t>
                      </a:r>
                    </a:p>
                  </a:txBody>
                  <a:tcPr/>
                </a:tc>
                <a:tc>
                  <a:txBody>
                    <a:bodyPr/>
                    <a:lstStyle/>
                    <a:p>
                      <a:r>
                        <a:rPr lang="en-GB" sz="1200"/>
                        <a:t>Emails can get missed, or arrive at the wrong time.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2"/>
                          </a:solidFill>
                        </a:rPr>
                        <a:t>Explore new options for technology enhancements that present key surveys as part of the module. </a:t>
                      </a:r>
                    </a:p>
                  </a:txBody>
                  <a:tcPr/>
                </a:tc>
                <a:tc>
                  <a:txBody>
                    <a:bodyPr/>
                    <a:lstStyle/>
                    <a:p>
                      <a:pPr marL="0" indent="0">
                        <a:buFont typeface="Arial" panose="020B0604020202020204" pitchFamily="34" charset="0"/>
                        <a:buNone/>
                      </a:pPr>
                      <a:r>
                        <a:rPr lang="en-GB" sz="1200"/>
                        <a:t>Surveys advertised on the VLE do well:</a:t>
                      </a:r>
                    </a:p>
                    <a:p>
                      <a:pPr marL="0" indent="0">
                        <a:buFont typeface="Arial" panose="020B0604020202020204" pitchFamily="34" charset="0"/>
                        <a:buNone/>
                      </a:pPr>
                      <a:r>
                        <a:rPr lang="en-GB" sz="1200"/>
                        <a:t>(NSS VLE Flag pilot: 55% vs 34% RR, </a:t>
                      </a:r>
                      <a:r>
                        <a:rPr lang="en-GB" sz="1200" err="1"/>
                        <a:t>Microcredential</a:t>
                      </a:r>
                      <a:r>
                        <a:rPr lang="en-GB" sz="1200"/>
                        <a:t> surveys 18-20% RR, RTSF surveys average 20-70% RR)</a:t>
                      </a:r>
                    </a:p>
                  </a:txBody>
                  <a:tcPr/>
                </a:tc>
                <a:extLst>
                  <a:ext uri="{0D108BD9-81ED-4DB2-BD59-A6C34878D82A}">
                    <a16:rowId xmlns:a16="http://schemas.microsoft.com/office/drawing/2014/main" val="3642828973"/>
                  </a:ext>
                </a:extLst>
              </a:tr>
            </a:tbl>
          </a:graphicData>
        </a:graphic>
      </p:graphicFrame>
      <p:pic>
        <p:nvPicPr>
          <p:cNvPr id="4" name="Graphic 3" descr="Help with solid fill">
            <a:extLst>
              <a:ext uri="{FF2B5EF4-FFF2-40B4-BE49-F238E27FC236}">
                <a16:creationId xmlns:a16="http://schemas.microsoft.com/office/drawing/2014/main" id="{772E3F68-3E3C-6C74-BAF4-2D6EAC72BD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243" y="5722692"/>
            <a:ext cx="540000" cy="540000"/>
          </a:xfrm>
          <a:prstGeom prst="rect">
            <a:avLst/>
          </a:prstGeom>
        </p:spPr>
      </p:pic>
      <p:pic>
        <p:nvPicPr>
          <p:cNvPr id="8" name="Graphic 7" descr="Coins with solid fill">
            <a:extLst>
              <a:ext uri="{FF2B5EF4-FFF2-40B4-BE49-F238E27FC236}">
                <a16:creationId xmlns:a16="http://schemas.microsoft.com/office/drawing/2014/main" id="{550E9448-2ECF-2BD0-8BAB-0D489822A5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243" y="4797010"/>
            <a:ext cx="540000" cy="540000"/>
          </a:xfrm>
          <a:prstGeom prst="rect">
            <a:avLst/>
          </a:prstGeom>
        </p:spPr>
      </p:pic>
      <p:pic>
        <p:nvPicPr>
          <p:cNvPr id="10" name="Graphic 9" descr="Hourglass 30% with solid fill">
            <a:extLst>
              <a:ext uri="{FF2B5EF4-FFF2-40B4-BE49-F238E27FC236}">
                <a16:creationId xmlns:a16="http://schemas.microsoft.com/office/drawing/2014/main" id="{649926F2-B228-CE57-0932-7D1E887735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8243" y="2945646"/>
            <a:ext cx="540000" cy="540000"/>
          </a:xfrm>
          <a:prstGeom prst="rect">
            <a:avLst/>
          </a:prstGeom>
        </p:spPr>
      </p:pic>
      <p:pic>
        <p:nvPicPr>
          <p:cNvPr id="14" name="Graphic 13" descr="Email with solid fill">
            <a:extLst>
              <a:ext uri="{FF2B5EF4-FFF2-40B4-BE49-F238E27FC236}">
                <a16:creationId xmlns:a16="http://schemas.microsoft.com/office/drawing/2014/main" id="{CAD93AAA-5183-A162-9853-43D8B83B1D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8243" y="2019964"/>
            <a:ext cx="540000" cy="540000"/>
          </a:xfrm>
          <a:prstGeom prst="rect">
            <a:avLst/>
          </a:prstGeom>
        </p:spPr>
      </p:pic>
      <p:pic>
        <p:nvPicPr>
          <p:cNvPr id="16" name="Graphic 15" descr="Construction Barricade with solid fill">
            <a:extLst>
              <a:ext uri="{FF2B5EF4-FFF2-40B4-BE49-F238E27FC236}">
                <a16:creationId xmlns:a16="http://schemas.microsoft.com/office/drawing/2014/main" id="{087ED712-027D-4A6F-F770-7EC9760830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8243" y="1094282"/>
            <a:ext cx="540000" cy="540000"/>
          </a:xfrm>
          <a:prstGeom prst="rect">
            <a:avLst/>
          </a:prstGeom>
        </p:spPr>
      </p:pic>
      <p:pic>
        <p:nvPicPr>
          <p:cNvPr id="18" name="Graphic 17" descr="Alarm Ringing with solid fill">
            <a:extLst>
              <a:ext uri="{FF2B5EF4-FFF2-40B4-BE49-F238E27FC236}">
                <a16:creationId xmlns:a16="http://schemas.microsoft.com/office/drawing/2014/main" id="{E97BD029-287E-6260-1721-0678894442B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8243" y="3904764"/>
            <a:ext cx="540000" cy="540000"/>
          </a:xfrm>
          <a:prstGeom prst="rect">
            <a:avLst/>
          </a:prstGeom>
        </p:spPr>
      </p:pic>
    </p:spTree>
    <p:extLst>
      <p:ext uri="{BB962C8B-B14F-4D97-AF65-F5344CB8AC3E}">
        <p14:creationId xmlns:p14="http://schemas.microsoft.com/office/powerpoint/2010/main" val="1989235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CABCD8-C285-E7B9-0E92-B6BE55EF3F87}"/>
              </a:ext>
            </a:extLst>
          </p:cNvPr>
          <p:cNvSpPr>
            <a:spLocks noGrp="1"/>
          </p:cNvSpPr>
          <p:nvPr>
            <p:ph type="body" sz="quarter" idx="12"/>
          </p:nvPr>
        </p:nvSpPr>
        <p:spPr/>
        <p:txBody>
          <a:bodyPr/>
          <a:lstStyle/>
          <a:p>
            <a:r>
              <a:rPr lang="en-GB"/>
              <a:t>What else can we do to engage students with scholarship?</a:t>
            </a:r>
          </a:p>
        </p:txBody>
      </p:sp>
      <p:sp>
        <p:nvSpPr>
          <p:cNvPr id="3" name="Text Placeholder 2">
            <a:extLst>
              <a:ext uri="{FF2B5EF4-FFF2-40B4-BE49-F238E27FC236}">
                <a16:creationId xmlns:a16="http://schemas.microsoft.com/office/drawing/2014/main" id="{2486A747-1AFA-387A-4354-15ED93AD945D}"/>
              </a:ext>
            </a:extLst>
          </p:cNvPr>
          <p:cNvSpPr>
            <a:spLocks noGrp="1"/>
          </p:cNvSpPr>
          <p:nvPr>
            <p:ph type="body" sz="quarter" idx="14"/>
          </p:nvPr>
        </p:nvSpPr>
        <p:spPr>
          <a:xfrm>
            <a:off x="1001105" y="2093471"/>
            <a:ext cx="6888286" cy="2423366"/>
          </a:xfrm>
        </p:spPr>
        <p:txBody>
          <a:bodyPr lIns="91440" tIns="45720" rIns="91440" bIns="45720" anchor="t">
            <a:noAutofit/>
          </a:bodyPr>
          <a:lstStyle/>
          <a:p>
            <a:pPr marL="285750" indent="-285750">
              <a:buFont typeface="Arial" panose="020B0604020202020204" pitchFamily="34" charset="0"/>
              <a:buChar char="•"/>
            </a:pPr>
            <a:r>
              <a:rPr lang="en-GB" sz="1800">
                <a:latin typeface="Poppins"/>
                <a:cs typeface="Poppins"/>
              </a:rPr>
              <a:t>What works on you – what persuades you to take part in surveys / research in everyday life?</a:t>
            </a:r>
            <a:endParaRPr lang="en-US" sz="1800"/>
          </a:p>
          <a:p>
            <a:pPr marL="285750" indent="-285750">
              <a:buFont typeface="Arial" panose="020B0604020202020204" pitchFamily="34" charset="0"/>
              <a:buChar char="•"/>
            </a:pPr>
            <a:r>
              <a:rPr lang="en-GB" sz="1800">
                <a:latin typeface="Poppins"/>
                <a:cs typeface="Poppins"/>
              </a:rPr>
              <a:t>What have you tried in your own scholarship? What would you like to be able to try?</a:t>
            </a:r>
            <a:endParaRPr lang="en-GB" sz="1800"/>
          </a:p>
          <a:p>
            <a:pPr marL="285750" indent="-285750">
              <a:buFont typeface="Arial" panose="020B0604020202020204" pitchFamily="34" charset="0"/>
              <a:buChar char="•"/>
            </a:pPr>
            <a:r>
              <a:rPr lang="en-GB" sz="1800">
                <a:latin typeface="Poppins"/>
                <a:cs typeface="Poppins"/>
              </a:rPr>
              <a:t>Timing is everything!  When’s the ‘right time’ for your call?</a:t>
            </a:r>
          </a:p>
          <a:p>
            <a:pPr marL="285750" indent="-285750">
              <a:buFont typeface="Arial" panose="020B0604020202020204" pitchFamily="34" charset="0"/>
              <a:buChar char="•"/>
            </a:pPr>
            <a:r>
              <a:rPr lang="en-GB" sz="1800">
                <a:latin typeface="Poppins"/>
                <a:cs typeface="Poppins"/>
              </a:rPr>
              <a:t>What would help you in engaging your students?</a:t>
            </a:r>
          </a:p>
        </p:txBody>
      </p:sp>
      <p:sp>
        <p:nvSpPr>
          <p:cNvPr id="4" name="Text Placeholder 3">
            <a:extLst>
              <a:ext uri="{FF2B5EF4-FFF2-40B4-BE49-F238E27FC236}">
                <a16:creationId xmlns:a16="http://schemas.microsoft.com/office/drawing/2014/main" id="{C0B473CC-BC2D-7569-75F5-3CAC78EB7678}"/>
              </a:ext>
            </a:extLst>
          </p:cNvPr>
          <p:cNvSpPr>
            <a:spLocks noGrp="1"/>
          </p:cNvSpPr>
          <p:nvPr>
            <p:ph type="body" sz="quarter" idx="24"/>
          </p:nvPr>
        </p:nvSpPr>
        <p:spPr/>
        <p:txBody>
          <a:bodyPr/>
          <a:lstStyle/>
          <a:p>
            <a:r>
              <a:rPr lang="en-GB"/>
              <a:t>Breakout / discussion</a:t>
            </a:r>
          </a:p>
        </p:txBody>
      </p:sp>
      <p:sp>
        <p:nvSpPr>
          <p:cNvPr id="5" name="Text Placeholder 4">
            <a:extLst>
              <a:ext uri="{FF2B5EF4-FFF2-40B4-BE49-F238E27FC236}">
                <a16:creationId xmlns:a16="http://schemas.microsoft.com/office/drawing/2014/main" id="{FC1C84B8-6928-6361-A06F-8FA3F8018A1F}"/>
              </a:ext>
            </a:extLst>
          </p:cNvPr>
          <p:cNvSpPr>
            <a:spLocks noGrp="1"/>
          </p:cNvSpPr>
          <p:nvPr>
            <p:ph type="body" sz="quarter" idx="25"/>
          </p:nvPr>
        </p:nvSpPr>
        <p:spPr/>
        <p:txBody>
          <a:bodyPr/>
          <a:lstStyle/>
          <a:p>
            <a:r>
              <a:rPr lang="en-GB"/>
              <a:t>Over to you!</a:t>
            </a:r>
          </a:p>
        </p:txBody>
      </p:sp>
      <p:sp>
        <p:nvSpPr>
          <p:cNvPr id="7" name="Speech Bubble: Rectangle with Corners Rounded 6">
            <a:extLst>
              <a:ext uri="{FF2B5EF4-FFF2-40B4-BE49-F238E27FC236}">
                <a16:creationId xmlns:a16="http://schemas.microsoft.com/office/drawing/2014/main" id="{54DA9210-424C-246F-DCBC-CD7773315F0F}"/>
              </a:ext>
            </a:extLst>
          </p:cNvPr>
          <p:cNvSpPr/>
          <p:nvPr/>
        </p:nvSpPr>
        <p:spPr>
          <a:xfrm>
            <a:off x="8740440" y="1549200"/>
            <a:ext cx="2780239" cy="2967637"/>
          </a:xfrm>
          <a:prstGeom prst="wedgeRoundRectCallout">
            <a:avLst>
              <a:gd name="adj1" fmla="val 46563"/>
              <a:gd name="adj2" fmla="val -703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We will look to add insights to the Researcher’s Journey or SRPP FAQs after this event.</a:t>
            </a:r>
          </a:p>
        </p:txBody>
      </p:sp>
      <p:sp>
        <p:nvSpPr>
          <p:cNvPr id="8" name="Scroll: Horizontal 7">
            <a:extLst>
              <a:ext uri="{FF2B5EF4-FFF2-40B4-BE49-F238E27FC236}">
                <a16:creationId xmlns:a16="http://schemas.microsoft.com/office/drawing/2014/main" id="{A28DF7A0-219F-5757-5205-1411B1DBC1A8}"/>
              </a:ext>
            </a:extLst>
          </p:cNvPr>
          <p:cNvSpPr/>
          <p:nvPr/>
        </p:nvSpPr>
        <p:spPr>
          <a:xfrm>
            <a:off x="3035808" y="5315712"/>
            <a:ext cx="8412480" cy="1438656"/>
          </a:xfrm>
          <a:prstGeom prst="horizontalScroll">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600" dirty="0"/>
              <a:t>Share your thoughts here: </a:t>
            </a:r>
            <a:br>
              <a:rPr lang="en-GB" sz="1600" dirty="0"/>
            </a:br>
            <a:r>
              <a:rPr lang="en-GB" sz="1600" dirty="0">
                <a:hlinkClick r:id="rId2"/>
              </a:rPr>
              <a:t>https://padlet.com/steph_lay/</a:t>
            </a:r>
            <a:br>
              <a:rPr lang="en-GB" sz="1600" dirty="0">
                <a:hlinkClick r:id="rId2"/>
              </a:rPr>
            </a:br>
            <a:r>
              <a:rPr lang="en-GB" sz="1600" dirty="0">
                <a:hlinkClick r:id="rId2"/>
              </a:rPr>
              <a:t>engaging-students-in-scholarship-xqyomyr731uaouj3</a:t>
            </a:r>
            <a:endParaRPr lang="en-GB" sz="1600" dirty="0"/>
          </a:p>
        </p:txBody>
      </p:sp>
    </p:spTree>
    <p:extLst>
      <p:ext uri="{BB962C8B-B14F-4D97-AF65-F5344CB8AC3E}">
        <p14:creationId xmlns:p14="http://schemas.microsoft.com/office/powerpoint/2010/main" val="133084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6A747-1AFA-387A-4354-15ED93AD945D}"/>
              </a:ext>
            </a:extLst>
          </p:cNvPr>
          <p:cNvSpPr>
            <a:spLocks noGrp="1"/>
          </p:cNvSpPr>
          <p:nvPr>
            <p:ph type="body" sz="quarter" idx="14"/>
          </p:nvPr>
        </p:nvSpPr>
        <p:spPr/>
        <p:txBody>
          <a:bodyPr lIns="91440" tIns="45720" rIns="91440" bIns="45720" anchor="t">
            <a:noAutofit/>
          </a:bodyPr>
          <a:lstStyle/>
          <a:p>
            <a:pPr marL="285750" indent="-285750">
              <a:buFont typeface="Arial" panose="020B0604020202020204" pitchFamily="34" charset="0"/>
              <a:buChar char="•"/>
            </a:pPr>
            <a:r>
              <a:rPr lang="en-GB">
                <a:latin typeface="Poppins"/>
                <a:cs typeface="Poppins"/>
              </a:rPr>
              <a:t>We’re with you on your journey! Come meet us at our monthly drop-ins!</a:t>
            </a:r>
            <a:endParaRPr lang="en-GB"/>
          </a:p>
          <a:p>
            <a:pPr marL="285750" indent="-285750">
              <a:buFont typeface="Arial" panose="020B0604020202020204" pitchFamily="34" charset="0"/>
              <a:buChar char="•"/>
            </a:pPr>
            <a:r>
              <a:rPr lang="en-GB">
                <a:latin typeface="Poppins"/>
                <a:cs typeface="Poppins"/>
              </a:rPr>
              <a:t>We will be here tomorrow and we're eager to meet you.</a:t>
            </a:r>
          </a:p>
          <a:p>
            <a:pPr marL="285750" indent="-285750">
              <a:buFont typeface="Arial" panose="020B0604020202020204" pitchFamily="34" charset="0"/>
              <a:buChar char="•"/>
            </a:pPr>
            <a:r>
              <a:rPr lang="en-GB">
                <a:latin typeface="Poppins"/>
                <a:cs typeface="Poppins"/>
              </a:rPr>
              <a:t>There’s real value in continuously improving how we listen to the student voice</a:t>
            </a:r>
          </a:p>
        </p:txBody>
      </p:sp>
      <p:sp>
        <p:nvSpPr>
          <p:cNvPr id="4" name="Text Placeholder 3">
            <a:extLst>
              <a:ext uri="{FF2B5EF4-FFF2-40B4-BE49-F238E27FC236}">
                <a16:creationId xmlns:a16="http://schemas.microsoft.com/office/drawing/2014/main" id="{C0B473CC-BC2D-7569-75F5-3CAC78EB7678}"/>
              </a:ext>
            </a:extLst>
          </p:cNvPr>
          <p:cNvSpPr>
            <a:spLocks noGrp="1"/>
          </p:cNvSpPr>
          <p:nvPr>
            <p:ph type="body" sz="quarter" idx="24"/>
          </p:nvPr>
        </p:nvSpPr>
        <p:spPr/>
        <p:txBody>
          <a:bodyPr/>
          <a:lstStyle/>
          <a:p>
            <a:r>
              <a:rPr lang="en-GB"/>
              <a:t>A final take-away</a:t>
            </a:r>
          </a:p>
        </p:txBody>
      </p:sp>
      <p:sp>
        <p:nvSpPr>
          <p:cNvPr id="5" name="Text Placeholder 4">
            <a:extLst>
              <a:ext uri="{FF2B5EF4-FFF2-40B4-BE49-F238E27FC236}">
                <a16:creationId xmlns:a16="http://schemas.microsoft.com/office/drawing/2014/main" id="{FC1C84B8-6928-6361-A06F-8FA3F8018A1F}"/>
              </a:ext>
            </a:extLst>
          </p:cNvPr>
          <p:cNvSpPr>
            <a:spLocks noGrp="1"/>
          </p:cNvSpPr>
          <p:nvPr>
            <p:ph type="body" sz="quarter" idx="25"/>
          </p:nvPr>
        </p:nvSpPr>
        <p:spPr/>
        <p:txBody>
          <a:bodyPr/>
          <a:lstStyle/>
          <a:p>
            <a:r>
              <a:rPr lang="en-GB"/>
              <a:t>If you only remember one thing from this session… </a:t>
            </a:r>
          </a:p>
        </p:txBody>
      </p:sp>
      <p:sp>
        <p:nvSpPr>
          <p:cNvPr id="7" name="Text Placeholder 6">
            <a:extLst>
              <a:ext uri="{FF2B5EF4-FFF2-40B4-BE49-F238E27FC236}">
                <a16:creationId xmlns:a16="http://schemas.microsoft.com/office/drawing/2014/main" id="{5ADD86E5-E357-2643-7277-B26CA660C0D2}"/>
              </a:ext>
            </a:extLst>
          </p:cNvPr>
          <p:cNvSpPr>
            <a:spLocks noGrp="1"/>
          </p:cNvSpPr>
          <p:nvPr>
            <p:ph type="body" sz="quarter" idx="12"/>
          </p:nvPr>
        </p:nvSpPr>
        <p:spPr/>
        <p:txBody>
          <a:bodyPr/>
          <a:lstStyle/>
          <a:p>
            <a:r>
              <a:rPr lang="en-GB"/>
              <a:t>As we close:</a:t>
            </a:r>
          </a:p>
        </p:txBody>
      </p:sp>
    </p:spTree>
    <p:extLst>
      <p:ext uri="{BB962C8B-B14F-4D97-AF65-F5344CB8AC3E}">
        <p14:creationId xmlns:p14="http://schemas.microsoft.com/office/powerpoint/2010/main" val="338846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p:txBody>
          <a:bodyPr/>
          <a:lstStyle/>
          <a:p>
            <a:r>
              <a:rPr lang="en-GB"/>
              <a:t>Thank you</a:t>
            </a:r>
          </a:p>
        </p:txBody>
      </p:sp>
    </p:spTree>
    <p:extLst>
      <p:ext uri="{BB962C8B-B14F-4D97-AF65-F5344CB8AC3E}">
        <p14:creationId xmlns:p14="http://schemas.microsoft.com/office/powerpoint/2010/main" val="133914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CABCD8-C285-E7B9-0E92-B6BE55EF3F87}"/>
              </a:ext>
            </a:extLst>
          </p:cNvPr>
          <p:cNvSpPr>
            <a:spLocks noGrp="1"/>
          </p:cNvSpPr>
          <p:nvPr>
            <p:ph type="body" sz="quarter" idx="12"/>
          </p:nvPr>
        </p:nvSpPr>
        <p:spPr>
          <a:xfrm>
            <a:off x="1001105" y="1432253"/>
            <a:ext cx="9591229" cy="289311"/>
          </a:xfrm>
        </p:spPr>
        <p:txBody>
          <a:bodyPr lIns="91440" tIns="45720" rIns="91440" bIns="45720" anchor="t">
            <a:noAutofit/>
          </a:bodyPr>
          <a:lstStyle/>
          <a:p>
            <a:r>
              <a:rPr lang="en-GB">
                <a:latin typeface="Poppins"/>
                <a:cs typeface="Poppins"/>
              </a:rPr>
              <a:t>Student Research Project Panel – our purpose, contribution and expertise</a:t>
            </a:r>
          </a:p>
        </p:txBody>
      </p:sp>
      <p:sp>
        <p:nvSpPr>
          <p:cNvPr id="3" name="Text Placeholder 2">
            <a:extLst>
              <a:ext uri="{FF2B5EF4-FFF2-40B4-BE49-F238E27FC236}">
                <a16:creationId xmlns:a16="http://schemas.microsoft.com/office/drawing/2014/main" id="{2486A747-1AFA-387A-4354-15ED93AD945D}"/>
              </a:ext>
            </a:extLst>
          </p:cNvPr>
          <p:cNvSpPr>
            <a:spLocks noGrp="1"/>
          </p:cNvSpPr>
          <p:nvPr>
            <p:ph type="body" sz="quarter" idx="14"/>
          </p:nvPr>
        </p:nvSpPr>
        <p:spPr>
          <a:xfrm>
            <a:off x="1001105" y="1849056"/>
            <a:ext cx="9591229" cy="3947364"/>
          </a:xfrm>
        </p:spPr>
        <p:txBody>
          <a:bodyPr lIns="91440" tIns="45720" rIns="91440" bIns="45720" anchor="t">
            <a:noAutofit/>
          </a:bodyPr>
          <a:lstStyle/>
          <a:p>
            <a:pPr marL="285750" indent="-285750">
              <a:buChar char="•"/>
            </a:pPr>
            <a:r>
              <a:rPr lang="en-GB">
                <a:latin typeface="Poppins"/>
                <a:cs typeface="Poppins"/>
              </a:rPr>
              <a:t>How we add value to research - The Student Research Project Panel (SRPP) was established to ensure that all research involving Students, Open University enquirers and alumni is of benefit to them and the institution and meets all relevant university guidelines.</a:t>
            </a:r>
            <a:endParaRPr lang="en-GB">
              <a:cs typeface="Poppins"/>
            </a:endParaRPr>
          </a:p>
          <a:p>
            <a:endParaRPr lang="en-GB">
              <a:latin typeface="Poppins"/>
              <a:cs typeface="Poppins"/>
            </a:endParaRPr>
          </a:p>
          <a:p>
            <a:pPr marL="285750" indent="-285750">
              <a:buFont typeface="Arial" panose="020B0604020202020204" pitchFamily="34" charset="0"/>
              <a:buChar char="•"/>
            </a:pPr>
            <a:r>
              <a:rPr lang="en-GB">
                <a:latin typeface="Poppins"/>
                <a:cs typeface="Poppins"/>
              </a:rPr>
              <a:t>Range of knowledge and expertise – our panel's Working Group is comprised of 45 cross university research experts representing each of the faculties as well as a range of other university offices (Academic Services, Marketing, the Library, etc.)</a:t>
            </a:r>
          </a:p>
          <a:p>
            <a:pPr marL="285750" indent="-285750">
              <a:buFont typeface="Arial" panose="020B0604020202020204" pitchFamily="34" charset="0"/>
              <a:buChar char="•"/>
            </a:pPr>
            <a:endParaRPr lang="en-GB">
              <a:latin typeface="Poppins"/>
              <a:cs typeface="Poppins"/>
            </a:endParaRPr>
          </a:p>
          <a:p>
            <a:pPr marL="285750" indent="-285750">
              <a:buFont typeface="Arial" panose="020B0604020202020204" pitchFamily="34" charset="0"/>
              <a:buChar char="•"/>
            </a:pPr>
            <a:r>
              <a:rPr lang="en-GB">
                <a:latin typeface="Poppins"/>
                <a:cs typeface="Poppins"/>
              </a:rPr>
              <a:t>How have researchers benefitted from our feedback?  Our panel's constructive feedback and recommendations routinely receive top marks in our applicant feedback questionnaire. These  comments from our applicants are representative of their feedback to us:</a:t>
            </a:r>
          </a:p>
          <a:p>
            <a:pPr marL="971550" lvl="1"/>
            <a:r>
              <a:rPr lang="en-GB" sz="1500">
                <a:solidFill>
                  <a:srgbClr val="060645"/>
                </a:solidFill>
                <a:latin typeface="Poppins"/>
                <a:cs typeface="Poppins"/>
              </a:rPr>
              <a:t>"Extremely helpful and supportive"</a:t>
            </a:r>
          </a:p>
          <a:p>
            <a:pPr marL="971550" lvl="1"/>
            <a:r>
              <a:rPr lang="en-GB" sz="1500">
                <a:solidFill>
                  <a:srgbClr val="060645"/>
                </a:solidFill>
                <a:latin typeface="Poppins"/>
                <a:cs typeface="Poppins"/>
              </a:rPr>
              <a:t>"Positive experience"</a:t>
            </a:r>
          </a:p>
          <a:p>
            <a:pPr marL="971550" lvl="1"/>
            <a:r>
              <a:rPr lang="en-GB" sz="1500">
                <a:solidFill>
                  <a:srgbClr val="060645"/>
                </a:solidFill>
                <a:latin typeface="Poppins"/>
                <a:cs typeface="Poppins"/>
              </a:rPr>
              <a:t>"Very useful"</a:t>
            </a:r>
          </a:p>
        </p:txBody>
      </p:sp>
      <p:sp>
        <p:nvSpPr>
          <p:cNvPr id="4" name="Text Placeholder 3">
            <a:extLst>
              <a:ext uri="{FF2B5EF4-FFF2-40B4-BE49-F238E27FC236}">
                <a16:creationId xmlns:a16="http://schemas.microsoft.com/office/drawing/2014/main" id="{C0B473CC-BC2D-7569-75F5-3CAC78EB7678}"/>
              </a:ext>
            </a:extLst>
          </p:cNvPr>
          <p:cNvSpPr>
            <a:spLocks noGrp="1"/>
          </p:cNvSpPr>
          <p:nvPr>
            <p:ph type="body" sz="quarter" idx="24"/>
          </p:nvPr>
        </p:nvSpPr>
        <p:spPr/>
        <p:txBody>
          <a:bodyPr/>
          <a:lstStyle/>
          <a:p>
            <a:r>
              <a:rPr lang="en-GB"/>
              <a:t>Introduction</a:t>
            </a:r>
          </a:p>
        </p:txBody>
      </p:sp>
      <p:sp>
        <p:nvSpPr>
          <p:cNvPr id="5" name="Text Placeholder 4">
            <a:extLst>
              <a:ext uri="{FF2B5EF4-FFF2-40B4-BE49-F238E27FC236}">
                <a16:creationId xmlns:a16="http://schemas.microsoft.com/office/drawing/2014/main" id="{FC1C84B8-6928-6361-A06F-8FA3F8018A1F}"/>
              </a:ext>
            </a:extLst>
          </p:cNvPr>
          <p:cNvSpPr>
            <a:spLocks noGrp="1"/>
          </p:cNvSpPr>
          <p:nvPr>
            <p:ph type="body" sz="quarter" idx="25"/>
          </p:nvPr>
        </p:nvSpPr>
        <p:spPr/>
        <p:txBody>
          <a:bodyPr/>
          <a:lstStyle/>
          <a:p>
            <a:r>
              <a:rPr lang="en-GB"/>
              <a:t>Who are we, and why are we here?</a:t>
            </a:r>
          </a:p>
        </p:txBody>
      </p:sp>
    </p:spTree>
    <p:extLst>
      <p:ext uri="{BB962C8B-B14F-4D97-AF65-F5344CB8AC3E}">
        <p14:creationId xmlns:p14="http://schemas.microsoft.com/office/powerpoint/2010/main" val="209119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9E7C2EF0-CA96-8287-028C-E8C17FF37AB8}"/>
              </a:ext>
            </a:extLst>
          </p:cNvPr>
          <p:cNvSpPr>
            <a:spLocks noGrp="1"/>
          </p:cNvSpPr>
          <p:nvPr>
            <p:ph type="body" sz="quarter" idx="12"/>
          </p:nvPr>
        </p:nvSpPr>
        <p:spPr>
          <a:xfrm>
            <a:off x="887895" y="1865796"/>
            <a:ext cx="2399335" cy="784455"/>
          </a:xfrm>
          <a:solidFill>
            <a:schemeClr val="accent1"/>
          </a:solidFill>
        </p:spPr>
        <p:txBody>
          <a:bodyPr lIns="216000" tIns="108000" rIns="216000" bIns="72000" anchor="ctr">
            <a:noAutofit/>
          </a:bodyPr>
          <a:lstStyle/>
          <a:p>
            <a:r>
              <a:rPr lang="en-GB" sz="1500">
                <a:solidFill>
                  <a:schemeClr val="bg1"/>
                </a:solidFill>
                <a:latin typeface="Poppins"/>
                <a:cs typeface="Poppins"/>
              </a:rPr>
              <a:t>Why People Get Lost</a:t>
            </a:r>
          </a:p>
        </p:txBody>
      </p:sp>
      <p:sp>
        <p:nvSpPr>
          <p:cNvPr id="21" name="Text Placeholder 4">
            <a:extLst>
              <a:ext uri="{FF2B5EF4-FFF2-40B4-BE49-F238E27FC236}">
                <a16:creationId xmlns:a16="http://schemas.microsoft.com/office/drawing/2014/main" id="{908B89D1-A61D-57FD-4AFA-33DF5D5DDB8F}"/>
              </a:ext>
            </a:extLst>
          </p:cNvPr>
          <p:cNvSpPr txBox="1">
            <a:spLocks/>
          </p:cNvSpPr>
          <p:nvPr/>
        </p:nvSpPr>
        <p:spPr>
          <a:xfrm>
            <a:off x="892128" y="3372863"/>
            <a:ext cx="2399335" cy="1017288"/>
          </a:xfrm>
          <a:prstGeom prst="rect">
            <a:avLst/>
          </a:prstGeom>
          <a:solidFill>
            <a:schemeClr val="accent1"/>
          </a:solidFill>
        </p:spPr>
        <p:txBody>
          <a:bodyPr lIns="216000" tIns="108000" rIns="216000" bIns="72000" anchor="ctr">
            <a:noAutofit/>
          </a:bodyPr>
          <a:lstStyle>
            <a:lvl1pPr marL="0" indent="0" algn="l" defTabSz="914400" rtl="0" eaLnBrk="1" latinLnBrk="0" hangingPunct="1">
              <a:lnSpc>
                <a:spcPct val="110000"/>
              </a:lnSpc>
              <a:spcBef>
                <a:spcPts val="1000"/>
              </a:spcBef>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a:solidFill>
                  <a:schemeClr val="bg1"/>
                </a:solidFill>
                <a:latin typeface="Poppins"/>
                <a:cs typeface="Poppins"/>
              </a:rPr>
              <a:t>A New Initiative</a:t>
            </a:r>
          </a:p>
        </p:txBody>
      </p:sp>
      <p:sp>
        <p:nvSpPr>
          <p:cNvPr id="22" name="TextBox 21">
            <a:extLst>
              <a:ext uri="{FF2B5EF4-FFF2-40B4-BE49-F238E27FC236}">
                <a16:creationId xmlns:a16="http://schemas.microsoft.com/office/drawing/2014/main" id="{77D2DEFC-CF47-CBF9-1FCC-A1889208C10B}"/>
              </a:ext>
            </a:extLst>
          </p:cNvPr>
          <p:cNvSpPr txBox="1"/>
          <p:nvPr/>
        </p:nvSpPr>
        <p:spPr>
          <a:xfrm>
            <a:off x="3286125" y="1869281"/>
            <a:ext cx="7507551" cy="784830"/>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a:cs typeface="Poppins"/>
              </a:rPr>
              <a:t>We've heard from a number of researchers that the variety of application processes they are required to navigate to secure approval for their research can be burdensome, complex and sometimes confusing.  </a:t>
            </a:r>
            <a:endParaRPr lang="en-US" sz="1500"/>
          </a:p>
        </p:txBody>
      </p:sp>
      <p:sp>
        <p:nvSpPr>
          <p:cNvPr id="23" name="TextBox 22">
            <a:extLst>
              <a:ext uri="{FF2B5EF4-FFF2-40B4-BE49-F238E27FC236}">
                <a16:creationId xmlns:a16="http://schemas.microsoft.com/office/drawing/2014/main" id="{09102DB0-20B8-492B-70AB-05EE996FC2C7}"/>
              </a:ext>
            </a:extLst>
          </p:cNvPr>
          <p:cNvSpPr txBox="1"/>
          <p:nvPr/>
        </p:nvSpPr>
        <p:spPr>
          <a:xfrm>
            <a:off x="890323" y="538426"/>
            <a:ext cx="820340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a:latin typeface="Poppins SemiBold"/>
                <a:cs typeface="Poppins SemiBold"/>
              </a:rPr>
              <a:t>On a journey together</a:t>
            </a:r>
            <a:endParaRPr lang="en-US" sz="3000"/>
          </a:p>
        </p:txBody>
      </p:sp>
      <p:sp>
        <p:nvSpPr>
          <p:cNvPr id="24" name="TextBox 23">
            <a:extLst>
              <a:ext uri="{FF2B5EF4-FFF2-40B4-BE49-F238E27FC236}">
                <a16:creationId xmlns:a16="http://schemas.microsoft.com/office/drawing/2014/main" id="{7B26D053-27B9-9F47-79D2-F0477E296F01}"/>
              </a:ext>
            </a:extLst>
          </p:cNvPr>
          <p:cNvSpPr txBox="1"/>
          <p:nvPr/>
        </p:nvSpPr>
        <p:spPr>
          <a:xfrm>
            <a:off x="886354" y="993510"/>
            <a:ext cx="73342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Poppins"/>
              </a:rPr>
              <a:t>Well-designed research is key to student engagement</a:t>
            </a:r>
            <a:endParaRPr lang="en-US" sz="2000"/>
          </a:p>
        </p:txBody>
      </p:sp>
      <p:sp>
        <p:nvSpPr>
          <p:cNvPr id="25" name="TextBox 24">
            <a:extLst>
              <a:ext uri="{FF2B5EF4-FFF2-40B4-BE49-F238E27FC236}">
                <a16:creationId xmlns:a16="http://schemas.microsoft.com/office/drawing/2014/main" id="{B09BA37E-18AE-A0FF-F517-CA377BFEE91E}"/>
              </a:ext>
            </a:extLst>
          </p:cNvPr>
          <p:cNvSpPr txBox="1"/>
          <p:nvPr/>
        </p:nvSpPr>
        <p:spPr>
          <a:xfrm>
            <a:off x="3286125" y="3372114"/>
            <a:ext cx="7496967" cy="1015663"/>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500">
                <a:cs typeface="Poppins"/>
              </a:rPr>
              <a:t>Working in close partnership with HREC, Data Protection, all of the OU's Scholarship Centres and the Library, the SRPP launched a new project called </a:t>
            </a:r>
            <a:r>
              <a:rPr lang="en-GB" sz="1500" i="1">
                <a:cs typeface="Poppins"/>
              </a:rPr>
              <a:t>The Researcher's Journey. </a:t>
            </a:r>
            <a:r>
              <a:rPr lang="en-GB" sz="1500">
                <a:cs typeface="Poppins"/>
              </a:rPr>
              <a:t>This project seeks</a:t>
            </a:r>
            <a:r>
              <a:rPr lang="en-GB" sz="1500" i="1">
                <a:cs typeface="Poppins"/>
              </a:rPr>
              <a:t> </a:t>
            </a:r>
            <a:r>
              <a:rPr lang="en-GB" sz="1500">
                <a:cs typeface="Poppins"/>
              </a:rPr>
              <a:t>to support those wishing to conduct educational research with OU students.   </a:t>
            </a:r>
            <a:endParaRPr lang="en-US" sz="1500">
              <a:cs typeface="Poppins"/>
            </a:endParaRPr>
          </a:p>
        </p:txBody>
      </p:sp>
    </p:spTree>
    <p:extLst>
      <p:ext uri="{BB962C8B-B14F-4D97-AF65-F5344CB8AC3E}">
        <p14:creationId xmlns:p14="http://schemas.microsoft.com/office/powerpoint/2010/main" val="105849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a:extLst>
              <a:ext uri="{FF2B5EF4-FFF2-40B4-BE49-F238E27FC236}">
                <a16:creationId xmlns:a16="http://schemas.microsoft.com/office/drawing/2014/main" id="{C87B819D-2160-345A-A658-11DF58199349}"/>
              </a:ext>
            </a:extLst>
          </p:cNvPr>
          <p:cNvSpPr>
            <a:spLocks noGrp="1"/>
          </p:cNvSpPr>
          <p:nvPr>
            <p:ph type="body" sz="quarter" idx="12"/>
          </p:nvPr>
        </p:nvSpPr>
        <p:spPr>
          <a:xfrm>
            <a:off x="528880" y="1676669"/>
            <a:ext cx="4128571" cy="276120"/>
          </a:xfrm>
        </p:spPr>
        <p:txBody>
          <a:bodyPr lIns="91440" tIns="45720" rIns="91440" bIns="45720" anchor="t">
            <a:noAutofit/>
          </a:bodyPr>
          <a:lstStyle/>
          <a:p>
            <a:r>
              <a:rPr lang="en-US">
                <a:latin typeface="Poppins"/>
                <a:cs typeface="Poppins"/>
              </a:rPr>
              <a:t>A Clearer Road Map</a:t>
            </a:r>
            <a:endParaRPr lang="en-US"/>
          </a:p>
        </p:txBody>
      </p:sp>
      <p:sp>
        <p:nvSpPr>
          <p:cNvPr id="2" name="Text Placeholder 1">
            <a:extLst>
              <a:ext uri="{FF2B5EF4-FFF2-40B4-BE49-F238E27FC236}">
                <a16:creationId xmlns:a16="http://schemas.microsoft.com/office/drawing/2014/main" id="{EF563BD6-A4C1-D061-4E1F-FE8FE28861ED}"/>
              </a:ext>
            </a:extLst>
          </p:cNvPr>
          <p:cNvSpPr>
            <a:spLocks noGrp="1"/>
          </p:cNvSpPr>
          <p:nvPr>
            <p:ph type="body" sz="quarter" idx="21"/>
          </p:nvPr>
        </p:nvSpPr>
        <p:spPr>
          <a:xfrm>
            <a:off x="413915" y="404664"/>
            <a:ext cx="10797426" cy="497161"/>
          </a:xfrm>
        </p:spPr>
        <p:txBody>
          <a:bodyPr>
            <a:normAutofit/>
          </a:bodyPr>
          <a:lstStyle/>
          <a:p>
            <a:pPr>
              <a:lnSpc>
                <a:spcPct val="100000"/>
              </a:lnSpc>
            </a:pPr>
            <a:r>
              <a:rPr lang="en-GB" sz="2600"/>
              <a:t>On a journey together</a:t>
            </a:r>
          </a:p>
        </p:txBody>
      </p:sp>
      <p:sp>
        <p:nvSpPr>
          <p:cNvPr id="3" name="Text Placeholder 2">
            <a:extLst>
              <a:ext uri="{FF2B5EF4-FFF2-40B4-BE49-F238E27FC236}">
                <a16:creationId xmlns:a16="http://schemas.microsoft.com/office/drawing/2014/main" id="{DF8BA3D2-6AA7-ED93-15B2-2254F59BC3AC}"/>
              </a:ext>
            </a:extLst>
          </p:cNvPr>
          <p:cNvSpPr>
            <a:spLocks noGrp="1"/>
          </p:cNvSpPr>
          <p:nvPr>
            <p:ph type="body" sz="quarter" idx="22"/>
          </p:nvPr>
        </p:nvSpPr>
        <p:spPr>
          <a:xfrm>
            <a:off x="413915" y="912168"/>
            <a:ext cx="10797426" cy="289311"/>
          </a:xfrm>
        </p:spPr>
        <p:txBody>
          <a:bodyPr lIns="91440" tIns="45720" rIns="91440" bIns="45720">
            <a:normAutofit/>
          </a:bodyPr>
          <a:lstStyle/>
          <a:p>
            <a:pPr>
              <a:lnSpc>
                <a:spcPct val="100000"/>
              </a:lnSpc>
            </a:pPr>
            <a:r>
              <a:rPr lang="en-GB" sz="1100"/>
              <a:t>Well-designed research is key to student engagement</a:t>
            </a:r>
          </a:p>
        </p:txBody>
      </p:sp>
      <p:sp>
        <p:nvSpPr>
          <p:cNvPr id="4" name="Text Placeholder 3">
            <a:extLst>
              <a:ext uri="{FF2B5EF4-FFF2-40B4-BE49-F238E27FC236}">
                <a16:creationId xmlns:a16="http://schemas.microsoft.com/office/drawing/2014/main" id="{E16A9E17-4F2D-0A74-8A73-517FFEF4E8A5}"/>
              </a:ext>
            </a:extLst>
          </p:cNvPr>
          <p:cNvSpPr>
            <a:spLocks noGrp="1"/>
          </p:cNvSpPr>
          <p:nvPr>
            <p:ph sz="half" idx="2"/>
          </p:nvPr>
        </p:nvSpPr>
        <p:spPr>
          <a:xfrm>
            <a:off x="410823" y="2245206"/>
            <a:ext cx="4922617" cy="3072695"/>
          </a:xfrm>
        </p:spPr>
        <p:txBody>
          <a:bodyPr lIns="216000" tIns="108000" rIns="216000" bIns="72000" anchor="t">
            <a:normAutofit/>
          </a:bodyPr>
          <a:lstStyle/>
          <a:p>
            <a:pPr marL="0" indent="0">
              <a:buNone/>
            </a:pPr>
            <a:r>
              <a:rPr lang="en-GB" sz="1400" i="1">
                <a:latin typeface="Poppins"/>
                <a:cs typeface="Poppins"/>
              </a:rPr>
              <a:t>The Researcher's Journey</a:t>
            </a:r>
            <a:r>
              <a:rPr lang="en-GB" sz="1400">
                <a:latin typeface="Poppins"/>
                <a:cs typeface="Poppins"/>
              </a:rPr>
              <a:t> Project was created to support educational researchers through a strategy of:</a:t>
            </a:r>
            <a:endParaRPr lang="en-US">
              <a:latin typeface="Poppins"/>
              <a:cs typeface="Poppins"/>
            </a:endParaRPr>
          </a:p>
          <a:p>
            <a:pPr marL="285750" indent="-285750">
              <a:buChar char="•"/>
            </a:pPr>
            <a:r>
              <a:rPr lang="en-GB" sz="1400">
                <a:latin typeface="Poppins"/>
                <a:cs typeface="Poppins"/>
              </a:rPr>
              <a:t>The creation of a new community of practice for educational researchers at the OU, offering workshops / drop-ins / symposia</a:t>
            </a:r>
          </a:p>
          <a:p>
            <a:pPr marL="285750" indent="-285750">
              <a:buChar char="•"/>
            </a:pPr>
            <a:r>
              <a:rPr lang="en-GB" sz="1400">
                <a:latin typeface="Poppins"/>
                <a:cs typeface="Poppins"/>
              </a:rPr>
              <a:t>Better coordination and communication between the various research approval processes at the OU</a:t>
            </a:r>
          </a:p>
          <a:p>
            <a:pPr marL="285750" indent="-285750">
              <a:buChar char="•"/>
            </a:pPr>
            <a:r>
              <a:rPr lang="en-GB" sz="1400">
                <a:latin typeface="Poppins"/>
                <a:cs typeface="Poppins"/>
              </a:rPr>
              <a:t>Clear signposting of key sources of help and support for researchers   </a:t>
            </a:r>
          </a:p>
        </p:txBody>
      </p:sp>
      <p:pic>
        <p:nvPicPr>
          <p:cNvPr id="23" name="Picture 23" descr="Graphical user interface, application&#10;&#10;Description automatically generated">
            <a:extLst>
              <a:ext uri="{FF2B5EF4-FFF2-40B4-BE49-F238E27FC236}">
                <a16:creationId xmlns:a16="http://schemas.microsoft.com/office/drawing/2014/main" id="{ACB423CE-B1A8-AA46-F2C3-9E404AA1D688}"/>
              </a:ext>
            </a:extLst>
          </p:cNvPr>
          <p:cNvPicPr>
            <a:picLocks noChangeAspect="1"/>
          </p:cNvPicPr>
          <p:nvPr/>
        </p:nvPicPr>
        <p:blipFill>
          <a:blip r:embed="rId2"/>
          <a:stretch>
            <a:fillRect/>
          </a:stretch>
        </p:blipFill>
        <p:spPr>
          <a:xfrm>
            <a:off x="5196625" y="2279272"/>
            <a:ext cx="6574663" cy="2900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018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9FEF1-E6EC-A9CF-7B28-0DEC837D48A8}"/>
              </a:ext>
            </a:extLst>
          </p:cNvPr>
          <p:cNvSpPr>
            <a:spLocks noGrp="1"/>
          </p:cNvSpPr>
          <p:nvPr>
            <p:ph type="body" sz="quarter" idx="24"/>
          </p:nvPr>
        </p:nvSpPr>
        <p:spPr/>
        <p:txBody>
          <a:bodyPr/>
          <a:lstStyle/>
          <a:p>
            <a:endParaRPr lang="en-GB"/>
          </a:p>
        </p:txBody>
      </p:sp>
      <p:sp>
        <p:nvSpPr>
          <p:cNvPr id="3" name="Text Placeholder 2">
            <a:extLst>
              <a:ext uri="{FF2B5EF4-FFF2-40B4-BE49-F238E27FC236}">
                <a16:creationId xmlns:a16="http://schemas.microsoft.com/office/drawing/2014/main" id="{C7A2531C-A3C3-3F39-62FA-C3DA38D2AF78}"/>
              </a:ext>
            </a:extLst>
          </p:cNvPr>
          <p:cNvSpPr>
            <a:spLocks noGrp="1"/>
          </p:cNvSpPr>
          <p:nvPr>
            <p:ph type="body" sz="quarter" idx="25"/>
          </p:nvPr>
        </p:nvSpPr>
        <p:spPr/>
        <p:txBody>
          <a:bodyPr/>
          <a:lstStyle/>
          <a:p>
            <a:endParaRPr lang="en-GB"/>
          </a:p>
        </p:txBody>
      </p:sp>
      <p:sp>
        <p:nvSpPr>
          <p:cNvPr id="4" name="Text Placeholder 3">
            <a:extLst>
              <a:ext uri="{FF2B5EF4-FFF2-40B4-BE49-F238E27FC236}">
                <a16:creationId xmlns:a16="http://schemas.microsoft.com/office/drawing/2014/main" id="{F5E44094-832C-9D41-9424-153FFE89D9D4}"/>
              </a:ext>
            </a:extLst>
          </p:cNvPr>
          <p:cNvSpPr>
            <a:spLocks noGrp="1"/>
          </p:cNvSpPr>
          <p:nvPr>
            <p:ph type="body" sz="quarter" idx="27"/>
          </p:nvPr>
        </p:nvSpPr>
        <p:spPr/>
        <p:txBody>
          <a:bodyPr/>
          <a:lstStyle/>
          <a:p>
            <a:endParaRPr lang="en-GB"/>
          </a:p>
        </p:txBody>
      </p:sp>
      <p:sp>
        <p:nvSpPr>
          <p:cNvPr id="5" name="Text Placeholder 4">
            <a:extLst>
              <a:ext uri="{FF2B5EF4-FFF2-40B4-BE49-F238E27FC236}">
                <a16:creationId xmlns:a16="http://schemas.microsoft.com/office/drawing/2014/main" id="{DFA4EC3B-85A0-D992-B74C-2A4E2C3CA77E}"/>
              </a:ext>
            </a:extLst>
          </p:cNvPr>
          <p:cNvSpPr>
            <a:spLocks noGrp="1"/>
          </p:cNvSpPr>
          <p:nvPr>
            <p:ph type="body" sz="quarter" idx="12"/>
          </p:nvPr>
        </p:nvSpPr>
        <p:spPr/>
        <p:txBody>
          <a:bodyPr/>
          <a:lstStyle/>
          <a:p>
            <a:endParaRPr lang="en-GB"/>
          </a:p>
        </p:txBody>
      </p:sp>
      <p:sp>
        <p:nvSpPr>
          <p:cNvPr id="6" name="Text Placeholder 5">
            <a:extLst>
              <a:ext uri="{FF2B5EF4-FFF2-40B4-BE49-F238E27FC236}">
                <a16:creationId xmlns:a16="http://schemas.microsoft.com/office/drawing/2014/main" id="{31DC0F41-BAE3-807F-2FB1-C6BE11616581}"/>
              </a:ext>
            </a:extLst>
          </p:cNvPr>
          <p:cNvSpPr>
            <a:spLocks noGrp="1"/>
          </p:cNvSpPr>
          <p:nvPr>
            <p:ph type="body" sz="quarter" idx="28"/>
          </p:nvPr>
        </p:nvSpPr>
        <p:spPr/>
        <p:txBody>
          <a:bodyPr/>
          <a:lstStyle/>
          <a:p>
            <a:endParaRPr lang="en-GB"/>
          </a:p>
        </p:txBody>
      </p:sp>
      <p:sp>
        <p:nvSpPr>
          <p:cNvPr id="7" name="Text Placeholder 6">
            <a:extLst>
              <a:ext uri="{FF2B5EF4-FFF2-40B4-BE49-F238E27FC236}">
                <a16:creationId xmlns:a16="http://schemas.microsoft.com/office/drawing/2014/main" id="{918FC8EA-DD49-D444-C81C-88B31AEF6DA4}"/>
              </a:ext>
            </a:extLst>
          </p:cNvPr>
          <p:cNvSpPr>
            <a:spLocks noGrp="1"/>
          </p:cNvSpPr>
          <p:nvPr>
            <p:ph type="body" sz="quarter" idx="29"/>
          </p:nvPr>
        </p:nvSpPr>
        <p:spPr/>
        <p:txBody>
          <a:bodyPr/>
          <a:lstStyle/>
          <a:p>
            <a:endParaRPr lang="en-GB"/>
          </a:p>
        </p:txBody>
      </p:sp>
      <p:sp>
        <p:nvSpPr>
          <p:cNvPr id="8" name="Text Placeholder 7">
            <a:extLst>
              <a:ext uri="{FF2B5EF4-FFF2-40B4-BE49-F238E27FC236}">
                <a16:creationId xmlns:a16="http://schemas.microsoft.com/office/drawing/2014/main" id="{42834954-0D3E-6F9D-4610-4675AD78CDAB}"/>
              </a:ext>
            </a:extLst>
          </p:cNvPr>
          <p:cNvSpPr>
            <a:spLocks noGrp="1"/>
          </p:cNvSpPr>
          <p:nvPr>
            <p:ph type="body" sz="quarter" idx="30"/>
          </p:nvPr>
        </p:nvSpPr>
        <p:spPr/>
        <p:txBody>
          <a:bodyPr/>
          <a:lstStyle/>
          <a:p>
            <a:endParaRPr lang="en-GB"/>
          </a:p>
        </p:txBody>
      </p:sp>
      <p:sp>
        <p:nvSpPr>
          <p:cNvPr id="9" name="Text Placeholder 8">
            <a:extLst>
              <a:ext uri="{FF2B5EF4-FFF2-40B4-BE49-F238E27FC236}">
                <a16:creationId xmlns:a16="http://schemas.microsoft.com/office/drawing/2014/main" id="{8F962098-DEF8-3BAF-D0C3-7AF7AC11B070}"/>
              </a:ext>
            </a:extLst>
          </p:cNvPr>
          <p:cNvSpPr>
            <a:spLocks noGrp="1"/>
          </p:cNvSpPr>
          <p:nvPr>
            <p:ph type="body" sz="quarter" idx="31"/>
          </p:nvPr>
        </p:nvSpPr>
        <p:spPr/>
        <p:txBody>
          <a:bodyPr/>
          <a:lstStyle/>
          <a:p>
            <a:endParaRPr lang="en-GB"/>
          </a:p>
        </p:txBody>
      </p:sp>
      <p:sp>
        <p:nvSpPr>
          <p:cNvPr id="10" name="Text Placeholder 9">
            <a:extLst>
              <a:ext uri="{FF2B5EF4-FFF2-40B4-BE49-F238E27FC236}">
                <a16:creationId xmlns:a16="http://schemas.microsoft.com/office/drawing/2014/main" id="{185C455B-6339-729B-3C4D-D9B5EEBF53FE}"/>
              </a:ext>
            </a:extLst>
          </p:cNvPr>
          <p:cNvSpPr>
            <a:spLocks noGrp="1"/>
          </p:cNvSpPr>
          <p:nvPr>
            <p:ph type="body" sz="quarter" idx="32"/>
          </p:nvPr>
        </p:nvSpPr>
        <p:spPr/>
        <p:txBody>
          <a:bodyPr/>
          <a:lstStyle/>
          <a:p>
            <a:endParaRPr lang="en-GB"/>
          </a:p>
        </p:txBody>
      </p:sp>
      <p:sp>
        <p:nvSpPr>
          <p:cNvPr id="11" name="Text Placeholder 10">
            <a:extLst>
              <a:ext uri="{FF2B5EF4-FFF2-40B4-BE49-F238E27FC236}">
                <a16:creationId xmlns:a16="http://schemas.microsoft.com/office/drawing/2014/main" id="{0CAED9F3-9EE4-A585-CCB3-80636699FC9A}"/>
              </a:ext>
            </a:extLst>
          </p:cNvPr>
          <p:cNvSpPr>
            <a:spLocks noGrp="1"/>
          </p:cNvSpPr>
          <p:nvPr>
            <p:ph type="body" sz="quarter" idx="33"/>
          </p:nvPr>
        </p:nvSpPr>
        <p:spPr/>
        <p:txBody>
          <a:bodyPr/>
          <a:lstStyle/>
          <a:p>
            <a:endParaRPr lang="en-GB"/>
          </a:p>
        </p:txBody>
      </p:sp>
      <p:pic>
        <p:nvPicPr>
          <p:cNvPr id="12" name="Online Media 11">
            <a:hlinkClick r:id="" action="ppaction://media"/>
            <a:extLst>
              <a:ext uri="{FF2B5EF4-FFF2-40B4-BE49-F238E27FC236}">
                <a16:creationId xmlns:a16="http://schemas.microsoft.com/office/drawing/2014/main" id="{E30664CE-6FCD-7D85-A9E8-799EE61F0845}"/>
              </a:ext>
            </a:extLst>
          </p:cNvPr>
          <p:cNvPicPr>
            <a:picLocks noRot="1" noChangeAspect="1"/>
          </p:cNvPicPr>
          <p:nvPr>
            <a:videoFile r:link="rId1"/>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18443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18660-2311-6C23-4382-FB5764BD9760}"/>
              </a:ext>
            </a:extLst>
          </p:cNvPr>
          <p:cNvSpPr>
            <a:spLocks noGrp="1"/>
          </p:cNvSpPr>
          <p:nvPr>
            <p:ph type="body" sz="quarter" idx="24"/>
          </p:nvPr>
        </p:nvSpPr>
        <p:spPr/>
        <p:txBody>
          <a:bodyPr/>
          <a:lstStyle/>
          <a:p>
            <a:r>
              <a:rPr lang="en-GB"/>
              <a:t>Won’t somebody talk to me?</a:t>
            </a:r>
          </a:p>
        </p:txBody>
      </p:sp>
      <p:sp>
        <p:nvSpPr>
          <p:cNvPr id="3" name="Text Placeholder 2">
            <a:extLst>
              <a:ext uri="{FF2B5EF4-FFF2-40B4-BE49-F238E27FC236}">
                <a16:creationId xmlns:a16="http://schemas.microsoft.com/office/drawing/2014/main" id="{F16D08C3-E48D-6C11-710A-7EC7AEE99709}"/>
              </a:ext>
            </a:extLst>
          </p:cNvPr>
          <p:cNvSpPr>
            <a:spLocks noGrp="1"/>
          </p:cNvSpPr>
          <p:nvPr>
            <p:ph type="body" sz="quarter" idx="25"/>
          </p:nvPr>
        </p:nvSpPr>
        <p:spPr/>
        <p:txBody>
          <a:bodyPr/>
          <a:lstStyle/>
          <a:p>
            <a:r>
              <a:rPr lang="en-GB"/>
              <a:t>The challenges we face in engaging students in educational research</a:t>
            </a:r>
          </a:p>
        </p:txBody>
      </p:sp>
      <p:sp>
        <p:nvSpPr>
          <p:cNvPr id="4" name="Text Placeholder 3">
            <a:extLst>
              <a:ext uri="{FF2B5EF4-FFF2-40B4-BE49-F238E27FC236}">
                <a16:creationId xmlns:a16="http://schemas.microsoft.com/office/drawing/2014/main" id="{3A36FB0E-A21B-384A-6C89-EAF460BEBACB}"/>
              </a:ext>
            </a:extLst>
          </p:cNvPr>
          <p:cNvSpPr>
            <a:spLocks noGrp="1"/>
          </p:cNvSpPr>
          <p:nvPr>
            <p:ph type="body" sz="quarter" idx="27"/>
          </p:nvPr>
        </p:nvSpPr>
        <p:spPr/>
        <p:txBody>
          <a:bodyPr/>
          <a:lstStyle/>
          <a:p>
            <a:r>
              <a:rPr lang="en-GB"/>
              <a:t>Our evidence from recent years, and across all types of engagement channels, has shown that we call out to many, but few reply. </a:t>
            </a:r>
          </a:p>
        </p:txBody>
      </p:sp>
      <p:sp>
        <p:nvSpPr>
          <p:cNvPr id="5" name="Text Placeholder 4">
            <a:extLst>
              <a:ext uri="{FF2B5EF4-FFF2-40B4-BE49-F238E27FC236}">
                <a16:creationId xmlns:a16="http://schemas.microsoft.com/office/drawing/2014/main" id="{44EF6550-7F27-3359-734A-561EDE00839A}"/>
              </a:ext>
            </a:extLst>
          </p:cNvPr>
          <p:cNvSpPr>
            <a:spLocks noGrp="1"/>
          </p:cNvSpPr>
          <p:nvPr>
            <p:ph type="body" sz="quarter" idx="12"/>
          </p:nvPr>
        </p:nvSpPr>
        <p:spPr/>
        <p:txBody>
          <a:bodyPr/>
          <a:lstStyle/>
          <a:p>
            <a:r>
              <a:rPr lang="en-GB" sz="1400"/>
              <a:t>The Response Rate Problem</a:t>
            </a:r>
          </a:p>
        </p:txBody>
      </p:sp>
      <p:sp>
        <p:nvSpPr>
          <p:cNvPr id="6" name="Text Placeholder 5">
            <a:extLst>
              <a:ext uri="{FF2B5EF4-FFF2-40B4-BE49-F238E27FC236}">
                <a16:creationId xmlns:a16="http://schemas.microsoft.com/office/drawing/2014/main" id="{96CC9355-66FC-FE5A-86FB-BD4C8836274C}"/>
              </a:ext>
            </a:extLst>
          </p:cNvPr>
          <p:cNvSpPr>
            <a:spLocks noGrp="1"/>
          </p:cNvSpPr>
          <p:nvPr>
            <p:ph type="body" sz="quarter" idx="28"/>
          </p:nvPr>
        </p:nvSpPr>
        <p:spPr/>
        <p:txBody>
          <a:bodyPr/>
          <a:lstStyle/>
          <a:p>
            <a:r>
              <a:rPr lang="en-GB"/>
              <a:t>We are learning that embedding research invitations within the VLE can be effective in boosting response rates. </a:t>
            </a:r>
          </a:p>
        </p:txBody>
      </p:sp>
      <p:sp>
        <p:nvSpPr>
          <p:cNvPr id="7" name="Text Placeholder 6">
            <a:extLst>
              <a:ext uri="{FF2B5EF4-FFF2-40B4-BE49-F238E27FC236}">
                <a16:creationId xmlns:a16="http://schemas.microsoft.com/office/drawing/2014/main" id="{5F664D02-AC4A-D9CC-8160-A7D3DE237291}"/>
              </a:ext>
            </a:extLst>
          </p:cNvPr>
          <p:cNvSpPr>
            <a:spLocks noGrp="1"/>
          </p:cNvSpPr>
          <p:nvPr>
            <p:ph type="body" sz="quarter" idx="29"/>
          </p:nvPr>
        </p:nvSpPr>
        <p:spPr/>
        <p:txBody>
          <a:bodyPr/>
          <a:lstStyle/>
          <a:p>
            <a:r>
              <a:rPr lang="en-GB" sz="1400"/>
              <a:t>Engaging students where they are</a:t>
            </a:r>
          </a:p>
        </p:txBody>
      </p:sp>
      <p:sp>
        <p:nvSpPr>
          <p:cNvPr id="8" name="Text Placeholder 7">
            <a:extLst>
              <a:ext uri="{FF2B5EF4-FFF2-40B4-BE49-F238E27FC236}">
                <a16:creationId xmlns:a16="http://schemas.microsoft.com/office/drawing/2014/main" id="{7E556863-F958-40F1-EEAA-02FB9E2BD117}"/>
              </a:ext>
            </a:extLst>
          </p:cNvPr>
          <p:cNvSpPr>
            <a:spLocks noGrp="1"/>
          </p:cNvSpPr>
          <p:nvPr>
            <p:ph type="body" sz="quarter" idx="30"/>
          </p:nvPr>
        </p:nvSpPr>
        <p:spPr/>
        <p:txBody>
          <a:bodyPr/>
          <a:lstStyle/>
          <a:p>
            <a:r>
              <a:rPr lang="en-GB"/>
              <a:t>Recent evidence from a large-scale brand survey has shown that offering an appealing incentive can have a real impact on response rates. </a:t>
            </a:r>
          </a:p>
        </p:txBody>
      </p:sp>
      <p:sp>
        <p:nvSpPr>
          <p:cNvPr id="9" name="Text Placeholder 8">
            <a:extLst>
              <a:ext uri="{FF2B5EF4-FFF2-40B4-BE49-F238E27FC236}">
                <a16:creationId xmlns:a16="http://schemas.microsoft.com/office/drawing/2014/main" id="{4614DC18-19F8-999B-4D31-3E2158620587}"/>
              </a:ext>
            </a:extLst>
          </p:cNvPr>
          <p:cNvSpPr>
            <a:spLocks noGrp="1"/>
          </p:cNvSpPr>
          <p:nvPr>
            <p:ph type="body" sz="quarter" idx="31"/>
          </p:nvPr>
        </p:nvSpPr>
        <p:spPr/>
        <p:txBody>
          <a:bodyPr/>
          <a:lstStyle/>
          <a:p>
            <a:r>
              <a:rPr lang="en-GB" sz="1400"/>
              <a:t>How we talk to students matters</a:t>
            </a:r>
          </a:p>
        </p:txBody>
      </p:sp>
      <p:sp>
        <p:nvSpPr>
          <p:cNvPr id="10" name="Text Placeholder 9">
            <a:extLst>
              <a:ext uri="{FF2B5EF4-FFF2-40B4-BE49-F238E27FC236}">
                <a16:creationId xmlns:a16="http://schemas.microsoft.com/office/drawing/2014/main" id="{4969DEB0-4F7C-0B92-CD03-7BBA893A46EE}"/>
              </a:ext>
            </a:extLst>
          </p:cNvPr>
          <p:cNvSpPr>
            <a:spLocks noGrp="1"/>
          </p:cNvSpPr>
          <p:nvPr>
            <p:ph type="body" sz="quarter" idx="32"/>
          </p:nvPr>
        </p:nvSpPr>
        <p:spPr/>
        <p:txBody>
          <a:bodyPr/>
          <a:lstStyle/>
          <a:p>
            <a:r>
              <a:rPr lang="en-GB"/>
              <a:t>The OU is taking this seriously. A new task and finish group will be starting this spring to test and learn ways we can help to improve engagement. </a:t>
            </a:r>
          </a:p>
        </p:txBody>
      </p:sp>
      <p:sp>
        <p:nvSpPr>
          <p:cNvPr id="11" name="Text Placeholder 10">
            <a:extLst>
              <a:ext uri="{FF2B5EF4-FFF2-40B4-BE49-F238E27FC236}">
                <a16:creationId xmlns:a16="http://schemas.microsoft.com/office/drawing/2014/main" id="{E5CCA574-9038-4CA0-C002-280220FEC365}"/>
              </a:ext>
            </a:extLst>
          </p:cNvPr>
          <p:cNvSpPr>
            <a:spLocks noGrp="1"/>
          </p:cNvSpPr>
          <p:nvPr>
            <p:ph type="body" sz="quarter" idx="33"/>
          </p:nvPr>
        </p:nvSpPr>
        <p:spPr/>
        <p:txBody>
          <a:bodyPr/>
          <a:lstStyle/>
          <a:p>
            <a:r>
              <a:rPr lang="en-GB" sz="1400"/>
              <a:t>More testing, more learning</a:t>
            </a:r>
          </a:p>
        </p:txBody>
      </p:sp>
    </p:spTree>
    <p:extLst>
      <p:ext uri="{BB962C8B-B14F-4D97-AF65-F5344CB8AC3E}">
        <p14:creationId xmlns:p14="http://schemas.microsoft.com/office/powerpoint/2010/main" val="44393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7AF5A05-E1C0-4AD9-0843-FB60C86A0012}"/>
              </a:ext>
            </a:extLst>
          </p:cNvPr>
          <p:cNvSpPr>
            <a:spLocks noGrp="1"/>
          </p:cNvSpPr>
          <p:nvPr>
            <p:ph type="body" sz="quarter" idx="14"/>
          </p:nvPr>
        </p:nvSpPr>
        <p:spPr/>
        <p:txBody>
          <a:bodyPr/>
          <a:lstStyle/>
          <a:p>
            <a:r>
              <a:rPr lang="en-GB" sz="1800"/>
              <a:t>Response rates across a range of surveys within the OU have been in decline in recent years. </a:t>
            </a:r>
          </a:p>
        </p:txBody>
      </p:sp>
      <p:sp>
        <p:nvSpPr>
          <p:cNvPr id="13" name="Text Placeholder 12">
            <a:extLst>
              <a:ext uri="{FF2B5EF4-FFF2-40B4-BE49-F238E27FC236}">
                <a16:creationId xmlns:a16="http://schemas.microsoft.com/office/drawing/2014/main" id="{84DB6156-4701-5107-64D7-89897187A07E}"/>
              </a:ext>
            </a:extLst>
          </p:cNvPr>
          <p:cNvSpPr>
            <a:spLocks noGrp="1"/>
          </p:cNvSpPr>
          <p:nvPr>
            <p:ph type="body" sz="quarter" idx="21"/>
          </p:nvPr>
        </p:nvSpPr>
        <p:spPr/>
        <p:txBody>
          <a:bodyPr/>
          <a:lstStyle/>
          <a:p>
            <a:r>
              <a:rPr lang="en-GB"/>
              <a:t>The response rate problem</a:t>
            </a:r>
          </a:p>
        </p:txBody>
      </p:sp>
      <p:graphicFrame>
        <p:nvGraphicFramePr>
          <p:cNvPr id="14" name="Chart 13">
            <a:extLst>
              <a:ext uri="{FF2B5EF4-FFF2-40B4-BE49-F238E27FC236}">
                <a16:creationId xmlns:a16="http://schemas.microsoft.com/office/drawing/2014/main" id="{24625075-516C-3CB7-3678-0AE1216A1B42}"/>
              </a:ext>
            </a:extLst>
          </p:cNvPr>
          <p:cNvGraphicFramePr>
            <a:graphicFrameLocks/>
          </p:cNvGraphicFramePr>
          <p:nvPr>
            <p:extLst>
              <p:ext uri="{D42A27DB-BD31-4B8C-83A1-F6EECF244321}">
                <p14:modId xmlns:p14="http://schemas.microsoft.com/office/powerpoint/2010/main" val="2631753947"/>
              </p:ext>
            </p:extLst>
          </p:nvPr>
        </p:nvGraphicFramePr>
        <p:xfrm>
          <a:off x="5803391" y="1898815"/>
          <a:ext cx="5978877" cy="473089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1">
            <a:extLst>
              <a:ext uri="{FF2B5EF4-FFF2-40B4-BE49-F238E27FC236}">
                <a16:creationId xmlns:a16="http://schemas.microsoft.com/office/drawing/2014/main" id="{E88536E2-1233-7D6B-3717-4B90C6BDEC32}"/>
              </a:ext>
            </a:extLst>
          </p:cNvPr>
          <p:cNvSpPr txBox="1">
            <a:spLocks/>
          </p:cNvSpPr>
          <p:nvPr/>
        </p:nvSpPr>
        <p:spPr>
          <a:xfrm>
            <a:off x="152524" y="1898815"/>
            <a:ext cx="5394836" cy="4730898"/>
          </a:xfrm>
          <a:prstGeom prst="rect">
            <a:avLst/>
          </a:prstGeom>
        </p:spPr>
        <p:txBody>
          <a:bodyPr lIns="91440" tIns="45720" rIns="91440" bIns="45720" anchor="t">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latin typeface="Poppins"/>
                <a:cs typeface="Poppins"/>
              </a:rPr>
              <a:t>We’re keen to listen – but it’s hard to get students to talk to us!</a:t>
            </a:r>
          </a:p>
          <a:p>
            <a:pPr marL="450850" lvl="1" indent="-285750">
              <a:tabLst>
                <a:tab pos="450850" algn="l"/>
              </a:tabLst>
            </a:pPr>
            <a:r>
              <a:rPr lang="en-GB" sz="1800">
                <a:solidFill>
                  <a:schemeClr val="tx2"/>
                </a:solidFill>
              </a:rPr>
              <a:t>In recent years, there has been a decreasing trend in response rates across our core surveys. </a:t>
            </a:r>
            <a:endParaRPr lang="en-GB" sz="1800">
              <a:solidFill>
                <a:schemeClr val="tx2"/>
              </a:solidFill>
              <a:cs typeface="Poppins"/>
            </a:endParaRPr>
          </a:p>
          <a:p>
            <a:pPr marL="450850" lvl="1" indent="-285750">
              <a:tabLst>
                <a:tab pos="450850" algn="l"/>
              </a:tabLst>
            </a:pPr>
            <a:r>
              <a:rPr lang="en-GB" sz="1800">
                <a:solidFill>
                  <a:schemeClr val="tx2"/>
                </a:solidFill>
              </a:rPr>
              <a:t>From our Brand Tracker, we’ve found that it is particularly hard to engage younger students</a:t>
            </a:r>
            <a:endParaRPr lang="en-GB" sz="1800">
              <a:solidFill>
                <a:schemeClr val="tx2"/>
              </a:solidFill>
              <a:cs typeface="Poppins"/>
            </a:endParaRPr>
          </a:p>
          <a:p>
            <a:pPr marL="450850" lvl="1" indent="-285750">
              <a:tabLst>
                <a:tab pos="450850" algn="l"/>
              </a:tabLst>
            </a:pPr>
            <a:r>
              <a:rPr lang="en-GB" sz="1800">
                <a:solidFill>
                  <a:schemeClr val="tx2"/>
                </a:solidFill>
              </a:rPr>
              <a:t>With response rates for SEaM, ISS and Brand Tracker below 10%, there are concerns about how well we can truly represent the student experience.</a:t>
            </a:r>
            <a:endParaRPr lang="en-GB" sz="1800">
              <a:solidFill>
                <a:schemeClr val="tx2"/>
              </a:solidFill>
              <a:cs typeface="Poppins"/>
            </a:endParaRPr>
          </a:p>
          <a:p>
            <a:pPr marL="450850" lvl="1" indent="-285750">
              <a:tabLst>
                <a:tab pos="450850" algn="l"/>
              </a:tabLst>
            </a:pPr>
            <a:r>
              <a:rPr lang="en-GB" sz="1800">
                <a:solidFill>
                  <a:schemeClr val="tx2"/>
                </a:solidFill>
              </a:rPr>
              <a:t>The Early Student Experience survey has shown that B presentation students are harder to engage than J/K presentation students. </a:t>
            </a:r>
            <a:endParaRPr lang="en-GB" sz="1800">
              <a:solidFill>
                <a:schemeClr val="tx2"/>
              </a:solidFill>
              <a:cs typeface="Poppins"/>
            </a:endParaRPr>
          </a:p>
          <a:p>
            <a:pPr marL="450850" lvl="1" indent="-285750">
              <a:tabLst>
                <a:tab pos="450850" algn="l"/>
              </a:tabLst>
            </a:pPr>
            <a:endParaRPr lang="en-GB" sz="1800">
              <a:solidFill>
                <a:schemeClr val="tx2"/>
              </a:solidFill>
            </a:endParaRPr>
          </a:p>
          <a:p>
            <a:pPr marL="971550" lvl="1" indent="-285750"/>
            <a:endParaRPr lang="en-GB" sz="1800">
              <a:solidFill>
                <a:schemeClr val="tx2"/>
              </a:solidFill>
            </a:endParaRPr>
          </a:p>
        </p:txBody>
      </p:sp>
    </p:spTree>
    <p:extLst>
      <p:ext uri="{BB962C8B-B14F-4D97-AF65-F5344CB8AC3E}">
        <p14:creationId xmlns:p14="http://schemas.microsoft.com/office/powerpoint/2010/main" val="77478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7AF5A05-E1C0-4AD9-0843-FB60C86A0012}"/>
              </a:ext>
            </a:extLst>
          </p:cNvPr>
          <p:cNvSpPr>
            <a:spLocks noGrp="1"/>
          </p:cNvSpPr>
          <p:nvPr>
            <p:ph type="body" sz="quarter" idx="14"/>
          </p:nvPr>
        </p:nvSpPr>
        <p:spPr/>
        <p:txBody>
          <a:bodyPr/>
          <a:lstStyle/>
          <a:p>
            <a:r>
              <a:rPr lang="en-GB" sz="1800"/>
              <a:t>We are learning that embedding research invitations within the VLE can be effective in boosting response rates. </a:t>
            </a:r>
          </a:p>
        </p:txBody>
      </p:sp>
      <p:sp>
        <p:nvSpPr>
          <p:cNvPr id="13" name="Text Placeholder 12">
            <a:extLst>
              <a:ext uri="{FF2B5EF4-FFF2-40B4-BE49-F238E27FC236}">
                <a16:creationId xmlns:a16="http://schemas.microsoft.com/office/drawing/2014/main" id="{84DB6156-4701-5107-64D7-89897187A07E}"/>
              </a:ext>
            </a:extLst>
          </p:cNvPr>
          <p:cNvSpPr>
            <a:spLocks noGrp="1"/>
          </p:cNvSpPr>
          <p:nvPr>
            <p:ph type="body" sz="quarter" idx="21"/>
          </p:nvPr>
        </p:nvSpPr>
        <p:spPr/>
        <p:txBody>
          <a:bodyPr/>
          <a:lstStyle/>
          <a:p>
            <a:r>
              <a:rPr lang="en-GB"/>
              <a:t>Engaging students where they are</a:t>
            </a:r>
          </a:p>
        </p:txBody>
      </p:sp>
      <p:pic>
        <p:nvPicPr>
          <p:cNvPr id="5" name="Picture 4">
            <a:extLst>
              <a:ext uri="{FF2B5EF4-FFF2-40B4-BE49-F238E27FC236}">
                <a16:creationId xmlns:a16="http://schemas.microsoft.com/office/drawing/2014/main" id="{D08E1CC7-07E3-5574-CD3F-0F1BD076E599}"/>
              </a:ext>
            </a:extLst>
          </p:cNvPr>
          <p:cNvPicPr>
            <a:picLocks noChangeAspect="1"/>
          </p:cNvPicPr>
          <p:nvPr/>
        </p:nvPicPr>
        <p:blipFill>
          <a:blip r:embed="rId2"/>
          <a:stretch>
            <a:fillRect/>
          </a:stretch>
        </p:blipFill>
        <p:spPr>
          <a:xfrm>
            <a:off x="5351333" y="1998206"/>
            <a:ext cx="6496050" cy="4324350"/>
          </a:xfrm>
          <a:prstGeom prst="rect">
            <a:avLst/>
          </a:prstGeom>
          <a:ln w="3175">
            <a:solidFill>
              <a:schemeClr val="tx1"/>
            </a:solidFill>
          </a:ln>
        </p:spPr>
      </p:pic>
      <p:sp>
        <p:nvSpPr>
          <p:cNvPr id="6" name="Text Placeholder 1">
            <a:extLst>
              <a:ext uri="{FF2B5EF4-FFF2-40B4-BE49-F238E27FC236}">
                <a16:creationId xmlns:a16="http://schemas.microsoft.com/office/drawing/2014/main" id="{3FA3B583-8D95-C7AC-C539-43DB53C0053B}"/>
              </a:ext>
            </a:extLst>
          </p:cNvPr>
          <p:cNvSpPr txBox="1">
            <a:spLocks/>
          </p:cNvSpPr>
          <p:nvPr/>
        </p:nvSpPr>
        <p:spPr>
          <a:xfrm>
            <a:off x="-131941" y="1951708"/>
            <a:ext cx="5394836" cy="2567379"/>
          </a:xfrm>
          <a:prstGeom prst="rect">
            <a:avLst/>
          </a:prstGeom>
        </p:spPr>
        <p:txBody>
          <a:bodyPr lIns="91440" tIns="45720" rIns="91440" bIns="45720" anchor="t">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1" indent="-285750">
              <a:tabLst>
                <a:tab pos="450850" algn="l"/>
              </a:tabLst>
            </a:pPr>
            <a:r>
              <a:rPr lang="en-GB" sz="1600" dirty="0">
                <a:solidFill>
                  <a:schemeClr val="tx2"/>
                </a:solidFill>
              </a:rPr>
              <a:t>We need to hit 50% response rate for the NSS – this is a challenge!</a:t>
            </a:r>
          </a:p>
          <a:p>
            <a:pPr marL="450850" lvl="1" indent="-285750">
              <a:tabLst>
                <a:tab pos="450850" algn="l"/>
              </a:tabLst>
            </a:pPr>
            <a:r>
              <a:rPr lang="en-GB" sz="1600" dirty="0">
                <a:solidFill>
                  <a:schemeClr val="tx2"/>
                </a:solidFill>
              </a:rPr>
              <a:t>We’ve been experimenting with notifying eligible students with a flag on their study calendar during the fieldwork period. </a:t>
            </a:r>
            <a:endParaRPr lang="en-GB" sz="1600" dirty="0">
              <a:solidFill>
                <a:schemeClr val="tx2"/>
              </a:solidFill>
              <a:cs typeface="Poppins"/>
            </a:endParaRPr>
          </a:p>
          <a:p>
            <a:pPr marL="450850" lvl="1" indent="-285750">
              <a:tabLst>
                <a:tab pos="450850" algn="l"/>
              </a:tabLst>
            </a:pPr>
            <a:r>
              <a:rPr lang="en-GB" sz="1600" dirty="0">
                <a:solidFill>
                  <a:schemeClr val="tx2"/>
                </a:solidFill>
              </a:rPr>
              <a:t>This is proved very effective – so far, students with the flag are ahead by over 20 percentage points.</a:t>
            </a:r>
            <a:endParaRPr lang="en-GB" sz="1600" dirty="0">
              <a:solidFill>
                <a:schemeClr val="tx2"/>
              </a:solidFill>
              <a:cs typeface="Poppins"/>
            </a:endParaRPr>
          </a:p>
          <a:p>
            <a:pPr marL="450850" lvl="1" indent="-285750">
              <a:tabLst>
                <a:tab pos="450850" algn="l"/>
              </a:tabLst>
            </a:pPr>
            <a:r>
              <a:rPr lang="en-GB" sz="1600" dirty="0">
                <a:solidFill>
                  <a:schemeClr val="tx2"/>
                </a:solidFill>
              </a:rPr>
              <a:t>We are exploring how this could be scaled up in future years. </a:t>
            </a:r>
            <a:endParaRPr lang="en-GB" sz="1600" dirty="0">
              <a:solidFill>
                <a:schemeClr val="tx2"/>
              </a:solidFill>
              <a:cs typeface="Poppins"/>
            </a:endParaRPr>
          </a:p>
        </p:txBody>
      </p:sp>
      <p:pic>
        <p:nvPicPr>
          <p:cNvPr id="8" name="Picture 7">
            <a:extLst>
              <a:ext uri="{FF2B5EF4-FFF2-40B4-BE49-F238E27FC236}">
                <a16:creationId xmlns:a16="http://schemas.microsoft.com/office/drawing/2014/main" id="{15AD38F1-EFB5-94D8-22C5-48F66E9E060F}"/>
              </a:ext>
            </a:extLst>
          </p:cNvPr>
          <p:cNvPicPr>
            <a:picLocks noChangeAspect="1"/>
          </p:cNvPicPr>
          <p:nvPr/>
        </p:nvPicPr>
        <p:blipFill>
          <a:blip r:embed="rId3"/>
          <a:stretch>
            <a:fillRect/>
          </a:stretch>
        </p:blipFill>
        <p:spPr>
          <a:xfrm>
            <a:off x="493226" y="4609262"/>
            <a:ext cx="4144501" cy="2072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CE49EEA3-43D5-E109-046F-B1CB5A5C7A48}"/>
              </a:ext>
            </a:extLst>
          </p:cNvPr>
          <p:cNvSpPr txBox="1"/>
          <p:nvPr/>
        </p:nvSpPr>
        <p:spPr>
          <a:xfrm>
            <a:off x="10938907" y="2995557"/>
            <a:ext cx="907621" cy="369332"/>
          </a:xfrm>
          <a:prstGeom prst="rect">
            <a:avLst/>
          </a:prstGeom>
          <a:noFill/>
        </p:spPr>
        <p:txBody>
          <a:bodyPr wrap="none" rtlCol="0">
            <a:spAutoFit/>
          </a:bodyPr>
          <a:lstStyle/>
          <a:p>
            <a:r>
              <a:rPr lang="en-GB" b="1">
                <a:solidFill>
                  <a:srgbClr val="00B0F0"/>
                </a:solidFill>
              </a:rPr>
              <a:t>55.4%</a:t>
            </a:r>
          </a:p>
        </p:txBody>
      </p:sp>
      <p:sp>
        <p:nvSpPr>
          <p:cNvPr id="10" name="TextBox 9">
            <a:extLst>
              <a:ext uri="{FF2B5EF4-FFF2-40B4-BE49-F238E27FC236}">
                <a16:creationId xmlns:a16="http://schemas.microsoft.com/office/drawing/2014/main" id="{A178ED12-84EB-B1DD-D8DB-869C9291E573}"/>
              </a:ext>
            </a:extLst>
          </p:cNvPr>
          <p:cNvSpPr txBox="1"/>
          <p:nvPr/>
        </p:nvSpPr>
        <p:spPr>
          <a:xfrm>
            <a:off x="10945319" y="4319666"/>
            <a:ext cx="901209" cy="369332"/>
          </a:xfrm>
          <a:prstGeom prst="rect">
            <a:avLst/>
          </a:prstGeom>
          <a:noFill/>
        </p:spPr>
        <p:txBody>
          <a:bodyPr wrap="none" rtlCol="0">
            <a:spAutoFit/>
          </a:bodyPr>
          <a:lstStyle/>
          <a:p>
            <a:r>
              <a:rPr lang="en-GB" b="1">
                <a:solidFill>
                  <a:srgbClr val="FFC000"/>
                </a:solidFill>
              </a:rPr>
              <a:t>34.4%</a:t>
            </a:r>
          </a:p>
        </p:txBody>
      </p:sp>
    </p:spTree>
    <p:extLst>
      <p:ext uri="{BB962C8B-B14F-4D97-AF65-F5344CB8AC3E}">
        <p14:creationId xmlns:p14="http://schemas.microsoft.com/office/powerpoint/2010/main" val="337143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7AF5A05-E1C0-4AD9-0843-FB60C86A0012}"/>
              </a:ext>
            </a:extLst>
          </p:cNvPr>
          <p:cNvSpPr>
            <a:spLocks noGrp="1"/>
          </p:cNvSpPr>
          <p:nvPr>
            <p:ph type="body" sz="quarter" idx="14"/>
          </p:nvPr>
        </p:nvSpPr>
        <p:spPr/>
        <p:txBody>
          <a:bodyPr/>
          <a:lstStyle/>
          <a:p>
            <a:r>
              <a:rPr lang="en-GB" sz="2000"/>
              <a:t>Compelling evidence from the latest Brand Tracker wave shows the impact of offering an appealing incentive to take part.</a:t>
            </a:r>
          </a:p>
        </p:txBody>
      </p:sp>
      <p:sp>
        <p:nvSpPr>
          <p:cNvPr id="13" name="Text Placeholder 12">
            <a:extLst>
              <a:ext uri="{FF2B5EF4-FFF2-40B4-BE49-F238E27FC236}">
                <a16:creationId xmlns:a16="http://schemas.microsoft.com/office/drawing/2014/main" id="{84DB6156-4701-5107-64D7-89897187A07E}"/>
              </a:ext>
            </a:extLst>
          </p:cNvPr>
          <p:cNvSpPr>
            <a:spLocks noGrp="1"/>
          </p:cNvSpPr>
          <p:nvPr>
            <p:ph type="body" sz="quarter" idx="21"/>
          </p:nvPr>
        </p:nvSpPr>
        <p:spPr/>
        <p:txBody>
          <a:bodyPr/>
          <a:lstStyle/>
          <a:p>
            <a:r>
              <a:rPr lang="en-GB"/>
              <a:t>How we talk to students matters</a:t>
            </a:r>
          </a:p>
        </p:txBody>
      </p:sp>
      <p:graphicFrame>
        <p:nvGraphicFramePr>
          <p:cNvPr id="2" name="Content Placeholder 23">
            <a:extLst>
              <a:ext uri="{FF2B5EF4-FFF2-40B4-BE49-F238E27FC236}">
                <a16:creationId xmlns:a16="http://schemas.microsoft.com/office/drawing/2014/main" id="{3F8B213A-5D19-AD20-5ACF-DCB822252C61}"/>
              </a:ext>
            </a:extLst>
          </p:cNvPr>
          <p:cNvGraphicFramePr>
            <a:graphicFrameLocks/>
          </p:cNvGraphicFramePr>
          <p:nvPr>
            <p:extLst>
              <p:ext uri="{D42A27DB-BD31-4B8C-83A1-F6EECF244321}">
                <p14:modId xmlns:p14="http://schemas.microsoft.com/office/powerpoint/2010/main" val="3050603127"/>
              </p:ext>
            </p:extLst>
          </p:nvPr>
        </p:nvGraphicFramePr>
        <p:xfrm>
          <a:off x="624416" y="2028185"/>
          <a:ext cx="10943167" cy="4652331"/>
        </p:xfrm>
        <a:graphic>
          <a:graphicData uri="http://schemas.openxmlformats.org/drawingml/2006/chart">
            <c:chart xmlns:c="http://schemas.openxmlformats.org/drawingml/2006/chart" xmlns:r="http://schemas.openxmlformats.org/officeDocument/2006/relationships" r:id="rId2"/>
          </a:graphicData>
        </a:graphic>
      </p:graphicFrame>
      <p:sp>
        <p:nvSpPr>
          <p:cNvPr id="4" name="Callout: Left Arrow 3">
            <a:extLst>
              <a:ext uri="{FF2B5EF4-FFF2-40B4-BE49-F238E27FC236}">
                <a16:creationId xmlns:a16="http://schemas.microsoft.com/office/drawing/2014/main" id="{448E4440-0BD1-B970-E0D7-EA0984F98A21}"/>
              </a:ext>
            </a:extLst>
          </p:cNvPr>
          <p:cNvSpPr/>
          <p:nvPr/>
        </p:nvSpPr>
        <p:spPr>
          <a:xfrm>
            <a:off x="8574373" y="2357966"/>
            <a:ext cx="3252866" cy="1528996"/>
          </a:xfrm>
          <a:prstGeom prst="leftArrowCallout">
            <a:avLst/>
          </a:prstGeom>
        </p:spPr>
        <p:style>
          <a:lnRef idx="3">
            <a:schemeClr val="lt1"/>
          </a:lnRef>
          <a:fillRef idx="1">
            <a:schemeClr val="accent6"/>
          </a:fillRef>
          <a:effectRef idx="1">
            <a:schemeClr val="accent6"/>
          </a:effectRef>
          <a:fontRef idx="minor">
            <a:schemeClr val="lt1"/>
          </a:fontRef>
        </p:style>
        <p:txBody>
          <a:bodyPr rtlCol="0" anchor="ctr"/>
          <a:lstStyle/>
          <a:p>
            <a:pPr marL="285750" indent="-285750">
              <a:buFont typeface="Arial" panose="020B0604020202020204" pitchFamily="34" charset="0"/>
              <a:buChar char="•"/>
            </a:pPr>
            <a:r>
              <a:rPr lang="en-GB" sz="1400">
                <a:solidFill>
                  <a:schemeClr val="tx1"/>
                </a:solidFill>
              </a:rPr>
              <a:t>2 x £150 ‘Tango’ retail vouchers</a:t>
            </a:r>
          </a:p>
          <a:p>
            <a:pPr marL="285750" indent="-285750">
              <a:buFont typeface="Arial" panose="020B0604020202020204" pitchFamily="34" charset="0"/>
              <a:buChar char="•"/>
            </a:pPr>
            <a:r>
              <a:rPr lang="en-GB" sz="1400">
                <a:solidFill>
                  <a:schemeClr val="tx1"/>
                </a:solidFill>
              </a:rPr>
              <a:t>Shorter 10 minute survey</a:t>
            </a:r>
          </a:p>
          <a:p>
            <a:pPr marL="285750" indent="-285750">
              <a:buFont typeface="Arial" panose="020B0604020202020204" pitchFamily="34" charset="0"/>
              <a:buChar char="•"/>
            </a:pPr>
            <a:r>
              <a:rPr lang="en-GB" sz="1400">
                <a:solidFill>
                  <a:schemeClr val="tx1"/>
                </a:solidFill>
              </a:rPr>
              <a:t>Adopting a bold subject line</a:t>
            </a:r>
          </a:p>
        </p:txBody>
      </p:sp>
    </p:spTree>
    <p:extLst>
      <p:ext uri="{BB962C8B-B14F-4D97-AF65-F5344CB8AC3E}">
        <p14:creationId xmlns:p14="http://schemas.microsoft.com/office/powerpoint/2010/main" val="3446590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5a4b474-1715-4ee2-acd2-552d2058dff9"/>
</p:tagLst>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E NURSERY">
    <a:dk1>
      <a:srgbClr val="000000"/>
    </a:dk1>
    <a:lt1>
      <a:srgbClr val="FFFFFF"/>
    </a:lt1>
    <a:dk2>
      <a:srgbClr val="575756"/>
    </a:dk2>
    <a:lt2>
      <a:srgbClr val="E1E1E3"/>
    </a:lt2>
    <a:accent1>
      <a:srgbClr val="06647A"/>
    </a:accent1>
    <a:accent2>
      <a:srgbClr val="3C94D1"/>
    </a:accent2>
    <a:accent3>
      <a:srgbClr val="152136"/>
    </a:accent3>
    <a:accent4>
      <a:srgbClr val="D9548C"/>
    </a:accent4>
    <a:accent5>
      <a:srgbClr val="69B4DC"/>
    </a:accent5>
    <a:accent6>
      <a:srgbClr val="ACD5EB"/>
    </a:accent6>
    <a:hlink>
      <a:srgbClr val="717171"/>
    </a:hlink>
    <a:folHlink>
      <a:srgbClr val="575756"/>
    </a:folHlink>
  </a:clrScheme>
  <a:fontScheme name="THE NURSER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476828-269d-41e7-8c7f-463a607b843c">
      <Value>187</Value>
      <Value>2</Value>
      <Value>1</Value>
    </TaxCatchAll>
    <lcf76f155ced4ddcb4097134ff3c332f xmlns="a26dd49f-b877-4dad-a684-ddeb71ce20ca">
      <Terms xmlns="http://schemas.microsoft.com/office/infopath/2007/PartnerControls"/>
    </lcf76f155ced4ddcb4097134ff3c332f>
    <SourceSystemCreated xmlns="e4476828-269d-41e7-8c7f-463a607b843c" xsi:nil="true"/>
    <SourceSystemModifiedBy xmlns="e4476828-269d-41e7-8c7f-463a607b843c">
      <UserInfo>
        <DisplayName/>
        <AccountId xsi:nil="true"/>
        <AccountType/>
      </UserInfo>
    </SourceSystemModifiedBy>
    <jfb83b211892487d8f99ba34d47cda51 xmlns="e4476828-269d-41e7-8c7f-463a607b843c">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e0d36b11-db4e-4123-8f10-8157dedade86</TermId>
        </TermInfo>
      </Terms>
    </jfb83b211892487d8f99ba34d47cda51>
    <SourceSystemModified xmlns="e4476828-269d-41e7-8c7f-463a607b843c" xsi:nil="true"/>
    <SourceSystem xmlns="e4476828-269d-41e7-8c7f-463a607b843c" xsi:nil="true"/>
    <TaxKeywordTaxHTField xmlns="e4476828-269d-41e7-8c7f-463a607b843c">
      <Terms xmlns="http://schemas.microsoft.com/office/infopath/2007/PartnerControls">
        <TermInfo xmlns="http://schemas.microsoft.com/office/infopath/2007/PartnerControls">
          <TermName xmlns="http://schemas.microsoft.com/office/infopath/2007/PartnerControls">OU Master PowerPoint Template</TermName>
          <TermId xmlns="http://schemas.microsoft.com/office/infopath/2007/PartnerControls">e5054ec4-46d6-4301-a570-d8f11b0d3c08</TermId>
        </TermInfo>
      </Terms>
    </TaxKeywordTaxHTField>
    <InfoSecLevel xmlns="e4476828-269d-41e7-8c7f-463a607b843c">Internal Use Only</InfoSecLevel>
    <CategoryDescription xmlns="http://schemas.microsoft.com/sharepoint.v3" xsi:nil="true"/>
    <ib75e483f5644409bc784a1e03384677 xmlns="28b71a12-90cb-43df-aeb2-cf78c07080fe">
      <Terms xmlns="http://schemas.microsoft.com/office/infopath/2007/PartnerControls">
        <TermInfo xmlns="http://schemas.microsoft.com/office/infopath/2007/PartnerControls">
          <TermName xmlns="http://schemas.microsoft.com/office/infopath/2007/PartnerControls">Documents</TermName>
          <TermId xmlns="http://schemas.microsoft.com/office/infopath/2007/PartnerControls">239b90d3-c29f-44b2-b429-d9bfae4a87a1</TermId>
        </TermInfo>
      </Terms>
    </ib75e483f5644409bc784a1e03384677>
    <_dlc_DocId xmlns="28b71a12-90cb-43df-aeb2-cf78c07080fe">2ZWV65CWTY2H-1316938045-2104</_dlc_DocId>
    <_dlc_DocIdUrl xmlns="28b71a12-90cb-43df-aeb2-cf78c07080fe">
      <Url>https://openuniv.sharepoint.com/sites/st-resrch/srpp/_layouts/15/DocIdRedir.aspx?ID=2ZWV65CWTY2H-1316938045-2104</Url>
      <Description>2ZWV65CWTY2H-1316938045-2104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5fad8693-1046-4b6f-83eb-8037f1ef55de" ContentTypeId="0x010100B08DCD0EEA0F07498423205D54133588" PreviousValue="true"/>
</file>

<file path=customXml/item4.xml><?xml version="1.0" encoding="utf-8"?>
<ct:contentTypeSchema xmlns:ct="http://schemas.microsoft.com/office/2006/metadata/contentType" xmlns:ma="http://schemas.microsoft.com/office/2006/metadata/properties/metaAttributes" ct:_="" ma:_="" ma:contentTypeName="Standard document" ma:contentTypeID="0x010100B08DCD0EEA0F07498423205D5413358800F7D8FC9D47513448BF512A1FE5548F6400DBA437AA794DBB45B4DBF7FDE4610696" ma:contentTypeVersion="22" ma:contentTypeDescription="For general documents (Word, Excel etc)." ma:contentTypeScope="" ma:versionID="6983a2fd5b168e5c19e80f3e97e1460b">
  <xsd:schema xmlns:xsd="http://www.w3.org/2001/XMLSchema" xmlns:xs="http://www.w3.org/2001/XMLSchema" xmlns:p="http://schemas.microsoft.com/office/2006/metadata/properties" xmlns:ns2="e4476828-269d-41e7-8c7f-463a607b843c" xmlns:ns3="http://schemas.microsoft.com/sharepoint.v3" xmlns:ns4="28b71a12-90cb-43df-aeb2-cf78c07080fe" xmlns:ns5="a26dd49f-b877-4dad-a684-ddeb71ce20ca" xmlns:ns6="caa3e425-d671-4212-855e-d0931345d243" targetNamespace="http://schemas.microsoft.com/office/2006/metadata/properties" ma:root="true" ma:fieldsID="0b69a94a3c3a254f3be3378b699e6801" ns2:_="" ns3:_="" ns4:_="" ns5:_="" ns6:_="">
    <xsd:import namespace="e4476828-269d-41e7-8c7f-463a607b843c"/>
    <xsd:import namespace="http://schemas.microsoft.com/sharepoint.v3"/>
    <xsd:import namespace="28b71a12-90cb-43df-aeb2-cf78c07080fe"/>
    <xsd:import namespace="a26dd49f-b877-4dad-a684-ddeb71ce20ca"/>
    <xsd:import namespace="caa3e425-d671-4212-855e-d0931345d243"/>
    <xsd:element name="properties">
      <xsd:complexType>
        <xsd:sequence>
          <xsd:element name="documentManagement">
            <xsd:complexType>
              <xsd:all>
                <xsd:element ref="ns2:InfoSecLevel"/>
                <xsd:element ref="ns3:CategoryDescription" minOccurs="0"/>
                <xsd:element ref="ns2:SourceSystemCreated" minOccurs="0"/>
                <xsd:element ref="ns2:SourceSystemModified" minOccurs="0"/>
                <xsd:element ref="ns2:SourceSystemModifiedBy" minOccurs="0"/>
                <xsd:element ref="ns2:jfb83b211892487d8f99ba34d47cda51" minOccurs="0"/>
                <xsd:element ref="ns2:TaxCatchAll" minOccurs="0"/>
                <xsd:element ref="ns2:TaxCatchAllLabel" minOccurs="0"/>
                <xsd:element ref="ns2:TaxKeywordTaxHTField" minOccurs="0"/>
                <xsd:element ref="ns2:SourceSystem" minOccurs="0"/>
                <xsd:element ref="ns4:ib75e483f5644409bc784a1e03384677" minOccurs="0"/>
                <xsd:element ref="ns5:MediaServiceMetadata" minOccurs="0"/>
                <xsd:element ref="ns5:MediaServiceFastMetadata" minOccurs="0"/>
                <xsd:element ref="ns4:_dlc_DocId" minOccurs="0"/>
                <xsd:element ref="ns4:_dlc_DocIdUrl" minOccurs="0"/>
                <xsd:element ref="ns4:_dlc_DocIdPersistId" minOccurs="0"/>
                <xsd:element ref="ns5:MediaServiceAutoKeyPoints" minOccurs="0"/>
                <xsd:element ref="ns5:MediaServiceKeyPoints" minOccurs="0"/>
                <xsd:element ref="ns6:SharedWithUsers" minOccurs="0"/>
                <xsd:element ref="ns6:SharedWithDetails" minOccurs="0"/>
                <xsd:element ref="ns5:lcf76f155ced4ddcb4097134ff3c332f" minOccurs="0"/>
                <xsd:element ref="ns5:MediaServiceDateTaken" minOccurs="0"/>
                <xsd:element ref="ns5:MediaServiceOCR"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InfoSecLevel" ma:index="3" ma:displayName="Information Security Level" ma:default="Internal Use Only" ma:description="Note that Highly Restricted documents should not be held in cloud storage." ma:format="Dropdown" ma:internalName="InfoSecLevel" ma:readOnly="false">
      <xsd:simpleType>
        <xsd:restriction base="dms:Choice">
          <xsd:enumeration value="Highly Restricted - These should not be held in cloud storage"/>
          <xsd:enumeration value="Highly Confidential"/>
          <xsd:enumeration value="Proprietary"/>
          <xsd:enumeration value="Internal Use Only"/>
          <xsd:enumeration value="Public Documents"/>
        </xsd:restriction>
      </xsd:simpleType>
    </xsd:element>
    <xsd:element name="SourceSystemCreated" ma:index="6" nillable="true" ma:displayName="Source System Created" ma:format="DateTime" ma:internalName="SourceSystemCreated" ma:readOnly="false">
      <xsd:simpleType>
        <xsd:restriction base="dms:DateTime"/>
      </xsd:simpleType>
    </xsd:element>
    <xsd:element name="SourceSystemModified" ma:index="7" nillable="true" ma:displayName="Source System Modified" ma:format="DateTime" ma:internalName="SourceSystemModified" ma:readOnly="false">
      <xsd:simpleType>
        <xsd:restriction base="dms:DateTime"/>
      </xsd:simpleType>
    </xsd:element>
    <xsd:element name="SourceSystemModifiedBy" ma:index="8" nillable="true" ma:displayName="Source System Modified By" ma:list="UserInfo" ma:SharePointGroup="0" ma:internalName="SourceSystemModifi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fb83b211892487d8f99ba34d47cda51" ma:index="12" ma:taxonomy="true" ma:internalName="jfb83b211892487d8f99ba34d47cda51" ma:taxonomyFieldName="OULanguage" ma:displayName="Language (OU)" ma:default="1;#English|e0d36b11-db4e-4123-8f10-8157dedade86" ma:fieldId="{3fb83b21-1892-487d-8f99-ba34d47cda51}" ma:taxonomyMulti="true" ma:sspId="bfb35f09-1364-44fa-bda6-079b81d03a24" ma:termSetId="6988e76f-8d6c-4125-83fe-48a1bc57431c"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55ba543d-e164-49f4-a5b3-3985a6e82e32}" ma:internalName="TaxCatchAll" ma:showField="CatchAllData" ma:web="28b71a12-90cb-43df-aeb2-cf78c07080fe">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55ba543d-e164-49f4-a5b3-3985a6e82e32}" ma:internalName="TaxCatchAllLabel" ma:readOnly="true" ma:showField="CatchAllDataLabel" ma:web="28b71a12-90cb-43df-aeb2-cf78c07080fe">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bfb35f09-1364-44fa-bda6-079b81d03a24" ma:termSetId="00000000-0000-0000-0000-000000000000" ma:anchorId="00000000-0000-0000-0000-000000000000" ma:open="true" ma:isKeyword="true">
      <xsd:complexType>
        <xsd:sequence>
          <xsd:element ref="pc:Terms" minOccurs="0" maxOccurs="1"/>
        </xsd:sequence>
      </xsd:complexType>
    </xsd:element>
    <xsd:element name="SourceSystem" ma:index="19" nillable="true" ma:displayName="Source System" ma:format="Dropdown" ma:internalName="SourceSystem">
      <xsd:simpleType>
        <xsd:restriction base="dms:Choice">
          <xsd:enumeration value="Documentum"/>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5"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71a12-90cb-43df-aeb2-cf78c07080fe" elementFormDefault="qualified">
    <xsd:import namespace="http://schemas.microsoft.com/office/2006/documentManagement/types"/>
    <xsd:import namespace="http://schemas.microsoft.com/office/infopath/2007/PartnerControls"/>
    <xsd:element name="ib75e483f5644409bc784a1e03384677" ma:index="21" nillable="true" ma:taxonomy="true" ma:internalName="ib75e483f5644409bc784a1e03384677" ma:taxonomyFieldName="TreeStructureCategory" ma:displayName="TreeStructureCategory" ma:indexed="true" ma:default="" ma:fieldId="{2b75e483-f564-4409-bc78-4a1e03384677}" ma:sspId="bfb35f09-1364-44fa-bda6-079b81d03a24" ma:termSetId="18f30a43-3b94-4a99-9cbd-4030936aae77" ma:anchorId="71e6b914-481d-4e2a-9b49-6b3d76d38ae7" ma:open="true" ma:isKeyword="false">
      <xsd:complexType>
        <xsd:sequence>
          <xsd:element ref="pc:Terms" minOccurs="0" maxOccurs="1"/>
        </xsd:sequence>
      </xsd:complexType>
    </xsd:element>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26dd49f-b877-4dad-a684-ddeb71ce20ca"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DateTaken" ma:index="33" nillable="true" ma:displayName="MediaServiceDateTaken" ma:internalName="MediaServiceDateTaken"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a3e425-d671-4212-855e-d0931345d243"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F123D-72E4-47AA-AF87-050EE8541186}">
  <ds:schemaRefs>
    <ds:schemaRef ds:uri="28b71a12-90cb-43df-aeb2-cf78c07080fe"/>
    <ds:schemaRef ds:uri="a26dd49f-b877-4dad-a684-ddeb71ce20ca"/>
    <ds:schemaRef ds:uri="caa3e425-d671-4212-855e-d0931345d243"/>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894159-2122-433B-98F9-D8637B781D0C}">
  <ds:schemaRefs>
    <ds:schemaRef ds:uri="http://schemas.microsoft.com/sharepoint/events"/>
  </ds:schemaRefs>
</ds:datastoreItem>
</file>

<file path=customXml/itemProps3.xml><?xml version="1.0" encoding="utf-8"?>
<ds:datastoreItem xmlns:ds="http://schemas.openxmlformats.org/officeDocument/2006/customXml" ds:itemID="{C6EE9056-E2A6-4635-84AA-9A5D644BD018}">
  <ds:schemaRefs>
    <ds:schemaRef ds:uri="Microsoft.SharePoint.Taxonomy.ContentTypeSync"/>
  </ds:schemaRefs>
</ds:datastoreItem>
</file>

<file path=customXml/itemProps4.xml><?xml version="1.0" encoding="utf-8"?>
<ds:datastoreItem xmlns:ds="http://schemas.openxmlformats.org/officeDocument/2006/customXml" ds:itemID="{07AD2DB7-F5FB-498F-866B-3313B3C536A9}">
  <ds:schemaRefs>
    <ds:schemaRef ds:uri="28b71a12-90cb-43df-aeb2-cf78c07080fe"/>
    <ds:schemaRef ds:uri="a26dd49f-b877-4dad-a684-ddeb71ce20ca"/>
    <ds:schemaRef ds:uri="caa3e425-d671-4212-855e-d0931345d24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OU-Powerpoint-Template-Master</Template>
  <TotalTime>2</TotalTime>
  <Words>1333</Words>
  <Application>Microsoft Office PowerPoint</Application>
  <PresentationFormat>Widescreen</PresentationFormat>
  <Paragraphs>110</Paragraphs>
  <Slides>14</Slides>
  <Notes>3</Notes>
  <HiddenSlides>0</HiddenSlides>
  <MMClips>1</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Poppins</vt:lpstr>
      <vt:lpstr>Poppins SemiBold</vt:lpstr>
      <vt:lpstr>Verdana</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30</vt:lpstr>
      <vt:lpstr>Slide Title 31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eSTEEM Workshop</dc:title>
  <dc:subject>OU Master PowerPoint Template with accessibility guidance and best practice tips</dc:subject>
  <dc:creator>Stephanie.Lay</dc:creator>
  <cp:keywords>OU Master PowerPoint Template</cp:keywords>
  <dc:description/>
  <cp:lastModifiedBy>Diane.Ford</cp:lastModifiedBy>
  <cp:revision>5</cp:revision>
  <dcterms:created xsi:type="dcterms:W3CDTF">2023-03-08T09:47:34Z</dcterms:created>
  <dcterms:modified xsi:type="dcterms:W3CDTF">2023-04-18T10:15:11Z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0x010100B08DCD0EEA0F07498423205D5413358800F7D8FC9D47513448BF512A1FE5548F6400DBA437AA794DBB45B4DBF7FDE4610696</vt:lpwstr>
  </property>
  <property fmtid="{D5CDD505-2E9C-101B-9397-08002B2CF9AE}" pid="3" name="MediaServiceImageTags">
    <vt:lpwstr/>
  </property>
  <property fmtid="{D5CDD505-2E9C-101B-9397-08002B2CF9AE}" pid="4" name="TaxKeyword">
    <vt:lpwstr>187;#OU Master PowerPoint Template|e5054ec4-46d6-4301-a570-d8f11b0d3c08</vt:lpwstr>
  </property>
  <property fmtid="{D5CDD505-2E9C-101B-9397-08002B2CF9AE}" pid="5" name="_dlc_DocIdItemGuid">
    <vt:lpwstr>b98ac82b-1e31-43d9-aff5-098b0162e112</vt:lpwstr>
  </property>
  <property fmtid="{D5CDD505-2E9C-101B-9397-08002B2CF9AE}" pid="6" name="TreeStructureCategory">
    <vt:lpwstr>2;#Documents|239b90d3-c29f-44b2-b429-d9bfae4a87a1</vt:lpwstr>
  </property>
  <property fmtid="{D5CDD505-2E9C-101B-9397-08002B2CF9AE}" pid="7" name="OULanguage">
    <vt:lpwstr>1;#English|e0d36b11-db4e-4123-8f10-8157dedade86</vt:lpwstr>
  </property>
</Properties>
</file>