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3" r:id="rId3"/>
  </p:sldMasterIdLst>
  <p:handoutMasterIdLst>
    <p:handoutMasterId r:id="rId9"/>
  </p:handout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662738" cy="98329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000" kern="1200">
        <a:solidFill>
          <a:srgbClr val="E3284A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000" kern="1200">
        <a:solidFill>
          <a:srgbClr val="E3284A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000" kern="1200">
        <a:solidFill>
          <a:srgbClr val="E3284A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000" kern="1200">
        <a:solidFill>
          <a:srgbClr val="E3284A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9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5BBCB72-D2F0-459F-993B-628568285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91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UPowerPoint38mmMa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63" y="358775"/>
            <a:ext cx="257492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6075" y="3282950"/>
            <a:ext cx="6051550" cy="619125"/>
          </a:xfrm>
        </p:spPr>
        <p:txBody>
          <a:bodyPr anchor="t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Title in Black - Arial 40pt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6075" y="5192713"/>
            <a:ext cx="7310438" cy="481012"/>
          </a:xfrm>
        </p:spPr>
        <p:txBody>
          <a:bodyPr/>
          <a:lstStyle>
            <a:lvl1pPr marL="0" indent="0">
              <a:buFontTx/>
              <a:buNone/>
              <a:defRPr sz="2700">
                <a:solidFill>
                  <a:schemeClr val="bg2"/>
                </a:solidFill>
              </a:defRPr>
            </a:lvl1pPr>
          </a:lstStyle>
          <a:p>
            <a:r>
              <a:rPr lang="en-GB"/>
              <a:t>Subheading and date in grey - Arial 30pt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6392-F2D9-44B0-90D0-BF1C051E81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A321C-C748-4668-89B8-A0E405019E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5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604963"/>
            <a:ext cx="2055812" cy="3027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1604963"/>
            <a:ext cx="6018213" cy="3027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6C494-3913-44C3-A7D7-39CFA97D6B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870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5D976-6573-44EC-B59E-0FA07D05F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12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CEE60-19DE-41EB-98A9-B3ED94E85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057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EA49A-BB82-4113-8C95-EDAC6B3105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159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3690938"/>
            <a:ext cx="4037013" cy="34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5488" y="3690938"/>
            <a:ext cx="4037012" cy="34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4C21-9772-4B34-9A00-84C4093F3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3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8AF34-0467-41EF-83A0-B82531ACB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861EA-458C-44F1-B66A-522E6E833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56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3A20-D4D9-4C1C-AB24-D7DB023A15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87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5A370-8763-4A9E-9C9F-044F7023E6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1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37065-4D65-474F-A14A-B2CE1D9C7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292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089A-E5E1-4D0F-8CFD-145B2F016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92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5F657-8510-4328-AC5F-3656E057EF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77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2478088"/>
            <a:ext cx="2055812" cy="1557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75" y="2478088"/>
            <a:ext cx="6018213" cy="1557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A946A-A576-4D90-B417-D4F62D7F6F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055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44682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75046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14698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138" y="1619250"/>
            <a:ext cx="3881437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975" y="1619250"/>
            <a:ext cx="3883025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97349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2077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59990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81572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CFA0-519B-4C0D-BCB1-2AA3368AD5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212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294703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495962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68860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7975" y="539750"/>
            <a:ext cx="1978025" cy="5397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138" y="539750"/>
            <a:ext cx="5786437" cy="5397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60205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539750"/>
            <a:ext cx="7197725" cy="719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138" y="1619250"/>
            <a:ext cx="7916862" cy="43180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2083243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2479675"/>
            <a:ext cx="4037013" cy="215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5488" y="2479675"/>
            <a:ext cx="4037012" cy="215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59B21-BC5B-4363-9F50-4058B81D46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A72CB-8249-4C99-AB85-A4D6CDB14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1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5E23B-E2FF-4FDD-9C24-C8EEBE74C9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8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6B3FC-9974-4901-B17E-FE1B4C8381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0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CDD1E-EF87-4553-91B2-D34B85903D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8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F4F65-415E-4032-BD49-AEAD16A2A7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1604963"/>
            <a:ext cx="822642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533" tIns="35266" rIns="70533" bIns="3526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Title in colour - Arial 48pt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2479675"/>
            <a:ext cx="82264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Tabbed text information in black with bullet - Arial 28pt</a:t>
            </a:r>
          </a:p>
          <a:p>
            <a:pPr lvl="1"/>
            <a:r>
              <a:rPr lang="en-GB" smtClean="0"/>
              <a:t>Bullet point should be in the same colour as heading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533" tIns="35266" rIns="70533" bIns="35266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C58FC6AE-013B-463C-9980-4DEFCE6FB9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0" name="Picture 6" descr="OUPowerPoint18mmShiel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300" y="358775"/>
            <a:ext cx="65087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2pPr>
      <a:lvl3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3pPr>
      <a:lvl4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4pPr>
      <a:lvl5pPr algn="l" defTabSz="708025" rtl="0" eaLnBrk="0" fontAlgn="base" hangingPunct="0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5pPr>
      <a:lvl6pPr marL="4572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6pPr>
      <a:lvl7pPr marL="9144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7pPr>
      <a:lvl8pPr marL="13716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8pPr>
      <a:lvl9pPr marL="1828800" algn="l" defTabSz="708025" rtl="0" fontAlgn="base">
        <a:spcBef>
          <a:spcPct val="0"/>
        </a:spcBef>
        <a:spcAft>
          <a:spcPct val="0"/>
        </a:spcAft>
        <a:defRPr sz="4300">
          <a:solidFill>
            <a:srgbClr val="9FAA00"/>
          </a:solidFill>
          <a:latin typeface="Arial" charset="0"/>
        </a:defRPr>
      </a:lvl9pPr>
    </p:titleStyle>
    <p:bodyStyle>
      <a:lvl1pPr marL="265113" indent="-265113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882650" indent="-174625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6663" indent="-17621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7500" indent="-176213" algn="l" defTabSz="70802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0447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5019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9591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4163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6075" y="2478088"/>
            <a:ext cx="82264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523" tIns="35261" rIns="70523" bIns="352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Divider title in black - Arial 50pt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3690938"/>
            <a:ext cx="82264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Subheading in black - Arial 20pt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5225"/>
            <a:ext cx="21351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0523" tIns="35261" rIns="70523" bIns="35261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48694423-5EA2-4676-81FC-A52C2F7659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4" name="Picture 6" descr="OUPowerPoint18mmShiel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2300" y="358775"/>
            <a:ext cx="65087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defTabSz="7080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defTabSz="70802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265113" indent="-265113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74675" indent="-220663" algn="l" defTabSz="708025" rtl="0" eaLnBrk="0" fontAlgn="base" hangingPunct="0">
        <a:spcBef>
          <a:spcPct val="20000"/>
        </a:spcBef>
        <a:spcAft>
          <a:spcPct val="0"/>
        </a:spcAft>
        <a:defRPr sz="2500">
          <a:solidFill>
            <a:schemeClr val="tx1"/>
          </a:solidFill>
          <a:latin typeface="+mn-lt"/>
        </a:defRPr>
      </a:lvl2pPr>
      <a:lvl3pPr marL="882650" indent="-174625" algn="l" defTabSz="7080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500">
          <a:solidFill>
            <a:schemeClr val="tx1"/>
          </a:solidFill>
          <a:latin typeface="+mn-lt"/>
        </a:defRPr>
      </a:lvl3pPr>
      <a:lvl4pPr marL="1236663" indent="-176213" algn="l" defTabSz="70802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4pPr>
      <a:lvl5pPr marL="1587500" indent="-176213" algn="l" defTabSz="70802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0447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5019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9591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416300" indent="-176213" algn="l" defTabSz="7080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539750"/>
            <a:ext cx="719772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619250"/>
            <a:ext cx="7916862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53975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99CCFF">
                  <a:gamma/>
                  <a:tint val="23922"/>
                  <a:invGamma/>
                </a:srgbClr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65DB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65DB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065DB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65DB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65DB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65DB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65DB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65DB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65DB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65DB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1684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Investigating the challenges faced by postgraduate students in developing countries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068638"/>
            <a:ext cx="7310437" cy="954087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Dr Stephen Burnley</a:t>
            </a:r>
          </a:p>
          <a:p>
            <a:r>
              <a:rPr lang="en-GB" dirty="0" smtClean="0"/>
              <a:t>Dr Sinead O’Connor-</a:t>
            </a:r>
            <a:r>
              <a:rPr lang="en-GB" dirty="0" err="1" smtClean="0"/>
              <a:t>Gotra</a:t>
            </a:r>
            <a:endParaRPr lang="en-GB" dirty="0" smtClean="0"/>
          </a:p>
          <a:p>
            <a:r>
              <a:rPr lang="en-GB" dirty="0" smtClean="0"/>
              <a:t>Dr Richard Campen</a:t>
            </a:r>
            <a:endParaRPr lang="en-GB" dirty="0" smtClean="0"/>
          </a:p>
        </p:txBody>
      </p:sp>
      <p:pic>
        <p:nvPicPr>
          <p:cNvPr id="5124" name="Picture 4" descr="new colour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157788"/>
            <a:ext cx="1366838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Commonwealth Scholarship Commission provides bursaries for developing commonwealth nation citizens to undertake distance learning MScs.</a:t>
            </a:r>
          </a:p>
          <a:p>
            <a:r>
              <a:rPr lang="en-GB" dirty="0" smtClean="0"/>
              <a:t> Currently STEM (Environmental Management) has c25 students on this programme.</a:t>
            </a:r>
          </a:p>
          <a:p>
            <a:r>
              <a:rPr lang="en-GB" dirty="0" smtClean="0"/>
              <a:t>This is worth c£400,000 to the 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4276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dirty="0" smtClean="0"/>
              <a:t>The Issues – student perspective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Very well-motivated students</a:t>
            </a:r>
          </a:p>
          <a:p>
            <a:r>
              <a:rPr lang="en-GB" dirty="0" smtClean="0"/>
              <a:t>Well qualified (competitive entry)</a:t>
            </a:r>
          </a:p>
          <a:p>
            <a:r>
              <a:rPr lang="en-GB" dirty="0" smtClean="0"/>
              <a:t>But …</a:t>
            </a:r>
          </a:p>
          <a:p>
            <a:pPr lvl="1"/>
            <a:r>
              <a:rPr lang="en-GB" dirty="0" smtClean="0"/>
              <a:t>Internet access issues</a:t>
            </a:r>
          </a:p>
          <a:p>
            <a:pPr lvl="1"/>
            <a:r>
              <a:rPr lang="en-GB" dirty="0" smtClean="0"/>
              <a:t>Travel to tutorials</a:t>
            </a:r>
          </a:p>
          <a:p>
            <a:pPr lvl="1"/>
            <a:r>
              <a:rPr lang="en-GB" dirty="0" smtClean="0"/>
              <a:t>Caring commitments (women in particular)</a:t>
            </a:r>
          </a:p>
          <a:p>
            <a:pPr lvl="1"/>
            <a:r>
              <a:rPr lang="en-GB" dirty="0" smtClean="0"/>
              <a:t>Coming to terms with the UK scholarship tradition</a:t>
            </a:r>
          </a:p>
          <a:p>
            <a:pPr lvl="1"/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996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issues – OU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lot of knowledge in STEM and elsewhere, but not written down;</a:t>
            </a:r>
          </a:p>
          <a:p>
            <a:r>
              <a:rPr lang="en-GB" dirty="0" smtClean="0"/>
              <a:t>“Cottage industry”</a:t>
            </a:r>
          </a:p>
          <a:p>
            <a:r>
              <a:rPr lang="en-GB" dirty="0" smtClean="0"/>
              <a:t>How to continue winning these bursaries?</a:t>
            </a:r>
          </a:p>
          <a:p>
            <a:r>
              <a:rPr lang="en-GB" dirty="0" smtClean="0"/>
              <a:t>How to best support these students and make a real difference?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21436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Analyse student performance to date.</a:t>
            </a:r>
          </a:p>
          <a:p>
            <a:r>
              <a:rPr lang="en-GB" dirty="0" smtClean="0"/>
              <a:t>ALs and central tutorial staff to commit their experiences to paper.</a:t>
            </a:r>
          </a:p>
          <a:p>
            <a:r>
              <a:rPr lang="en-GB" dirty="0" smtClean="0"/>
              <a:t>Interview students (during tutorials).</a:t>
            </a:r>
          </a:p>
          <a:p>
            <a:r>
              <a:rPr lang="en-GB" dirty="0" smtClean="0"/>
              <a:t>Produce “the definitive guide to supporting these students”.</a:t>
            </a:r>
          </a:p>
          <a:p>
            <a:r>
              <a:rPr lang="en-GB" dirty="0" smtClean="0"/>
              <a:t>For…</a:t>
            </a:r>
          </a:p>
          <a:p>
            <a:pPr lvl="1"/>
            <a:r>
              <a:rPr lang="en-GB" dirty="0" smtClean="0"/>
              <a:t>Publications, improved retention, increased income, increased status with CSC/DFID.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3951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U Template">
  <a:themeElements>
    <a:clrScheme name="OU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Template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WSOU">
  <a:themeElements>
    <a:clrScheme name="IWSO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WSO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WSO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WSOU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WSOU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WSOU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WSOU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WSOU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WSOU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PowerPoint</Template>
  <TotalTime>3260</TotalTime>
  <Words>189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OU Template</vt:lpstr>
      <vt:lpstr>Divider</vt:lpstr>
      <vt:lpstr>IWSOU</vt:lpstr>
      <vt:lpstr>Investigating the challenges faced by postgraduate students in developing countries</vt:lpstr>
      <vt:lpstr>Background</vt:lpstr>
      <vt:lpstr>The Issues – student perspective</vt:lpstr>
      <vt:lpstr>The issues – OU perspective</vt:lpstr>
      <vt:lpstr>Our aim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Effects and Environmental Issues</dc:title>
  <dc:creator>S Burnley</dc:creator>
  <cp:lastModifiedBy>Stephen.Burnley</cp:lastModifiedBy>
  <cp:revision>286</cp:revision>
  <dcterms:created xsi:type="dcterms:W3CDTF">2004-06-29T10:52:30Z</dcterms:created>
  <dcterms:modified xsi:type="dcterms:W3CDTF">2018-06-21T07:51:27Z</dcterms:modified>
</cp:coreProperties>
</file>