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6"/>
    <p:sldMasterId id="2147483771" r:id="rId7"/>
    <p:sldMasterId id="2147483863" r:id="rId8"/>
    <p:sldMasterId id="2147483817" r:id="rId9"/>
    <p:sldMasterId id="2147483927" r:id="rId10"/>
  </p:sldMasterIdLst>
  <p:notesMasterIdLst>
    <p:notesMasterId r:id="rId22"/>
  </p:notesMasterIdLst>
  <p:handoutMasterIdLst>
    <p:handoutMasterId r:id="rId23"/>
  </p:handoutMasterIdLst>
  <p:sldIdLst>
    <p:sldId id="256" r:id="rId11"/>
    <p:sldId id="335" r:id="rId12"/>
    <p:sldId id="336" r:id="rId13"/>
    <p:sldId id="337" r:id="rId14"/>
    <p:sldId id="340" r:id="rId15"/>
    <p:sldId id="341" r:id="rId16"/>
    <p:sldId id="342" r:id="rId17"/>
    <p:sldId id="345" r:id="rId18"/>
    <p:sldId id="346" r:id="rId19"/>
    <p:sldId id="347" r:id="rId20"/>
    <p:sldId id="34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p:restoredTop sz="94741"/>
  </p:normalViewPr>
  <p:slideViewPr>
    <p:cSldViewPr snapToGrid="0">
      <p:cViewPr varScale="1">
        <p:scale>
          <a:sx n="79" d="100"/>
          <a:sy n="79" d="100"/>
        </p:scale>
        <p:origin x="864"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sz="1800" b="1" i="0" baseline="0">
                <a:solidFill>
                  <a:schemeClr val="tx1"/>
                </a:solidFill>
                <a:effectLst/>
              </a:rPr>
              <a:t>Descriptive Chart Title</a:t>
            </a:r>
            <a:endParaRPr lang="en-GB">
              <a:solidFill>
                <a:schemeClr val="tx1"/>
              </a:solidFill>
              <a:effectLst/>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solidFill>
                <a:srgbClr val="060645"/>
              </a:solidFill>
            </a:ln>
          </c:spPr>
          <c:dPt>
            <c:idx val="0"/>
            <c:bubble3D val="0"/>
            <c:spPr>
              <a:solidFill>
                <a:schemeClr val="accent1"/>
              </a:solidFill>
              <a:ln w="19050">
                <a:solidFill>
                  <a:srgbClr val="060645"/>
                </a:solidFill>
              </a:ln>
              <a:effectLst/>
            </c:spPr>
            <c:extLst>
              <c:ext xmlns:c16="http://schemas.microsoft.com/office/drawing/2014/chart" uri="{C3380CC4-5D6E-409C-BE32-E72D297353CC}">
                <c16:uniqueId val="{00000001-2067-4315-9419-29D3D7AFBD5D}"/>
              </c:ext>
            </c:extLst>
          </c:dPt>
          <c:dPt>
            <c:idx val="1"/>
            <c:bubble3D val="0"/>
            <c:spPr>
              <a:solidFill>
                <a:schemeClr val="accent2"/>
              </a:solidFill>
              <a:ln w="19050">
                <a:solidFill>
                  <a:srgbClr val="060645"/>
                </a:solidFill>
              </a:ln>
              <a:effectLst/>
            </c:spPr>
            <c:extLst>
              <c:ext xmlns:c16="http://schemas.microsoft.com/office/drawing/2014/chart" uri="{C3380CC4-5D6E-409C-BE32-E72D297353CC}">
                <c16:uniqueId val="{00000003-2067-4315-9419-29D3D7AFBD5D}"/>
              </c:ext>
            </c:extLst>
          </c:dPt>
          <c:dPt>
            <c:idx val="2"/>
            <c:bubble3D val="0"/>
            <c:spPr>
              <a:solidFill>
                <a:schemeClr val="accent3"/>
              </a:solidFill>
              <a:ln w="19050">
                <a:solidFill>
                  <a:srgbClr val="060645"/>
                </a:solidFill>
              </a:ln>
              <a:effectLst/>
            </c:spPr>
            <c:extLst>
              <c:ext xmlns:c16="http://schemas.microsoft.com/office/drawing/2014/chart" uri="{C3380CC4-5D6E-409C-BE32-E72D297353CC}">
                <c16:uniqueId val="{00000005-2067-4315-9419-29D3D7AFBD5D}"/>
              </c:ext>
            </c:extLst>
          </c:dPt>
          <c:dPt>
            <c:idx val="3"/>
            <c:bubble3D val="0"/>
            <c:spPr>
              <a:solidFill>
                <a:schemeClr val="accent4"/>
              </a:solidFill>
              <a:ln w="19050">
                <a:solidFill>
                  <a:srgbClr val="060645"/>
                </a:solidFill>
              </a:ln>
              <a:effectLst/>
            </c:spPr>
            <c:extLst>
              <c:ext xmlns:c16="http://schemas.microsoft.com/office/drawing/2014/chart" uri="{C3380CC4-5D6E-409C-BE32-E72D297353CC}">
                <c16:uniqueId val="{00000007-2067-4315-9419-29D3D7AFBD5D}"/>
              </c:ext>
            </c:extLst>
          </c:dPt>
          <c:dPt>
            <c:idx val="4"/>
            <c:bubble3D val="0"/>
            <c:spPr>
              <a:solidFill>
                <a:schemeClr val="accent5"/>
              </a:solidFill>
              <a:ln w="19050">
                <a:solidFill>
                  <a:srgbClr val="060645"/>
                </a:solidFill>
              </a:ln>
              <a:effectLst/>
            </c:spPr>
            <c:extLst>
              <c:ext xmlns:c16="http://schemas.microsoft.com/office/drawing/2014/chart" uri="{C3380CC4-5D6E-409C-BE32-E72D297353CC}">
                <c16:uniqueId val="{00000009-2067-4315-9419-29D3D7AFBD5D}"/>
              </c:ext>
            </c:extLst>
          </c:dPt>
          <c:dPt>
            <c:idx val="5"/>
            <c:bubble3D val="0"/>
            <c:spPr>
              <a:solidFill>
                <a:schemeClr val="accent6"/>
              </a:solidFill>
              <a:ln w="19050">
                <a:solidFill>
                  <a:srgbClr val="060645"/>
                </a:solidFill>
              </a:ln>
              <a:effectLst/>
            </c:spPr>
            <c:extLst>
              <c:ext xmlns:c16="http://schemas.microsoft.com/office/drawing/2014/chart" uri="{C3380CC4-5D6E-409C-BE32-E72D297353CC}">
                <c16:uniqueId val="{0000000B-2067-4315-9419-29D3D7AFBD5D}"/>
              </c:ext>
            </c:extLst>
          </c:dPt>
          <c:dLbls>
            <c:dLbl>
              <c:idx val="0"/>
              <c:layout>
                <c:manualLayout>
                  <c:x val="3.6473302165354334E-2"/>
                  <c:y val="2.1313544456597906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67-4315-9419-29D3D7AFBD5D}"/>
                </c:ext>
              </c:extLst>
            </c:dLbl>
            <c:dLbl>
              <c:idx val="1"/>
              <c:layout>
                <c:manualLayout>
                  <c:x val="1.4452386811023508E-2"/>
                  <c:y val="1.5091719051936575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67-4315-9419-29D3D7AFBD5D}"/>
                </c:ext>
              </c:extLst>
            </c:dLbl>
            <c:dLbl>
              <c:idx val="2"/>
              <c:layout>
                <c:manualLayout>
                  <c:x val="-5.7753444881889762E-3"/>
                  <c:y val="2.5229821282614341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67-4315-9419-29D3D7AFBD5D}"/>
                </c:ext>
              </c:extLst>
            </c:dLbl>
            <c:dLbl>
              <c:idx val="3"/>
              <c:layout>
                <c:manualLayout>
                  <c:x val="-1.1093134842519685E-2"/>
                  <c:y val="-2.399317027601068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067-4315-9419-29D3D7AFBD5D}"/>
                </c:ext>
              </c:extLst>
            </c:dLbl>
            <c:dLbl>
              <c:idx val="4"/>
              <c:layout>
                <c:manualLayout>
                  <c:x val="-2.941935285433071E-2"/>
                  <c:y val="1.146481228685948E-2"/>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067-4315-9419-29D3D7AFBD5D}"/>
                </c:ext>
              </c:extLst>
            </c:dLbl>
            <c:dLbl>
              <c:idx val="5"/>
              <c:layout>
                <c:manualLayout>
                  <c:x val="-2.9298781988188978E-2"/>
                  <c:y val="-2.6731666662668141E-3"/>
                </c:manualLayout>
              </c:layout>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067-4315-9419-29D3D7AFBD5D}"/>
                </c:ext>
              </c:extLst>
            </c:dLbl>
            <c:spPr>
              <a:solidFill>
                <a:schemeClr val="bg1"/>
              </a:solidFill>
              <a:ln w="12700">
                <a:solidFill>
                  <a:srgbClr val="1441B9"/>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Label 1</c:v>
                </c:pt>
                <c:pt idx="1">
                  <c:v>Label 2</c:v>
                </c:pt>
                <c:pt idx="2">
                  <c:v>Label 3</c:v>
                </c:pt>
                <c:pt idx="3">
                  <c:v>Label 4</c:v>
                </c:pt>
                <c:pt idx="4">
                  <c:v>Label 5</c:v>
                </c:pt>
                <c:pt idx="5">
                  <c:v>Label 6</c:v>
                </c:pt>
              </c:strCache>
            </c:strRef>
          </c:cat>
          <c:val>
            <c:numRef>
              <c:f>Sheet1!$B$2:$B$7</c:f>
              <c:numCache>
                <c:formatCode>General</c:formatCode>
                <c:ptCount val="6"/>
                <c:pt idx="0">
                  <c:v>4</c:v>
                </c:pt>
                <c:pt idx="1">
                  <c:v>3.2</c:v>
                </c:pt>
                <c:pt idx="2">
                  <c:v>2.4</c:v>
                </c:pt>
                <c:pt idx="3">
                  <c:v>1.2</c:v>
                </c:pt>
                <c:pt idx="4">
                  <c:v>1.2</c:v>
                </c:pt>
                <c:pt idx="5">
                  <c:v>0.8</c:v>
                </c:pt>
              </c:numCache>
            </c:numRef>
          </c:val>
          <c:extLst>
            <c:ext xmlns:c16="http://schemas.microsoft.com/office/drawing/2014/chart" uri="{C3380CC4-5D6E-409C-BE32-E72D297353CC}">
              <c16:uniqueId val="{0000000C-2067-4315-9419-29D3D7AFBD5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descr="A picture containing text, screenshot, diagram, colorfulness&#10;&#10;Description automatically generated">
          <a:extLst xmlns:a="http://schemas.openxmlformats.org/drawingml/2006/main">
            <a:ext uri="{FF2B5EF4-FFF2-40B4-BE49-F238E27FC236}">
              <a16:creationId xmlns:a16="http://schemas.microsoft.com/office/drawing/2014/main" id="{77C8B927-0CBC-92AA-1837-08A5610FB113}"/>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018017" y="1547018"/>
          <a:ext cx="11320783" cy="7294563"/>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21/01/2025</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B41B4-3ED1-8914-2FAE-8D0D6B2A0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61E270-01CC-D38B-87CE-55E9CD7DEC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FF6E5-25BC-E1F5-7772-D85AC21250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D9033D-EA75-75F5-7AFB-3EFB62CADD3F}"/>
              </a:ext>
            </a:extLst>
          </p:cNvPr>
          <p:cNvSpPr>
            <a:spLocks noGrp="1"/>
          </p:cNvSpPr>
          <p:nvPr>
            <p:ph type="sldNum" sz="quarter" idx="5"/>
          </p:nvPr>
        </p:nvSpPr>
        <p:spPr/>
        <p:txBody>
          <a:bodyPr/>
          <a:lstStyle/>
          <a:p>
            <a:fld id="{8CCD80B4-3417-B74B-BDCD-C7836226A258}" type="slidenum">
              <a:rPr lang="en-US" smtClean="0"/>
              <a:pPr/>
              <a:t>8</a:t>
            </a:fld>
            <a:endParaRPr lang="en-US"/>
          </a:p>
        </p:txBody>
      </p:sp>
    </p:spTree>
    <p:extLst>
      <p:ext uri="{BB962C8B-B14F-4D97-AF65-F5344CB8AC3E}">
        <p14:creationId xmlns:p14="http://schemas.microsoft.com/office/powerpoint/2010/main" val="609742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1/21/2025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p:txBody>
          <a:bodyPr/>
          <a:lstStyle/>
          <a:p>
            <a:r>
              <a:rPr lang="en-GB" sz="3200" dirty="0"/>
              <a:t>Gauging Student Readiness: An Analysis of ‘Are You Ready’ Quizzes as Predictive Tools</a:t>
            </a:r>
          </a:p>
          <a:p>
            <a:endParaRPr lang="en-GB" sz="3200" dirty="0"/>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p:txBody>
          <a:bodyPr/>
          <a:lstStyle/>
          <a:p>
            <a:r>
              <a:rPr lang="en-GB" dirty="0"/>
              <a:t>Soraya </a:t>
            </a:r>
            <a:r>
              <a:rPr lang="en-GB" dirty="0" err="1"/>
              <a:t>Kouadri</a:t>
            </a:r>
            <a:r>
              <a:rPr lang="en-GB" dirty="0"/>
              <a:t> </a:t>
            </a:r>
            <a:r>
              <a:rPr lang="en-GB" dirty="0" err="1"/>
              <a:t>Mostéfaoui</a:t>
            </a:r>
            <a:r>
              <a:rPr lang="en-GB" dirty="0"/>
              <a:t> &amp; Oli Howson</a:t>
            </a:r>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p:txBody>
          <a:bodyPr/>
          <a:lstStyle/>
          <a:p>
            <a:r>
              <a:rPr lang="en-GB" dirty="0"/>
              <a:t>Computing &amp; Communications, STEM</a:t>
            </a:r>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p:txBody>
          <a:bodyPr/>
          <a:lstStyle/>
          <a:p>
            <a:r>
              <a:rPr lang="en-GB" dirty="0"/>
              <a:t>4</a:t>
            </a:r>
            <a:r>
              <a:rPr lang="en-GB" baseline="30000" dirty="0"/>
              <a:t>th</a:t>
            </a:r>
            <a:r>
              <a:rPr lang="en-GB" dirty="0"/>
              <a:t> December 2024</a:t>
            </a:r>
          </a:p>
        </p:txBody>
      </p:sp>
      <p:pic>
        <p:nvPicPr>
          <p:cNvPr id="4" name="Picture Placeholder 3">
            <a:extLst>
              <a:ext uri="{FF2B5EF4-FFF2-40B4-BE49-F238E27FC236}">
                <a16:creationId xmlns:a16="http://schemas.microsoft.com/office/drawing/2014/main" id="{CCC8848B-681C-E2B1-C399-42AEA517C48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764" b="18764"/>
          <a:stretch/>
        </p:blipFill>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A0643-631F-D522-142D-0969F8D4FD0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0DED4D-F33F-A46E-F091-1B3397E2ACE1}"/>
              </a:ext>
            </a:extLst>
          </p:cNvPr>
          <p:cNvSpPr>
            <a:spLocks noGrp="1"/>
          </p:cNvSpPr>
          <p:nvPr>
            <p:ph type="body" sz="quarter" idx="14"/>
          </p:nvPr>
        </p:nvSpPr>
        <p:spPr>
          <a:xfrm>
            <a:off x="413914" y="1429441"/>
            <a:ext cx="11509862" cy="3900841"/>
          </a:xfrm>
        </p:spPr>
        <p:txBody>
          <a:bodyPr/>
          <a:lstStyle/>
          <a:p>
            <a:pPr marL="342900" indent="-342900">
              <a:buFont typeface="Wingdings" pitchFamily="2" charset="2"/>
              <a:buChar char="Ø"/>
            </a:pPr>
            <a:r>
              <a:rPr lang="en-US" sz="2000" dirty="0"/>
              <a:t>The issue of </a:t>
            </a:r>
            <a:r>
              <a:rPr lang="en-US" sz="2000" b="1" u="sng" dirty="0"/>
              <a:t>‘where to go next’</a:t>
            </a:r>
            <a:r>
              <a:rPr lang="en-US" sz="2000" dirty="0"/>
              <a:t>, if a poor result was achieved, and the lack of a discussion forum where students can discuss the quizzes and their results, emerged as themes for suggested improvements. ​</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The availability of a second quiz midway through the module presentation to assess the students’ progress​ would be welcomed.</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Allowing for increased module content coverage and the inclusion of softer skills such as report writing and time management were also suggested as potential ways of better assessing the readiness of students.  ​</a:t>
            </a:r>
          </a:p>
        </p:txBody>
      </p:sp>
      <p:sp>
        <p:nvSpPr>
          <p:cNvPr id="4" name="Text Placeholder 3">
            <a:extLst>
              <a:ext uri="{FF2B5EF4-FFF2-40B4-BE49-F238E27FC236}">
                <a16:creationId xmlns:a16="http://schemas.microsoft.com/office/drawing/2014/main" id="{C5F559E2-E2D0-94EB-2980-A25336C12C01}"/>
              </a:ext>
            </a:extLst>
          </p:cNvPr>
          <p:cNvSpPr>
            <a:spLocks noGrp="1"/>
          </p:cNvSpPr>
          <p:nvPr>
            <p:ph type="body" sz="quarter" idx="24"/>
          </p:nvPr>
        </p:nvSpPr>
        <p:spPr/>
        <p:txBody>
          <a:bodyPr/>
          <a:lstStyle/>
          <a:p>
            <a:r>
              <a:rPr lang="en-US" dirty="0">
                <a:solidFill>
                  <a:srgbClr val="254192"/>
                </a:solidFill>
              </a:rPr>
              <a:t>Findings – Educator Perspective</a:t>
            </a:r>
            <a:endParaRPr lang="en-US" dirty="0"/>
          </a:p>
        </p:txBody>
      </p:sp>
    </p:spTree>
    <p:extLst>
      <p:ext uri="{BB962C8B-B14F-4D97-AF65-F5344CB8AC3E}">
        <p14:creationId xmlns:p14="http://schemas.microsoft.com/office/powerpoint/2010/main" val="29862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2EDBC-96A2-F5BC-9D4E-7A958810711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294DB6-B29D-50F0-C716-66CA1219D3E7}"/>
              </a:ext>
            </a:extLst>
          </p:cNvPr>
          <p:cNvSpPr>
            <a:spLocks noGrp="1"/>
          </p:cNvSpPr>
          <p:nvPr>
            <p:ph type="body" sz="quarter" idx="14"/>
          </p:nvPr>
        </p:nvSpPr>
        <p:spPr>
          <a:xfrm>
            <a:off x="413914" y="1429441"/>
            <a:ext cx="11509862" cy="3900841"/>
          </a:xfrm>
        </p:spPr>
        <p:txBody>
          <a:bodyPr/>
          <a:lstStyle/>
          <a:p>
            <a:pPr marL="342900" indent="-342900">
              <a:buFont typeface="Wingdings" pitchFamily="2" charset="2"/>
              <a:buChar char="Ø"/>
            </a:pPr>
            <a:r>
              <a:rPr lang="en-US" sz="2000" dirty="0"/>
              <a:t>The most valuable aspect of the quiz for all participants is that it gives an insight into their potential for success in the module. ​</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Most participants interviewed found that the quiz offered an opportunity to refresh information from previous modules, including identifying areas to be addressed. ​</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The same participants also found it provided an opportunity to develop their skills before the start of the module.  ​</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Students have suggested that the quizzes should be tailored to represent the content of the module more accurately, including harder/longer questions that are more representative of module content.​</a:t>
            </a:r>
          </a:p>
          <a:p>
            <a:endParaRPr lang="en-US" sz="2000" dirty="0"/>
          </a:p>
        </p:txBody>
      </p:sp>
      <p:sp>
        <p:nvSpPr>
          <p:cNvPr id="4" name="Text Placeholder 3">
            <a:extLst>
              <a:ext uri="{FF2B5EF4-FFF2-40B4-BE49-F238E27FC236}">
                <a16:creationId xmlns:a16="http://schemas.microsoft.com/office/drawing/2014/main" id="{04F01212-D625-BC0E-6686-5E90230C5FAD}"/>
              </a:ext>
            </a:extLst>
          </p:cNvPr>
          <p:cNvSpPr>
            <a:spLocks noGrp="1"/>
          </p:cNvSpPr>
          <p:nvPr>
            <p:ph type="body" sz="quarter" idx="24"/>
          </p:nvPr>
        </p:nvSpPr>
        <p:spPr/>
        <p:txBody>
          <a:bodyPr/>
          <a:lstStyle/>
          <a:p>
            <a:r>
              <a:rPr lang="en-US" dirty="0">
                <a:solidFill>
                  <a:srgbClr val="254192"/>
                </a:solidFill>
              </a:rPr>
              <a:t>Findings – Student Perspective</a:t>
            </a:r>
            <a:endParaRPr lang="en-US" dirty="0"/>
          </a:p>
        </p:txBody>
      </p:sp>
    </p:spTree>
    <p:extLst>
      <p:ext uri="{BB962C8B-B14F-4D97-AF65-F5344CB8AC3E}">
        <p14:creationId xmlns:p14="http://schemas.microsoft.com/office/powerpoint/2010/main" val="23336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D9AB7-CF4A-BBD6-BB8C-7821023BC4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AB11752-7FCA-B218-CA82-75D888E8F027}"/>
              </a:ext>
            </a:extLst>
          </p:cNvPr>
          <p:cNvSpPr>
            <a:spLocks noGrp="1"/>
          </p:cNvSpPr>
          <p:nvPr>
            <p:ph type="body" sz="quarter" idx="14"/>
          </p:nvPr>
        </p:nvSpPr>
        <p:spPr>
          <a:xfrm>
            <a:off x="413915" y="1429441"/>
            <a:ext cx="10003714" cy="3900841"/>
          </a:xfrm>
        </p:spPr>
        <p:txBody>
          <a:bodyPr/>
          <a:lstStyle/>
          <a:p>
            <a:r>
              <a:rPr lang="en-US" sz="2000" dirty="0"/>
              <a:t>AYRF/ARFY quizzes – implemented within C&amp;C – To explore “are you ready to study a module?”</a:t>
            </a:r>
          </a:p>
          <a:p>
            <a:pPr marL="285750" indent="-285750">
              <a:buFont typeface="Wingdings" pitchFamily="2" charset="2"/>
              <a:buChar char="Ø"/>
            </a:pPr>
            <a:endParaRPr lang="en-US" sz="2000" dirty="0"/>
          </a:p>
          <a:p>
            <a:r>
              <a:rPr lang="en-US" sz="2000" dirty="0"/>
              <a:t>Usually in three parts, with varying numbers of questions:</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General questions about previous experiences</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Specific questions about module content</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Reflection on the quiz itself, then a score and general impression of readiness.</a:t>
            </a:r>
          </a:p>
          <a:p>
            <a:pPr marL="285750" indent="-285750">
              <a:buFont typeface="Wingdings" pitchFamily="2" charset="2"/>
              <a:buChar char="Ø"/>
            </a:pPr>
            <a:endParaRPr lang="en-US" sz="2000" dirty="0"/>
          </a:p>
        </p:txBody>
      </p:sp>
      <p:sp>
        <p:nvSpPr>
          <p:cNvPr id="4" name="Text Placeholder 3">
            <a:extLst>
              <a:ext uri="{FF2B5EF4-FFF2-40B4-BE49-F238E27FC236}">
                <a16:creationId xmlns:a16="http://schemas.microsoft.com/office/drawing/2014/main" id="{4B6845C8-D02B-4F8A-E0B4-F87F3AB7B382}"/>
              </a:ext>
            </a:extLst>
          </p:cNvPr>
          <p:cNvSpPr>
            <a:spLocks noGrp="1"/>
          </p:cNvSpPr>
          <p:nvPr>
            <p:ph type="body" sz="quarter" idx="24"/>
          </p:nvPr>
        </p:nvSpPr>
        <p:spPr/>
        <p:txBody>
          <a:bodyPr/>
          <a:lstStyle/>
          <a:p>
            <a:r>
              <a:rPr lang="en-US" dirty="0"/>
              <a:t>Context &amp; Aims</a:t>
            </a:r>
          </a:p>
        </p:txBody>
      </p:sp>
      <p:sp>
        <p:nvSpPr>
          <p:cNvPr id="9" name="Rounded Rectangle 8">
            <a:extLst>
              <a:ext uri="{FF2B5EF4-FFF2-40B4-BE49-F238E27FC236}">
                <a16:creationId xmlns:a16="http://schemas.microsoft.com/office/drawing/2014/main" id="{9E1F3EAF-7A8A-6F07-99A8-0F00A7BB692E}"/>
              </a:ext>
            </a:extLst>
          </p:cNvPr>
          <p:cNvSpPr/>
          <p:nvPr/>
        </p:nvSpPr>
        <p:spPr>
          <a:xfrm>
            <a:off x="234176" y="3624146"/>
            <a:ext cx="7136780" cy="75828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4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F7417-1B13-8594-BBC4-5258E45EEA7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120707C-3D72-4DE6-28BB-A3309805101A}"/>
              </a:ext>
            </a:extLst>
          </p:cNvPr>
          <p:cNvSpPr>
            <a:spLocks noGrp="1"/>
          </p:cNvSpPr>
          <p:nvPr>
            <p:ph type="body" sz="quarter" idx="14"/>
          </p:nvPr>
        </p:nvSpPr>
        <p:spPr>
          <a:xfrm>
            <a:off x="413915" y="1429441"/>
            <a:ext cx="10003714" cy="3900841"/>
          </a:xfrm>
        </p:spPr>
        <p:txBody>
          <a:bodyPr/>
          <a:lstStyle/>
          <a:p>
            <a:pPr marL="342900" indent="-342900">
              <a:buFont typeface="Wingdings" pitchFamily="2" charset="2"/>
              <a:buChar char="Ø"/>
            </a:pPr>
            <a:r>
              <a:rPr lang="en-US" sz="2000" dirty="0"/>
              <a:t>Evaluate usefulness for core level 2 modules.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Examine whether really assess readiness.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Examine indication of future success.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Focused on programming heavy/low retention/satisfaction modules M250, TT284, M269 with TM255 as a non-programming comparator.</a:t>
            </a:r>
          </a:p>
        </p:txBody>
      </p:sp>
      <p:sp>
        <p:nvSpPr>
          <p:cNvPr id="4" name="Text Placeholder 3">
            <a:extLst>
              <a:ext uri="{FF2B5EF4-FFF2-40B4-BE49-F238E27FC236}">
                <a16:creationId xmlns:a16="http://schemas.microsoft.com/office/drawing/2014/main" id="{54530687-7E77-46BB-F659-F5D3C0A60623}"/>
              </a:ext>
            </a:extLst>
          </p:cNvPr>
          <p:cNvSpPr>
            <a:spLocks noGrp="1"/>
          </p:cNvSpPr>
          <p:nvPr>
            <p:ph type="body" sz="quarter" idx="24"/>
          </p:nvPr>
        </p:nvSpPr>
        <p:spPr/>
        <p:txBody>
          <a:bodyPr/>
          <a:lstStyle/>
          <a:p>
            <a:r>
              <a:rPr lang="en-US" dirty="0"/>
              <a:t>This project aimed to…</a:t>
            </a:r>
          </a:p>
        </p:txBody>
      </p:sp>
    </p:spTree>
    <p:extLst>
      <p:ext uri="{BB962C8B-B14F-4D97-AF65-F5344CB8AC3E}">
        <p14:creationId xmlns:p14="http://schemas.microsoft.com/office/powerpoint/2010/main" val="170028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F510D-EFA1-3293-89E0-46C20EB30F3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E316510-1914-084B-E35E-1B7BE39391A5}"/>
              </a:ext>
            </a:extLst>
          </p:cNvPr>
          <p:cNvSpPr>
            <a:spLocks noGrp="1"/>
          </p:cNvSpPr>
          <p:nvPr>
            <p:ph type="body" sz="quarter" idx="14"/>
          </p:nvPr>
        </p:nvSpPr>
        <p:spPr>
          <a:xfrm>
            <a:off x="413914" y="1429441"/>
            <a:ext cx="10876937" cy="3900841"/>
          </a:xfrm>
        </p:spPr>
        <p:txBody>
          <a:bodyPr/>
          <a:lstStyle/>
          <a:p>
            <a:pPr marL="342900" indent="-342900">
              <a:buFont typeface="Wingdings" pitchFamily="2" charset="2"/>
              <a:buChar char="Ø"/>
            </a:pPr>
            <a:r>
              <a:rPr lang="en-US" sz="2000" dirty="0"/>
              <a:t>The research data includes: ​</a:t>
            </a:r>
          </a:p>
          <a:p>
            <a:pPr marL="342900" indent="-342900">
              <a:buFont typeface="Wingdings" pitchFamily="2" charset="2"/>
              <a:buChar char="Ø"/>
            </a:pPr>
            <a:endParaRPr lang="en-US" sz="2000" dirty="0"/>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Quiz/results data for all for modules</a:t>
            </a:r>
          </a:p>
          <a:p>
            <a:pPr marL="1028700" lvl="1" indent="-342900">
              <a:buFont typeface="Wingdings" pitchFamily="2" charset="2"/>
              <a:buChar char="Ø"/>
            </a:pPr>
            <a:endParaRPr lang="en-US" sz="2000" dirty="0">
              <a:solidFill>
                <a:srgbClr val="060645"/>
              </a:solidFill>
              <a:latin typeface="Poppins" panose="00000500000000000000" pitchFamily="2" charset="0"/>
              <a:cs typeface="Poppins" panose="00000500000000000000" pitchFamily="2" charset="0"/>
            </a:endParaRPr>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 Two focus groups of module team members and tutors of the level two modules investigated (n=9); ​</a:t>
            </a:r>
          </a:p>
          <a:p>
            <a:pPr marL="1028700" lvl="1" indent="-342900">
              <a:buFont typeface="Wingdings" pitchFamily="2" charset="2"/>
              <a:buChar char="Ø"/>
            </a:pPr>
            <a:endParaRPr lang="en-US" sz="2000" dirty="0">
              <a:solidFill>
                <a:srgbClr val="060645"/>
              </a:solidFill>
              <a:latin typeface="Poppins" panose="00000500000000000000" pitchFamily="2" charset="0"/>
              <a:cs typeface="Poppins" panose="00000500000000000000" pitchFamily="2" charset="0"/>
            </a:endParaRPr>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 A survey of level two students (n=74);​</a:t>
            </a:r>
          </a:p>
          <a:p>
            <a:pPr marL="1028700" lvl="1" indent="-342900">
              <a:buFont typeface="Wingdings" pitchFamily="2" charset="2"/>
              <a:buChar char="Ø"/>
            </a:pPr>
            <a:endParaRPr lang="en-US" sz="2000" dirty="0">
              <a:solidFill>
                <a:srgbClr val="060645"/>
              </a:solidFill>
              <a:latin typeface="Poppins" panose="00000500000000000000" pitchFamily="2" charset="0"/>
              <a:cs typeface="Poppins" panose="00000500000000000000" pitchFamily="2" charset="0"/>
            </a:endParaRPr>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 A follow up in depth interview with five of the survey respondents. ​</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All considered separately before a triangulation of the results was performed.  </a:t>
            </a:r>
          </a:p>
          <a:p>
            <a:pPr marL="342900" indent="-342900">
              <a:buFont typeface="Wingdings" pitchFamily="2" charset="2"/>
              <a:buChar char="Ø"/>
            </a:pPr>
            <a:endParaRPr lang="en-US" sz="2000" dirty="0"/>
          </a:p>
        </p:txBody>
      </p:sp>
      <p:sp>
        <p:nvSpPr>
          <p:cNvPr id="4" name="Text Placeholder 3">
            <a:extLst>
              <a:ext uri="{FF2B5EF4-FFF2-40B4-BE49-F238E27FC236}">
                <a16:creationId xmlns:a16="http://schemas.microsoft.com/office/drawing/2014/main" id="{9B376983-8BEE-2DB0-80DE-5E6044DE0DBE}"/>
              </a:ext>
            </a:extLst>
          </p:cNvPr>
          <p:cNvSpPr>
            <a:spLocks noGrp="1"/>
          </p:cNvSpPr>
          <p:nvPr>
            <p:ph type="body" sz="quarter" idx="24"/>
          </p:nvPr>
        </p:nvSpPr>
        <p:spPr/>
        <p:txBody>
          <a:bodyPr/>
          <a:lstStyle/>
          <a:p>
            <a:r>
              <a:rPr lang="en-US" dirty="0"/>
              <a:t>Data Collection</a:t>
            </a:r>
          </a:p>
        </p:txBody>
      </p:sp>
    </p:spTree>
    <p:extLst>
      <p:ext uri="{BB962C8B-B14F-4D97-AF65-F5344CB8AC3E}">
        <p14:creationId xmlns:p14="http://schemas.microsoft.com/office/powerpoint/2010/main" val="29380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B6FAC-284C-6B99-83FB-91FA6ABD761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F9BC24E-BEDC-EE35-AE9F-AC2B9BF1D91A}"/>
              </a:ext>
            </a:extLst>
          </p:cNvPr>
          <p:cNvSpPr>
            <a:spLocks noGrp="1"/>
          </p:cNvSpPr>
          <p:nvPr>
            <p:ph type="body" sz="quarter" idx="14"/>
          </p:nvPr>
        </p:nvSpPr>
        <p:spPr>
          <a:xfrm>
            <a:off x="413914" y="1429441"/>
            <a:ext cx="10876937" cy="3900841"/>
          </a:xfrm>
        </p:spPr>
        <p:txBody>
          <a:bodyPr/>
          <a:lstStyle/>
          <a:p>
            <a:pPr marL="342900" indent="-342900">
              <a:buFont typeface="Wingdings" pitchFamily="2" charset="2"/>
              <a:buChar char="Ø"/>
            </a:pPr>
            <a:r>
              <a:rPr lang="en-US" sz="2000" dirty="0"/>
              <a:t>Five advantages were identified, with only module coverage, and the potential for highlighting needs, identified more than once, and technical thinking, boosting confidence, and being non-threatening each appearing once.​</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The desires for (future iterations of) the quizzes included a discussion forum where students could discuss the quiz questions;  availability; a second quiz; and an audit.​</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The most common specific desire was for students to have the opportunity to discuss the quizzes and their results. ​</a:t>
            </a:r>
          </a:p>
          <a:p>
            <a:pPr marL="342900" indent="-342900">
              <a:buFont typeface="Wingdings" pitchFamily="2" charset="2"/>
              <a:buChar char="Ø"/>
            </a:pPr>
            <a:endParaRPr lang="en-US" sz="2000" dirty="0"/>
          </a:p>
          <a:p>
            <a:pPr marL="342900" indent="-342900">
              <a:buFont typeface="Wingdings" pitchFamily="2" charset="2"/>
              <a:buChar char="Ø"/>
            </a:pPr>
            <a:endParaRPr lang="en-US" sz="2000" dirty="0"/>
          </a:p>
        </p:txBody>
      </p:sp>
      <p:sp>
        <p:nvSpPr>
          <p:cNvPr id="4" name="Text Placeholder 3">
            <a:extLst>
              <a:ext uri="{FF2B5EF4-FFF2-40B4-BE49-F238E27FC236}">
                <a16:creationId xmlns:a16="http://schemas.microsoft.com/office/drawing/2014/main" id="{9B6209A4-C62B-6760-FDDE-2CFF5DA2C81B}"/>
              </a:ext>
            </a:extLst>
          </p:cNvPr>
          <p:cNvSpPr>
            <a:spLocks noGrp="1"/>
          </p:cNvSpPr>
          <p:nvPr>
            <p:ph type="body" sz="quarter" idx="24"/>
          </p:nvPr>
        </p:nvSpPr>
        <p:spPr/>
        <p:txBody>
          <a:bodyPr/>
          <a:lstStyle/>
          <a:p>
            <a:r>
              <a:rPr lang="en-US" dirty="0"/>
              <a:t>Focus group with educators</a:t>
            </a:r>
          </a:p>
        </p:txBody>
      </p:sp>
    </p:spTree>
    <p:extLst>
      <p:ext uri="{BB962C8B-B14F-4D97-AF65-F5344CB8AC3E}">
        <p14:creationId xmlns:p14="http://schemas.microsoft.com/office/powerpoint/2010/main" val="3876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5A1B3-F09A-CAD8-5A99-2D20CAEA6F8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EF66014-4B05-94F6-FA71-47B41E4AB62D}"/>
              </a:ext>
            </a:extLst>
          </p:cNvPr>
          <p:cNvSpPr>
            <a:spLocks noGrp="1"/>
          </p:cNvSpPr>
          <p:nvPr>
            <p:ph type="body" sz="quarter" idx="14"/>
          </p:nvPr>
        </p:nvSpPr>
        <p:spPr>
          <a:xfrm>
            <a:off x="413914" y="1429441"/>
            <a:ext cx="10876937" cy="3900841"/>
          </a:xfrm>
        </p:spPr>
        <p:txBody>
          <a:bodyPr/>
          <a:lstStyle/>
          <a:p>
            <a:pPr marL="342900" indent="-342900">
              <a:buFont typeface="Wingdings" pitchFamily="2" charset="2"/>
              <a:buChar char="Ø"/>
            </a:pPr>
            <a:r>
              <a:rPr lang="en-US" sz="2000" dirty="0"/>
              <a:t>The online survey received 74 responses​</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Results discussed should be considered in conjunction with the knowledge that:​</a:t>
            </a:r>
          </a:p>
          <a:p>
            <a:pPr marL="342900" indent="-342900">
              <a:buFont typeface="Wingdings" pitchFamily="2" charset="2"/>
              <a:buChar char="Ø"/>
            </a:pPr>
            <a:endParaRPr lang="en-US" sz="2000" dirty="0"/>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many respondents (56%) took the quiz after registering for the module, 7% of these took it after the module had started. ​</a:t>
            </a:r>
          </a:p>
          <a:p>
            <a:pPr marL="1028700" lvl="1" indent="-342900">
              <a:buFont typeface="Wingdings" pitchFamily="2" charset="2"/>
              <a:buChar char="Ø"/>
            </a:pPr>
            <a:endParaRPr lang="en-US" sz="2000" dirty="0">
              <a:solidFill>
                <a:srgbClr val="060645"/>
              </a:solidFill>
              <a:latin typeface="Poppins" panose="00000500000000000000" pitchFamily="2" charset="0"/>
              <a:cs typeface="Poppins" panose="00000500000000000000" pitchFamily="2" charset="0"/>
            </a:endParaRPr>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38% of respondents took the quiz before registration, ​</a:t>
            </a:r>
          </a:p>
          <a:p>
            <a:pPr marL="1028700" lvl="1" indent="-342900">
              <a:buFont typeface="Wingdings" pitchFamily="2" charset="2"/>
              <a:buChar char="Ø"/>
            </a:pPr>
            <a:endParaRPr lang="en-US" sz="2000" dirty="0">
              <a:solidFill>
                <a:srgbClr val="060645"/>
              </a:solidFill>
              <a:latin typeface="Poppins" panose="00000500000000000000" pitchFamily="2" charset="0"/>
              <a:cs typeface="Poppins" panose="00000500000000000000" pitchFamily="2" charset="0"/>
            </a:endParaRPr>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The remaining 15% could not remember when they took it.​</a:t>
            </a:r>
          </a:p>
        </p:txBody>
      </p:sp>
      <p:sp>
        <p:nvSpPr>
          <p:cNvPr id="4" name="Text Placeholder 3">
            <a:extLst>
              <a:ext uri="{FF2B5EF4-FFF2-40B4-BE49-F238E27FC236}">
                <a16:creationId xmlns:a16="http://schemas.microsoft.com/office/drawing/2014/main" id="{9E86B014-11DD-3B9E-FF69-DDF8D52A67C9}"/>
              </a:ext>
            </a:extLst>
          </p:cNvPr>
          <p:cNvSpPr>
            <a:spLocks noGrp="1"/>
          </p:cNvSpPr>
          <p:nvPr>
            <p:ph type="body" sz="quarter" idx="24"/>
          </p:nvPr>
        </p:nvSpPr>
        <p:spPr/>
        <p:txBody>
          <a:bodyPr/>
          <a:lstStyle/>
          <a:p>
            <a:r>
              <a:rPr lang="en-US" dirty="0">
                <a:solidFill>
                  <a:srgbClr val="254192"/>
                </a:solidFill>
              </a:rPr>
              <a:t>Student survey</a:t>
            </a:r>
            <a:endParaRPr lang="en-US" dirty="0"/>
          </a:p>
        </p:txBody>
      </p:sp>
      <p:graphicFrame>
        <p:nvGraphicFramePr>
          <p:cNvPr id="2" name="Content Placeholder 5">
            <a:extLst>
              <a:ext uri="{FF2B5EF4-FFF2-40B4-BE49-F238E27FC236}">
                <a16:creationId xmlns:a16="http://schemas.microsoft.com/office/drawing/2014/main" id="{D5414C87-9291-5C7E-3397-7D14C4250469}"/>
              </a:ext>
            </a:extLst>
          </p:cNvPr>
          <p:cNvGraphicFramePr>
            <a:graphicFrameLocks/>
          </p:cNvGraphicFramePr>
          <p:nvPr>
            <p:extLst>
              <p:ext uri="{D42A27DB-BD31-4B8C-83A1-F6EECF244321}">
                <p14:modId xmlns:p14="http://schemas.microsoft.com/office/powerpoint/2010/main" val="1526885692"/>
              </p:ext>
            </p:extLst>
          </p:nvPr>
        </p:nvGraphicFramePr>
        <p:xfrm>
          <a:off x="11679" y="506264"/>
          <a:ext cx="12180321" cy="5757331"/>
        </p:xfrm>
        <a:graphic>
          <a:graphicData uri="http://schemas.openxmlformats.org/drawingml/2006/table">
            <a:tbl>
              <a:tblPr/>
              <a:tblGrid>
                <a:gridCol w="914728">
                  <a:extLst>
                    <a:ext uri="{9D8B030D-6E8A-4147-A177-3AD203B41FA5}">
                      <a16:colId xmlns:a16="http://schemas.microsoft.com/office/drawing/2014/main" val="3549164842"/>
                    </a:ext>
                  </a:extLst>
                </a:gridCol>
                <a:gridCol w="5163396">
                  <a:extLst>
                    <a:ext uri="{9D8B030D-6E8A-4147-A177-3AD203B41FA5}">
                      <a16:colId xmlns:a16="http://schemas.microsoft.com/office/drawing/2014/main" val="2295976679"/>
                    </a:ext>
                  </a:extLst>
                </a:gridCol>
                <a:gridCol w="1311912">
                  <a:extLst>
                    <a:ext uri="{9D8B030D-6E8A-4147-A177-3AD203B41FA5}">
                      <a16:colId xmlns:a16="http://schemas.microsoft.com/office/drawing/2014/main" val="662676606"/>
                    </a:ext>
                  </a:extLst>
                </a:gridCol>
                <a:gridCol w="2804362">
                  <a:extLst>
                    <a:ext uri="{9D8B030D-6E8A-4147-A177-3AD203B41FA5}">
                      <a16:colId xmlns:a16="http://schemas.microsoft.com/office/drawing/2014/main" val="2476224702"/>
                    </a:ext>
                  </a:extLst>
                </a:gridCol>
                <a:gridCol w="1985923">
                  <a:extLst>
                    <a:ext uri="{9D8B030D-6E8A-4147-A177-3AD203B41FA5}">
                      <a16:colId xmlns:a16="http://schemas.microsoft.com/office/drawing/2014/main" val="2910760225"/>
                    </a:ext>
                  </a:extLst>
                </a:gridCol>
              </a:tblGrid>
              <a:tr h="393256">
                <a:tc>
                  <a:txBody>
                    <a:bodyPr/>
                    <a:lstStyle/>
                    <a:p>
                      <a:pPr algn="just" fontAlgn="base"/>
                      <a:r>
                        <a:rPr lang="en-GB" sz="1300" b="1" i="0">
                          <a:solidFill>
                            <a:srgbClr val="FFFFFF"/>
                          </a:solidFill>
                          <a:effectLst/>
                          <a:latin typeface="Times New Roman" panose="02020603050405020304" pitchFamily="18" charset="0"/>
                        </a:rPr>
                        <a:t>​</a:t>
                      </a: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dirty="0">
                          <a:solidFill>
                            <a:srgbClr val="FFFFFF"/>
                          </a:solidFill>
                          <a:effectLst/>
                          <a:latin typeface="Poppins" pitchFamily="2" charset="77"/>
                        </a:rPr>
                        <a:t>Question​</a:t>
                      </a:r>
                      <a:endParaRPr lang="en-US" sz="3500" b="1" i="0" dirty="0">
                        <a:solidFill>
                          <a:srgbClr val="FFFFFF"/>
                        </a:solidFill>
                        <a:effectLst/>
                      </a:endParaRP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FFFFFF"/>
                          </a:solidFill>
                          <a:effectLst/>
                          <a:latin typeface="Poppins" pitchFamily="2" charset="77"/>
                        </a:rPr>
                        <a:t>% agree​</a:t>
                      </a:r>
                      <a:endParaRPr lang="en-US" sz="3500" b="1" i="0">
                        <a:solidFill>
                          <a:srgbClr val="FFFFFF"/>
                        </a:solidFill>
                        <a:effectLst/>
                      </a:endParaRP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FFFFFF"/>
                          </a:solidFill>
                          <a:effectLst/>
                          <a:latin typeface="Poppins" pitchFamily="2" charset="77"/>
                        </a:rPr>
                        <a:t>% ambivalent​</a:t>
                      </a:r>
                      <a:endParaRPr lang="en-US" sz="3500" b="1" i="0">
                        <a:solidFill>
                          <a:srgbClr val="FFFFFF"/>
                        </a:solidFill>
                        <a:effectLst/>
                      </a:endParaRP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FFFFFF"/>
                          </a:solidFill>
                          <a:effectLst/>
                          <a:latin typeface="Poppins" pitchFamily="2" charset="77"/>
                        </a:rPr>
                        <a:t>% disagree​</a:t>
                      </a:r>
                      <a:endParaRPr lang="en-US" sz="3500" b="1" i="0">
                        <a:solidFill>
                          <a:srgbClr val="FFFFFF"/>
                        </a:solidFill>
                        <a:effectLst/>
                      </a:endParaRP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1C46C0"/>
                    </a:solidFill>
                  </a:tcPr>
                </a:tc>
                <a:extLst>
                  <a:ext uri="{0D108BD9-81ED-4DB2-BD59-A6C34878D82A}">
                    <a16:rowId xmlns:a16="http://schemas.microsoft.com/office/drawing/2014/main" val="4117080213"/>
                  </a:ext>
                </a:extLst>
              </a:tr>
              <a:tr h="710117">
                <a:tc>
                  <a:txBody>
                    <a:bodyPr/>
                    <a:lstStyle/>
                    <a:p>
                      <a:pPr algn="l" fontAlgn="base"/>
                      <a:r>
                        <a:rPr lang="en-US" sz="1800" b="1" i="0">
                          <a:solidFill>
                            <a:srgbClr val="FFFFFF"/>
                          </a:solidFill>
                          <a:effectLst/>
                          <a:latin typeface="Poppins" pitchFamily="2" charset="77"/>
                        </a:rPr>
                        <a:t>4​</a:t>
                      </a:r>
                      <a:endParaRPr lang="en-US" sz="3500" b="1" i="0">
                        <a:solidFill>
                          <a:srgbClr val="FFFFFF"/>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060645"/>
                          </a:solidFill>
                          <a:effectLst/>
                          <a:latin typeface="Poppins" pitchFamily="2" charset="77"/>
                        </a:rPr>
                        <a:t>feedback helpful on question fail or low result</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71</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22</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7</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extLst>
                  <a:ext uri="{0D108BD9-81ED-4DB2-BD59-A6C34878D82A}">
                    <a16:rowId xmlns:a16="http://schemas.microsoft.com/office/drawing/2014/main" val="1670737677"/>
                  </a:ext>
                </a:extLst>
              </a:tr>
              <a:tr h="710117">
                <a:tc>
                  <a:txBody>
                    <a:bodyPr/>
                    <a:lstStyle/>
                    <a:p>
                      <a:pPr algn="l" fontAlgn="base"/>
                      <a:r>
                        <a:rPr lang="en-US" sz="1800" b="1" i="0">
                          <a:solidFill>
                            <a:srgbClr val="FFFFFF"/>
                          </a:solidFill>
                          <a:effectLst/>
                          <a:latin typeface="Poppins" pitchFamily="2" charset="77"/>
                        </a:rPr>
                        <a:t>6​</a:t>
                      </a:r>
                      <a:endParaRPr lang="en-US" sz="3500" b="1" i="0">
                        <a:solidFill>
                          <a:srgbClr val="FFFFFF"/>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dirty="0">
                          <a:solidFill>
                            <a:srgbClr val="060645"/>
                          </a:solidFill>
                          <a:effectLst/>
                          <a:latin typeface="Poppins" pitchFamily="2" charset="77"/>
                        </a:rPr>
                        <a:t>felt less anxious about starting the module</a:t>
                      </a:r>
                      <a:r>
                        <a:rPr lang="en-US" sz="1800" b="0" i="0" dirty="0">
                          <a:solidFill>
                            <a:srgbClr val="060645"/>
                          </a:solidFill>
                          <a:effectLst/>
                          <a:latin typeface="Poppins" pitchFamily="2" charset="77"/>
                        </a:rPr>
                        <a:t>​</a:t>
                      </a:r>
                      <a:endParaRPr lang="en-US" sz="3500" b="0" i="0" dirty="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tc>
                  <a:txBody>
                    <a:bodyPr/>
                    <a:lstStyle/>
                    <a:p>
                      <a:pPr algn="ctr" fontAlgn="base"/>
                      <a:r>
                        <a:rPr lang="en-US" sz="1800" b="1" i="0">
                          <a:solidFill>
                            <a:srgbClr val="060645"/>
                          </a:solidFill>
                          <a:effectLst/>
                          <a:latin typeface="Poppins" pitchFamily="2" charset="77"/>
                        </a:rPr>
                        <a:t>54</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tc>
                  <a:txBody>
                    <a:bodyPr/>
                    <a:lstStyle/>
                    <a:p>
                      <a:pPr algn="ctr" fontAlgn="base"/>
                      <a:r>
                        <a:rPr lang="en-US" sz="1800" b="1" i="0">
                          <a:solidFill>
                            <a:srgbClr val="060645"/>
                          </a:solidFill>
                          <a:effectLst/>
                          <a:latin typeface="Poppins" pitchFamily="2" charset="77"/>
                        </a:rPr>
                        <a:t>33</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tc>
                  <a:txBody>
                    <a:bodyPr/>
                    <a:lstStyle/>
                    <a:p>
                      <a:pPr algn="ctr" fontAlgn="base"/>
                      <a:r>
                        <a:rPr lang="en-US" sz="1800" b="1" i="0">
                          <a:solidFill>
                            <a:srgbClr val="060645"/>
                          </a:solidFill>
                          <a:effectLst/>
                          <a:latin typeface="Poppins" pitchFamily="2" charset="77"/>
                        </a:rPr>
                        <a:t>13</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extLst>
                  <a:ext uri="{0D108BD9-81ED-4DB2-BD59-A6C34878D82A}">
                    <a16:rowId xmlns:a16="http://schemas.microsoft.com/office/drawing/2014/main" val="2596127824"/>
                  </a:ext>
                </a:extLst>
              </a:tr>
              <a:tr h="710117">
                <a:tc>
                  <a:txBody>
                    <a:bodyPr/>
                    <a:lstStyle/>
                    <a:p>
                      <a:pPr algn="l" fontAlgn="base"/>
                      <a:r>
                        <a:rPr lang="en-US" sz="1800" b="1" i="0">
                          <a:solidFill>
                            <a:srgbClr val="FFFFFF"/>
                          </a:solidFill>
                          <a:effectLst/>
                          <a:latin typeface="Poppins" pitchFamily="2" charset="77"/>
                        </a:rPr>
                        <a:t>7​</a:t>
                      </a:r>
                      <a:endParaRPr lang="en-US" sz="3500" b="1" i="0">
                        <a:solidFill>
                          <a:srgbClr val="FFFFFF"/>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060645"/>
                          </a:solidFill>
                          <a:effectLst/>
                          <a:latin typeface="Poppins" pitchFamily="2" charset="77"/>
                        </a:rPr>
                        <a:t>single question per topic is sufficient</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42</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21</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37</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extLst>
                  <a:ext uri="{0D108BD9-81ED-4DB2-BD59-A6C34878D82A}">
                    <a16:rowId xmlns:a16="http://schemas.microsoft.com/office/drawing/2014/main" val="2289169875"/>
                  </a:ext>
                </a:extLst>
              </a:tr>
              <a:tr h="710117">
                <a:tc>
                  <a:txBody>
                    <a:bodyPr/>
                    <a:lstStyle/>
                    <a:p>
                      <a:pPr algn="l" fontAlgn="base"/>
                      <a:r>
                        <a:rPr lang="en-US" sz="1800" b="1" i="0">
                          <a:solidFill>
                            <a:srgbClr val="FFFFFF"/>
                          </a:solidFill>
                          <a:effectLst/>
                          <a:latin typeface="Poppins" pitchFamily="2" charset="77"/>
                        </a:rPr>
                        <a:t>8​</a:t>
                      </a:r>
                      <a:endParaRPr lang="en-US" sz="3500" b="1" i="0">
                        <a:solidFill>
                          <a:srgbClr val="FFFFFF"/>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060645"/>
                          </a:solidFill>
                          <a:effectLst/>
                          <a:latin typeface="Poppins" pitchFamily="2" charset="77"/>
                        </a:rPr>
                        <a:t>would prefer two questions per topic</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tc>
                  <a:txBody>
                    <a:bodyPr/>
                    <a:lstStyle/>
                    <a:p>
                      <a:pPr algn="ctr" fontAlgn="base"/>
                      <a:r>
                        <a:rPr lang="en-US" sz="1800" b="1" i="0">
                          <a:solidFill>
                            <a:srgbClr val="060645"/>
                          </a:solidFill>
                          <a:effectLst/>
                          <a:latin typeface="Poppins" pitchFamily="2" charset="77"/>
                        </a:rPr>
                        <a:t>63</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tc>
                  <a:txBody>
                    <a:bodyPr/>
                    <a:lstStyle/>
                    <a:p>
                      <a:pPr algn="ctr" fontAlgn="base"/>
                      <a:r>
                        <a:rPr lang="en-US" sz="1800" b="1" i="0">
                          <a:solidFill>
                            <a:srgbClr val="060645"/>
                          </a:solidFill>
                          <a:effectLst/>
                          <a:latin typeface="Poppins" pitchFamily="2" charset="77"/>
                        </a:rPr>
                        <a:t>27</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tc>
                  <a:txBody>
                    <a:bodyPr/>
                    <a:lstStyle/>
                    <a:p>
                      <a:pPr algn="ctr" fontAlgn="base"/>
                      <a:r>
                        <a:rPr lang="en-US" sz="1800" b="1" i="0">
                          <a:solidFill>
                            <a:srgbClr val="060645"/>
                          </a:solidFill>
                          <a:effectLst/>
                          <a:latin typeface="Poppins" pitchFamily="2" charset="77"/>
                        </a:rPr>
                        <a:t>10</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extLst>
                  <a:ext uri="{0D108BD9-81ED-4DB2-BD59-A6C34878D82A}">
                    <a16:rowId xmlns:a16="http://schemas.microsoft.com/office/drawing/2014/main" val="3811675097"/>
                  </a:ext>
                </a:extLst>
              </a:tr>
              <a:tr h="710117">
                <a:tc>
                  <a:txBody>
                    <a:bodyPr/>
                    <a:lstStyle/>
                    <a:p>
                      <a:pPr algn="l" fontAlgn="base"/>
                      <a:r>
                        <a:rPr lang="en-US" sz="1800" b="1" i="0">
                          <a:solidFill>
                            <a:srgbClr val="FFFFFF"/>
                          </a:solidFill>
                          <a:effectLst/>
                          <a:latin typeface="Poppins" pitchFamily="2" charset="77"/>
                        </a:rPr>
                        <a:t>9​</a:t>
                      </a:r>
                      <a:endParaRPr lang="en-US" sz="3500" b="1" i="0">
                        <a:solidFill>
                          <a:srgbClr val="FFFFFF"/>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060645"/>
                          </a:solidFill>
                          <a:effectLst/>
                          <a:latin typeface="Poppins" pitchFamily="2" charset="77"/>
                        </a:rPr>
                        <a:t>would prefer two questions per topic at different levels</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71</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18</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11</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CCFE8"/>
                    </a:solidFill>
                  </a:tcPr>
                </a:tc>
                <a:extLst>
                  <a:ext uri="{0D108BD9-81ED-4DB2-BD59-A6C34878D82A}">
                    <a16:rowId xmlns:a16="http://schemas.microsoft.com/office/drawing/2014/main" val="3714813345"/>
                  </a:ext>
                </a:extLst>
              </a:tr>
              <a:tr h="710117">
                <a:tc>
                  <a:txBody>
                    <a:bodyPr/>
                    <a:lstStyle/>
                    <a:p>
                      <a:pPr algn="l" fontAlgn="base"/>
                      <a:r>
                        <a:rPr lang="en-US" sz="1800" b="1" i="0">
                          <a:solidFill>
                            <a:srgbClr val="FFFFFF"/>
                          </a:solidFill>
                          <a:effectLst/>
                          <a:latin typeface="Poppins" pitchFamily="2" charset="77"/>
                        </a:rPr>
                        <a:t>10​</a:t>
                      </a:r>
                      <a:endParaRPr lang="en-US" sz="3500" b="1" i="0">
                        <a:solidFill>
                          <a:srgbClr val="FFFFFF"/>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060645"/>
                          </a:solidFill>
                          <a:effectLst/>
                          <a:latin typeface="Poppins" pitchFamily="2" charset="77"/>
                        </a:rPr>
                        <a:t>overall felt it assessed readiness to study</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tc>
                  <a:txBody>
                    <a:bodyPr/>
                    <a:lstStyle/>
                    <a:p>
                      <a:pPr algn="ctr" fontAlgn="base"/>
                      <a:r>
                        <a:rPr lang="en-US" sz="1800" b="1" i="0">
                          <a:solidFill>
                            <a:srgbClr val="060645"/>
                          </a:solidFill>
                          <a:effectLst/>
                          <a:latin typeface="Poppins" pitchFamily="2" charset="77"/>
                        </a:rPr>
                        <a:t>62</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tc>
                  <a:txBody>
                    <a:bodyPr/>
                    <a:lstStyle/>
                    <a:p>
                      <a:pPr algn="ctr" fontAlgn="base"/>
                      <a:r>
                        <a:rPr lang="en-US" sz="1800" b="1" i="0">
                          <a:solidFill>
                            <a:srgbClr val="060645"/>
                          </a:solidFill>
                          <a:effectLst/>
                          <a:latin typeface="Poppins" pitchFamily="2" charset="77"/>
                        </a:rPr>
                        <a:t>28</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tc>
                  <a:txBody>
                    <a:bodyPr/>
                    <a:lstStyle/>
                    <a:p>
                      <a:pPr algn="ctr" fontAlgn="base"/>
                      <a:r>
                        <a:rPr lang="en-US" sz="1800" b="1" i="0">
                          <a:solidFill>
                            <a:srgbClr val="060645"/>
                          </a:solidFill>
                          <a:effectLst/>
                          <a:latin typeface="Poppins" pitchFamily="2" charset="77"/>
                        </a:rPr>
                        <a:t>10</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7E9F4"/>
                    </a:solidFill>
                  </a:tcPr>
                </a:tc>
                <a:extLst>
                  <a:ext uri="{0D108BD9-81ED-4DB2-BD59-A6C34878D82A}">
                    <a16:rowId xmlns:a16="http://schemas.microsoft.com/office/drawing/2014/main" val="117062020"/>
                  </a:ext>
                </a:extLst>
              </a:tr>
              <a:tr h="710117">
                <a:tc>
                  <a:txBody>
                    <a:bodyPr/>
                    <a:lstStyle/>
                    <a:p>
                      <a:pPr algn="l" fontAlgn="base"/>
                      <a:r>
                        <a:rPr lang="en-US" sz="1800" b="1" i="0">
                          <a:solidFill>
                            <a:srgbClr val="FFFFFF"/>
                          </a:solidFill>
                          <a:effectLst/>
                          <a:latin typeface="Poppins" pitchFamily="2" charset="77"/>
                        </a:rPr>
                        <a:t>11​</a:t>
                      </a:r>
                      <a:endParaRPr lang="en-US" sz="3500" b="1" i="0">
                        <a:solidFill>
                          <a:srgbClr val="FFFFFF"/>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060645"/>
                          </a:solidFill>
                          <a:effectLst/>
                          <a:latin typeface="Poppins" pitchFamily="2" charset="77"/>
                        </a:rPr>
                        <a:t>recommend use of such diagnostic quizzes</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76</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18</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CCCFE8"/>
                    </a:solidFill>
                  </a:tcPr>
                </a:tc>
                <a:tc>
                  <a:txBody>
                    <a:bodyPr/>
                    <a:lstStyle/>
                    <a:p>
                      <a:pPr algn="ctr" fontAlgn="base"/>
                      <a:r>
                        <a:rPr lang="en-US" sz="1800" b="1" i="0">
                          <a:solidFill>
                            <a:srgbClr val="060645"/>
                          </a:solidFill>
                          <a:effectLst/>
                          <a:latin typeface="Poppins" pitchFamily="2" charset="77"/>
                        </a:rPr>
                        <a:t>6</a:t>
                      </a:r>
                      <a:r>
                        <a:rPr lang="en-US" sz="1800" b="0" i="0">
                          <a:solidFill>
                            <a:srgbClr val="060645"/>
                          </a:solidFill>
                          <a:effectLst/>
                          <a:latin typeface="Poppins" pitchFamily="2" charset="77"/>
                        </a:rPr>
                        <a:t>​</a:t>
                      </a:r>
                      <a:endParaRPr lang="en-US" sz="3500" b="0" i="0">
                        <a:solidFill>
                          <a:srgbClr val="060645"/>
                        </a:solidFill>
                        <a:effectLst/>
                      </a:endParaRPr>
                    </a:p>
                  </a:txBody>
                  <a:tcPr marL="115545" marR="115545" marT="57772" marB="57772" anchor="ctr">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CCCFE8"/>
                    </a:solidFill>
                  </a:tcPr>
                </a:tc>
                <a:extLst>
                  <a:ext uri="{0D108BD9-81ED-4DB2-BD59-A6C34878D82A}">
                    <a16:rowId xmlns:a16="http://schemas.microsoft.com/office/drawing/2014/main" val="3979680921"/>
                  </a:ext>
                </a:extLst>
              </a:tr>
              <a:tr h="393256">
                <a:tc>
                  <a:txBody>
                    <a:bodyPr/>
                    <a:lstStyle/>
                    <a:p>
                      <a:pPr algn="just" fontAlgn="base"/>
                      <a:r>
                        <a:rPr lang="en-GB" sz="1300" b="1" i="0">
                          <a:solidFill>
                            <a:srgbClr val="FFFFFF"/>
                          </a:solidFill>
                          <a:effectLst/>
                          <a:latin typeface="Times New Roman" panose="02020603050405020304" pitchFamily="18" charset="0"/>
                        </a:rPr>
                        <a:t>​</a:t>
                      </a: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FFFFFF"/>
                          </a:solidFill>
                          <a:effectLst/>
                          <a:latin typeface="Poppins" pitchFamily="2" charset="77"/>
                        </a:rPr>
                        <a:t>average​</a:t>
                      </a:r>
                      <a:endParaRPr lang="en-US" sz="3500" b="1" i="0">
                        <a:solidFill>
                          <a:srgbClr val="FFFFFF"/>
                        </a:solidFill>
                        <a:effectLst/>
                      </a:endParaRP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FFFFFF"/>
                          </a:solidFill>
                          <a:effectLst/>
                          <a:latin typeface="Poppins" pitchFamily="2" charset="77"/>
                        </a:rPr>
                        <a:t>63​</a:t>
                      </a:r>
                      <a:endParaRPr lang="en-US" sz="3500" b="1" i="0">
                        <a:solidFill>
                          <a:srgbClr val="FFFFFF"/>
                        </a:solidFill>
                        <a:effectLst/>
                      </a:endParaRP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a:solidFill>
                            <a:srgbClr val="FFFFFF"/>
                          </a:solidFill>
                          <a:effectLst/>
                          <a:latin typeface="Poppins" pitchFamily="2" charset="77"/>
                        </a:rPr>
                        <a:t>24​</a:t>
                      </a:r>
                      <a:endParaRPr lang="en-US" sz="3500" b="1" i="0">
                        <a:solidFill>
                          <a:srgbClr val="FFFFFF"/>
                        </a:solidFill>
                        <a:effectLst/>
                      </a:endParaRP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tc>
                  <a:txBody>
                    <a:bodyPr/>
                    <a:lstStyle/>
                    <a:p>
                      <a:pPr algn="ctr" fontAlgn="base"/>
                      <a:r>
                        <a:rPr lang="en-US" sz="1800" b="1" i="0" dirty="0">
                          <a:solidFill>
                            <a:srgbClr val="FFFFFF"/>
                          </a:solidFill>
                          <a:effectLst/>
                          <a:latin typeface="Poppins" pitchFamily="2" charset="77"/>
                        </a:rPr>
                        <a:t>13</a:t>
                      </a:r>
                      <a:r>
                        <a:rPr lang="en-US" sz="1200" b="1" i="0" dirty="0">
                          <a:solidFill>
                            <a:srgbClr val="FFFFFF"/>
                          </a:solidFill>
                          <a:effectLst/>
                          <a:latin typeface="Poppins" pitchFamily="2" charset="77"/>
                        </a:rPr>
                        <a:t> ​</a:t>
                      </a:r>
                      <a:endParaRPr lang="en-US" sz="3500" b="1" i="0" dirty="0">
                        <a:solidFill>
                          <a:srgbClr val="FFFFFF"/>
                        </a:solidFill>
                        <a:effectLst/>
                      </a:endParaRPr>
                    </a:p>
                  </a:txBody>
                  <a:tcPr marL="115545" marR="115545" marT="57772" marB="57772">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1C46C0"/>
                    </a:solidFill>
                  </a:tcPr>
                </a:tc>
                <a:extLst>
                  <a:ext uri="{0D108BD9-81ED-4DB2-BD59-A6C34878D82A}">
                    <a16:rowId xmlns:a16="http://schemas.microsoft.com/office/drawing/2014/main" val="695912789"/>
                  </a:ext>
                </a:extLst>
              </a:tr>
            </a:tbl>
          </a:graphicData>
        </a:graphic>
      </p:graphicFrame>
      <p:sp>
        <p:nvSpPr>
          <p:cNvPr id="5" name="Rounded Rectangle 4">
            <a:extLst>
              <a:ext uri="{FF2B5EF4-FFF2-40B4-BE49-F238E27FC236}">
                <a16:creationId xmlns:a16="http://schemas.microsoft.com/office/drawing/2014/main" id="{B1085311-800D-A1A8-845A-7179D086EE18}"/>
              </a:ext>
            </a:extLst>
          </p:cNvPr>
          <p:cNvSpPr/>
          <p:nvPr/>
        </p:nvSpPr>
        <p:spPr>
          <a:xfrm>
            <a:off x="1036256" y="901825"/>
            <a:ext cx="6388672" cy="75828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B449A435-3668-DA5B-5663-1A02C86DEE66}"/>
              </a:ext>
            </a:extLst>
          </p:cNvPr>
          <p:cNvSpPr/>
          <p:nvPr/>
        </p:nvSpPr>
        <p:spPr>
          <a:xfrm>
            <a:off x="901149" y="3017521"/>
            <a:ext cx="6388672" cy="1446748"/>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A4F29E70-12C2-3943-9640-14012A73BF9E}"/>
              </a:ext>
            </a:extLst>
          </p:cNvPr>
          <p:cNvSpPr/>
          <p:nvPr/>
        </p:nvSpPr>
        <p:spPr>
          <a:xfrm>
            <a:off x="901149" y="5099615"/>
            <a:ext cx="6388672" cy="758283"/>
          </a:xfrm>
          <a:prstGeom prst="round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42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188E4-DF7D-5437-47CE-7DE6B807B9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14EEE53-7098-4EF6-5061-5611B448D3AB}"/>
              </a:ext>
            </a:extLst>
          </p:cNvPr>
          <p:cNvSpPr>
            <a:spLocks noGrp="1"/>
          </p:cNvSpPr>
          <p:nvPr>
            <p:ph type="body" sz="quarter" idx="14"/>
          </p:nvPr>
        </p:nvSpPr>
        <p:spPr>
          <a:xfrm>
            <a:off x="413914" y="1429441"/>
            <a:ext cx="11509862" cy="3900841"/>
          </a:xfrm>
        </p:spPr>
        <p:txBody>
          <a:bodyPr/>
          <a:lstStyle/>
          <a:p>
            <a:pPr marL="342900" indent="-342900">
              <a:buFont typeface="Wingdings" pitchFamily="2" charset="2"/>
              <a:buChar char="Ø"/>
            </a:pPr>
            <a:r>
              <a:rPr lang="en-US" sz="2000" dirty="0"/>
              <a:t>To make the quizzes better it was suggested that:​</a:t>
            </a:r>
          </a:p>
          <a:p>
            <a:pPr marL="342900" indent="-342900">
              <a:buFont typeface="Wingdings" pitchFamily="2" charset="2"/>
              <a:buChar char="Ø"/>
            </a:pPr>
            <a:endParaRPr lang="en-US" sz="2000" dirty="0"/>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More focused feedback on errors could be provided​</a:t>
            </a:r>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The quizzes should be tailored to represent the content of the module more accurately, for example so that they do not give unwarranted confidence, specifically: where a module has a large reporting element, that should be represented in the quiz​</a:t>
            </a:r>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Harder questions could be included that are more representative of course content​</a:t>
            </a:r>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A larger pool of questions could be drawn from so that the quizzes can be used for preparation for the module​</a:t>
            </a:r>
          </a:p>
          <a:p>
            <a:pPr marL="1028700" lvl="1" indent="-342900">
              <a:buFont typeface="Wingdings" pitchFamily="2" charset="2"/>
              <a:buChar char="Ø"/>
            </a:pPr>
            <a:r>
              <a:rPr lang="en-US" sz="2000" dirty="0">
                <a:solidFill>
                  <a:srgbClr val="060645"/>
                </a:solidFill>
                <a:latin typeface="Poppins" panose="00000500000000000000" pitchFamily="2" charset="0"/>
                <a:cs typeface="Poppins" panose="00000500000000000000" pitchFamily="2" charset="0"/>
              </a:rPr>
              <a:t>Longer questions could be included​</a:t>
            </a:r>
          </a:p>
          <a:p>
            <a:pPr marL="342900" indent="-342900">
              <a:buFont typeface="Wingdings" pitchFamily="2" charset="2"/>
              <a:buChar char="Ø"/>
            </a:pPr>
            <a:endParaRPr lang="en-US" sz="2000" dirty="0"/>
          </a:p>
        </p:txBody>
      </p:sp>
      <p:sp>
        <p:nvSpPr>
          <p:cNvPr id="4" name="Text Placeholder 3">
            <a:extLst>
              <a:ext uri="{FF2B5EF4-FFF2-40B4-BE49-F238E27FC236}">
                <a16:creationId xmlns:a16="http://schemas.microsoft.com/office/drawing/2014/main" id="{A00A16C8-E140-2FDD-A335-5827FF855379}"/>
              </a:ext>
            </a:extLst>
          </p:cNvPr>
          <p:cNvSpPr>
            <a:spLocks noGrp="1"/>
          </p:cNvSpPr>
          <p:nvPr>
            <p:ph type="body" sz="quarter" idx="24"/>
          </p:nvPr>
        </p:nvSpPr>
        <p:spPr/>
        <p:txBody>
          <a:bodyPr/>
          <a:lstStyle/>
          <a:p>
            <a:r>
              <a:rPr lang="en-US" dirty="0">
                <a:solidFill>
                  <a:srgbClr val="254192"/>
                </a:solidFill>
              </a:rPr>
              <a:t>Student interviews</a:t>
            </a:r>
            <a:endParaRPr lang="en-US" dirty="0"/>
          </a:p>
        </p:txBody>
      </p:sp>
    </p:spTree>
    <p:extLst>
      <p:ext uri="{BB962C8B-B14F-4D97-AF65-F5344CB8AC3E}">
        <p14:creationId xmlns:p14="http://schemas.microsoft.com/office/powerpoint/2010/main" val="11181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968BC-BBA6-2904-DDBE-D2BB5B7B4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3682C-9D66-B66C-43F8-A84D54DBE4BF}"/>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22</a:t>
            </a:r>
          </a:p>
        </p:txBody>
      </p:sp>
      <p:sp>
        <p:nvSpPr>
          <p:cNvPr id="6" name="Text Placeholder 5">
            <a:extLst>
              <a:ext uri="{FF2B5EF4-FFF2-40B4-BE49-F238E27FC236}">
                <a16:creationId xmlns:a16="http://schemas.microsoft.com/office/drawing/2014/main" id="{BA2A21F7-405C-DCDE-256B-2239B01FB156}"/>
              </a:ext>
            </a:extLst>
          </p:cNvPr>
          <p:cNvSpPr>
            <a:spLocks noGrp="1"/>
          </p:cNvSpPr>
          <p:nvPr>
            <p:ph type="body" sz="quarter" idx="21"/>
          </p:nvPr>
        </p:nvSpPr>
        <p:spPr/>
        <p:txBody>
          <a:bodyPr/>
          <a:lstStyle/>
          <a:p>
            <a:r>
              <a:rPr lang="en-US" dirty="0">
                <a:solidFill>
                  <a:srgbClr val="254192"/>
                </a:solidFill>
              </a:rPr>
              <a:t>Results analysis</a:t>
            </a:r>
            <a:endParaRPr lang="en-GB" dirty="0"/>
          </a:p>
        </p:txBody>
      </p:sp>
      <p:sp>
        <p:nvSpPr>
          <p:cNvPr id="4" name="Text Placeholder 3">
            <a:extLst>
              <a:ext uri="{FF2B5EF4-FFF2-40B4-BE49-F238E27FC236}">
                <a16:creationId xmlns:a16="http://schemas.microsoft.com/office/drawing/2014/main" id="{A7BBAA96-BAF8-0A9A-CEDC-EA9F2D532C10}"/>
              </a:ext>
            </a:extLst>
          </p:cNvPr>
          <p:cNvSpPr>
            <a:spLocks noGrp="1"/>
          </p:cNvSpPr>
          <p:nvPr>
            <p:ph type="body" sz="quarter" idx="14"/>
          </p:nvPr>
        </p:nvSpPr>
        <p:spPr>
          <a:xfrm>
            <a:off x="413915" y="1068946"/>
            <a:ext cx="5539210" cy="3105489"/>
          </a:xfrm>
        </p:spPr>
        <p:txBody>
          <a:bodyPr/>
          <a:lstStyle/>
          <a:p>
            <a:pPr marL="342900" indent="-342900">
              <a:buFont typeface="Wingdings" pitchFamily="2" charset="2"/>
              <a:buChar char="Ø"/>
            </a:pPr>
            <a:r>
              <a:rPr lang="en-US" sz="2000" dirty="0"/>
              <a:t>Those who achieved a ‘Green’ result on the ARFY quiz were more likely to achieve a distinction on their course, </a:t>
            </a:r>
            <a:r>
              <a:rPr lang="el-GR" sz="2000" dirty="0"/>
              <a:t>χ2(14)=83.61, </a:t>
            </a:r>
            <a:r>
              <a:rPr lang="en-US" sz="2000" dirty="0"/>
              <a:t>p&lt;0.001; 35.4% of those achieving a ‘Green’ result achieved a distinction, ​</a:t>
            </a:r>
          </a:p>
          <a:p>
            <a:pPr marL="342900" indent="-342900">
              <a:buFont typeface="Wingdings" pitchFamily="2" charset="2"/>
              <a:buChar char="Ø"/>
            </a:pPr>
            <a:r>
              <a:rPr lang="en-US" sz="2000" dirty="0"/>
              <a:t>30.1% of those who got Amber and only 8.8% of those who got Red managed the same. ​</a:t>
            </a:r>
          </a:p>
          <a:p>
            <a:pPr marL="342900" indent="-342900">
              <a:buFont typeface="Wingdings" pitchFamily="2" charset="2"/>
              <a:buChar char="Ø"/>
            </a:pPr>
            <a:r>
              <a:rPr lang="en-US" sz="2000" dirty="0"/>
              <a:t>Of those who failed the course, only 5.9% had achieved a Green result on the ARFY quiz, while 72.2% had got Amber and 21.8% had got Red. ​</a:t>
            </a:r>
          </a:p>
          <a:p>
            <a:pPr marL="342900" indent="-342900">
              <a:buFont typeface="Wingdings" pitchFamily="2" charset="2"/>
              <a:buChar char="Ø"/>
            </a:pPr>
            <a:endParaRPr lang="en-US" sz="2000" dirty="0"/>
          </a:p>
        </p:txBody>
      </p:sp>
      <p:graphicFrame>
        <p:nvGraphicFramePr>
          <p:cNvPr id="8" name="Chart 7" descr="Chart Example">
            <a:extLst>
              <a:ext uri="{FF2B5EF4-FFF2-40B4-BE49-F238E27FC236}">
                <a16:creationId xmlns:a16="http://schemas.microsoft.com/office/drawing/2014/main" id="{29BB46B5-0CA9-D6D4-275A-F914EF101644}"/>
              </a:ext>
            </a:extLst>
          </p:cNvPr>
          <p:cNvGraphicFramePr/>
          <p:nvPr>
            <p:extLst>
              <p:ext uri="{D42A27DB-BD31-4B8C-83A1-F6EECF244321}">
                <p14:modId xmlns:p14="http://schemas.microsoft.com/office/powerpoint/2010/main" val="1385585505"/>
              </p:ext>
            </p:extLst>
          </p:nvPr>
        </p:nvGraphicFramePr>
        <p:xfrm>
          <a:off x="6238876" y="890068"/>
          <a:ext cx="5747658" cy="4900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545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7D98-2A14-1094-5FE7-D34CC8297CA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AA8ED6C-7E33-1CCE-7753-5DF03B2FA07D}"/>
              </a:ext>
            </a:extLst>
          </p:cNvPr>
          <p:cNvSpPr>
            <a:spLocks noGrp="1"/>
          </p:cNvSpPr>
          <p:nvPr>
            <p:ph type="body" sz="quarter" idx="14"/>
          </p:nvPr>
        </p:nvSpPr>
        <p:spPr>
          <a:xfrm>
            <a:off x="413914" y="1429441"/>
            <a:ext cx="11509862" cy="3900841"/>
          </a:xfrm>
        </p:spPr>
        <p:txBody>
          <a:bodyPr/>
          <a:lstStyle/>
          <a:p>
            <a:pPr marL="342900" indent="-342900">
              <a:buFont typeface="Wingdings" pitchFamily="2" charset="2"/>
              <a:buChar char="Ø"/>
            </a:pPr>
            <a:r>
              <a:rPr lang="en-US" sz="2000" dirty="0"/>
              <a:t>A  statistical analysis was carried out to measure linear correlation for each module between quiz results and final grades using Pearson’s correlation coefficient. ​</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It </a:t>
            </a:r>
            <a:r>
              <a:rPr lang="en-US" sz="2000" b="1" u="sng" dirty="0"/>
              <a:t>is</a:t>
            </a:r>
            <a:r>
              <a:rPr lang="en-US" sz="2000" dirty="0"/>
              <a:t> reasonable to use the AYRF results as an indicative predictor towards final grades for three of the four modules included in this study (TT284, M269 and M250) as these all had a significant correlation at p &lt; 0.5. ​</a:t>
            </a:r>
          </a:p>
          <a:p>
            <a:pPr marL="342900" indent="-342900">
              <a:buFont typeface="Wingdings" pitchFamily="2" charset="2"/>
              <a:buChar char="Ø"/>
            </a:pPr>
            <a:endParaRPr lang="en-US" sz="2000" dirty="0"/>
          </a:p>
          <a:p>
            <a:pPr marL="342900" indent="-342900">
              <a:buFont typeface="Wingdings" pitchFamily="2" charset="2"/>
              <a:buChar char="Ø"/>
            </a:pPr>
            <a:r>
              <a:rPr lang="en-US" sz="2000" dirty="0"/>
              <a:t>It </a:t>
            </a:r>
            <a:r>
              <a:rPr lang="en-US" sz="2000" b="1" u="sng" dirty="0"/>
              <a:t>would not </a:t>
            </a:r>
            <a:r>
              <a:rPr lang="en-US" sz="2000" dirty="0"/>
              <a:t>be reasonable to use the TM255 AYRF results as predictors toward the module’s final results; the far lower completion rate of the AYRF quiz for TM255 led to very little data being available for analysis.</a:t>
            </a:r>
          </a:p>
        </p:txBody>
      </p:sp>
      <p:sp>
        <p:nvSpPr>
          <p:cNvPr id="4" name="Text Placeholder 3">
            <a:extLst>
              <a:ext uri="{FF2B5EF4-FFF2-40B4-BE49-F238E27FC236}">
                <a16:creationId xmlns:a16="http://schemas.microsoft.com/office/drawing/2014/main" id="{9B8F2D94-CB63-4A7F-B461-D63CD3FCECB9}"/>
              </a:ext>
            </a:extLst>
          </p:cNvPr>
          <p:cNvSpPr>
            <a:spLocks noGrp="1"/>
          </p:cNvSpPr>
          <p:nvPr>
            <p:ph type="body" sz="quarter" idx="24"/>
          </p:nvPr>
        </p:nvSpPr>
        <p:spPr/>
        <p:txBody>
          <a:bodyPr/>
          <a:lstStyle/>
          <a:p>
            <a:r>
              <a:rPr lang="en-US" dirty="0">
                <a:solidFill>
                  <a:srgbClr val="254192"/>
                </a:solidFill>
              </a:rPr>
              <a:t>Results analysis</a:t>
            </a:r>
            <a:endParaRPr lang="en-US" dirty="0"/>
          </a:p>
        </p:txBody>
      </p:sp>
    </p:spTree>
    <p:extLst>
      <p:ext uri="{BB962C8B-B14F-4D97-AF65-F5344CB8AC3E}">
        <p14:creationId xmlns:p14="http://schemas.microsoft.com/office/powerpoint/2010/main" val="114948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CatchAll xmlns="e4476828-269d-41e7-8c7f-463a607b843c">
      <Value>248</Value>
      <Value>1</Value>
    </TaxCatchAll>
    <lcf76f155ced4ddcb4097134ff3c332f xmlns="7aeab5f3-05ab-446d-9f7a-c4c35c6a47f0">
      <Terms xmlns="http://schemas.microsoft.com/office/infopath/2007/PartnerControls"/>
    </lcf76f155ced4ddcb4097134ff3c332f>
    <SourceSystemCreated xmlns="e4476828-269d-41e7-8c7f-463a607b843c" xsi:nil="true"/>
    <c976f18f1f4745adb6b6ecf8d941b9f5 xmlns="f6649768-51e2-4ed9-9bdf-4c374a10f6bd">
      <Terms xmlns="http://schemas.microsoft.com/office/infopath/2007/PartnerControls"/>
    </c976f18f1f4745adb6b6ecf8d941b9f5>
    <SourceSystemModifiedBy xmlns="e4476828-269d-41e7-8c7f-463a607b843c">
      <UserInfo>
        <DisplayName/>
        <AccountId xsi:nil="true"/>
        <AccountType/>
      </UserInfo>
    </SourceSystemModifiedBy>
    <jfb83b211892487d8f99ba34d47cda51 xmlns="e4476828-269d-41e7-8c7f-463a607b843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e0d36b11-db4e-4123-8f10-8157dedade86</TermId>
        </TermInfo>
      </Terms>
    </jfb83b211892487d8f99ba34d47cda51>
    <SourceSystemModified xmlns="e4476828-269d-41e7-8c7f-463a607b843c" xsi:nil="true"/>
    <SourceSystem xmlns="e4476828-269d-41e7-8c7f-463a607b843c" xsi:nil="true"/>
    <TaxKeywordTaxHTField xmlns="e4476828-269d-41e7-8c7f-463a607b843c">
      <Terms xmlns="http://schemas.microsoft.com/office/infopath/2007/PartnerControls">
        <TermInfo xmlns="http://schemas.microsoft.com/office/infopath/2007/PartnerControls">
          <TermName xmlns="http://schemas.microsoft.com/office/infopath/2007/PartnerControls">OU Master PowerPoint Template</TermName>
          <TermId xmlns="http://schemas.microsoft.com/office/infopath/2007/PartnerControls">e5054ec4-46d6-4301-a570-d8f11b0d3c08</TermId>
        </TermInfo>
      </Terms>
    </TaxKeywordTaxHTField>
    <InfoSecLevel xmlns="e4476828-269d-41e7-8c7f-463a607b843c">Internal Use Only</InfoSecLevel>
    <CategoryDescription xmlns="http://schemas.microsoft.com/sharepoint.v3">OU Master PowerPoint Template</CategoryDescription>
    <_dlc_DocId xmlns="f6649768-51e2-4ed9-9bdf-4c374a10f6bd">INTTHC-1952402693-530</_dlc_DocId>
    <_dlc_DocIdUrl xmlns="f6649768-51e2-4ed9-9bdf-4c374a10f6bd">
      <Url>https://openuniv.sharepoint.com/sites/intranet-tutor-help-centre/_layouts/15/DocIdRedir.aspx?ID=INTTHC-1952402693-530</Url>
      <Description>INTTHC-1952402693-530</Description>
    </_dlc_DocIdUrl>
  </documentManagement>
</p:properties>
</file>

<file path=customXml/item3.xml><?xml version="1.0" encoding="utf-8"?>
<?mso-contentType ?>
<SharedContentType xmlns="Microsoft.SharePoint.Taxonomy.ContentTypeSync" SourceId="bfb35f09-1364-44fa-bda6-079b81d03a24" ContentTypeId="0x010100B08DCD0EEA0F07498423205D5413358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Standard document" ma:contentTypeID="0x010100B08DCD0EEA0F07498423205D54133588002F7710345EDBE643A981E852AE4B359C00C6ABBD85DCF86041A5EB231FB3CFE633" ma:contentTypeVersion="20" ma:contentTypeDescription="For general documents (Word, Excel etc)." ma:contentTypeScope="" ma:versionID="a87e3f3a5fc7ddd7731793efb3cecb3a">
  <xsd:schema xmlns:xsd="http://www.w3.org/2001/XMLSchema" xmlns:xs="http://www.w3.org/2001/XMLSchema" xmlns:p="http://schemas.microsoft.com/office/2006/metadata/properties" xmlns:ns2="e4476828-269d-41e7-8c7f-463a607b843c" xmlns:ns3="http://schemas.microsoft.com/sharepoint.v3" xmlns:ns4="f6649768-51e2-4ed9-9bdf-4c374a10f6bd" xmlns:ns5="7aeab5f3-05ab-446d-9f7a-c4c35c6a47f0" targetNamespace="http://schemas.microsoft.com/office/2006/metadata/properties" ma:root="true" ma:fieldsID="0e0ca5ac7043c5c2491ce9c7b71b8daf" ns2:_="" ns3:_="" ns4:_="" ns5:_="">
    <xsd:import namespace="e4476828-269d-41e7-8c7f-463a607b843c"/>
    <xsd:import namespace="http://schemas.microsoft.com/sharepoint.v3"/>
    <xsd:import namespace="f6649768-51e2-4ed9-9bdf-4c374a10f6bd"/>
    <xsd:import namespace="7aeab5f3-05ab-446d-9f7a-c4c35c6a47f0"/>
    <xsd:element name="properties">
      <xsd:complexType>
        <xsd:sequence>
          <xsd:element name="documentManagement">
            <xsd:complexType>
              <xsd:all>
                <xsd:element ref="ns2:InfoSecLevel"/>
                <xsd:element ref="ns3:CategoryDescription" minOccurs="0"/>
                <xsd:element ref="ns2:SourceSystemCreated" minOccurs="0"/>
                <xsd:element ref="ns2:SourceSystemModified" minOccurs="0"/>
                <xsd:element ref="ns2:SourceSystemModifiedBy" minOccurs="0"/>
                <xsd:element ref="ns2:jfb83b211892487d8f99ba34d47cda51" minOccurs="0"/>
                <xsd:element ref="ns2:TaxCatchAll" minOccurs="0"/>
                <xsd:element ref="ns2:TaxCatchAllLabel" minOccurs="0"/>
                <xsd:element ref="ns2:TaxKeywordTaxHTField" minOccurs="0"/>
                <xsd:element ref="ns2:SourceSystem" minOccurs="0"/>
                <xsd:element ref="ns4:_dlc_DocId" minOccurs="0"/>
                <xsd:element ref="ns4:_dlc_DocIdUrl" minOccurs="0"/>
                <xsd:element ref="ns4:_dlc_DocIdPersistId" minOccurs="0"/>
                <xsd:element ref="ns4:c976f18f1f4745adb6b6ecf8d941b9f5" minOccurs="0"/>
                <xsd:element ref="ns5:MediaServiceMetadata" minOccurs="0"/>
                <xsd:element ref="ns5:MediaServiceFastMetadata" minOccurs="0"/>
                <xsd:element ref="ns5:MediaServiceAutoKeyPoints" minOccurs="0"/>
                <xsd:element ref="ns5:MediaServiceKeyPoints" minOccurs="0"/>
                <xsd:element ref="ns4:SharedWithUsers" minOccurs="0"/>
                <xsd:element ref="ns4:SharedWithDetails" minOccurs="0"/>
                <xsd:element ref="ns5:lcf76f155ced4ddcb4097134ff3c332f" minOccurs="0"/>
                <xsd:element ref="ns5:MediaServiceGenerationTime" minOccurs="0"/>
                <xsd:element ref="ns5:MediaServiceEventHashCode" minOccurs="0"/>
                <xsd:element ref="ns5:MediaServiceOCR" minOccurs="0"/>
                <xsd:element ref="ns5:MediaServiceDateTaken" minOccurs="0"/>
                <xsd:element ref="ns5:MediaLengthInSeconds" minOccurs="0"/>
                <xsd:element ref="ns5:MediaServiceObjectDetectorVersions"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InfoSecLevel" ma:index="3" ma:displayName="Information Security Level" ma:default="Internal Use Only" ma:description="Note that Highly Restricted documents should not be held in cloud storage." ma:format="Dropdown" ma:internalName="InfoSecLevel" ma:readOnly="false">
      <xsd:simpleType>
        <xsd:restriction base="dms:Choice">
          <xsd:enumeration value="Highly Restricted - These should not be held in cloud storage"/>
          <xsd:enumeration value="Highly Confidential"/>
          <xsd:enumeration value="Proprietary"/>
          <xsd:enumeration value="Internal Use Only"/>
          <xsd:enumeration value="Public Documents"/>
        </xsd:restriction>
      </xsd:simpleType>
    </xsd:element>
    <xsd:element name="SourceSystemCreated" ma:index="6" nillable="true" ma:displayName="Source System Created" ma:format="DateTime" ma:internalName="SourceSystemCreated" ma:readOnly="false">
      <xsd:simpleType>
        <xsd:restriction base="dms:DateTime"/>
      </xsd:simpleType>
    </xsd:element>
    <xsd:element name="SourceSystemModified" ma:index="7" nillable="true" ma:displayName="Source System Modified" ma:format="DateTime" ma:internalName="SourceSystemModified" ma:readOnly="false">
      <xsd:simpleType>
        <xsd:restriction base="dms:DateTime"/>
      </xsd:simpleType>
    </xsd:element>
    <xsd:element name="SourceSystemModifiedBy" ma:index="8" nillable="true" ma:displayName="Source System Modified By" ma:list="UserInfo" ma:SharePointGroup="0" ma:internalName="SourceSystemModifi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fb83b211892487d8f99ba34d47cda51" ma:index="12" ma:taxonomy="true" ma:internalName="jfb83b211892487d8f99ba34d47cda51" ma:taxonomyFieldName="OULanguage" ma:displayName="Language (OU)" ma:readOnly="false" ma:default="1;#English|e0d36b11-db4e-4123-8f10-8157dedade86" ma:fieldId="{3fb83b21-1892-487d-8f99-ba34d47cda51}" ma:taxonomyMulti="true" ma:sspId="bfb35f09-1364-44fa-bda6-079b81d03a24" ma:termSetId="6988e76f-8d6c-4125-83fe-48a1bc57431c"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650fc396-6b87-4772-acf3-d5c3bea3f3f1}" ma:internalName="TaxCatchAll" ma:showField="CatchAllData"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650fc396-6b87-4772-acf3-d5c3bea3f3f1}" ma:internalName="TaxCatchAllLabel" ma:readOnly="true" ma:showField="CatchAllDataLabel"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bfb35f09-1364-44fa-bda6-079b81d03a24" ma:termSetId="00000000-0000-0000-0000-000000000000" ma:anchorId="00000000-0000-0000-0000-000000000000" ma:open="true" ma:isKeyword="true">
      <xsd:complexType>
        <xsd:sequence>
          <xsd:element ref="pc:Terms" minOccurs="0" maxOccurs="1"/>
        </xsd:sequence>
      </xsd:complexType>
    </xsd:element>
    <xsd:element name="SourceSystem" ma:index="19" nillable="true" ma:displayName="Source System" ma:format="Dropdown" ma:internalName="SourceSystem" ma:readOnly="false">
      <xsd:simpleType>
        <xsd:restriction base="dms:Choice">
          <xsd:enumeration value="Documentum"/>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5"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49768-51e2-4ed9-9bdf-4c374a10f6bd"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dexed="true"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c976f18f1f4745adb6b6ecf8d941b9f5" ma:index="23" nillable="true" ma:taxonomy="true" ma:internalName="c976f18f1f4745adb6b6ecf8d941b9f5" ma:taxonomyFieldName="TreeStructureCategory" ma:displayName="TreeStructureCategory" ma:readOnly="false" ma:fieldId="{c976f18f-1f47-45ad-b6b6-ecf8d941b9f5}" ma:taxonomyMulti="true" ma:sspId="bfb35f09-1364-44fa-bda6-079b81d03a24" ma:termSetId="e3d86e10-b5f7-491b-9c3f-0248c3e0bcce" ma:anchorId="00000000-0000-0000-0000-000000000000" ma:open="fals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eab5f3-05ab-446d-9f7a-c4c35c6a47f0"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MediaServiceObjectDetectorVersions" ma:index="38" nillable="true" ma:displayName="MediaServiceObjectDetectorVersions" ma:hidden="true" ma:indexed="true" ma:internalName="MediaServiceObjectDetectorVersions" ma:readOnly="true">
      <xsd:simpleType>
        <xsd:restriction base="dms:Text"/>
      </xsd:simpleType>
    </xsd:element>
    <xsd:element name="MediaServiceSearchProperties" ma:index="3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00691-43B9-4BE3-914A-F8196C357B81}">
  <ds:schemaRefs>
    <ds:schemaRef ds:uri="http://schemas.microsoft.com/sharepoint/events"/>
  </ds:schemaRefs>
</ds:datastoreItem>
</file>

<file path=customXml/itemProps2.xml><?xml version="1.0" encoding="utf-8"?>
<ds:datastoreItem xmlns:ds="http://schemas.openxmlformats.org/officeDocument/2006/customXml" ds:itemID="{BD1F123D-72E4-47AA-AF87-050EE8541186}">
  <ds:schemaRefs>
    <ds:schemaRef ds:uri="http://purl.org/dc/elements/1.1/"/>
    <ds:schemaRef ds:uri="7aeab5f3-05ab-446d-9f7a-c4c35c6a47f0"/>
    <ds:schemaRef ds:uri="http://purl.org/dc/terms/"/>
    <ds:schemaRef ds:uri="http://www.w3.org/XML/1998/namespace"/>
    <ds:schemaRef ds:uri="http://schemas.openxmlformats.org/package/2006/metadata/core-properties"/>
    <ds:schemaRef ds:uri="f6649768-51e2-4ed9-9bdf-4c374a10f6bd"/>
    <ds:schemaRef ds:uri="http://schemas.microsoft.com/office/2006/documentManagement/types"/>
    <ds:schemaRef ds:uri="http://schemas.microsoft.com/office/infopath/2007/PartnerControls"/>
    <ds:schemaRef ds:uri="http://schemas.microsoft.com/sharepoint.v3"/>
    <ds:schemaRef ds:uri="e4476828-269d-41e7-8c7f-463a607b843c"/>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CC8AC41-5B46-4436-AD34-112A3F0D4BE0}">
  <ds:schemaRefs>
    <ds:schemaRef ds:uri="Microsoft.SharePoint.Taxonomy.ContentTypeSync"/>
  </ds:schemaRefs>
</ds:datastoreItem>
</file>

<file path=customXml/itemProps4.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5.xml><?xml version="1.0" encoding="utf-8"?>
<ds:datastoreItem xmlns:ds="http://schemas.openxmlformats.org/officeDocument/2006/customXml" ds:itemID="{E06DBED7-35ED-44FA-87EF-4DAAE9B17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76828-269d-41e7-8c7f-463a607b843c"/>
    <ds:schemaRef ds:uri="http://schemas.microsoft.com/sharepoint.v3"/>
    <ds:schemaRef ds:uri="f6649768-51e2-4ed9-9bdf-4c374a10f6bd"/>
    <ds:schemaRef ds:uri="7aeab5f3-05ab-446d-9f7a-c4c35c6a47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2366</TotalTime>
  <Words>1062</Words>
  <Application>Microsoft Office PowerPoint</Application>
  <PresentationFormat>Widescreen</PresentationFormat>
  <Paragraphs>132</Paragraphs>
  <Slides>11</Slides>
  <Notes>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Arial</vt:lpstr>
      <vt:lpstr>Poppins</vt:lpstr>
      <vt:lpstr>Poppins SemiBold</vt:lpstr>
      <vt:lpstr>Times New Roman</vt:lpstr>
      <vt:lpstr>Wingdings</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Slide Title 22</vt:lpstr>
      <vt:lpstr>PowerPoint Presentation</vt:lpstr>
      <vt:lpstr>PowerPoint Presentation</vt:lpstr>
      <vt:lpstr>PowerPoint Presentation</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6</cp:revision>
  <dcterms:created xsi:type="dcterms:W3CDTF">2022-10-21T14:33:01Z</dcterms:created>
  <dcterms:modified xsi:type="dcterms:W3CDTF">2025-01-21T10:02:19Z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0x010100B08DCD0EEA0F07498423205D54133588002F7710345EDBE643A981E852AE4B359C00C6ABBD85DCF86041A5EB231FB3CFE633</vt:lpwstr>
  </property>
  <property fmtid="{D5CDD505-2E9C-101B-9397-08002B2CF9AE}" pid="3" name="MediaServiceImageTags">
    <vt:lpwstr/>
  </property>
  <property fmtid="{D5CDD505-2E9C-101B-9397-08002B2CF9AE}" pid="4" name="TaxKeyword">
    <vt:lpwstr>248;#OU Master PowerPoint Template|e5054ec4-46d6-4301-a570-d8f11b0d3c08</vt:lpwstr>
  </property>
  <property fmtid="{D5CDD505-2E9C-101B-9397-08002B2CF9AE}" pid="5" name="OULanguage">
    <vt:lpwstr>1;#English|e0d36b11-db4e-4123-8f10-8157dedade86</vt:lpwstr>
  </property>
  <property fmtid="{D5CDD505-2E9C-101B-9397-08002B2CF9AE}" pid="6" name="_dlc_DocIdItemGuid">
    <vt:lpwstr>85677404-a5d7-4bfa-a47e-fa39cf69ff37</vt:lpwstr>
  </property>
  <property fmtid="{D5CDD505-2E9C-101B-9397-08002B2CF9AE}" pid="7" name="TreeStructureCategory">
    <vt:lpwstr/>
  </property>
</Properties>
</file>