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377" autoAdjust="0"/>
  </p:normalViewPr>
  <p:slideViewPr>
    <p:cSldViewPr>
      <p:cViewPr varScale="1">
        <p:scale>
          <a:sx n="78" d="100"/>
          <a:sy n="78" d="100"/>
        </p:scale>
        <p:origin x="-63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D903C1-9B12-496C-91DE-391515CF6B14}" type="datetimeFigureOut">
              <a:rPr lang="en-GB" smtClean="0"/>
              <a:t>24/10/2017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4565C8-309D-490B-BA1C-AFDC45A234EA}" type="slidenum">
              <a:rPr lang="en-GB" smtClean="0"/>
              <a:t>‹#›</a:t>
            </a:fld>
            <a:endParaRPr lang="en-GB"/>
          </a:p>
        </p:txBody>
      </p:sp>
    </p:spTree>
    <p:extLst>
      <p:ext uri="{BB962C8B-B14F-4D97-AF65-F5344CB8AC3E}">
        <p14:creationId xmlns:p14="http://schemas.microsoft.com/office/powerpoint/2010/main" val="88610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4565C8-309D-490B-BA1C-AFDC45A234EA}" type="slidenum">
              <a:rPr lang="en-GB" smtClean="0"/>
              <a:t>1</a:t>
            </a:fld>
            <a:endParaRPr lang="en-GB"/>
          </a:p>
        </p:txBody>
      </p:sp>
    </p:spTree>
    <p:extLst>
      <p:ext uri="{BB962C8B-B14F-4D97-AF65-F5344CB8AC3E}">
        <p14:creationId xmlns:p14="http://schemas.microsoft.com/office/powerpoint/2010/main" val="2739361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programme lasts 4 to 4.5 years </a:t>
            </a:r>
          </a:p>
          <a:p>
            <a:endParaRPr lang="en-GB" sz="1200" kern="1200" dirty="0" smtClean="0">
              <a:solidFill>
                <a:schemeClr val="tx1"/>
              </a:solidFill>
              <a:effectLst/>
              <a:latin typeface="+mn-lt"/>
              <a:ea typeface="+mn-ea"/>
              <a:cs typeface="+mn-cs"/>
            </a:endParaRPr>
          </a:p>
          <a:p>
            <a:r>
              <a:rPr lang="en-GB" dirty="0" smtClean="0"/>
              <a:t>Explain about the types of modules:</a:t>
            </a:r>
          </a:p>
          <a:p>
            <a:r>
              <a:rPr lang="en-GB" dirty="0" smtClean="0"/>
              <a:t>DA-specific e.g. TMXY130</a:t>
            </a:r>
          </a:p>
          <a:p>
            <a:r>
              <a:rPr lang="en-GB" dirty="0" smtClean="0"/>
              <a:t>OU general modules, mixed</a:t>
            </a:r>
            <a:r>
              <a:rPr lang="en-GB" baseline="0" dirty="0" smtClean="0"/>
              <a:t> groups for 18D </a:t>
            </a:r>
            <a:r>
              <a:rPr lang="en-GB" baseline="0" dirty="0" smtClean="0"/>
              <a:t>e.g. </a:t>
            </a:r>
            <a:r>
              <a:rPr lang="en-GB" baseline="0" dirty="0" smtClean="0"/>
              <a:t>TM112</a:t>
            </a:r>
          </a:p>
          <a:p>
            <a:r>
              <a:rPr lang="en-GB" baseline="0" dirty="0" smtClean="0"/>
              <a:t>WBL modules e.g. TXY122, adapted for the DA programme.</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There is a three way relationship – OU, employer and student.  Employers set entry requirements (e.g. A Level), and allocate 20% of apprentice time for study.</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Practice Tutor</a:t>
            </a:r>
            <a:r>
              <a:rPr lang="en-GB" sz="1200" kern="1200" dirty="0" smtClean="0">
                <a:solidFill>
                  <a:schemeClr val="tx1"/>
                </a:solidFill>
                <a:effectLst/>
                <a:latin typeface="+mn-lt"/>
                <a:ea typeface="+mn-ea"/>
                <a:cs typeface="+mn-cs"/>
              </a:rPr>
              <a:t> – Helps apprentices to integrate learning into the workplace across the entire programme and supports the delivery of all of the work-based learning modules and the final work-based project. Apprentices and their line managers will have face-to-face or virtual meetings with their practice tutor at least four times per year.</a:t>
            </a:r>
          </a:p>
          <a:p>
            <a:pPr lvl="0"/>
            <a:r>
              <a:rPr lang="en-GB" sz="1200" b="1" kern="1200" dirty="0" smtClean="0">
                <a:solidFill>
                  <a:schemeClr val="tx1"/>
                </a:solidFill>
                <a:effectLst/>
                <a:latin typeface="+mn-lt"/>
                <a:ea typeface="+mn-ea"/>
                <a:cs typeface="+mn-cs"/>
              </a:rPr>
              <a:t>Academic Tutors</a:t>
            </a:r>
            <a:r>
              <a:rPr lang="en-GB" sz="1200" kern="1200" dirty="0" smtClean="0">
                <a:solidFill>
                  <a:schemeClr val="tx1"/>
                </a:solidFill>
                <a:effectLst/>
                <a:latin typeface="+mn-lt"/>
                <a:ea typeface="+mn-ea"/>
                <a:cs typeface="+mn-cs"/>
              </a:rPr>
              <a:t> – Subject-matter experts who facilitate learning within each of the knowledge modules, through personalised tuition, support and feedback.</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34565C8-309D-490B-BA1C-AFDC45A234EA}" type="slidenum">
              <a:rPr lang="en-GB" smtClean="0"/>
              <a:t>2</a:t>
            </a:fld>
            <a:endParaRPr lang="en-GB"/>
          </a:p>
        </p:txBody>
      </p:sp>
    </p:spTree>
    <p:extLst>
      <p:ext uri="{BB962C8B-B14F-4D97-AF65-F5344CB8AC3E}">
        <p14:creationId xmlns:p14="http://schemas.microsoft.com/office/powerpoint/2010/main" val="4040234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project will investigate the issues on supporting DA students. Our case study will be the level 1 module TMX130.</a:t>
            </a:r>
            <a:r>
              <a:rPr lang="en-GB" sz="1200" i="1" kern="1200" dirty="0" smtClean="0">
                <a:solidFill>
                  <a:schemeClr val="tx1"/>
                </a:solidFill>
                <a:effectLst/>
                <a:latin typeface="+mn-lt"/>
                <a:ea typeface="+mn-ea"/>
                <a:cs typeface="+mn-cs"/>
              </a:rPr>
              <a:t> B</a:t>
            </a:r>
            <a:r>
              <a:rPr lang="en-GB" sz="1200" kern="1200" dirty="0" smtClean="0">
                <a:solidFill>
                  <a:schemeClr val="tx1"/>
                </a:solidFill>
                <a:effectLst/>
                <a:latin typeface="+mn-lt"/>
                <a:ea typeface="+mn-ea"/>
                <a:cs typeface="+mn-cs"/>
              </a:rPr>
              <a:t>oth the students’ and the tutors’ perspectives will be considered, issues will be identified and good practices noted.  This work will inform production of new modules and the tuition strategies of other DA modules. It will also feed into potential new eSTEeM projects and pave the way for new eSTEeM project on DA students’ experiences at Level2. </a:t>
            </a:r>
          </a:p>
          <a:p>
            <a:endParaRPr lang="en-GB" dirty="0"/>
          </a:p>
        </p:txBody>
      </p:sp>
      <p:sp>
        <p:nvSpPr>
          <p:cNvPr id="4" name="Slide Number Placeholder 3"/>
          <p:cNvSpPr>
            <a:spLocks noGrp="1"/>
          </p:cNvSpPr>
          <p:nvPr>
            <p:ph type="sldNum" sz="quarter" idx="10"/>
          </p:nvPr>
        </p:nvSpPr>
        <p:spPr/>
        <p:txBody>
          <a:bodyPr/>
          <a:lstStyle/>
          <a:p>
            <a:fld id="{334565C8-309D-490B-BA1C-AFDC45A234EA}" type="slidenum">
              <a:rPr lang="en-GB" smtClean="0"/>
              <a:t>3</a:t>
            </a:fld>
            <a:endParaRPr lang="en-GB"/>
          </a:p>
        </p:txBody>
      </p:sp>
    </p:spTree>
    <p:extLst>
      <p:ext uri="{BB962C8B-B14F-4D97-AF65-F5344CB8AC3E}">
        <p14:creationId xmlns:p14="http://schemas.microsoft.com/office/powerpoint/2010/main" val="347688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A31B7B-44B8-464B-96E5-D7D08546AFAB}"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79235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A31B7B-44B8-464B-96E5-D7D08546AFAB}"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174373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A31B7B-44B8-464B-96E5-D7D08546AFAB}"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2131907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A31B7B-44B8-464B-96E5-D7D08546AFAB}"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184150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A31B7B-44B8-464B-96E5-D7D08546AFAB}" type="datetimeFigureOut">
              <a:rPr lang="en-GB" smtClean="0"/>
              <a:t>24/10/2017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1244438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A31B7B-44B8-464B-96E5-D7D08546AFAB}" type="datetimeFigureOut">
              <a:rPr lang="en-GB" smtClean="0"/>
              <a:t>24/10/2017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1970248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A31B7B-44B8-464B-96E5-D7D08546AFAB}" type="datetimeFigureOut">
              <a:rPr lang="en-GB" smtClean="0"/>
              <a:t>24/10/2017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378457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A31B7B-44B8-464B-96E5-D7D08546AFAB}" type="datetimeFigureOut">
              <a:rPr lang="en-GB" smtClean="0"/>
              <a:t>24/10/2017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3473938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31B7B-44B8-464B-96E5-D7D08546AFAB}" type="datetimeFigureOut">
              <a:rPr lang="en-GB" smtClean="0"/>
              <a:t>24/10/2017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393879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31B7B-44B8-464B-96E5-D7D08546AFAB}" type="datetimeFigureOut">
              <a:rPr lang="en-GB" smtClean="0"/>
              <a:t>24/10/2017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269276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31B7B-44B8-464B-96E5-D7D08546AFAB}" type="datetimeFigureOut">
              <a:rPr lang="en-GB" smtClean="0"/>
              <a:t>24/10/2017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732AB68-679E-42B7-91A0-CFDF88DC42A1}" type="slidenum">
              <a:rPr lang="en-GB" smtClean="0"/>
              <a:t>‹#›</a:t>
            </a:fld>
            <a:endParaRPr lang="en-GB"/>
          </a:p>
        </p:txBody>
      </p:sp>
    </p:spTree>
    <p:extLst>
      <p:ext uri="{BB962C8B-B14F-4D97-AF65-F5344CB8AC3E}">
        <p14:creationId xmlns:p14="http://schemas.microsoft.com/office/powerpoint/2010/main" val="1939567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31B7B-44B8-464B-96E5-D7D08546AFAB}" type="datetimeFigureOut">
              <a:rPr lang="en-GB" smtClean="0"/>
              <a:t>24/10/2017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2AB68-679E-42B7-91A0-CFDF88DC42A1}" type="slidenum">
              <a:rPr lang="en-GB" smtClean="0"/>
              <a:t>‹#›</a:t>
            </a:fld>
            <a:endParaRPr lang="en-GB"/>
          </a:p>
        </p:txBody>
      </p:sp>
    </p:spTree>
    <p:extLst>
      <p:ext uri="{BB962C8B-B14F-4D97-AF65-F5344CB8AC3E}">
        <p14:creationId xmlns:p14="http://schemas.microsoft.com/office/powerpoint/2010/main" val="233796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9532" y="2204864"/>
            <a:ext cx="8280920" cy="3096344"/>
          </a:xfrm>
        </p:spPr>
        <p:txBody>
          <a:bodyPr>
            <a:normAutofit fontScale="70000" lnSpcReduction="20000"/>
          </a:bodyPr>
          <a:lstStyle/>
          <a:p>
            <a:r>
              <a:rPr lang="en-US" sz="5100" b="1" i="1" dirty="0"/>
              <a:t>Supporting Degree Apprenticeship students: </a:t>
            </a:r>
            <a:endParaRPr lang="en-GB" sz="5100" b="1" dirty="0"/>
          </a:p>
          <a:p>
            <a:r>
              <a:rPr lang="en-US" sz="5100" b="1" i="1" dirty="0"/>
              <a:t>Tutors’ and Students’ </a:t>
            </a:r>
            <a:r>
              <a:rPr lang="en-US" sz="5100" b="1" i="1" dirty="0" smtClean="0"/>
              <a:t>perspectives</a:t>
            </a:r>
          </a:p>
          <a:p>
            <a:endParaRPr lang="en-US" sz="5100" b="1" i="1" dirty="0"/>
          </a:p>
          <a:p>
            <a:endParaRPr lang="en-US" b="1" i="1" dirty="0" smtClean="0"/>
          </a:p>
          <a:p>
            <a:r>
              <a:rPr lang="en-US" b="1" i="1" dirty="0"/>
              <a:t>F</a:t>
            </a:r>
            <a:r>
              <a:rPr lang="en-US" b="1" i="1" dirty="0" smtClean="0"/>
              <a:t>ocus is on the OU’s </a:t>
            </a:r>
            <a:r>
              <a:rPr lang="en-GB" b="1" i="1" dirty="0" smtClean="0"/>
              <a:t>Digital and Technology Solutions Professional Apprenticeship, starting from May 2017 </a:t>
            </a:r>
            <a:endParaRPr lang="en-GB" b="1" dirty="0"/>
          </a:p>
          <a:p>
            <a:endParaRPr lang="en-GB" dirty="0"/>
          </a:p>
        </p:txBody>
      </p:sp>
      <p:sp>
        <p:nvSpPr>
          <p:cNvPr id="4" name="TextBox 3"/>
          <p:cNvSpPr txBox="1"/>
          <p:nvPr/>
        </p:nvSpPr>
        <p:spPr>
          <a:xfrm>
            <a:off x="107504" y="5805264"/>
            <a:ext cx="8784976" cy="646331"/>
          </a:xfrm>
          <a:prstGeom prst="rect">
            <a:avLst/>
          </a:prstGeom>
          <a:noFill/>
        </p:spPr>
        <p:txBody>
          <a:bodyPr wrap="square" rtlCol="0">
            <a:spAutoFit/>
          </a:bodyPr>
          <a:lstStyle/>
          <a:p>
            <a:r>
              <a:rPr lang="en-GB" dirty="0">
                <a:solidFill>
                  <a:schemeClr val="accent6">
                    <a:lumMod val="75000"/>
                  </a:schemeClr>
                </a:solidFill>
              </a:rPr>
              <a:t>Soraya </a:t>
            </a:r>
            <a:r>
              <a:rPr lang="en-GB" dirty="0" err="1" smtClean="0">
                <a:solidFill>
                  <a:schemeClr val="accent6">
                    <a:lumMod val="75000"/>
                  </a:schemeClr>
                </a:solidFill>
              </a:rPr>
              <a:t>Kouadri</a:t>
            </a:r>
            <a:r>
              <a:rPr lang="en-GB" dirty="0" smtClean="0">
                <a:solidFill>
                  <a:schemeClr val="accent6">
                    <a:lumMod val="75000"/>
                  </a:schemeClr>
                </a:solidFill>
              </a:rPr>
              <a:t> </a:t>
            </a:r>
            <a:r>
              <a:rPr lang="en-GB" dirty="0" err="1">
                <a:solidFill>
                  <a:schemeClr val="accent6">
                    <a:lumMod val="75000"/>
                  </a:schemeClr>
                </a:solidFill>
              </a:rPr>
              <a:t>Mostéfaoui</a:t>
            </a:r>
            <a:r>
              <a:rPr lang="en-GB" dirty="0">
                <a:solidFill>
                  <a:schemeClr val="accent6">
                    <a:lumMod val="75000"/>
                  </a:schemeClr>
                </a:solidFill>
              </a:rPr>
              <a:t> </a:t>
            </a:r>
            <a:r>
              <a:rPr lang="en-GB" dirty="0" smtClean="0">
                <a:solidFill>
                  <a:schemeClr val="accent6">
                    <a:lumMod val="75000"/>
                  </a:schemeClr>
                </a:solidFill>
              </a:rPr>
              <a:t>(TT284 Chair) </a:t>
            </a:r>
            <a:endParaRPr lang="en-GB" dirty="0" smtClean="0">
              <a:solidFill>
                <a:schemeClr val="accent6">
                  <a:lumMod val="75000"/>
                </a:schemeClr>
              </a:solidFill>
            </a:endParaRPr>
          </a:p>
          <a:p>
            <a:r>
              <a:rPr lang="en-GB" dirty="0" smtClean="0">
                <a:solidFill>
                  <a:schemeClr val="accent6">
                    <a:lumMod val="75000"/>
                  </a:schemeClr>
                </a:solidFill>
              </a:rPr>
              <a:t>Christine </a:t>
            </a:r>
            <a:r>
              <a:rPr lang="en-GB" dirty="0" smtClean="0">
                <a:solidFill>
                  <a:schemeClr val="accent6">
                    <a:lumMod val="75000"/>
                  </a:schemeClr>
                </a:solidFill>
              </a:rPr>
              <a:t>Gardner (Staff Tutor,  TMXY130 module team)</a:t>
            </a:r>
            <a:endParaRPr lang="en-GB" dirty="0">
              <a:solidFill>
                <a:schemeClr val="accent6">
                  <a:lumMod val="75000"/>
                </a:schemeClr>
              </a:solidFill>
            </a:endParaRPr>
          </a:p>
        </p:txBody>
      </p:sp>
      <p:pic>
        <p:nvPicPr>
          <p:cNvPr id="5" name="Picture 4" descr="http://stadium.open.ac.uk/stadia/stadia/berrill/stadiaimages/3250.jpg"/>
          <p:cNvPicPr/>
          <p:nvPr/>
        </p:nvPicPr>
        <p:blipFill>
          <a:blip r:embed="rId3">
            <a:extLst>
              <a:ext uri="{28A0092B-C50C-407E-A947-70E740481C1C}">
                <a14:useLocalDpi xmlns:a14="http://schemas.microsoft.com/office/drawing/2010/main" val="0"/>
              </a:ext>
            </a:extLst>
          </a:blip>
          <a:srcRect/>
          <a:stretch>
            <a:fillRect/>
          </a:stretch>
        </p:blipFill>
        <p:spPr bwMode="auto">
          <a:xfrm>
            <a:off x="395536" y="476672"/>
            <a:ext cx="1714500" cy="857250"/>
          </a:xfrm>
          <a:prstGeom prst="rect">
            <a:avLst/>
          </a:prstGeom>
          <a:noFill/>
          <a:ln>
            <a:noFill/>
          </a:ln>
        </p:spPr>
      </p:pic>
    </p:spTree>
    <p:extLst>
      <p:ext uri="{BB962C8B-B14F-4D97-AF65-F5344CB8AC3E}">
        <p14:creationId xmlns:p14="http://schemas.microsoft.com/office/powerpoint/2010/main" val="1569094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lumMod val="75000"/>
                  </a:schemeClr>
                </a:solidFill>
              </a:rPr>
              <a:t>DA programme – C &amp;C</a:t>
            </a:r>
            <a:endParaRPr lang="en-GB" dirty="0">
              <a:solidFill>
                <a:schemeClr val="accent6">
                  <a:lumMod val="75000"/>
                </a:schemeClr>
              </a:solidFill>
            </a:endParaRPr>
          </a:p>
        </p:txBody>
      </p:sp>
      <p:pic>
        <p:nvPicPr>
          <p:cNvPr id="102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1556792"/>
            <a:ext cx="4638675"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5856" y="4293096"/>
            <a:ext cx="3168352" cy="2394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539552" y="5805264"/>
            <a:ext cx="1761380" cy="923330"/>
          </a:xfrm>
          <a:prstGeom prst="rect">
            <a:avLst/>
          </a:prstGeom>
          <a:noFill/>
        </p:spPr>
        <p:txBody>
          <a:bodyPr wrap="none" rtlCol="0">
            <a:spAutoFit/>
          </a:bodyPr>
          <a:lstStyle/>
          <a:p>
            <a:r>
              <a:rPr lang="en-GB" b="1" dirty="0"/>
              <a:t>Practice </a:t>
            </a:r>
            <a:r>
              <a:rPr lang="en-GB" b="1" dirty="0" smtClean="0"/>
              <a:t>Tutor</a:t>
            </a:r>
          </a:p>
          <a:p>
            <a:r>
              <a:rPr lang="en-GB" b="1" dirty="0"/>
              <a:t>Academic Tutors</a:t>
            </a:r>
            <a:endParaRPr lang="en-GB" b="1" dirty="0" smtClean="0"/>
          </a:p>
          <a:p>
            <a:endParaRPr lang="en-GB" dirty="0"/>
          </a:p>
        </p:txBody>
      </p:sp>
      <p:sp>
        <p:nvSpPr>
          <p:cNvPr id="4" name="TextBox 3"/>
          <p:cNvSpPr txBox="1"/>
          <p:nvPr/>
        </p:nvSpPr>
        <p:spPr>
          <a:xfrm>
            <a:off x="6444208" y="5256052"/>
            <a:ext cx="1827295" cy="430887"/>
          </a:xfrm>
          <a:prstGeom prst="rect">
            <a:avLst/>
          </a:prstGeom>
          <a:noFill/>
        </p:spPr>
        <p:txBody>
          <a:bodyPr wrap="square" rtlCol="0">
            <a:spAutoFit/>
          </a:bodyPr>
          <a:lstStyle/>
          <a:p>
            <a:r>
              <a:rPr lang="en-GB" sz="1100" dirty="0" smtClean="0"/>
              <a:t>Possibly other specialisms</a:t>
            </a:r>
          </a:p>
          <a:p>
            <a:r>
              <a:rPr lang="en-GB" sz="1100" dirty="0"/>
              <a:t>i</a:t>
            </a:r>
            <a:r>
              <a:rPr lang="en-GB" sz="1100" dirty="0" smtClean="0"/>
              <a:t>n Y3/4, e.g. Microsoft</a:t>
            </a:r>
            <a:endParaRPr lang="en-GB" sz="1100" dirty="0"/>
          </a:p>
        </p:txBody>
      </p:sp>
    </p:spTree>
    <p:extLst>
      <p:ext uri="{BB962C8B-B14F-4D97-AF65-F5344CB8AC3E}">
        <p14:creationId xmlns:p14="http://schemas.microsoft.com/office/powerpoint/2010/main" val="3901430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6">
                    <a:lumMod val="75000"/>
                  </a:schemeClr>
                </a:solidFill>
              </a:rPr>
              <a:t>Research questions</a:t>
            </a:r>
            <a:endParaRPr lang="en-GB" dirty="0">
              <a:solidFill>
                <a:schemeClr val="accent6">
                  <a:lumMod val="75000"/>
                </a:schemeClr>
              </a:solidFill>
            </a:endParaRPr>
          </a:p>
        </p:txBody>
      </p:sp>
      <p:sp>
        <p:nvSpPr>
          <p:cNvPr id="3" name="Content Placeholder 2"/>
          <p:cNvSpPr>
            <a:spLocks noGrp="1"/>
          </p:cNvSpPr>
          <p:nvPr>
            <p:ph idx="1"/>
          </p:nvPr>
        </p:nvSpPr>
        <p:spPr/>
        <p:txBody>
          <a:bodyPr>
            <a:normAutofit fontScale="92500" lnSpcReduction="10000"/>
          </a:bodyPr>
          <a:lstStyle/>
          <a:p>
            <a:pPr lvl="0"/>
            <a:r>
              <a:rPr lang="en-GB" dirty="0"/>
              <a:t>DA students tuition support</a:t>
            </a:r>
          </a:p>
          <a:p>
            <a:pPr lvl="1"/>
            <a:r>
              <a:rPr lang="en-GB" dirty="0"/>
              <a:t>Support from subject-specific tutors; </a:t>
            </a:r>
          </a:p>
          <a:p>
            <a:pPr lvl="1"/>
            <a:r>
              <a:rPr lang="en-GB" dirty="0"/>
              <a:t>Support from practice tutors;</a:t>
            </a:r>
          </a:p>
          <a:p>
            <a:pPr lvl="0"/>
            <a:r>
              <a:rPr lang="en-GB" dirty="0"/>
              <a:t>DA students employer support </a:t>
            </a:r>
          </a:p>
          <a:p>
            <a:pPr lvl="1"/>
            <a:r>
              <a:rPr lang="en-GB" dirty="0"/>
              <a:t>How the OU can/should work alongside employers to improve support; </a:t>
            </a:r>
          </a:p>
          <a:p>
            <a:pPr lvl="0"/>
            <a:r>
              <a:rPr lang="en-GB" dirty="0"/>
              <a:t>DA students assessment </a:t>
            </a:r>
          </a:p>
          <a:p>
            <a:pPr lvl="1"/>
            <a:r>
              <a:rPr lang="en-GB" dirty="0"/>
              <a:t>Work-based assessment (relevant to the students’ work place);</a:t>
            </a:r>
          </a:p>
          <a:p>
            <a:pPr lvl="0"/>
            <a:r>
              <a:rPr lang="en-GB" dirty="0"/>
              <a:t>How can we make the OU offering stand out?</a:t>
            </a:r>
          </a:p>
          <a:p>
            <a:endParaRPr lang="en-GB" dirty="0"/>
          </a:p>
        </p:txBody>
      </p:sp>
    </p:spTree>
    <p:extLst>
      <p:ext uri="{BB962C8B-B14F-4D97-AF65-F5344CB8AC3E}">
        <p14:creationId xmlns:p14="http://schemas.microsoft.com/office/powerpoint/2010/main" val="3762045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358</Words>
  <Application>Microsoft Office PowerPoint</Application>
  <PresentationFormat>On-screen Show (4:3)</PresentationFormat>
  <Paragraphs>36</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DA programme – C &amp;C</vt:lpstr>
      <vt:lpstr>Research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dc:creator>
  <cp:lastModifiedBy>Chris</cp:lastModifiedBy>
  <cp:revision>10</cp:revision>
  <dcterms:created xsi:type="dcterms:W3CDTF">2017-10-24T10:29:18Z</dcterms:created>
  <dcterms:modified xsi:type="dcterms:W3CDTF">2017-10-24T12:14:30Z</dcterms:modified>
</cp:coreProperties>
</file>