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125700" cy="10693400"/>
  <p:notesSz cx="151257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1308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60730" y="9299198"/>
            <a:ext cx="2933687" cy="8074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322175" y="579767"/>
            <a:ext cx="1841497" cy="12617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39216" y="667765"/>
            <a:ext cx="10857230" cy="4527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FF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raya.kouadri@open.ac.u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0298" y="10376043"/>
            <a:ext cx="7000875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Contact: </a:t>
            </a:r>
            <a:r>
              <a:rPr lang="en-GB" sz="1200" spc="-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Soraya Kouadri</a:t>
            </a:r>
            <a:r>
              <a:rPr lang="en-GB" sz="1200" spc="-5" dirty="0">
                <a:latin typeface="Arial"/>
                <a:cs typeface="Arial"/>
              </a:rPr>
              <a:t> Mostéfaoui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2"/>
              </a:rPr>
              <a:t>Soraya.kouadri@open.ac.uk</a:t>
            </a:r>
            <a:r>
              <a:rPr sz="1200" spc="-5" dirty="0">
                <a:latin typeface="Arial"/>
                <a:cs typeface="Arial"/>
              </a:rPr>
              <a:t>)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9216" y="667765"/>
            <a:ext cx="1121943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400" dirty="0"/>
              <a:t>Using Byte-size Videos to Enhance Students’ Experiences in a Level 2 Programming Module.</a:t>
            </a:r>
            <a:endParaRPr sz="24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839216" y="1519420"/>
            <a:ext cx="7066534" cy="3462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85"/>
              </a:lnSpc>
            </a:pPr>
            <a:r>
              <a:rPr lang="en-GB" sz="2200" i="1" spc="-5" dirty="0">
                <a:latin typeface="Arial"/>
                <a:cs typeface="Arial"/>
              </a:rPr>
              <a:t>Soraya Kouadri Mostéfaoui, Mark Hall </a:t>
            </a:r>
            <a:r>
              <a:rPr sz="2200" i="1" spc="-5" dirty="0">
                <a:latin typeface="Arial"/>
                <a:cs typeface="Arial"/>
              </a:rPr>
              <a:t>and </a:t>
            </a:r>
            <a:r>
              <a:rPr lang="en-GB" sz="2200" i="1" spc="-5" dirty="0">
                <a:latin typeface="Arial"/>
                <a:cs typeface="Arial"/>
              </a:rPr>
              <a:t>Marina Carter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78579" y="5193029"/>
            <a:ext cx="7355840" cy="295275"/>
          </a:xfrm>
          <a:custGeom>
            <a:avLst/>
            <a:gdLst/>
            <a:ahLst/>
            <a:cxnLst/>
            <a:rect l="l" t="t" r="r" b="b"/>
            <a:pathLst>
              <a:path w="7355840" h="295275">
                <a:moveTo>
                  <a:pt x="0" y="295275"/>
                </a:moveTo>
                <a:lnTo>
                  <a:pt x="7355840" y="295275"/>
                </a:lnTo>
                <a:lnTo>
                  <a:pt x="7355840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30979" y="5345429"/>
            <a:ext cx="7355840" cy="295275"/>
          </a:xfrm>
          <a:custGeom>
            <a:avLst/>
            <a:gdLst/>
            <a:ahLst/>
            <a:cxnLst/>
            <a:rect l="l" t="t" r="r" b="b"/>
            <a:pathLst>
              <a:path w="7355840" h="295275">
                <a:moveTo>
                  <a:pt x="0" y="295275"/>
                </a:moveTo>
                <a:lnTo>
                  <a:pt x="7355840" y="295275"/>
                </a:lnTo>
                <a:lnTo>
                  <a:pt x="7355840" y="0"/>
                </a:lnTo>
                <a:lnTo>
                  <a:pt x="0" y="0"/>
                </a:lnTo>
                <a:lnTo>
                  <a:pt x="0" y="2952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975353" y="5249376"/>
            <a:ext cx="7127875" cy="32321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52400" indent="-152400">
              <a:lnSpc>
                <a:spcPts val="1200"/>
              </a:lnSpc>
              <a:spcBef>
                <a:spcPts val="125"/>
              </a:spcBef>
            </a:pPr>
            <a:r>
              <a:rPr sz="1200" spc="-5" dirty="0">
                <a:latin typeface="Arial"/>
                <a:cs typeface="Arial"/>
              </a:rPr>
              <a:t>Contact: Marina Carter (</a:t>
            </a:r>
            <a:r>
              <a:rPr sz="1200" spc="-5" dirty="0">
                <a:solidFill>
                  <a:srgbClr val="0562C1"/>
                </a:solidFill>
                <a:latin typeface="Arial"/>
                <a:cs typeface="Arial"/>
              </a:rPr>
              <a:t>Marina.Carter@open.ac.uk) </a:t>
            </a:r>
            <a:r>
              <a:rPr sz="1200" spc="-5" dirty="0">
                <a:latin typeface="Arial"/>
                <a:cs typeface="Arial"/>
              </a:rPr>
              <a:t>and Soraya Kouadri (</a:t>
            </a:r>
            <a:r>
              <a:rPr sz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Soraya.kouadri@open.ac.uk</a:t>
            </a:r>
            <a:r>
              <a:rPr sz="1200" spc="-5" dirty="0">
                <a:latin typeface="Arial"/>
                <a:cs typeface="Arial"/>
              </a:rPr>
              <a:t>)  </a:t>
            </a:r>
            <a:r>
              <a:rPr sz="1200" spc="-5" dirty="0">
                <a:latin typeface="Arial"/>
                <a:cs typeface="Arial"/>
                <a:hlinkClick r:id="rId2"/>
              </a:rPr>
              <a:t>Contact: Marina Carter (</a:t>
            </a:r>
            <a:r>
              <a:rPr sz="1200" spc="-5" dirty="0">
                <a:solidFill>
                  <a:srgbClr val="0562C1"/>
                </a:solidFill>
                <a:latin typeface="Arial"/>
                <a:cs typeface="Arial"/>
                <a:hlinkClick r:id="rId2"/>
              </a:rPr>
              <a:t>M</a:t>
            </a:r>
            <a:r>
              <a:rPr sz="1200" spc="-5" dirty="0">
                <a:solidFill>
                  <a:srgbClr val="0562C1"/>
                </a:solidFill>
                <a:latin typeface="Arial"/>
                <a:cs typeface="Arial"/>
              </a:rPr>
              <a:t>arina.Carter@open.ac.uk) </a:t>
            </a:r>
            <a:r>
              <a:rPr sz="1200" spc="-5" dirty="0">
                <a:latin typeface="Arial"/>
                <a:cs typeface="Arial"/>
              </a:rPr>
              <a:t>and Soraya Kouadri</a:t>
            </a:r>
            <a:r>
              <a:rPr sz="1200" spc="9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spc="-5" dirty="0">
                <a:solidFill>
                  <a:srgbClr val="0000FF"/>
                </a:solidFill>
                <a:latin typeface="Arial"/>
                <a:cs typeface="Arial"/>
                <a:hlinkClick r:id="rId2"/>
              </a:rPr>
              <a:t>Soraya.kouadri@open.ac.uk</a:t>
            </a:r>
            <a:r>
              <a:rPr sz="1200" spc="-5" dirty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63905" y="2006599"/>
            <a:ext cx="13614400" cy="7200900"/>
          </a:xfrm>
          <a:custGeom>
            <a:avLst/>
            <a:gdLst/>
            <a:ahLst/>
            <a:cxnLst/>
            <a:rect l="l" t="t" r="r" b="b"/>
            <a:pathLst>
              <a:path w="13614400" h="7200900">
                <a:moveTo>
                  <a:pt x="0" y="7200900"/>
                </a:moveTo>
                <a:lnTo>
                  <a:pt x="13614400" y="7200900"/>
                </a:lnTo>
                <a:lnTo>
                  <a:pt x="13614400" y="0"/>
                </a:lnTo>
                <a:lnTo>
                  <a:pt x="0" y="0"/>
                </a:lnTo>
                <a:lnTo>
                  <a:pt x="0" y="7200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03300" y="2095499"/>
            <a:ext cx="6413500" cy="2327402"/>
          </a:xfrm>
          <a:custGeom>
            <a:avLst/>
            <a:gdLst/>
            <a:ahLst/>
            <a:cxnLst/>
            <a:rect l="l" t="t" r="r" b="b"/>
            <a:pathLst>
              <a:path w="6413500" h="7137400">
                <a:moveTo>
                  <a:pt x="0" y="7137400"/>
                </a:moveTo>
                <a:lnTo>
                  <a:pt x="6413500" y="7137400"/>
                </a:lnTo>
                <a:lnTo>
                  <a:pt x="6413500" y="0"/>
                </a:lnTo>
                <a:lnTo>
                  <a:pt x="0" y="0"/>
                </a:lnTo>
                <a:lnTo>
                  <a:pt x="0" y="7137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65734" y="2121624"/>
            <a:ext cx="5873113" cy="634276"/>
          </a:xfrm>
          <a:prstGeom prst="rect">
            <a:avLst/>
          </a:prstGeom>
          <a:solidFill>
            <a:srgbClr val="4470C4"/>
          </a:solidFill>
        </p:spPr>
        <p:txBody>
          <a:bodyPr vert="horz" wrap="square" lIns="0" tIns="0" rIns="0" bIns="0" rtlCol="0">
            <a:spAutoFit/>
          </a:bodyPr>
          <a:lstStyle/>
          <a:p>
            <a:pPr marR="4445" algn="ctr">
              <a:lnSpc>
                <a:spcPts val="1595"/>
              </a:lnSpc>
            </a:pPr>
            <a:endParaRPr lang="en-GB" sz="24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4445" algn="ctr">
              <a:lnSpc>
                <a:spcPts val="1595"/>
              </a:lnSpc>
            </a:pPr>
            <a:r>
              <a:rPr lang="en-GB" sz="2400" spc="-5" dirty="0">
                <a:solidFill>
                  <a:srgbClr val="FFFFFF"/>
                </a:solidFill>
                <a:latin typeface="Arial"/>
                <a:cs typeface="Arial"/>
              </a:rPr>
              <a:t>Project’s Aims</a:t>
            </a:r>
          </a:p>
          <a:p>
            <a:pPr marR="4445" algn="ctr">
              <a:lnSpc>
                <a:spcPts val="1595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62870" y="2870952"/>
            <a:ext cx="5593080" cy="140679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54965" marR="5080" indent="-342900"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Provide a series of  byte-size  videos and module wide programming support sessions</a:t>
            </a:r>
          </a:p>
          <a:p>
            <a:pPr marL="354965" marR="5080" indent="-342900"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Analyse the impact of such provision on the students’ experiences with the module-TT284</a:t>
            </a:r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A7BACF1A-F343-473C-BE50-CD0321767D53}"/>
              </a:ext>
            </a:extLst>
          </p:cNvPr>
          <p:cNvSpPr txBox="1"/>
          <p:nvPr/>
        </p:nvSpPr>
        <p:spPr>
          <a:xfrm>
            <a:off x="1129030" y="4390809"/>
            <a:ext cx="5873113" cy="634276"/>
          </a:xfrm>
          <a:prstGeom prst="rect">
            <a:avLst/>
          </a:prstGeom>
          <a:solidFill>
            <a:srgbClr val="4470C4"/>
          </a:solidFill>
        </p:spPr>
        <p:txBody>
          <a:bodyPr vert="horz" wrap="square" lIns="0" tIns="0" rIns="0" bIns="0" rtlCol="0">
            <a:spAutoFit/>
          </a:bodyPr>
          <a:lstStyle/>
          <a:p>
            <a:pPr marR="4445" algn="ctr">
              <a:lnSpc>
                <a:spcPts val="1595"/>
              </a:lnSpc>
            </a:pPr>
            <a:endParaRPr lang="en-GB" sz="24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4445" algn="ctr">
              <a:lnSpc>
                <a:spcPts val="1595"/>
              </a:lnSpc>
            </a:pPr>
            <a:r>
              <a:rPr lang="en-GB" sz="2400" spc="-5" dirty="0">
                <a:solidFill>
                  <a:srgbClr val="FFFFFF"/>
                </a:solidFill>
                <a:latin typeface="Arial"/>
                <a:cs typeface="Arial"/>
              </a:rPr>
              <a:t>Research Objectives</a:t>
            </a:r>
          </a:p>
          <a:p>
            <a:pPr marR="4445" algn="ctr">
              <a:lnSpc>
                <a:spcPts val="1595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26" name="object 11">
            <a:extLst>
              <a:ext uri="{FF2B5EF4-FFF2-40B4-BE49-F238E27FC236}">
                <a16:creationId xmlns:a16="http://schemas.microsoft.com/office/drawing/2014/main" id="{585576FE-3849-4792-BD82-AA981E15B37A}"/>
              </a:ext>
            </a:extLst>
          </p:cNvPr>
          <p:cNvSpPr txBox="1"/>
          <p:nvPr/>
        </p:nvSpPr>
        <p:spPr>
          <a:xfrm>
            <a:off x="1129030" y="4965700"/>
            <a:ext cx="5690215" cy="3848489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240665" marR="5080" indent="-228600">
              <a:lnSpc>
                <a:spcPts val="1610"/>
              </a:lnSpc>
              <a:spcBef>
                <a:spcPts val="210"/>
              </a:spcBef>
              <a:buSzPct val="114285"/>
              <a:buFont typeface="Symbol"/>
              <a:buChar char="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Understand the role of using visual components on the students’ learning of programming 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Investigate the impact of using byte-size videos on the students’ experience with TT284 including student satisfaction, retention and progression as well as performance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200" dirty="0"/>
              <a:t>Investigate the feasibility of generalising the provision of the videos other programming modules in </a:t>
            </a:r>
            <a:r>
              <a:rPr lang="en-GB" sz="2200"/>
              <a:t>the qualification </a:t>
            </a:r>
            <a:endParaRPr lang="en-GB" sz="2200" dirty="0"/>
          </a:p>
          <a:p>
            <a:pPr marL="12065" marR="5080">
              <a:lnSpc>
                <a:spcPts val="1610"/>
              </a:lnSpc>
              <a:spcBef>
                <a:spcPts val="210"/>
              </a:spcBef>
              <a:buSzPct val="114285"/>
              <a:tabLst>
                <a:tab pos="240665" algn="l"/>
                <a:tab pos="241300" algn="l"/>
              </a:tabLst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5A8F0869-8C30-41B8-98C7-A49208BCDCD1}"/>
              </a:ext>
            </a:extLst>
          </p:cNvPr>
          <p:cNvSpPr txBox="1"/>
          <p:nvPr/>
        </p:nvSpPr>
        <p:spPr>
          <a:xfrm>
            <a:off x="7943035" y="2103845"/>
            <a:ext cx="5873113" cy="634276"/>
          </a:xfrm>
          <a:prstGeom prst="rect">
            <a:avLst/>
          </a:prstGeom>
          <a:solidFill>
            <a:srgbClr val="4470C4"/>
          </a:solidFill>
        </p:spPr>
        <p:txBody>
          <a:bodyPr vert="horz" wrap="square" lIns="0" tIns="0" rIns="0" bIns="0" rtlCol="0">
            <a:spAutoFit/>
          </a:bodyPr>
          <a:lstStyle/>
          <a:p>
            <a:pPr marR="4445" algn="ctr">
              <a:lnSpc>
                <a:spcPts val="1595"/>
              </a:lnSpc>
            </a:pPr>
            <a:endParaRPr lang="en-GB" sz="24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4445" algn="ctr">
              <a:lnSpc>
                <a:spcPts val="1595"/>
              </a:lnSpc>
            </a:pPr>
            <a:r>
              <a:rPr lang="en-GB" sz="2400" spc="-5" dirty="0">
                <a:solidFill>
                  <a:srgbClr val="FFFFFF"/>
                </a:solidFill>
                <a:latin typeface="Arial"/>
                <a:cs typeface="Arial"/>
              </a:rPr>
              <a:t>The Case Study</a:t>
            </a:r>
          </a:p>
          <a:p>
            <a:pPr marR="4445" algn="ctr">
              <a:lnSpc>
                <a:spcPts val="1595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28" name="object 11">
            <a:extLst>
              <a:ext uri="{FF2B5EF4-FFF2-40B4-BE49-F238E27FC236}">
                <a16:creationId xmlns:a16="http://schemas.microsoft.com/office/drawing/2014/main" id="{D3BA923D-5F8E-47E9-BD17-1907B68C751E}"/>
              </a:ext>
            </a:extLst>
          </p:cNvPr>
          <p:cNvSpPr txBox="1"/>
          <p:nvPr/>
        </p:nvSpPr>
        <p:spPr>
          <a:xfrm>
            <a:off x="8040171" y="2853173"/>
            <a:ext cx="5593080" cy="397929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TT284: a key Level 2 module in the Computing &amp; IT programmes</a:t>
            </a:r>
          </a:p>
          <a:p>
            <a:pPr marL="355600" indent="-342900">
              <a:lnSpc>
                <a:spcPct val="100000"/>
              </a:lnSpc>
              <a:spcBef>
                <a:spcPts val="23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Over 1000 students per presentation over the last 3 presentations</a:t>
            </a:r>
          </a:p>
          <a:p>
            <a:pPr marL="355600" indent="-342900">
              <a:lnSpc>
                <a:spcPct val="100000"/>
              </a:lnSpc>
              <a:spcBef>
                <a:spcPts val="229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Requires students to rapidly build on the skills gained from Level 1</a:t>
            </a:r>
          </a:p>
          <a:p>
            <a:pPr marL="927735" lvl="1" indent="-229235">
              <a:lnSpc>
                <a:spcPct val="100000"/>
              </a:lnSpc>
              <a:spcBef>
                <a:spcPts val="115"/>
              </a:spcBef>
              <a:buClr>
                <a:srgbClr val="000000"/>
              </a:buClr>
              <a:buFont typeface="Courier New"/>
              <a:buChar char="o"/>
              <a:tabLst>
                <a:tab pos="928369" algn="l"/>
              </a:tabLst>
            </a:pPr>
            <a:r>
              <a:rPr lang="en-GB" sz="2200" dirty="0"/>
              <a:t>Programming</a:t>
            </a:r>
          </a:p>
          <a:p>
            <a:pPr marL="927735" lvl="1" indent="-229235">
              <a:lnSpc>
                <a:spcPct val="100000"/>
              </a:lnSpc>
              <a:spcBef>
                <a:spcPts val="185"/>
              </a:spcBef>
              <a:buClr>
                <a:srgbClr val="000000"/>
              </a:buClr>
              <a:buFont typeface="Courier New"/>
              <a:buChar char="o"/>
              <a:tabLst>
                <a:tab pos="928369" algn="l"/>
              </a:tabLst>
            </a:pPr>
            <a:r>
              <a:rPr lang="en-GB" sz="2200" dirty="0"/>
              <a:t>Problem solving</a:t>
            </a:r>
          </a:p>
          <a:p>
            <a:pPr marL="240665" marR="5080" indent="-228600">
              <a:lnSpc>
                <a:spcPts val="1610"/>
              </a:lnSpc>
              <a:spcBef>
                <a:spcPts val="210"/>
              </a:spcBef>
              <a:buSzPct val="114285"/>
              <a:buFont typeface="Symbol"/>
              <a:buChar char="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12065" marR="5080">
              <a:lnSpc>
                <a:spcPts val="1610"/>
              </a:lnSpc>
              <a:spcBef>
                <a:spcPts val="210"/>
              </a:spcBef>
              <a:buSzPct val="114285"/>
              <a:tabLst>
                <a:tab pos="240665" algn="l"/>
                <a:tab pos="241300" algn="l"/>
              </a:tabLst>
            </a:pPr>
            <a:r>
              <a:rPr lang="en-GB" sz="2200" dirty="0"/>
              <a:t> </a:t>
            </a:r>
          </a:p>
          <a:p>
            <a:pPr marL="354965" marR="5080" indent="-342900">
              <a:lnSpc>
                <a:spcPts val="1610"/>
              </a:lnSpc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54965" marR="5080" indent="-342900">
              <a:lnSpc>
                <a:spcPts val="1610"/>
              </a:lnSpc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12065" marR="5080">
              <a:lnSpc>
                <a:spcPts val="1610"/>
              </a:lnSpc>
              <a:spcBef>
                <a:spcPts val="210"/>
              </a:spcBef>
              <a:buSzPct val="114285"/>
              <a:tabLst>
                <a:tab pos="240665" algn="l"/>
                <a:tab pos="241300" algn="l"/>
              </a:tabLst>
            </a:pPr>
            <a:endParaRPr sz="1400" dirty="0">
              <a:latin typeface="Arial"/>
              <a:cs typeface="Arial"/>
            </a:endParaRPr>
          </a:p>
        </p:txBody>
      </p:sp>
      <p:sp>
        <p:nvSpPr>
          <p:cNvPr id="31" name="object 10">
            <a:extLst>
              <a:ext uri="{FF2B5EF4-FFF2-40B4-BE49-F238E27FC236}">
                <a16:creationId xmlns:a16="http://schemas.microsoft.com/office/drawing/2014/main" id="{5AE9D692-3E6C-4F00-81DF-1609B88D5FC3}"/>
              </a:ext>
            </a:extLst>
          </p:cNvPr>
          <p:cNvSpPr txBox="1"/>
          <p:nvPr/>
        </p:nvSpPr>
        <p:spPr>
          <a:xfrm>
            <a:off x="7938137" y="5838188"/>
            <a:ext cx="5873113" cy="634276"/>
          </a:xfrm>
          <a:prstGeom prst="rect">
            <a:avLst/>
          </a:prstGeom>
          <a:solidFill>
            <a:srgbClr val="4470C4"/>
          </a:solidFill>
        </p:spPr>
        <p:txBody>
          <a:bodyPr vert="horz" wrap="square" lIns="0" tIns="0" rIns="0" bIns="0" rtlCol="0">
            <a:spAutoFit/>
          </a:bodyPr>
          <a:lstStyle/>
          <a:p>
            <a:pPr marR="4445" algn="ctr">
              <a:lnSpc>
                <a:spcPts val="1595"/>
              </a:lnSpc>
            </a:pPr>
            <a:endParaRPr lang="en-GB" sz="2400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marR="4445" algn="ctr">
              <a:lnSpc>
                <a:spcPts val="1595"/>
              </a:lnSpc>
            </a:pPr>
            <a:r>
              <a:rPr lang="en-GB" sz="2400" spc="-5" dirty="0">
                <a:solidFill>
                  <a:srgbClr val="FFFFFF"/>
                </a:solidFill>
                <a:latin typeface="Arial"/>
                <a:cs typeface="Arial"/>
              </a:rPr>
              <a:t>Research Methodology</a:t>
            </a:r>
          </a:p>
          <a:p>
            <a:pPr marR="4445" algn="ctr">
              <a:lnSpc>
                <a:spcPts val="1595"/>
              </a:lnSpc>
            </a:pPr>
            <a:endParaRPr sz="2400" dirty="0">
              <a:latin typeface="Arial"/>
              <a:cs typeface="Arial"/>
            </a:endParaRPr>
          </a:p>
        </p:txBody>
      </p:sp>
      <p:sp>
        <p:nvSpPr>
          <p:cNvPr id="32" name="object 11">
            <a:extLst>
              <a:ext uri="{FF2B5EF4-FFF2-40B4-BE49-F238E27FC236}">
                <a16:creationId xmlns:a16="http://schemas.microsoft.com/office/drawing/2014/main" id="{8DBFB57B-ED40-41E6-BFB4-38E6D3E00876}"/>
              </a:ext>
            </a:extLst>
          </p:cNvPr>
          <p:cNvSpPr txBox="1"/>
          <p:nvPr/>
        </p:nvSpPr>
        <p:spPr>
          <a:xfrm>
            <a:off x="8040171" y="6636505"/>
            <a:ext cx="5593080" cy="6036268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Literature review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Design the byte-size videos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Students’ surveys and focus groups</a:t>
            </a:r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Analysis of the students’ access and use patterns of the byte-size videos</a:t>
            </a:r>
          </a:p>
          <a:p>
            <a:pPr marL="355600" indent="-342900"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Comparison of students’ performance on the programming questions with the previous presentations’ performance</a:t>
            </a:r>
          </a:p>
          <a:p>
            <a:pPr marL="355600" indent="-342900"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r>
              <a:rPr lang="en-GB" sz="2200" dirty="0"/>
              <a:t>Analysis of students’ performance, satisfaction (</a:t>
            </a:r>
            <a:r>
              <a:rPr lang="en-GB" sz="2200" dirty="0" err="1"/>
              <a:t>SeAM</a:t>
            </a:r>
            <a:r>
              <a:rPr lang="en-GB" sz="2200" dirty="0"/>
              <a:t> data) and retention</a:t>
            </a:r>
          </a:p>
          <a:p>
            <a:pPr marL="12700">
              <a:spcBef>
                <a:spcPts val="95"/>
              </a:spcBef>
              <a:buSzPct val="114285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55600" indent="-342900">
              <a:lnSpc>
                <a:spcPct val="100000"/>
              </a:lnSpc>
              <a:spcBef>
                <a:spcPts val="95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240665" marR="5080" indent="-228600">
              <a:lnSpc>
                <a:spcPts val="1610"/>
              </a:lnSpc>
              <a:spcBef>
                <a:spcPts val="210"/>
              </a:spcBef>
              <a:buSzPct val="114285"/>
              <a:buFont typeface="Symbol"/>
              <a:buChar char="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12065" marR="5080">
              <a:lnSpc>
                <a:spcPts val="1610"/>
              </a:lnSpc>
              <a:spcBef>
                <a:spcPts val="210"/>
              </a:spcBef>
              <a:buSzPct val="114285"/>
              <a:tabLst>
                <a:tab pos="240665" algn="l"/>
                <a:tab pos="241300" algn="l"/>
              </a:tabLst>
            </a:pPr>
            <a:r>
              <a:rPr lang="en-GB" sz="2200" dirty="0"/>
              <a:t> </a:t>
            </a:r>
          </a:p>
          <a:p>
            <a:pPr marL="354965" marR="5080" indent="-342900">
              <a:lnSpc>
                <a:spcPts val="1610"/>
              </a:lnSpc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354965" marR="5080" indent="-342900">
              <a:lnSpc>
                <a:spcPts val="1610"/>
              </a:lnSpc>
              <a:spcBef>
                <a:spcPts val="210"/>
              </a:spcBef>
              <a:buSzPct val="114285"/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GB" sz="2200" dirty="0"/>
          </a:p>
          <a:p>
            <a:pPr marL="12065" marR="5080">
              <a:lnSpc>
                <a:spcPts val="1610"/>
              </a:lnSpc>
              <a:spcBef>
                <a:spcPts val="210"/>
              </a:spcBef>
              <a:buSzPct val="114285"/>
              <a:tabLst>
                <a:tab pos="240665" algn="l"/>
                <a:tab pos="241300" algn="l"/>
              </a:tabLst>
            </a:pP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281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Symbol</vt:lpstr>
      <vt:lpstr>Office Theme</vt:lpstr>
      <vt:lpstr>Using Byte-size Videos to Enhance Students’ Experiences in a Level 2 Programming Module.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Complementary Tuition Initiatives to Support Key Skills Development</dc:title>
  <dc:creator>Kevin Mayles</dc:creator>
  <cp:lastModifiedBy>Diane.Ford</cp:lastModifiedBy>
  <cp:revision>17</cp:revision>
  <dcterms:created xsi:type="dcterms:W3CDTF">2020-04-21T08:53:28Z</dcterms:created>
  <dcterms:modified xsi:type="dcterms:W3CDTF">2020-05-04T16:19:06Z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2020-04-18T00:00:00Z</vt:filetime>
  </property>
  <property fmtid="{D5CDD505-2E9C-101B-9397-08002B2CF9AE}" pid="3" name="Creator">
    <vt:lpwstr>Acrobat PDFMaker 20 for Word</vt:lpwstr>
  </property>
  <property fmtid="{D5CDD505-2E9C-101B-9397-08002B2CF9AE}" pid="4" name="LastSaved">
    <vt:filetime>2020-04-21T00:00:00Z</vt:filetime>
  </property>
</Properties>
</file>