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31" r:id="rId2"/>
  </p:sldIdLst>
  <p:sldSz cx="12192000" cy="6858000"/>
  <p:notesSz cx="7010400" cy="9296400"/>
  <p:custDataLst>
    <p:tags r:id="rId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arlotte.Webb" initials="C" lastIdx="7" clrIdx="0">
    <p:extLst>
      <p:ext uri="{19B8F6BF-5375-455C-9EA6-DF929625EA0E}">
        <p15:presenceInfo xmlns:p15="http://schemas.microsoft.com/office/powerpoint/2012/main" userId="S::cw24527@open.ac.uk::12770ff6-0044-464a-8abe-0f7fb767005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E3D7A63-2848-5D13-51F0-82D57447C843}" v="188" dt="2020-11-27T12:28:01.27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750" autoAdjust="0"/>
    <p:restoredTop sz="86410" autoAdjust="0"/>
  </p:normalViewPr>
  <p:slideViewPr>
    <p:cSldViewPr snapToGrid="0">
      <p:cViewPr varScale="1">
        <p:scale>
          <a:sx n="62" d="100"/>
          <a:sy n="62" d="100"/>
        </p:scale>
        <p:origin x="294" y="4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563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40" d="100"/>
        <a:sy n="140" d="100"/>
      </p:scale>
      <p:origin x="0" y="-4937"/>
    </p:cViewPr>
  </p:sorterViewPr>
  <p:notesViewPr>
    <p:cSldViewPr snapToGrid="0">
      <p:cViewPr varScale="1">
        <p:scale>
          <a:sx n="64" d="100"/>
          <a:sy n="64" d="100"/>
        </p:scale>
        <p:origin x="3149" y="4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5/10/relationships/revisionInfo" Target="revisionInfo.xml"/><Relationship Id="rId5" Type="http://schemas.openxmlformats.org/officeDocument/2006/relationships/tags" Target="tags/tag1.xml"/><Relationship Id="rId10" Type="http://schemas.openxmlformats.org/officeDocument/2006/relationships/tableStyles" Target="tableStyles.xml"/><Relationship Id="rId4" Type="http://schemas.openxmlformats.org/officeDocument/2006/relationships/handoutMaster" Target="handoutMasters/handout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8CC96A8-6ED5-4539-87D6-AFCB6A9ADD7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0501CA9-6E9A-4637-835A-572E070E7FD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39" y="1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431E61-F304-4060-A71B-12EF89F2AB62}" type="datetimeFigureOut">
              <a:rPr lang="en-GB" smtClean="0"/>
              <a:t>03/12/2020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A7BD09-F700-4294-844B-B16BB42D451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BD03D2-9D32-4973-B2F2-CBB43172B8F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39" y="8829676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F62D12-9E5E-493C-BE47-C6A094F24C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71034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B1C1C4-A2CA-4E67-A1F5-602634E2BCF5}" type="datetimeFigureOut">
              <a:rPr lang="en-GB" smtClean="0"/>
              <a:t>03/12/2020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73892"/>
            <a:ext cx="5608320" cy="366045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755DF9-41A9-4B2A-8603-E47104E21A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5099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755DF9-41A9-4B2A-8603-E47104E21A8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49225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5024934-070C-DA4D-AC21-0DC55BDEFACF}"/>
              </a:ext>
            </a:extLst>
          </p:cNvPr>
          <p:cNvSpPr/>
          <p:nvPr userDrawn="1"/>
        </p:nvSpPr>
        <p:spPr>
          <a:xfrm>
            <a:off x="10087429" y="319314"/>
            <a:ext cx="1266371" cy="9289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2869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544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9705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0747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62414B7-E694-DD45-8C62-70FE79ADDF1F}"/>
              </a:ext>
            </a:extLst>
          </p:cNvPr>
          <p:cNvSpPr/>
          <p:nvPr userDrawn="1"/>
        </p:nvSpPr>
        <p:spPr>
          <a:xfrm>
            <a:off x="10087429" y="319314"/>
            <a:ext cx="1266371" cy="9289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358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368107"/>
            <a:ext cx="5181600" cy="480885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368107"/>
            <a:ext cx="5181600" cy="48088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980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158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7539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1443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7989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3764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35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351280"/>
            <a:ext cx="10515600" cy="48463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2" descr="Image result for open university logo">
            <a:extLst>
              <a:ext uri="{FF2B5EF4-FFF2-40B4-BE49-F238E27FC236}">
                <a16:creationId xmlns:a16="http://schemas.microsoft.com/office/drawing/2014/main" id="{73F5A3A6-890C-3C44-8E85-866FAD5E91E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9712" y="361703"/>
            <a:ext cx="1234088" cy="841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1027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8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CBC9E42-CF55-F942-9572-3ACDE7694071}"/>
              </a:ext>
            </a:extLst>
          </p:cNvPr>
          <p:cNvSpPr txBox="1"/>
          <p:nvPr/>
        </p:nvSpPr>
        <p:spPr>
          <a:xfrm>
            <a:off x="5285678" y="664612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BF465D11-9EEB-4425-A721-333EF169DD5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 bwMode="auto">
          <a:xfrm>
            <a:off x="175385" y="300040"/>
            <a:ext cx="11613396" cy="62016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  <a:spcAft>
                <a:spcPct val="0"/>
              </a:spcAft>
            </a:pPr>
            <a:r>
              <a:rPr lang="en-GB" sz="2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Effective support for reflective writing: learning from improvers</a:t>
            </a:r>
            <a:endParaRPr lang="en-US" dirty="0">
              <a:solidFill>
                <a:srgbClr val="FF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00000"/>
              </a:lnSpc>
              <a:spcAft>
                <a:spcPct val="0"/>
              </a:spcAft>
            </a:pPr>
            <a:br>
              <a:rPr lang="en-GB" altLang="en-US" sz="1800" b="1" dirty="0">
                <a:latin typeface="Arial"/>
                <a:cs typeface="Arial"/>
              </a:rPr>
            </a:br>
            <a:r>
              <a:rPr lang="en-GB" altLang="en-US" sz="2000" b="1" dirty="0">
                <a:solidFill>
                  <a:schemeClr val="tx1"/>
                </a:solidFill>
                <a:latin typeface="Arial"/>
                <a:cs typeface="Arial"/>
              </a:rPr>
              <a:t>Cathy Smith, Charlotte Webb</a:t>
            </a:r>
            <a:br>
              <a:rPr lang="en-GB" altLang="en-US" sz="1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altLang="en-US" sz="1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altLang="en-US" sz="1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altLang="en-US" sz="1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altLang="en-US" sz="1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altLang="en-US" sz="1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altLang="en-US" sz="1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altLang="en-US" sz="1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altLang="en-US" sz="1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altLang="en-US" sz="1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altLang="en-US" sz="1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altLang="en-US" sz="14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GB" sz="1400" dirty="0">
                <a:latin typeface="Calibri"/>
                <a:ea typeface="Times New Roman" panose="02020603050405020304" pitchFamily="18" charset="0"/>
                <a:cs typeface="Calibri"/>
              </a:rPr>
              <a:t> </a:t>
            </a:r>
            <a:br>
              <a:rPr lang="en-GB" altLang="en-US" sz="14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lang="en-GB" altLang="en-US" sz="14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lang="en-GB" altLang="en-US" sz="14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lang="en-GB" altLang="en-US" sz="14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lang="en-GB" altLang="en-US" sz="14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lang="en-GB" altLang="en-US" sz="14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lang="en-GB" altLang="en-US" sz="14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lang="en-GB" altLang="en-US" sz="14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lang="en-GB" altLang="en-US" sz="14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lang="en-GB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F0355B4-B561-421A-8E06-D2A49AF4379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97502" y="312158"/>
            <a:ext cx="1605196" cy="110047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246E7F0-9E49-4431-8EB9-672D860D99B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3219" y="5673617"/>
            <a:ext cx="2856161" cy="8739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051A4F0-9BE6-4869-9A05-85ACBE6E3A21}"/>
              </a:ext>
            </a:extLst>
          </p:cNvPr>
          <p:cNvSpPr txBox="1"/>
          <p:nvPr/>
        </p:nvSpPr>
        <p:spPr>
          <a:xfrm>
            <a:off x="294968" y="3611514"/>
            <a:ext cx="3584318" cy="2062103"/>
          </a:xfrm>
          <a:prstGeom prst="rect">
            <a:avLst/>
          </a:prstGeom>
          <a:noFill/>
          <a:ln>
            <a:solidFill>
              <a:srgbClr val="FF66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The project aims to: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inform the mathematics education community about ways to support distance-learning students with reflective writing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diversify the range of resources offered in module and teaching materials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AA8586A-E48E-4B79-B1E3-98536A9CF801}"/>
              </a:ext>
            </a:extLst>
          </p:cNvPr>
          <p:cNvSpPr txBox="1"/>
          <p:nvPr/>
        </p:nvSpPr>
        <p:spPr>
          <a:xfrm>
            <a:off x="4173415" y="3782184"/>
            <a:ext cx="3584318" cy="2554545"/>
          </a:xfrm>
          <a:prstGeom prst="rect">
            <a:avLst/>
          </a:prstGeom>
          <a:noFill/>
          <a:ln>
            <a:solidFill>
              <a:srgbClr val="FF66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Research activities: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Identify improvers from 20D/J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12 Semi-structured interviews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Initial goal of recruiting from groups with a performance gap in recent presentations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Thematic Analysis informed by research on widening participation, assessment and belonging.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AB366B8-CBB7-4971-BAD2-1E4A57CC9FA6}"/>
              </a:ext>
            </a:extLst>
          </p:cNvPr>
          <p:cNvSpPr txBox="1"/>
          <p:nvPr/>
        </p:nvSpPr>
        <p:spPr>
          <a:xfrm>
            <a:off x="7961995" y="1469518"/>
            <a:ext cx="3584318" cy="4524315"/>
          </a:xfrm>
          <a:prstGeom prst="rect">
            <a:avLst/>
          </a:prstGeom>
          <a:noFill/>
          <a:ln>
            <a:solidFill>
              <a:srgbClr val="FF66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Expected outcomes: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Identify and disseminate information module resources and approaches that support distance-learning students with reflective writing.</a:t>
            </a:r>
            <a:endParaRPr lang="en-GB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Identify, through attention to minority voices, how assessment practices and resources could be more inclusive.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Identify and disseminate effective ways of supporting students through written feedback and guidance.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Use student-captured insights in planning support for modules in production, including tutorial content and assessment design.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888E6F-CD64-46B5-8740-6476F853B370}"/>
              </a:ext>
            </a:extLst>
          </p:cNvPr>
          <p:cNvSpPr txBox="1"/>
          <p:nvPr/>
        </p:nvSpPr>
        <p:spPr>
          <a:xfrm>
            <a:off x="294968" y="1469518"/>
            <a:ext cx="3584318" cy="2062103"/>
          </a:xfrm>
          <a:prstGeom prst="rect">
            <a:avLst/>
          </a:prstGeom>
          <a:noFill/>
          <a:ln>
            <a:solidFill>
              <a:srgbClr val="FF66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Background:</a:t>
            </a:r>
          </a:p>
          <a:p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Reflective professional writing applies academic analysis to personal practice</a:t>
            </a:r>
          </a:p>
          <a:p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Mathematics Education students need to develop these ways of thinking and writing to succeed: </a:t>
            </a:r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25% are ‘improvers’.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17102F7-1DDB-4199-BBDE-9962F82D0012}"/>
              </a:ext>
            </a:extLst>
          </p:cNvPr>
          <p:cNvSpPr txBox="1"/>
          <p:nvPr/>
        </p:nvSpPr>
        <p:spPr>
          <a:xfrm>
            <a:off x="4128481" y="1469518"/>
            <a:ext cx="3591046" cy="1815882"/>
          </a:xfrm>
          <a:prstGeom prst="rect">
            <a:avLst/>
          </a:prstGeom>
          <a:noFill/>
          <a:ln>
            <a:solidFill>
              <a:srgbClr val="FF66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Research questions:</a:t>
            </a:r>
          </a:p>
          <a:p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How do improvers use focus module activities?</a:t>
            </a:r>
          </a:p>
          <a:p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How do </a:t>
            </a:r>
            <a:r>
              <a:rPr lang="en-GB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improvers use TMA feedback to inform future assignments? </a:t>
            </a:r>
          </a:p>
          <a:p>
            <a:r>
              <a:rPr lang="en-GB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What do improvers identify as barriers/ support for reflective writing. 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3857224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MICROSOFT_TRANSLATOR_CLM_PRESENTATIONINFO" val="{&quot;DocumentId&quot;:&quot;29ad3a3ebe5e404357d4ecaf534720f0&quot;,&quot;LanguageCode&quot;:&quot;en-US&quot;,&quot;SlideGuids&quot;:[&quot;c9357629-6185-4467-a39f-3b7c432b5c10&quot;,&quot;a4878e81-4d15-4d43-9531-39680c84ecfd&quot;,&quot;f5b398ea-cf7c-4b3e-8177-824a4a8ab1cf&quot;,&quot;c49b6e99-fa39-4211-a779-fc7790e6eed6&quot;,&quot;dd196faf-b12c-483b-aa38-b2c4502e2f6b&quot;,&quot;18aba1ed-efdf-4f22-8d7a-ad6c440525cb&quot;,&quot;7158b587-1b31-406f-8257-87dc7fa3f787&quot;,&quot;05797c85-1add-41f0-b160-1fadf135e4cf&quot;,&quot;adaa4fae-b221-436f-8dba-057a16a6d2e7&quot;,&quot;e72066f0-097a-49a3-a904-6929ad9723e8&quot;,&quot;34c97da7-b5dc-453c-a409-7a366c37ccaf&quot;,&quot;6cc20db3-ea89-47d1-a321-ca87e78ad727&quot;,&quot;6538ee61-a74c-46f4-87b8-1761415f06fa&quot;],&quot;TimeStamp&quot;:&quot;2018-10-04T22:54:38.6356615+01:00&quot;}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MICROSOFT_TRANSLATOR_CLM_SLIDEINFO" val="{&quot;Guid&quot;:&quot;c9357629-6185-4467-a39f-3b7c432b5c10&quot;,&quot;TimeStamp&quot;:&quot;2018-10-04T22:54:38.5658229+01:00&quot;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4000</TotalTime>
  <Words>241</Words>
  <Application>Microsoft Office PowerPoint</Application>
  <PresentationFormat>Widescreen</PresentationFormat>
  <Paragraphs>23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Effective support for reflective writing: learning from improvers  Cathy Smith, Charlotte Webb                      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Embedding and sustaining inclusive STEM practices</dc:title>
  <dc:creator>Trevor Collins</dc:creator>
  <cp:lastModifiedBy>Diane.Ford</cp:lastModifiedBy>
  <cp:revision>502</cp:revision>
  <cp:lastPrinted>2018-10-16T09:27:54Z</cp:lastPrinted>
  <dcterms:created xsi:type="dcterms:W3CDTF">2017-05-06T04:58:44Z</dcterms:created>
  <dcterms:modified xsi:type="dcterms:W3CDTF">2020-12-03T16:57:54Z</dcterms:modified>
</cp:coreProperties>
</file>