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3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06061D"/>
    <a:srgbClr val="FF6600"/>
    <a:srgbClr val="FF8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8FA72-B803-4874-8AFF-55D557A40504}" v="345" dt="2024-06-08T15:35:52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917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5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101734"/>
            <a:ext cx="11797967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Gamification to increase participation 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 maths practice quizzes in Level 1 Engineering modules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S. Varagnolo, Z. </a:t>
            </a:r>
            <a:r>
              <a:rPr lang="en-GB" altLang="en-US" sz="2000" b="1" dirty="0" err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Golrokhi</a:t>
            </a: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C. McKenna, J. Openshaw, S. Hayes-</a:t>
            </a:r>
            <a:r>
              <a:rPr lang="en-GB" altLang="en-US" sz="2000" b="1" dirty="0" err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Budgen</a:t>
            </a: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E. Mathews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E87DC83-29A3-560A-E5D5-312D3FCEA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58" y="1484157"/>
            <a:ext cx="271774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What?</a:t>
            </a: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The broad aim of the project is to improve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progression and retention 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of students in the Engineering Qualifications by strengthening their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maths preparation 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by fostering their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practice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. </a:t>
            </a:r>
            <a:endParaRPr lang="en-GB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706253D-631E-92E6-4A83-C088CFBEF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264" y="1457764"/>
            <a:ext cx="6156581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How?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1) Gamification</a:t>
            </a:r>
          </a:p>
          <a:p>
            <a:pPr algn="l" eaLnBrk="0" fontAlgn="base" hangingPunct="0">
              <a:lnSpc>
                <a:spcPct val="100000"/>
              </a:lnSpc>
              <a:spcAft>
                <a:spcPts val="1200"/>
              </a:spcAft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Gamification applies </a:t>
            </a:r>
            <a:r>
              <a:rPr lang="en-GB" altLang="en-US" sz="1400" b="1" dirty="0">
                <a:solidFill>
                  <a:srgbClr val="FF660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game elements 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or a game framework to </a:t>
            </a:r>
            <a:r>
              <a:rPr lang="en-GB" altLang="en-US" sz="1400" b="1" dirty="0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existing learning activities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:</a:t>
            </a: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600" b="1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2) Evaluation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Engagement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with the quizzes (number of clicks)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Comparison of the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outcomes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(</a:t>
            </a:r>
            <a:r>
              <a:rPr lang="en-GB" altLang="en-US" sz="1400" dirty="0" err="1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iCMAs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and overall course grades) achieved by students who took part in the gamified quiz and students who did not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Survey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In-depths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interviews</a:t>
            </a:r>
            <a:endParaRPr lang="en-GB" alt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08B8D54-D867-CCEE-74F7-9EE255843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6663" y="1500367"/>
            <a:ext cx="2760017" cy="46935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Expected outcome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 devise an effective approach for students’ success in maths through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practice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Dissemination</a:t>
            </a:r>
            <a:endParaRPr lang="en-GB" altLang="en-US" sz="16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Presentations at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conferences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Internal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guidelines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 quickly implement this gamification framework 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Scholarship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article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in a peer-reviewed journal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Further developments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 extend the same approach to other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Level 1 Engineering modules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 inform other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 modules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that embeds any Moodle quizzes 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this approach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6EA45C0-2684-8C8B-A84F-9562B128DA20}"/>
              </a:ext>
            </a:extLst>
          </p:cNvPr>
          <p:cNvSpPr/>
          <p:nvPr/>
        </p:nvSpPr>
        <p:spPr>
          <a:xfrm>
            <a:off x="3020874" y="2507514"/>
            <a:ext cx="2019474" cy="1897217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Eye-catching introduction to the quiz, possibly with an image of a postcard, including the explanation of the “gamification”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96722F0-2A74-64A7-36DC-F48F89FC4C5B}"/>
              </a:ext>
            </a:extLst>
          </p:cNvPr>
          <p:cNvSpPr/>
          <p:nvPr/>
        </p:nvSpPr>
        <p:spPr>
          <a:xfrm>
            <a:off x="5095204" y="2507516"/>
            <a:ext cx="1095275" cy="1897216"/>
          </a:xfrm>
          <a:prstGeom prst="roundRect">
            <a:avLst/>
          </a:prstGeom>
          <a:solidFill>
            <a:srgbClr val="06061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Existing Moodle quiz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5E55E8D-0495-CD20-D20C-BC8D73404C64}"/>
              </a:ext>
            </a:extLst>
          </p:cNvPr>
          <p:cNvSpPr/>
          <p:nvPr/>
        </p:nvSpPr>
        <p:spPr>
          <a:xfrm>
            <a:off x="6251982" y="2507516"/>
            <a:ext cx="2935636" cy="1897215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Conditional feedback according to the achieved score. If above the threshold, the student is rewarded with a piece of a badge. On completing a series of quizzes with a score above the threshold, the student is reworded the full badge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38CA1F-8A41-8996-45A2-983B6D6B1B03}"/>
              </a:ext>
            </a:extLst>
          </p:cNvPr>
          <p:cNvSpPr/>
          <p:nvPr/>
        </p:nvSpPr>
        <p:spPr>
          <a:xfrm>
            <a:off x="2976263" y="1500366"/>
            <a:ext cx="6240343" cy="4693593"/>
          </a:xfrm>
          <a:prstGeom prst="rect">
            <a:avLst/>
          </a:prstGeom>
          <a:noFill/>
          <a:ln>
            <a:solidFill>
              <a:srgbClr val="0606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icture containing text, gallery, different, screenshot&#10;&#10;Description automatically generated">
            <a:extLst>
              <a:ext uri="{FF2B5EF4-FFF2-40B4-BE49-F238E27FC236}">
                <a16:creationId xmlns:a16="http://schemas.microsoft.com/office/drawing/2014/main" id="{BECF7800-17F8-BCB8-CC01-637339312F2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8690">
            <a:off x="4623617" y="3367401"/>
            <a:ext cx="688247" cy="4544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0AC0C87-3CB4-44EA-E7F3-6D39211137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6809" y="4416910"/>
            <a:ext cx="604141" cy="6061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DA79E3A-B0E6-0400-0128-EF4BF8233032}"/>
              </a:ext>
            </a:extLst>
          </p:cNvPr>
          <p:cNvSpPr/>
          <p:nvPr/>
        </p:nvSpPr>
        <p:spPr>
          <a:xfrm>
            <a:off x="196881" y="1500366"/>
            <a:ext cx="2750393" cy="4693593"/>
          </a:xfrm>
          <a:prstGeom prst="rect">
            <a:avLst/>
          </a:prstGeom>
          <a:noFill/>
          <a:ln>
            <a:solidFill>
              <a:srgbClr val="0606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58DDBED-DF23-CD39-1C73-C69798E5D8D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243" t="11509" b="17554"/>
          <a:stretch/>
        </p:blipFill>
        <p:spPr>
          <a:xfrm>
            <a:off x="770335" y="4922632"/>
            <a:ext cx="2151154" cy="855944"/>
          </a:xfrm>
          <a:prstGeom prst="rect">
            <a:avLst/>
          </a:prstGeom>
        </p:spPr>
      </p:pic>
      <p:sp>
        <p:nvSpPr>
          <p:cNvPr id="18" name="Rectangle 1">
            <a:extLst>
              <a:ext uri="{FF2B5EF4-FFF2-40B4-BE49-F238E27FC236}">
                <a16:creationId xmlns:a16="http://schemas.microsoft.com/office/drawing/2014/main" id="{7719EF4B-3DEA-0116-B1A9-AB0F1897A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58" y="3493222"/>
            <a:ext cx="2717744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Context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T192 (the first module in the Engineering Qualification) includes </a:t>
            </a:r>
            <a:r>
              <a:rPr lang="en-GB" altLang="en-US" sz="1400" b="1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practice quizzes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, but students’ engagement with them decays in time:</a:t>
            </a:r>
            <a:endParaRPr lang="en-GB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08B3A8-2AB3-87DF-1315-B81DDB435369}"/>
              </a:ext>
            </a:extLst>
          </p:cNvPr>
          <p:cNvSpPr txBox="1"/>
          <p:nvPr/>
        </p:nvSpPr>
        <p:spPr>
          <a:xfrm>
            <a:off x="450754" y="5475031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48D68-F67D-4480-897A-721A11ACCA4E}"/>
              </a:ext>
            </a:extLst>
          </p:cNvPr>
          <p:cNvSpPr txBox="1"/>
          <p:nvPr/>
        </p:nvSpPr>
        <p:spPr>
          <a:xfrm>
            <a:off x="436727" y="4938096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800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8B583B-7002-8930-3DEF-A1B7A075EDCA}"/>
              </a:ext>
            </a:extLst>
          </p:cNvPr>
          <p:cNvSpPr txBox="1"/>
          <p:nvPr/>
        </p:nvSpPr>
        <p:spPr>
          <a:xfrm>
            <a:off x="693171" y="5724026"/>
            <a:ext cx="2263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7B1915-BF31-1C09-67BE-DC7F6A26E0BD}"/>
              </a:ext>
            </a:extLst>
          </p:cNvPr>
          <p:cNvSpPr txBox="1"/>
          <p:nvPr/>
        </p:nvSpPr>
        <p:spPr>
          <a:xfrm>
            <a:off x="1264242" y="5721252"/>
            <a:ext cx="2648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256C79-4040-A3ED-5D4E-A690FE38E5D8}"/>
              </a:ext>
            </a:extLst>
          </p:cNvPr>
          <p:cNvSpPr txBox="1"/>
          <p:nvPr/>
        </p:nvSpPr>
        <p:spPr>
          <a:xfrm>
            <a:off x="1994033" y="5721252"/>
            <a:ext cx="3064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9E15A9-C7DF-C5EB-819B-15D4AB101517}"/>
              </a:ext>
            </a:extLst>
          </p:cNvPr>
          <p:cNvSpPr txBox="1"/>
          <p:nvPr/>
        </p:nvSpPr>
        <p:spPr>
          <a:xfrm>
            <a:off x="2739255" y="5721251"/>
            <a:ext cx="3064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EA3C18-3161-6933-0DC1-DA31284788F5}"/>
              </a:ext>
            </a:extLst>
          </p:cNvPr>
          <p:cNvSpPr txBox="1"/>
          <p:nvPr/>
        </p:nvSpPr>
        <p:spPr>
          <a:xfrm>
            <a:off x="1329087" y="5887665"/>
            <a:ext cx="9220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Quiz 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40B44E-6D45-3C26-0975-ADAA59064999}"/>
              </a:ext>
            </a:extLst>
          </p:cNvPr>
          <p:cNvSpPr txBox="1"/>
          <p:nvPr/>
        </p:nvSpPr>
        <p:spPr>
          <a:xfrm rot="16200000">
            <a:off x="-414667" y="5339061"/>
            <a:ext cx="157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Number of students engaging with the quiz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1248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297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Gamification to increase participation  in maths practice quizzes in Level 1 Engineering modules  S. Varagnolo, Z. Golrokhi, C. McKenna, J. Openshaw, S. Hayes-Budgen, E. Mathews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478</cp:revision>
  <cp:lastPrinted>2018-10-16T09:27:54Z</cp:lastPrinted>
  <dcterms:created xsi:type="dcterms:W3CDTF">2017-05-06T04:58:44Z</dcterms:created>
  <dcterms:modified xsi:type="dcterms:W3CDTF">2024-06-10T09:39:06Z</dcterms:modified>
</cp:coreProperties>
</file>