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7" r:id="rId3"/>
  </p:sldMasterIdLst>
  <p:sldIdLst>
    <p:sldId id="256" r:id="rId4"/>
    <p:sldId id="277" r:id="rId5"/>
    <p:sldId id="288" r:id="rId6"/>
    <p:sldId id="289" r:id="rId7"/>
    <p:sldId id="278" r:id="rId8"/>
    <p:sldId id="282" r:id="rId9"/>
    <p:sldId id="280" r:id="rId10"/>
    <p:sldId id="290" r:id="rId11"/>
    <p:sldId id="291" r:id="rId12"/>
    <p:sldId id="286" r:id="rId13"/>
    <p:sldId id="287" r:id="rId14"/>
    <p:sldId id="293" r:id="rId15"/>
    <p:sldId id="292" r:id="rId16"/>
    <p:sldId id="276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08" autoAdjust="0"/>
    <p:restoredTop sz="94660"/>
  </p:normalViewPr>
  <p:slideViewPr>
    <p:cSldViewPr snapToGrid="0">
      <p:cViewPr varScale="1">
        <p:scale>
          <a:sx n="86" d="100"/>
          <a:sy n="86" d="100"/>
        </p:scale>
        <p:origin x="15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68418F8-B52F-4661-8ABA-69BB3ADD667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861" y="2160001"/>
            <a:ext cx="7920773" cy="997196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2444CB2-243C-41A0-8F6C-F772E768A3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15861" y="3166992"/>
            <a:ext cx="7920774" cy="2492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SUB TITLE IN HERE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24475ED-B6F3-4114-A316-943C1E2B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74319" y="6431961"/>
            <a:ext cx="2057400" cy="13849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DC1F67E-6248-496F-8483-98A65C33F8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107" y="5538158"/>
            <a:ext cx="1508916" cy="103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318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med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44140" y="1150618"/>
            <a:ext cx="60079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07245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Graphs and graphics can be positioned over the grey box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7EECFAC-7182-49C4-A276-219F1E7C7B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144966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E866B34-8A6C-492A-96F1-5F307C6EA65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88327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ch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2486367"/>
          </a:xfrm>
          <a:prstGeom prst="rect">
            <a:avLst/>
          </a:prstGeom>
        </p:spPr>
        <p:txBody>
          <a:bodyPr lIns="36000" tIns="36000" rIns="36000" bIns="36000" numCol="2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Charts, graphs and graphics can be positioned over the grey box.</a:t>
            </a:r>
            <a:br>
              <a:rPr lang="en-US" dirty="0"/>
            </a:b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br>
              <a:rPr lang="en-US" dirty="0"/>
            </a:br>
            <a:endParaRPr lang="en-US" dirty="0"/>
          </a:p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870E1B6-0ECF-4B89-8FAB-09D00538EB5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0" y="3873242"/>
            <a:ext cx="3855539" cy="2486367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5259958-3FB9-4566-8AB7-D98E4FCD49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6116113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3 colum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E768777-3248-42B2-85F9-58D5B20C6E6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86030" y="1150618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83259" y="1150615"/>
            <a:ext cx="2869035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99316F6E-405A-4A01-9184-79CC1058A9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749459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row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8263493" cy="2278381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Charts, graphs and graphics can be positioned over the grey box.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/>
              <a:t>Body text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1" y="3566179"/>
            <a:ext cx="8263493" cy="2798784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65438FC-7DE5-43FA-96AA-BA01B74D04B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639672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9FC8E3CA-4735-4448-B024-8A121DADF8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7A647E4-605B-4961-B4D2-DBA8850930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136559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oran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F192859-C46A-4829-96AF-7D408294B88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D94ECEE5-5A94-4126-92B2-4FA9605C9D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38501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pi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D79BA80-1E7F-4F47-AF07-7A70474A6C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81FAF16-A8F7-4BA6-B2B7-5BF7AFA61EA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7794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turquois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E406321-A4C9-4532-B695-2ECC82CCAE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1A37CB7-C061-4C30-8C0D-36C06AE6116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938964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2698E74-DBB1-4C41-81D5-108634391B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32378" y="1176736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01</a:t>
            </a:r>
          </a:p>
        </p:txBody>
      </p:sp>
      <p:sp>
        <p:nvSpPr>
          <p:cNvPr id="7" name="Text Placeholder 31">
            <a:extLst>
              <a:ext uri="{FF2B5EF4-FFF2-40B4-BE49-F238E27FC236}">
                <a16:creationId xmlns:a16="http://schemas.microsoft.com/office/drawing/2014/main" id="{27D262DD-86D2-472F-9233-2CA4C4F3C4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772378" y="1176734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C0A8910E-3E33-41A3-816B-CD71BE1D50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72378" y="1445872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DC7DBC2F-B4BA-4FA1-AC8F-C1FB5D329C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2378" y="187724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02</a:t>
            </a:r>
          </a:p>
        </p:txBody>
      </p:sp>
      <p:sp>
        <p:nvSpPr>
          <p:cNvPr id="10" name="Text Placeholder 31">
            <a:extLst>
              <a:ext uri="{FF2B5EF4-FFF2-40B4-BE49-F238E27FC236}">
                <a16:creationId xmlns:a16="http://schemas.microsoft.com/office/drawing/2014/main" id="{E96BEFDD-99B7-4B7A-A883-501F05DEBE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72378" y="1877241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1" name="Text Placeholder 31">
            <a:extLst>
              <a:ext uri="{FF2B5EF4-FFF2-40B4-BE49-F238E27FC236}">
                <a16:creationId xmlns:a16="http://schemas.microsoft.com/office/drawing/2014/main" id="{8F24DFEC-E082-454B-B5C3-50F1E1DD32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72378" y="2146379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C3A914CD-C11D-48A8-88E1-538FBD10966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2378" y="2577750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03</a:t>
            </a:r>
          </a:p>
        </p:txBody>
      </p:sp>
      <p:sp>
        <p:nvSpPr>
          <p:cNvPr id="15" name="Text Placeholder 31">
            <a:extLst>
              <a:ext uri="{FF2B5EF4-FFF2-40B4-BE49-F238E27FC236}">
                <a16:creationId xmlns:a16="http://schemas.microsoft.com/office/drawing/2014/main" id="{5E5D34B7-01F5-4524-B815-3E8FD22045B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72378" y="2577748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6" name="Text Placeholder 31">
            <a:extLst>
              <a:ext uri="{FF2B5EF4-FFF2-40B4-BE49-F238E27FC236}">
                <a16:creationId xmlns:a16="http://schemas.microsoft.com/office/drawing/2014/main" id="{745E9020-E3D4-4B2E-AF64-3BC2BA8099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772378" y="2846886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6E31EB1E-53F8-4104-A8D0-0BEFB18961C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32378" y="3278255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04</a:t>
            </a:r>
          </a:p>
        </p:txBody>
      </p:sp>
      <p:sp>
        <p:nvSpPr>
          <p:cNvPr id="18" name="Text Placeholder 31">
            <a:extLst>
              <a:ext uri="{FF2B5EF4-FFF2-40B4-BE49-F238E27FC236}">
                <a16:creationId xmlns:a16="http://schemas.microsoft.com/office/drawing/2014/main" id="{3DEAAE69-8D81-471C-A294-06DD17336F6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72378" y="3278255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9" name="Text Placeholder 31">
            <a:extLst>
              <a:ext uri="{FF2B5EF4-FFF2-40B4-BE49-F238E27FC236}">
                <a16:creationId xmlns:a16="http://schemas.microsoft.com/office/drawing/2014/main" id="{01E75DFE-469F-4162-BFD7-0AD3CC0605D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772378" y="3547393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16FACADA-AE0B-4A02-B7FE-F03E903A200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232378" y="397876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05</a:t>
            </a:r>
          </a:p>
        </p:txBody>
      </p:sp>
      <p:sp>
        <p:nvSpPr>
          <p:cNvPr id="21" name="Text Placeholder 31">
            <a:extLst>
              <a:ext uri="{FF2B5EF4-FFF2-40B4-BE49-F238E27FC236}">
                <a16:creationId xmlns:a16="http://schemas.microsoft.com/office/drawing/2014/main" id="{1BE90D09-E40F-4E07-8A6C-C34ECB3A0C7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772378" y="3978762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22" name="Text Placeholder 31">
            <a:extLst>
              <a:ext uri="{FF2B5EF4-FFF2-40B4-BE49-F238E27FC236}">
                <a16:creationId xmlns:a16="http://schemas.microsoft.com/office/drawing/2014/main" id="{E8BCD20F-DF5A-4D1F-AB59-8992CCEB4E7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772378" y="4247900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2CA99EFB-8D03-4007-813F-E6174F0308E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232378" y="4679271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06</a:t>
            </a:r>
          </a:p>
        </p:txBody>
      </p:sp>
      <p:sp>
        <p:nvSpPr>
          <p:cNvPr id="24" name="Text Placeholder 31">
            <a:extLst>
              <a:ext uri="{FF2B5EF4-FFF2-40B4-BE49-F238E27FC236}">
                <a16:creationId xmlns:a16="http://schemas.microsoft.com/office/drawing/2014/main" id="{75297938-8904-4A58-BECE-919189BAA54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772378" y="4679269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25" name="Text Placeholder 31">
            <a:extLst>
              <a:ext uri="{FF2B5EF4-FFF2-40B4-BE49-F238E27FC236}">
                <a16:creationId xmlns:a16="http://schemas.microsoft.com/office/drawing/2014/main" id="{EF1B2FF4-CFE5-4357-917A-02669822510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772378" y="4948407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ABF0E3-1A7E-434D-B96E-F3343B8E07D9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0" y="0"/>
            <a:ext cx="382592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25039EFD-26D4-4EFF-80C8-2DEC577006F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32378" y="770472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  <p:sp>
        <p:nvSpPr>
          <p:cNvPr id="32" name="Slide Number Placeholder 8">
            <a:extLst>
              <a:ext uri="{FF2B5EF4-FFF2-40B4-BE49-F238E27FC236}">
                <a16:creationId xmlns:a16="http://schemas.microsoft.com/office/drawing/2014/main" id="{6FBBA16B-4607-4475-9AA9-35D51BE89C52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32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9">
            <a:extLst>
              <a:ext uri="{FF2B5EF4-FFF2-40B4-BE49-F238E27FC236}">
                <a16:creationId xmlns:a16="http://schemas.microsoft.com/office/drawing/2014/main" id="{FF9A53DE-293F-4D46-94A3-8EB81742DFC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2000" y="1079999"/>
            <a:ext cx="8220294" cy="5284967"/>
          </a:xfrm>
          <a:prstGeom prst="rect">
            <a:avLst/>
          </a:prstGeom>
        </p:spPr>
        <p:txBody>
          <a:bodyPr lIns="36000" tIns="36000" rIns="36000" bIns="36000" numCol="2" spcCol="360000"/>
          <a:lstStyle>
            <a:lvl1pPr marL="0" indent="0" algn="l" defTabSz="287993">
              <a:lnSpc>
                <a:spcPts val="1600"/>
              </a:lnSpc>
              <a:buNone/>
              <a:defRPr sz="1200" b="1"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00	Insert contents listing (2 columns)</a:t>
            </a:r>
          </a:p>
        </p:txBody>
      </p:sp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091B7A03-C365-4ED6-962E-93EA096F7A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77805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6ABEA7B-7448-4E43-A7A4-3421CD2E27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22121-4331-41E2-B269-75755B8049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8801" y="1150618"/>
            <a:ext cx="8263493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30274513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an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88601" y="1150618"/>
            <a:ext cx="8263493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A7B25A5-6B91-4CE2-93B8-754812DA02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494489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0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085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C850A13-8E99-49E2-9165-C76685B082C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1342" y="226559"/>
            <a:ext cx="838348" cy="57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997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3ED99F8-E22C-4D15-85F7-8D466F90469F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932" y="200297"/>
            <a:ext cx="812841" cy="558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861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1" r:id="rId3"/>
    <p:sldLayoutId id="2147483672" r:id="rId4"/>
    <p:sldLayoutId id="2147483670" r:id="rId5"/>
    <p:sldLayoutId id="2147483673" r:id="rId6"/>
    <p:sldLayoutId id="2147483674" r:id="rId7"/>
    <p:sldLayoutId id="2147483675" r:id="rId8"/>
    <p:sldLayoutId id="214748367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D35A2-212B-4253-8D50-FD1945F2BF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861" y="2105025"/>
            <a:ext cx="7920773" cy="2492990"/>
          </a:xfrm>
        </p:spPr>
        <p:txBody>
          <a:bodyPr/>
          <a:lstStyle/>
          <a:p>
            <a:r>
              <a:rPr lang="en-US" b="0" dirty="0">
                <a:effectLst/>
                <a:latin typeface="Poppins" panose="00000500000000000000" pitchFamily="2" charset="0"/>
              </a:rPr>
              <a:t>Strategies to support students and tutors with online collaborative work: an action research project 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D11A33-AC46-4B11-BB79-109359491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5861" y="4348716"/>
            <a:ext cx="7920774" cy="249299"/>
          </a:xfrm>
        </p:spPr>
        <p:txBody>
          <a:bodyPr/>
          <a:lstStyle/>
          <a:p>
            <a:r>
              <a:rPr lang="en-GB" dirty="0"/>
              <a:t>Dr Shirley Evans – STEM Computing and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448630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6B98C6E-655C-4061-B666-FEF5384F15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9465" y="637430"/>
            <a:ext cx="7263909" cy="997196"/>
          </a:xfrm>
        </p:spPr>
        <p:txBody>
          <a:bodyPr/>
          <a:lstStyle/>
          <a:p>
            <a:r>
              <a:rPr lang="en-GB" dirty="0"/>
              <a:t>Emerging themes/framework</a:t>
            </a:r>
            <a:br>
              <a:rPr lang="en-GB" dirty="0"/>
            </a:b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B08133F-C5C8-435B-9687-C2F7B5411C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245" y="1634626"/>
            <a:ext cx="8707120" cy="6315575"/>
          </a:xfrm>
        </p:spPr>
        <p:txBody>
          <a:bodyPr/>
          <a:lstStyle/>
          <a:p>
            <a:pPr lvl="0"/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How can we encourage students to </a:t>
            </a:r>
            <a:r>
              <a:rPr lang="en-GB" sz="2000" b="1" dirty="0"/>
              <a:t>engage</a:t>
            </a:r>
            <a:r>
              <a:rPr lang="en-GB" dirty="0"/>
              <a:t> in online collaborative group work – what are the incentives/drivers (purpose and professionalisation)?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lvl="0"/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How can we encourage </a:t>
            </a:r>
            <a:r>
              <a:rPr lang="en-GB" sz="2000" b="1" dirty="0"/>
              <a:t>group formation </a:t>
            </a:r>
            <a:r>
              <a:rPr lang="en-GB" dirty="0"/>
              <a:t>and </a:t>
            </a:r>
            <a:r>
              <a:rPr lang="en-GB" sz="2000" b="1" dirty="0"/>
              <a:t>communication</a:t>
            </a:r>
            <a:r>
              <a:rPr lang="en-GB" dirty="0"/>
              <a:t>?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Do we need to review the nature of </a:t>
            </a:r>
            <a:r>
              <a:rPr lang="en-GB" sz="2000" b="1" dirty="0"/>
              <a:t>tasks</a:t>
            </a:r>
            <a:r>
              <a:rPr lang="en-GB" sz="2000" dirty="0"/>
              <a:t> </a:t>
            </a:r>
            <a:r>
              <a:rPr lang="en-GB" dirty="0"/>
              <a:t>and how crucial is timing?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How do we </a:t>
            </a:r>
            <a:r>
              <a:rPr lang="en-GB" sz="2000" b="1" dirty="0"/>
              <a:t>manage</a:t>
            </a:r>
            <a:r>
              <a:rPr lang="en-GB" dirty="0"/>
              <a:t> tutor and student </a:t>
            </a:r>
            <a:r>
              <a:rPr lang="en-GB" sz="2000" b="1" dirty="0"/>
              <a:t>expectations</a:t>
            </a:r>
            <a:r>
              <a:rPr lang="en-GB" dirty="0"/>
              <a:t>? 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086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6B98C6E-655C-4061-B666-FEF5384F15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245" y="351680"/>
            <a:ext cx="7263909" cy="997196"/>
          </a:xfrm>
        </p:spPr>
        <p:txBody>
          <a:bodyPr/>
          <a:lstStyle/>
          <a:p>
            <a:r>
              <a:rPr lang="en-GB" dirty="0"/>
              <a:t>Potential Solutions</a:t>
            </a:r>
            <a:br>
              <a:rPr lang="en-GB" dirty="0"/>
            </a:b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B08133F-C5C8-435B-9687-C2F7B5411C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8440" y="1129802"/>
            <a:ext cx="8707120" cy="8974765"/>
          </a:xfrm>
        </p:spPr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Group set up  – generated from learning analytics previous results/engagement, tutor knowledge (discussion –see below) possibly location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Timing of task – start group formation in TMA01, start group work in Jan</a:t>
            </a:r>
          </a:p>
          <a:p>
            <a:pPr lvl="0"/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Communication channel – possible use of MS Teams for project group work – give it a professional feel, alerts, discussion all in one place, asynchronous and synchronous communications, file storage, video calls</a:t>
            </a:r>
          </a:p>
          <a:p>
            <a:pPr lvl="0"/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Tutors have calls with individual students to set  targets/discuss issues</a:t>
            </a:r>
          </a:p>
          <a:p>
            <a:pPr lvl="0"/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Tutors hold briefing session with tutor group – TMA02 tutorial; possible facilitated project group meetings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Tutors hold de-brief with group</a:t>
            </a:r>
          </a:p>
          <a:p>
            <a:pPr lvl="0"/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Complexity of task – clarify questions or change or cut Q3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Continue weekly bulletins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A standardisation exercise for tutors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4027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6B98C6E-655C-4061-B666-FEF5384F15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245" y="351680"/>
            <a:ext cx="7263909" cy="997196"/>
          </a:xfrm>
        </p:spPr>
        <p:txBody>
          <a:bodyPr/>
          <a:lstStyle/>
          <a:p>
            <a:r>
              <a:rPr lang="en-GB" dirty="0"/>
              <a:t>What has changed?</a:t>
            </a:r>
            <a:br>
              <a:rPr lang="en-GB" dirty="0"/>
            </a:b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B08133F-C5C8-435B-9687-C2F7B5411C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8440" y="1129802"/>
            <a:ext cx="8707120" cy="9473363"/>
          </a:xfrm>
        </p:spPr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lvl="0"/>
            <a:endParaRPr lang="en-GB" sz="2400" b="1" dirty="0"/>
          </a:p>
          <a:p>
            <a:r>
              <a:rPr lang="en-GB" sz="2400" b="1" dirty="0"/>
              <a:t>Module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Group work discussion included in TMAs 1 and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More opportunities to discuss during tutorials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TMA relating to group work moved to final Block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Continue weekly bulletins for tutors – what to do when – do this as moderator of group work fora</a:t>
            </a:r>
            <a:endParaRPr lang="en-GB" b="1" dirty="0"/>
          </a:p>
          <a:p>
            <a:pPr lvl="0"/>
            <a:endParaRPr lang="en-GB" b="1" dirty="0"/>
          </a:p>
          <a:p>
            <a:pPr lvl="0"/>
            <a:r>
              <a:rPr lang="en-GB" sz="2400" b="1" dirty="0"/>
              <a:t>Own practice</a:t>
            </a: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Group set up – now later on in module tutors have a better idea how to populate groups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Task more streamlined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Tutors have calls with individual students to set  targets/discuss issues – will try it this year just at start of Block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Tried facilitated project group sessions – as above works with those already engaged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Tried Teams for group work over a couple of years – it worked with a self-selecting group but not across the board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4537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6B98C6E-655C-4061-B666-FEF5384F15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245" y="351680"/>
            <a:ext cx="7263909" cy="997196"/>
          </a:xfrm>
        </p:spPr>
        <p:txBody>
          <a:bodyPr/>
          <a:lstStyle/>
          <a:p>
            <a:br>
              <a:rPr lang="en-GB" dirty="0"/>
            </a:b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B08133F-C5C8-435B-9687-C2F7B5411C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8440" y="1129802"/>
            <a:ext cx="8707120" cy="6509474"/>
          </a:xfrm>
        </p:spPr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lvl="0" algn="ctr"/>
            <a:endParaRPr lang="en-GB" dirty="0"/>
          </a:p>
          <a:p>
            <a:pPr lvl="0" algn="ctr"/>
            <a:endParaRPr lang="en-GB" sz="3200" dirty="0"/>
          </a:p>
          <a:p>
            <a:pPr lvl="0" algn="ctr"/>
            <a:r>
              <a:rPr lang="en-GB" sz="3200" dirty="0"/>
              <a:t>Thank you for listening</a:t>
            </a:r>
          </a:p>
          <a:p>
            <a:pPr lvl="0" algn="ctr"/>
            <a:endParaRPr lang="en-GB" sz="3200" dirty="0"/>
          </a:p>
          <a:p>
            <a:pPr lvl="0" algn="ctr"/>
            <a:r>
              <a:rPr lang="en-GB" sz="3200" dirty="0"/>
              <a:t>Any Questions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731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6B98C6E-655C-4061-B666-FEF5384F15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715" y="855601"/>
            <a:ext cx="7263909" cy="498598"/>
          </a:xfrm>
        </p:spPr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B08133F-C5C8-435B-9687-C2F7B5411C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4715" y="1425842"/>
            <a:ext cx="7140084" cy="6481774"/>
          </a:xfrm>
        </p:spPr>
        <p:txBody>
          <a:bodyPr/>
          <a:lstStyle/>
          <a:p>
            <a:r>
              <a:rPr lang="en-GB" sz="1400" dirty="0"/>
              <a:t> </a:t>
            </a:r>
          </a:p>
          <a:p>
            <a:r>
              <a:rPr lang="en-GB" sz="1400" dirty="0"/>
              <a:t>Booth, A. (1996) Assessing Group Work . In: A Booth and P Hyland (eds). History in Higher Education. Oxford: Blackwell, 276– 297. </a:t>
            </a:r>
          </a:p>
          <a:p>
            <a:r>
              <a:rPr lang="en-GB" sz="1400" dirty="0"/>
              <a:t> </a:t>
            </a:r>
          </a:p>
          <a:p>
            <a:r>
              <a:rPr lang="en-GB" sz="1400" dirty="0"/>
              <a:t>Braun, V. &amp; Clarke, V. (2006). Using thematic analysis in psychology. Qualitative Research in Psychology, 3, 77–101</a:t>
            </a:r>
          </a:p>
          <a:p>
            <a:r>
              <a:rPr lang="en-GB" sz="1400" dirty="0"/>
              <a:t> </a:t>
            </a:r>
          </a:p>
          <a:p>
            <a:r>
              <a:rPr lang="en-GB" sz="1400" dirty="0"/>
              <a:t>Donelan, H. and Kear, K. (2017) ‘Creating and collaborating: students’ and tutors’ perceptions of an online group project’, International Review of Research in Open and Distributed Learning. Volume 19, Number 2 </a:t>
            </a:r>
          </a:p>
          <a:p>
            <a:r>
              <a:rPr lang="en-GB" sz="1400" dirty="0"/>
              <a:t> </a:t>
            </a:r>
          </a:p>
          <a:p>
            <a:r>
              <a:rPr lang="en-GB" sz="1400" dirty="0"/>
              <a:t>Fry, Heather, et al. A Handbook for Teaching and Learning in Higher Education : Enhancing academic practice, edited by Heather Fry, et al., Taylor and Francis, 2014. ProQuest Ebook Central</a:t>
            </a:r>
          </a:p>
          <a:p>
            <a:r>
              <a:rPr lang="en-GB" sz="1400" dirty="0"/>
              <a:t> </a:t>
            </a:r>
          </a:p>
          <a:p>
            <a:r>
              <a:rPr lang="en-GB" sz="1400" dirty="0"/>
              <a:t>Hilliard, Jake (2017). Students’ Perceptions and Experiences Of Anxiety In An Online Collaborative Project.</a:t>
            </a:r>
          </a:p>
          <a:p>
            <a:r>
              <a:rPr lang="en-GB" sz="1400" dirty="0"/>
              <a:t>MRes thesis The Open University.</a:t>
            </a:r>
          </a:p>
          <a:p>
            <a:r>
              <a:rPr lang="en-GB" sz="1400" dirty="0"/>
              <a:t> </a:t>
            </a:r>
          </a:p>
          <a:p>
            <a:r>
              <a:rPr lang="en-GB" sz="1400" dirty="0"/>
              <a:t>McCutcheon, G., &amp; Jung, B. (1990). Alternative perspectives on action research. Theory into Practice, 29, 144-151. EJ417491</a:t>
            </a:r>
          </a:p>
          <a:p>
            <a:r>
              <a:rPr lang="en-GB" sz="1400" dirty="0"/>
              <a:t> </a:t>
            </a:r>
          </a:p>
          <a:p>
            <a:r>
              <a:rPr lang="en-GB" sz="1400" dirty="0"/>
              <a:t>Salmon,G., (2004). E-Moderating: The Key to Online Teaching and Learning: The Key to Teaching and Learning Online. Taylor and Francis</a:t>
            </a:r>
            <a:endParaRPr lang="en-GB" sz="1400" b="1" dirty="0"/>
          </a:p>
          <a:p>
            <a:r>
              <a:rPr lang="en-GB" sz="1400" dirty="0"/>
              <a:t> </a:t>
            </a:r>
          </a:p>
          <a:p>
            <a:r>
              <a:rPr lang="en-GB" sz="1400" dirty="0"/>
              <a:t>Seale, J., (2013), E-learning and Disability in Higher Education: Accessibility Research and Practice, Routledge</a:t>
            </a:r>
          </a:p>
          <a:p>
            <a:r>
              <a:rPr lang="en-GB" sz="1400" dirty="0"/>
              <a:t> </a:t>
            </a:r>
          </a:p>
          <a:p>
            <a:r>
              <a:rPr lang="en-GB" sz="1400" dirty="0"/>
              <a:t> </a:t>
            </a:r>
          </a:p>
          <a:p>
            <a:r>
              <a:rPr lang="en-GB" sz="1400" dirty="0"/>
              <a:t> </a:t>
            </a:r>
          </a:p>
          <a:p>
            <a:r>
              <a:rPr lang="en-GB" sz="1400" dirty="0"/>
              <a:t> </a:t>
            </a:r>
          </a:p>
          <a:p>
            <a:br>
              <a:rPr lang="en-GB" sz="1400" b="1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7748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D8A04-935C-4320-8757-9C02B0901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336" y="2474851"/>
            <a:ext cx="7920773" cy="1495794"/>
          </a:xfrm>
        </p:spPr>
        <p:txBody>
          <a:bodyPr/>
          <a:lstStyle/>
          <a:p>
            <a:pPr algn="ctr"/>
            <a:r>
              <a:rPr lang="en-GB" dirty="0"/>
              <a:t>Thank you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s.evans@open.ac.uk</a:t>
            </a:r>
          </a:p>
        </p:txBody>
      </p:sp>
    </p:spTree>
    <p:extLst>
      <p:ext uri="{BB962C8B-B14F-4D97-AF65-F5344CB8AC3E}">
        <p14:creationId xmlns:p14="http://schemas.microsoft.com/office/powerpoint/2010/main" val="112620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6B98C6E-655C-4061-B666-FEF5384F15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715" y="855601"/>
            <a:ext cx="7263909" cy="498598"/>
          </a:xfrm>
        </p:spPr>
        <p:txBody>
          <a:bodyPr/>
          <a:lstStyle/>
          <a:p>
            <a:r>
              <a:rPr lang="en-GB" dirty="0"/>
              <a:t>Research question and aims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B08133F-C5C8-435B-9687-C2F7B5411C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4716" y="1995941"/>
            <a:ext cx="7140084" cy="3988784"/>
          </a:xfrm>
        </p:spPr>
        <p:txBody>
          <a:bodyPr/>
          <a:lstStyle/>
          <a:p>
            <a:r>
              <a:rPr lang="en-GB" dirty="0"/>
              <a:t>The research question is: </a:t>
            </a:r>
          </a:p>
          <a:p>
            <a:endParaRPr lang="en-GB" dirty="0"/>
          </a:p>
          <a:p>
            <a:r>
              <a:rPr lang="en-GB" dirty="0"/>
              <a:t>How can tutors best support students to successfully engage in online collaborative projects?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dirty="0"/>
              <a:t>The aims of the research are to: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Better understand which strategies best support students to engage with online collaborative projects.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Better understand which strategies best support tutors to support students. </a:t>
            </a:r>
          </a:p>
          <a:p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Produce tips, guidelines, training materials and resources to support tutors to help concerns before and during the activity with a view to optimising learning for students.</a:t>
            </a:r>
          </a:p>
        </p:txBody>
      </p:sp>
    </p:spTree>
    <p:extLst>
      <p:ext uri="{BB962C8B-B14F-4D97-AF65-F5344CB8AC3E}">
        <p14:creationId xmlns:p14="http://schemas.microsoft.com/office/powerpoint/2010/main" val="3799863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6B98C6E-655C-4061-B666-FEF5384F15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715" y="855601"/>
            <a:ext cx="7263909" cy="498598"/>
          </a:xfrm>
        </p:spPr>
        <p:txBody>
          <a:bodyPr/>
          <a:lstStyle/>
          <a:p>
            <a:r>
              <a:rPr lang="en-GB" dirty="0"/>
              <a:t>Why?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B08133F-C5C8-435B-9687-C2F7B5411C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4715" y="1862591"/>
            <a:ext cx="7140084" cy="4985980"/>
          </a:xfrm>
        </p:spPr>
        <p:txBody>
          <a:bodyPr/>
          <a:lstStyle/>
          <a:p>
            <a:r>
              <a:rPr lang="en-GB" dirty="0"/>
              <a:t>Tutoring T215/TM255 for 11 years and have never been satisfied with :-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Allocating students to groups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Keeping a handle on what is going on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Managing engagement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Knowing who has contributed what/communication channels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Marking – time allocation/personalised feedback; high level of distinctions – lack of spread of marks</a:t>
            </a:r>
          </a:p>
          <a:p>
            <a:endParaRPr lang="en-GB" dirty="0"/>
          </a:p>
          <a:p>
            <a:r>
              <a:rPr lang="en-GB" dirty="0"/>
              <a:t>Quite time consuming, quite onerous and feeling of anxiety – goes on for 2 months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3900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6B98C6E-655C-4061-B666-FEF5384F15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715" y="855601"/>
            <a:ext cx="7263909" cy="498598"/>
          </a:xfrm>
        </p:spPr>
        <p:txBody>
          <a:bodyPr/>
          <a:lstStyle/>
          <a:p>
            <a:r>
              <a:rPr lang="en-GB" dirty="0"/>
              <a:t>Context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B08133F-C5C8-435B-9687-C2F7B5411C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4715" y="1595891"/>
            <a:ext cx="7140084" cy="6232475"/>
          </a:xfrm>
        </p:spPr>
        <p:txBody>
          <a:bodyPr/>
          <a:lstStyle/>
          <a:p>
            <a:r>
              <a:rPr lang="en-GB" dirty="0"/>
              <a:t>Changes over the 11 years include:-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Less engagement – students doing more modules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Studying for different reasons – student profile changed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Less face to face – used to be 4 or 5 meetings at Regional Centre (students coming from same geographical area)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Changes to assignment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>
              <a:buFont typeface="Arial" panose="020B0604020202020204" pitchFamily="34" charset="0"/>
              <a:buChar char="•"/>
            </a:pPr>
            <a:r>
              <a:rPr lang="en-GB" dirty="0"/>
              <a:t>Timing – over festive period</a:t>
            </a:r>
          </a:p>
          <a:p>
            <a:pPr marL="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>
              <a:buFont typeface="Arial" panose="020B0604020202020204" pitchFamily="34" charset="0"/>
              <a:buChar char="•"/>
            </a:pPr>
            <a:r>
              <a:rPr lang="en-GB" dirty="0"/>
              <a:t>Complexity of task</a:t>
            </a:r>
          </a:p>
          <a:p>
            <a:pPr marL="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>
              <a:buFont typeface="Arial" panose="020B0604020202020204" pitchFamily="34" charset="0"/>
              <a:buChar char="•"/>
            </a:pPr>
            <a:r>
              <a:rPr lang="en-GB" dirty="0"/>
              <a:t>Less contact with other tutors – working in isolation </a:t>
            </a:r>
          </a:p>
          <a:p>
            <a:pPr marL="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/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9176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6B98C6E-655C-4061-B666-FEF5384F15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715" y="855601"/>
            <a:ext cx="7263909" cy="792224"/>
          </a:xfrm>
        </p:spPr>
        <p:txBody>
          <a:bodyPr/>
          <a:lstStyle/>
          <a:p>
            <a:r>
              <a:rPr lang="en-GB" dirty="0"/>
              <a:t>Methodology </a:t>
            </a:r>
            <a:br>
              <a:rPr lang="en-GB" dirty="0"/>
            </a:b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B08133F-C5C8-435B-9687-C2F7B5411C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4715" y="1776866"/>
            <a:ext cx="7140084" cy="473668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 mixed method action research approach was taken.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Qualitative data was collected to gauge perceptions of strategies implemented.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Quantitative data from the module was used to ascertain student online activity, success and retention rates as agreed with the Module Chair.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Tutors directly involved kept a reflective diary of student support which included a record of strategies used and reflection on how successful they were, how time consuming and how stressful they found them.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Students were interviewed/surveyed before, during and after the group work to help understand their experience.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Tutors were surveyed post group work to gauge their experience and a sample were interviewed to follow up on key points.</a:t>
            </a:r>
          </a:p>
        </p:txBody>
      </p:sp>
    </p:spTree>
    <p:extLst>
      <p:ext uri="{BB962C8B-B14F-4D97-AF65-F5344CB8AC3E}">
        <p14:creationId xmlns:p14="http://schemas.microsoft.com/office/powerpoint/2010/main" val="3248412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6B98C6E-655C-4061-B666-FEF5384F15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715" y="855601"/>
            <a:ext cx="7263909" cy="997196"/>
          </a:xfrm>
        </p:spPr>
        <p:txBody>
          <a:bodyPr/>
          <a:lstStyle/>
          <a:p>
            <a:r>
              <a:rPr lang="en-GB" dirty="0"/>
              <a:t>Strategies implemented</a:t>
            </a:r>
            <a:br>
              <a:rPr lang="en-GB" dirty="0"/>
            </a:b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B08133F-C5C8-435B-9687-C2F7B5411C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4715" y="1776866"/>
            <a:ext cx="7574570" cy="4431983"/>
          </a:xfrm>
        </p:spPr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/>
              <a:t>Tutors rang/contacted students before the start of the group work, mid-way and post group work</a:t>
            </a:r>
          </a:p>
          <a:p>
            <a:pPr lvl="0"/>
            <a:endParaRPr lang="en-GB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/>
              <a:t>Weekly bulletins for tutors developed as to what was coming up and which they can personalise for their tutor groups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/>
              <a:t>Exemplar messages for tutors to post with clear information as to what takes place and when.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 Tutors to ran individual project group session at start of group work.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Worked example (s) of how students should engage in the forums developed - how much is expected and the nature of the posts.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74731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6B98C6E-655C-4061-B666-FEF5384F15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715" y="855601"/>
            <a:ext cx="7263909" cy="997196"/>
          </a:xfrm>
        </p:spPr>
        <p:txBody>
          <a:bodyPr/>
          <a:lstStyle/>
          <a:p>
            <a:r>
              <a:rPr lang="en-GB" dirty="0"/>
              <a:t>Summary of data collected</a:t>
            </a:r>
            <a:br>
              <a:rPr lang="en-GB" dirty="0"/>
            </a:b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B08133F-C5C8-435B-9687-C2F7B5411C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4715" y="1776866"/>
            <a:ext cx="7574570" cy="5733877"/>
          </a:xfrm>
        </p:spPr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3 x tutors and reflective diaries</a:t>
            </a:r>
          </a:p>
          <a:p>
            <a:pPr lvl="0"/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15 other tutor responses and 8 follow-up interviews – 50%</a:t>
            </a:r>
          </a:p>
          <a:p>
            <a:pPr lvl="0"/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12 students recruited (5, 4,3) – interviews/questionnaires – 20%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Supplementary data </a:t>
            </a:r>
          </a:p>
          <a:p>
            <a:pPr lvl="0"/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Reflections on moderating Block 2 Forum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TM255 student survey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11 years of reflection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Module stats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Forums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4321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6B98C6E-655C-4061-B666-FEF5384F15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0415" y="150751"/>
            <a:ext cx="7263909" cy="997196"/>
          </a:xfrm>
        </p:spPr>
        <p:txBody>
          <a:bodyPr/>
          <a:lstStyle/>
          <a:p>
            <a:r>
              <a:rPr lang="en-GB" dirty="0"/>
              <a:t>The issues</a:t>
            </a:r>
            <a:br>
              <a:rPr lang="en-GB" dirty="0"/>
            </a:b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B08133F-C5C8-435B-9687-C2F7B5411C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0388" y="150751"/>
            <a:ext cx="3653936" cy="8974765"/>
          </a:xfrm>
        </p:spPr>
        <p:txBody>
          <a:bodyPr/>
          <a:lstStyle/>
          <a:p>
            <a:pPr lvl="0"/>
            <a:r>
              <a:rPr lang="en-GB" b="1" dirty="0"/>
              <a:t>Tutors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Allocating students to groups</a:t>
            </a:r>
          </a:p>
          <a:p>
            <a:pPr lvl="0"/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Group coherence – (tutorials)</a:t>
            </a:r>
          </a:p>
          <a:p>
            <a:pPr lvl="0"/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Student engagement</a:t>
            </a:r>
          </a:p>
          <a:p>
            <a:pPr lvl="0"/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Students taking other modules – Cisco exam –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Professional recognition of group work</a:t>
            </a:r>
          </a:p>
          <a:p>
            <a:pPr lvl="0"/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Communication channels</a:t>
            </a:r>
          </a:p>
          <a:p>
            <a:pPr lvl="0"/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Assessing contributions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Marking - standardisation</a:t>
            </a:r>
          </a:p>
          <a:p>
            <a:pPr lvl="0"/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Timing of TMA – festive break</a:t>
            </a:r>
          </a:p>
          <a:p>
            <a:pPr lvl="0"/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Complexity of TMA</a:t>
            </a:r>
          </a:p>
          <a:p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Slow start with Q1</a:t>
            </a:r>
          </a:p>
          <a:p>
            <a:pPr lvl="0"/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Q3 – lack of clarity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lvl="0"/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529A3A8E-E42E-4B1B-B158-4C42F6D79176}"/>
              </a:ext>
            </a:extLst>
          </p:cNvPr>
          <p:cNvSpPr txBox="1">
            <a:spLocks/>
          </p:cNvSpPr>
          <p:nvPr/>
        </p:nvSpPr>
        <p:spPr>
          <a:xfrm>
            <a:off x="670415" y="916048"/>
            <a:ext cx="3406285" cy="648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89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4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9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Students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Social anxiety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Engagement of other students 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Own engagement/time management/other modules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Communication channels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Q1 – others starting late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Q3 – lack of clarity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(WordPress)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3760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6B98C6E-655C-4061-B666-FEF5384F15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0415" y="150751"/>
            <a:ext cx="7263909" cy="997196"/>
          </a:xfrm>
        </p:spPr>
        <p:txBody>
          <a:bodyPr/>
          <a:lstStyle/>
          <a:p>
            <a:r>
              <a:rPr lang="en-GB" dirty="0"/>
              <a:t>The issues</a:t>
            </a:r>
            <a:br>
              <a:rPr lang="en-GB" dirty="0"/>
            </a:b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B08133F-C5C8-435B-9687-C2F7B5411C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141" y="649349"/>
            <a:ext cx="8419734" cy="7035772"/>
          </a:xfrm>
        </p:spPr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lvl="0"/>
            <a:r>
              <a:rPr lang="en-GB" sz="2000" dirty="0"/>
              <a:t>Module Team</a:t>
            </a:r>
          </a:p>
          <a:p>
            <a:pPr lvl="0"/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Retention - Student number: 631 registered at start, 585 at 25, 505 at week 22.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Achievement  </a:t>
            </a:r>
          </a:p>
          <a:p>
            <a:pPr lvl="0"/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Submission rates - TMA02 submission rate is 73.3% (TMA01 85.3%), compared to 78.8% of 18J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Assessment scores - TMA01 – 70.2%;  TMA 02 – 76.2%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r>
              <a:rPr lang="en-GB" dirty="0"/>
              <a:t>5 of the tutors were concerned about retention – 7 students from start of module; looking at cluster 4 out of 7 tutors had 7 students leave – other 3 only 1 or 2. Some very high level of distinctions – some very low – need to look at spread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Tutors did not think that students had left because of Block 2 and did not think they could have done more to stop them. Follow-up interviews could be useful.</a:t>
            </a:r>
          </a:p>
          <a:p>
            <a:endParaRPr lang="en-GB" dirty="0"/>
          </a:p>
          <a:p>
            <a:r>
              <a:rPr lang="en-GB" dirty="0"/>
              <a:t>Survey</a:t>
            </a:r>
          </a:p>
          <a:p>
            <a:r>
              <a:rPr lang="en-GB" sz="1900" dirty="0">
                <a:solidFill>
                  <a:schemeClr val="bg1"/>
                </a:solidFill>
              </a:rPr>
              <a:t>64% said the atmosphere of their group is positive – 36% negative</a:t>
            </a:r>
          </a:p>
          <a:p>
            <a:r>
              <a:rPr lang="en-GB" sz="1900" dirty="0">
                <a:solidFill>
                  <a:schemeClr val="bg1"/>
                </a:solidFill>
              </a:rPr>
              <a:t>70% satisfied with how things went – 30% dissatisfied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Negative atmosphere in forums – generated by a relatively small number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529A3A8E-E42E-4B1B-B158-4C42F6D79176}"/>
              </a:ext>
            </a:extLst>
          </p:cNvPr>
          <p:cNvSpPr txBox="1">
            <a:spLocks/>
          </p:cNvSpPr>
          <p:nvPr/>
        </p:nvSpPr>
        <p:spPr>
          <a:xfrm>
            <a:off x="670415" y="916048"/>
            <a:ext cx="3406285" cy="24929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89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4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9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8931189"/>
      </p:ext>
    </p:extLst>
  </p:cSld>
  <p:clrMapOvr>
    <a:masterClrMapping/>
  </p:clrMapOvr>
</p:sld>
</file>

<file path=ppt/theme/theme1.xml><?xml version="1.0" encoding="utf-8"?>
<a:theme xmlns:a="http://schemas.openxmlformats.org/drawingml/2006/main" name="OU Title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U Section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U Layouts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5439</TotalTime>
  <Words>1381</Words>
  <Application>Microsoft Office PowerPoint</Application>
  <PresentationFormat>On-screen Show (4:3)</PresentationFormat>
  <Paragraphs>314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Poppins</vt:lpstr>
      <vt:lpstr>OU Title</vt:lpstr>
      <vt:lpstr>OU Section</vt:lpstr>
      <vt:lpstr>OU Layouts</vt:lpstr>
      <vt:lpstr>Strategies to support students and tutors with online collaborative work: an action research project  </vt:lpstr>
      <vt:lpstr>Research question and aims</vt:lpstr>
      <vt:lpstr>Why?</vt:lpstr>
      <vt:lpstr>Context</vt:lpstr>
      <vt:lpstr>Methodology  </vt:lpstr>
      <vt:lpstr>Strategies implemented </vt:lpstr>
      <vt:lpstr>Summary of data collected </vt:lpstr>
      <vt:lpstr>The issues </vt:lpstr>
      <vt:lpstr>The issues </vt:lpstr>
      <vt:lpstr>Emerging themes/framework </vt:lpstr>
      <vt:lpstr>Potential Solutions </vt:lpstr>
      <vt:lpstr>What has changed? </vt:lpstr>
      <vt:lpstr> </vt:lpstr>
      <vt:lpstr>References</vt:lpstr>
      <vt:lpstr>Thank you  s.evans@open.ac.uk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Austin</dc:creator>
  <cp:lastModifiedBy>Diane.Ford</cp:lastModifiedBy>
  <cp:revision>51</cp:revision>
  <dcterms:created xsi:type="dcterms:W3CDTF">2017-12-14T14:52:50Z</dcterms:created>
  <dcterms:modified xsi:type="dcterms:W3CDTF">2023-01-17T13:55:33Z</dcterms:modified>
</cp:coreProperties>
</file>