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B301B821-A1FF-4177-AEE7-76D212191A0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EBF5"/>
          </a:solidFill>
        </a:fill>
      </a:tcStyle>
    </a:band1H>
    <a:band1V>
      <a:tcStyle>
        <a:tcBdr/>
        <a:fill>
          <a:solidFill>
            <a:srgbClr val="E9EB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E02B2B-0926-8037-8704-95CA9A24899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B2861-B0EC-D2A6-24EB-AB64514848B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970343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D6A63B-876A-4474-9D1C-AADD727AA32A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28/04/2025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A6F95-F5BE-7218-26A8-82ED3F409A6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27E5A7-FFFB-3B1B-C792-5750DABB7E0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970343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1D3515-7F70-4B9B-8483-CEF885879051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3708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8F099E-E8D7-38CE-53E3-C4DFA2857E0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7837" cy="4664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D2CFF-4D0B-9305-F5AC-EBBFDCC9142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970937" y="0"/>
            <a:ext cx="3037837" cy="4664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E7C28B4-3456-4EC6-B7A3-C47FC799978E}" type="datetime1">
              <a:rPr lang="en-GB"/>
              <a:pPr lvl="0"/>
              <a:t>28/04/2025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48E9D5E-C441-8097-79B3-4DC2256BC1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47" y="1162046"/>
            <a:ext cx="5575297" cy="313690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BAF907C-0BA1-05F4-E724-E2EE9DAC489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1043" y="4473894"/>
            <a:ext cx="5608316" cy="36604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4152F-9144-A078-27DC-D3CFBA48AA8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829967"/>
            <a:ext cx="3037837" cy="4664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49ABF-895F-67C1-69CF-EF92C027A7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37" cy="4664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3AA39FE-E211-4547-AFC7-6B0D3828CF3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9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1362C3-CD00-E627-872A-1ABB31B8FD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CAC3BE-FF0F-6980-46E4-31238AB40E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6BCD8-32C0-A310-CC90-C35C06C01DE3}"/>
              </a:ext>
            </a:extLst>
          </p:cNvPr>
          <p:cNvSpPr txBox="1"/>
          <p:nvPr/>
        </p:nvSpPr>
        <p:spPr>
          <a:xfrm>
            <a:off x="3970937" y="8829967"/>
            <a:ext cx="3037837" cy="4664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F5E04C-9767-480A-8770-683D1EF845DF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488E-8F92-D7E6-7FEE-2A1AD05E763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A3E97-288F-FBAE-CFA6-359D0FBC20C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44BD5-A856-87F8-265F-A09D328FBE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2F376-8F15-6F98-C9C8-FB4E287933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BA2C-7E4A-9440-D9D1-8CADF4856C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D7E4E1-3D06-46F1-8F00-D0427BC3FDF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8522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CACA8AE6-B064-A576-B07C-D1EAD25E992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0045B62-0D69-4DB4-B3F1-D58BCD0D2E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373808B-5489-5DE8-E8EE-2DBB724B85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2777BB-CB22-7658-24A5-417CDE320F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31153-92CC-4AA3-AB3C-097244D956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55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3F1B87B1-1E3D-06DB-BA74-729131B3253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4F825F0-C181-F9B0-0E8B-55AF2AF48D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F4278A3-233A-258E-1D7F-4CE8F9FF1D5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60AF88-6AE1-9D19-F526-42323B7D39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2F41C9-6B90-4743-A729-3EC20B921B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40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6C76A4F-1EC9-3A19-1ABF-2F864C63BD7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A33B6D-C68E-DBA6-52DD-70EA8C8F471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B79EB55-9BC4-AE8C-AC7C-AE01D4151B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0601C8-EED9-C44F-45B0-C5F9C56793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168E91-09BF-455F-AF24-6E10EAA1F13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44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5BCA2CD8-9FAB-EDD5-5120-28C0EC723F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BFA6DD-9A80-8165-E0A3-037A782D0C6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F30626-D21F-2E59-3E93-5F0003559B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C3E2E6C-F0AF-942B-F398-400AFAD61F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671BB0-6B2D-4582-808E-C6801AF98501}" type="slidenum">
              <a:t>‹#›</a:t>
            </a:fld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B5D613-6E95-1EBF-9E70-AAB3FE13CB30}"/>
              </a:ext>
            </a:extLst>
          </p:cNvPr>
          <p:cNvSpPr/>
          <p:nvPr/>
        </p:nvSpPr>
        <p:spPr>
          <a:xfrm>
            <a:off x="10087432" y="319317"/>
            <a:ext cx="1266370" cy="928911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300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1B4D8A3-D594-5982-7C16-DDD259851A0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368106"/>
            <a:ext cx="5181603" cy="48088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9748141-4CC2-2346-E7A9-141048FBE57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368106"/>
            <a:ext cx="5181603" cy="48088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D9E2A6F6-3922-3731-5931-D2FB8D5FEA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574B0A5D-79EF-887E-4385-BF561ECBCA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5C907A2-6866-1E27-947F-2EFA549C7E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DE6555-A5D4-4CB9-9618-FBAFA27514C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6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F6C8B79-44A3-CC89-23D2-80DE10CD1E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4FD2C13-DD8C-95BC-BA19-5D2BD67BFCC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30C226F-B4BC-1F89-EA1D-12ABDC16568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59F196E-8ECF-798F-7B5A-36154F78261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8DDBCDDA-19F5-9D3E-1236-7A6D5AF890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B1EFA8F-0D6A-6CC2-2ED2-3234031517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59BB32B8-39DE-EC8D-85D0-F971AE3875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4C4B65-CD6B-49F7-AB19-7216D159CFD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8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C9E9C59E-287E-1004-8023-E0839F2790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2B12F7DA-6D6C-EB92-747B-9C83BE84AC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05B019D-635B-05F7-B99D-7DBC0050BE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9E5AC4-B1C2-4E18-AEF9-B08CC7B1E73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5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23070406-046B-304B-9751-048639F1FB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1703B11-1E25-289E-FCB1-715493C3E3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595128-DA96-40A7-AA46-FE3C93664A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9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867D675-D172-F88D-BB74-169D09508C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9FD678B-813C-FBFE-715F-3A078D371A8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B7B82AB3-D27E-669D-ADE8-ABE794B4FD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67EAF5A-CB9E-60BA-24CD-9F10C2EEC5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61E37EAE-FBFE-22C6-DAC6-FD3548A17E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8D296E-52DE-47A3-9153-D10E479EA95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8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5DB8EF4-AD89-D881-51CA-E09600BEBCBC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F4EDC8B-975F-2E17-A664-BE9FE9E8D7E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23B902B0-5140-2CFF-E58C-DD436978EB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EA7C097-8090-3E7D-5A45-4FA0F8473FB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A1F6CB76-231D-5BF0-9318-0D35DB488F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033F54-2EB1-4F56-9F9B-FD0E92406ED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2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49151-B68F-E978-6D76-BA7DBADBC3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8235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C0DBA-2289-4498-A84B-CF37C3CA66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351282"/>
            <a:ext cx="10515600" cy="484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189C0-CCC5-6CB9-9AD7-3A7EB175E99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5268E-95DC-0D10-4A00-E9D506FE941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4B696-C62C-450E-BF8C-84586C4E90C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5FCDCB0-738E-4E02-BC2A-6337BEB2D5FE}" type="slidenum"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455A4B8F-AFD7-A7D7-14BC-3A8FC6627F9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10119710" y="361700"/>
            <a:ext cx="1234092" cy="841531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2E75B6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108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108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8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8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8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versityworldnews.com/post.php?story=20240202105653757#:~:text=Some%20other%20key%20findings&amp;text=%E2%80%9COnly%203%25%20think%20it%20is,after%20they%20finish%20their%20studie" TargetMode="External"/><Relationship Id="rId5" Type="http://schemas.openxmlformats.org/officeDocument/2006/relationships/hyperlink" Target="https://www.digitaleducationcouncil.com/post/digital-education-council-global-ai-student-survey-2024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www.brighteyevc.com/post/ai-s-impact-on-the-future-of-higher-education" TargetMode="External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F9CD9A-635B-CA30-1083-7A3B9D3DCB5B}"/>
              </a:ext>
            </a:extLst>
          </p:cNvPr>
          <p:cNvSpPr txBox="1"/>
          <p:nvPr/>
        </p:nvSpPr>
        <p:spPr>
          <a:xfrm>
            <a:off x="5285680" y="6646124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52ADB52-8D42-6239-5668-4F8480BA6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16" y="6280565"/>
            <a:ext cx="2771747" cy="39834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C0B4B388-3437-BF10-9CE3-38C6BA1F10CC}"/>
              </a:ext>
            </a:extLst>
          </p:cNvPr>
          <p:cNvSpPr txBox="1"/>
          <p:nvPr/>
        </p:nvSpPr>
        <p:spPr>
          <a:xfrm>
            <a:off x="4874510" y="6464561"/>
            <a:ext cx="7546552" cy="72327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AI’s impact on the future of Higher Education</a:t>
            </a:r>
            <a:r>
              <a:rPr lang="en-GB" sz="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rPr>
              <a:t>; </a:t>
            </a:r>
            <a:r>
              <a:rPr lang="en-GB" sz="800" b="0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Digital Education Council (2024) </a:t>
            </a:r>
            <a:r>
              <a:rPr lang="en-GB" sz="800" b="0" i="1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Global Student AI Survey</a:t>
            </a:r>
            <a:r>
              <a:rPr lang="en-GB" sz="800" b="0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. </a:t>
            </a:r>
            <a:r>
              <a:rPr lang="en-GB" sz="800" b="0" i="0" u="sng" strike="noStrike" kern="0" cap="none" spc="0" baseline="0">
                <a:solidFill>
                  <a:srgbClr val="0563C1"/>
                </a:solidFill>
                <a:uFillTx/>
                <a:latin typeface="Calibri" pitchFamily="34"/>
                <a:ea typeface="Calibri" pitchFamily="34"/>
                <a:cs typeface="Calibri" pitchFamily="3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https://www.digitaleducationcouncil.com/post/digital-education-council-global-ai-student-survey-2024</a:t>
            </a:r>
            <a:r>
              <a:rPr lang="en-GB" sz="800" b="0" i="0" u="sng" strike="noStrike" kern="0" cap="none" spc="0" baseline="0">
                <a:solidFill>
                  <a:srgbClr val="0563C1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; </a:t>
            </a:r>
            <a:r>
              <a:rPr lang="en-GB" sz="800" b="0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McGregor, K., (2024) Most students use AI for studies, digital divide emerges – Survey. University World News</a:t>
            </a:r>
            <a:r>
              <a:rPr lang="en-GB" sz="800" b="1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. </a:t>
            </a:r>
            <a:r>
              <a:rPr lang="en-GB" sz="800" b="1" i="0" u="none" strike="noStrike" kern="0" cap="none" spc="0" baseline="0">
                <a:solidFill>
                  <a:srgbClr val="231F2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</a:t>
            </a:r>
            <a:r>
              <a:rPr lang="en-GB" sz="800" b="0" i="0" u="none" strike="noStrike" kern="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Available from: </a:t>
            </a:r>
            <a:r>
              <a:rPr lang="en-GB" sz="800" b="0" i="0" u="sng" strike="noStrike" kern="0" cap="none" spc="0" baseline="0">
                <a:solidFill>
                  <a:srgbClr val="833C0B"/>
                </a:solidFill>
                <a:uFillTx/>
                <a:latin typeface="Calibri" pitchFamily="34"/>
                <a:ea typeface="Times New Roman" pitchFamily="18"/>
                <a:cs typeface="Times New Roman" pitchFamily="1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Most students use AI for studies, digital divide emerges – Survey</a:t>
            </a:r>
            <a:endParaRPr lang="en-GB" sz="800" b="1" i="0" u="none" strike="noStrike" kern="0" cap="none" spc="0" baseline="0">
              <a:solidFill>
                <a:srgbClr val="833C0B"/>
              </a:solidFill>
              <a:uFillTx/>
              <a:latin typeface="Calibri Light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800" b="0" i="0" u="none" strike="noStrike" kern="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9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grpSp>
        <p:nvGrpSpPr>
          <p:cNvPr id="5" name="Group 49">
            <a:extLst>
              <a:ext uri="{FF2B5EF4-FFF2-40B4-BE49-F238E27FC236}">
                <a16:creationId xmlns:a16="http://schemas.microsoft.com/office/drawing/2014/main" id="{DAB77BAD-9ECC-3D69-D5F4-DFC40724853A}"/>
              </a:ext>
            </a:extLst>
          </p:cNvPr>
          <p:cNvGrpSpPr/>
          <p:nvPr/>
        </p:nvGrpSpPr>
        <p:grpSpPr>
          <a:xfrm>
            <a:off x="5083734" y="1135163"/>
            <a:ext cx="6859381" cy="5457825"/>
            <a:chOff x="5083734" y="1135163"/>
            <a:chExt cx="6859381" cy="5457825"/>
          </a:xfrm>
        </p:grpSpPr>
        <p:grpSp>
          <p:nvGrpSpPr>
            <p:cNvPr id="6" name="Group 26">
              <a:extLst>
                <a:ext uri="{FF2B5EF4-FFF2-40B4-BE49-F238E27FC236}">
                  <a16:creationId xmlns:a16="http://schemas.microsoft.com/office/drawing/2014/main" id="{111A45D9-667C-F073-9532-908F5F9C1EC9}"/>
                </a:ext>
              </a:extLst>
            </p:cNvPr>
            <p:cNvGrpSpPr/>
            <p:nvPr/>
          </p:nvGrpSpPr>
          <p:grpSpPr>
            <a:xfrm>
              <a:off x="6395907" y="4881570"/>
              <a:ext cx="524253" cy="253965"/>
              <a:chOff x="6395907" y="4881570"/>
              <a:chExt cx="524253" cy="253965"/>
            </a:xfrm>
          </p:grpSpPr>
          <p:sp>
            <p:nvSpPr>
              <p:cNvPr id="7" name="Freeform: Shape 7">
                <a:extLst>
                  <a:ext uri="{FF2B5EF4-FFF2-40B4-BE49-F238E27FC236}">
                    <a16:creationId xmlns:a16="http://schemas.microsoft.com/office/drawing/2014/main" id="{2AD1175C-E5E9-67AB-7CE0-F6B328F6AE87}"/>
                  </a:ext>
                </a:extLst>
              </p:cNvPr>
              <p:cNvSpPr/>
              <p:nvPr/>
            </p:nvSpPr>
            <p:spPr>
              <a:xfrm>
                <a:off x="6812289" y="4881570"/>
                <a:ext cx="107871" cy="9678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156082"/>
              </a:solidFill>
              <a:ln w="19046" cap="flat">
                <a:solidFill>
                  <a:srgbClr val="156082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ptos"/>
                </a:endParaRPr>
              </a:p>
            </p:txBody>
          </p:sp>
          <p:sp>
            <p:nvSpPr>
              <p:cNvPr id="8" name="Freeform: Shape 8">
                <a:extLst>
                  <a:ext uri="{FF2B5EF4-FFF2-40B4-BE49-F238E27FC236}">
                    <a16:creationId xmlns:a16="http://schemas.microsoft.com/office/drawing/2014/main" id="{A62BD257-40CB-8FFA-02CC-998BA844EEBA}"/>
                  </a:ext>
                </a:extLst>
              </p:cNvPr>
              <p:cNvSpPr/>
              <p:nvPr/>
            </p:nvSpPr>
            <p:spPr>
              <a:xfrm>
                <a:off x="6608954" y="4969389"/>
                <a:ext cx="107871" cy="9678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156082"/>
              </a:solidFill>
              <a:ln w="19046" cap="flat">
                <a:solidFill>
                  <a:srgbClr val="156082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ptos"/>
                </a:endParaRPr>
              </a:p>
            </p:txBody>
          </p:sp>
          <p:sp>
            <p:nvSpPr>
              <p:cNvPr id="9" name="Freeform: Shape 9">
                <a:extLst>
                  <a:ext uri="{FF2B5EF4-FFF2-40B4-BE49-F238E27FC236}">
                    <a16:creationId xmlns:a16="http://schemas.microsoft.com/office/drawing/2014/main" id="{B2DB31C3-CA26-462E-2CCE-FC936CE050C7}"/>
                  </a:ext>
                </a:extLst>
              </p:cNvPr>
              <p:cNvSpPr/>
              <p:nvPr/>
            </p:nvSpPr>
            <p:spPr>
              <a:xfrm>
                <a:off x="6395907" y="5038755"/>
                <a:ext cx="107871" cy="96780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156082"/>
              </a:solidFill>
              <a:ln w="19046" cap="flat">
                <a:solidFill>
                  <a:srgbClr val="156082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ptos"/>
                </a:endParaRPr>
              </a:p>
            </p:txBody>
          </p:sp>
        </p:grpSp>
        <p:sp>
          <p:nvSpPr>
            <p:cNvPr id="10" name="Freeform: Shape 10">
              <a:extLst>
                <a:ext uri="{FF2B5EF4-FFF2-40B4-BE49-F238E27FC236}">
                  <a16:creationId xmlns:a16="http://schemas.microsoft.com/office/drawing/2014/main" id="{98EE208E-8625-CF83-40EE-75818E6F41A6}"/>
                </a:ext>
              </a:extLst>
            </p:cNvPr>
            <p:cNvSpPr/>
            <p:nvPr/>
          </p:nvSpPr>
          <p:spPr>
            <a:xfrm>
              <a:off x="7559893" y="3330226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1" name="Freeform: Shape 11">
              <a:extLst>
                <a:ext uri="{FF2B5EF4-FFF2-40B4-BE49-F238E27FC236}">
                  <a16:creationId xmlns:a16="http://schemas.microsoft.com/office/drawing/2014/main" id="{F882583F-64DF-B635-48D2-D862F818B01C}"/>
                </a:ext>
              </a:extLst>
            </p:cNvPr>
            <p:cNvSpPr/>
            <p:nvPr/>
          </p:nvSpPr>
          <p:spPr>
            <a:xfrm>
              <a:off x="7642207" y="3167216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2" name="Freeform: Shape 12">
              <a:extLst>
                <a:ext uri="{FF2B5EF4-FFF2-40B4-BE49-F238E27FC236}">
                  <a16:creationId xmlns:a16="http://schemas.microsoft.com/office/drawing/2014/main" id="{A115C541-45A2-631E-BB48-C66A175B11E5}"/>
                </a:ext>
              </a:extLst>
            </p:cNvPr>
            <p:cNvSpPr/>
            <p:nvPr/>
          </p:nvSpPr>
          <p:spPr>
            <a:xfrm>
              <a:off x="8714771" y="1282875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3" name="Freeform: Shape 13">
              <a:extLst>
                <a:ext uri="{FF2B5EF4-FFF2-40B4-BE49-F238E27FC236}">
                  <a16:creationId xmlns:a16="http://schemas.microsoft.com/office/drawing/2014/main" id="{5297BE51-6CC1-AD2D-ECC7-B97E390A7F0C}"/>
                </a:ext>
              </a:extLst>
            </p:cNvPr>
            <p:cNvSpPr/>
            <p:nvPr/>
          </p:nvSpPr>
          <p:spPr>
            <a:xfrm>
              <a:off x="8593851" y="1428905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4" name="Freeform: Shape 14">
              <a:extLst>
                <a:ext uri="{FF2B5EF4-FFF2-40B4-BE49-F238E27FC236}">
                  <a16:creationId xmlns:a16="http://schemas.microsoft.com/office/drawing/2014/main" id="{EC982A5A-101B-779D-6AA1-39EB4B42F3ED}"/>
                </a:ext>
              </a:extLst>
            </p:cNvPr>
            <p:cNvSpPr/>
            <p:nvPr/>
          </p:nvSpPr>
          <p:spPr>
            <a:xfrm>
              <a:off x="8821180" y="1135163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5" name="Freeform: Shape 15">
              <a:extLst>
                <a:ext uri="{FF2B5EF4-FFF2-40B4-BE49-F238E27FC236}">
                  <a16:creationId xmlns:a16="http://schemas.microsoft.com/office/drawing/2014/main" id="{37F32FCA-33CD-82CE-BA19-D12C2654FD57}"/>
                </a:ext>
              </a:extLst>
            </p:cNvPr>
            <p:cNvSpPr/>
            <p:nvPr/>
          </p:nvSpPr>
          <p:spPr>
            <a:xfrm>
              <a:off x="8919523" y="1301602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6" name="Freeform: Shape 16">
              <a:extLst>
                <a:ext uri="{FF2B5EF4-FFF2-40B4-BE49-F238E27FC236}">
                  <a16:creationId xmlns:a16="http://schemas.microsoft.com/office/drawing/2014/main" id="{012DF5AD-2359-9A9F-3DDE-34EFCB7FD539}"/>
                </a:ext>
              </a:extLst>
            </p:cNvPr>
            <p:cNvSpPr/>
            <p:nvPr/>
          </p:nvSpPr>
          <p:spPr>
            <a:xfrm>
              <a:off x="8992081" y="1444898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7" name="Freeform: Shape 17">
              <a:extLst>
                <a:ext uri="{FF2B5EF4-FFF2-40B4-BE49-F238E27FC236}">
                  <a16:creationId xmlns:a16="http://schemas.microsoft.com/office/drawing/2014/main" id="{8DD3A8F8-0D56-1F48-97E5-74C047CD5E29}"/>
                </a:ext>
              </a:extLst>
            </p:cNvPr>
            <p:cNvSpPr/>
            <p:nvPr/>
          </p:nvSpPr>
          <p:spPr>
            <a:xfrm>
              <a:off x="8795384" y="1442557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8" name="Freeform: Shape 18">
              <a:extLst>
                <a:ext uri="{FF2B5EF4-FFF2-40B4-BE49-F238E27FC236}">
                  <a16:creationId xmlns:a16="http://schemas.microsoft.com/office/drawing/2014/main" id="{F6C07356-2CDE-AB1A-6BB1-DA3D691A09D2}"/>
                </a:ext>
              </a:extLst>
            </p:cNvPr>
            <p:cNvSpPr/>
            <p:nvPr/>
          </p:nvSpPr>
          <p:spPr>
            <a:xfrm>
              <a:off x="8782482" y="1669273"/>
              <a:ext cx="107871" cy="967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156082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19" name="Freeform: Shape 19">
              <a:extLst>
                <a:ext uri="{FF2B5EF4-FFF2-40B4-BE49-F238E27FC236}">
                  <a16:creationId xmlns:a16="http://schemas.microsoft.com/office/drawing/2014/main" id="{C2449E1C-5E11-5C50-1EED-1C5F1217DE0D}"/>
                </a:ext>
              </a:extLst>
            </p:cNvPr>
            <p:cNvSpPr/>
            <p:nvPr/>
          </p:nvSpPr>
          <p:spPr>
            <a:xfrm>
              <a:off x="6494654" y="5138644"/>
              <a:ext cx="5448461" cy="127661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940408"/>
                <a:gd name="f7" fmla="val 1317193"/>
                <a:gd name="f8" fmla="val 219537"/>
                <a:gd name="f9" fmla="val 98290"/>
                <a:gd name="f10" fmla="val 4720871"/>
                <a:gd name="f11" fmla="val 4842118"/>
                <a:gd name="f12" fmla="val 1097656"/>
                <a:gd name="f13" fmla="val 1218903"/>
                <a:gd name="f14" fmla="+- 0 0 -90"/>
                <a:gd name="f15" fmla="*/ f3 1 4940408"/>
                <a:gd name="f16" fmla="*/ f4 1 1317193"/>
                <a:gd name="f17" fmla="+- f7 0 f5"/>
                <a:gd name="f18" fmla="+- f6 0 f5"/>
                <a:gd name="f19" fmla="*/ f14 f0 1"/>
                <a:gd name="f20" fmla="*/ f18 1 4940408"/>
                <a:gd name="f21" fmla="*/ f17 1 1317193"/>
                <a:gd name="f22" fmla="*/ 0 f18 1"/>
                <a:gd name="f23" fmla="*/ 219537 f17 1"/>
                <a:gd name="f24" fmla="*/ 219537 f18 1"/>
                <a:gd name="f25" fmla="*/ 0 f17 1"/>
                <a:gd name="f26" fmla="*/ 4720871 f18 1"/>
                <a:gd name="f27" fmla="*/ 4940408 f18 1"/>
                <a:gd name="f28" fmla="*/ 1097656 f17 1"/>
                <a:gd name="f29" fmla="*/ 1317193 f17 1"/>
                <a:gd name="f30" fmla="*/ f19 1 f2"/>
                <a:gd name="f31" fmla="*/ f22 1 4940408"/>
                <a:gd name="f32" fmla="*/ f23 1 1317193"/>
                <a:gd name="f33" fmla="*/ f24 1 4940408"/>
                <a:gd name="f34" fmla="*/ f25 1 1317193"/>
                <a:gd name="f35" fmla="*/ f26 1 4940408"/>
                <a:gd name="f36" fmla="*/ f27 1 4940408"/>
                <a:gd name="f37" fmla="*/ f28 1 1317193"/>
                <a:gd name="f38" fmla="*/ f29 1 1317193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940408" h="1317193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56805" tIns="140497" rIns="140497" bIns="140497" anchor="ctr" anchorCtr="0" compatLnSpc="1">
              <a:noAutofit/>
            </a:bodyPr>
            <a:lstStyle/>
            <a:p>
              <a:pPr marL="0" marR="0" lvl="0" indent="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Calibri" pitchFamily="34"/>
                  <a:ea typeface="Calibri" pitchFamily="34"/>
                  <a:cs typeface="Calibri" pitchFamily="34"/>
                </a:rPr>
                <a:t>digital divide is emerging between students who have access to AI tools, can afford them </a:t>
              </a:r>
              <a:r>
                <a:rPr lang="en-GB" sz="2000" b="0" i="0" u="none" strike="noStrike" kern="0" cap="none" spc="0" baseline="0">
                  <a:solidFill>
                    <a:srgbClr val="FFFFFF"/>
                  </a:solidFill>
                  <a:uFillTx/>
                  <a:latin typeface="Calibri" pitchFamily="34"/>
                  <a:ea typeface="Calibri" pitchFamily="34"/>
                  <a:cs typeface="Calibri" pitchFamily="34"/>
                </a:rPr>
                <a:t>as well as with Academic staff</a:t>
              </a: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Calibri" pitchFamily="34"/>
                  <a:ea typeface="Calibri" pitchFamily="34"/>
                  <a:cs typeface="Calibri" pitchFamily="34"/>
                </a:rPr>
                <a:t> (McGregor, 2024). </a:t>
              </a:r>
              <a:endParaRPr lang="en-GB" sz="20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endParaRPr>
            </a:p>
          </p:txBody>
        </p:sp>
        <p:sp>
          <p:nvSpPr>
            <p:cNvPr id="20" name="Freeform: Shape 21">
              <a:extLst>
                <a:ext uri="{FF2B5EF4-FFF2-40B4-BE49-F238E27FC236}">
                  <a16:creationId xmlns:a16="http://schemas.microsoft.com/office/drawing/2014/main" id="{AFC4AB8B-DF47-B6E7-3919-2A205B716584}"/>
                </a:ext>
              </a:extLst>
            </p:cNvPr>
            <p:cNvSpPr/>
            <p:nvPr/>
          </p:nvSpPr>
          <p:spPr>
            <a:xfrm>
              <a:off x="8196699" y="3815599"/>
              <a:ext cx="3677433" cy="96958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47789"/>
                <a:gd name="f7" fmla="val 1810942"/>
                <a:gd name="f8" fmla="val 301830"/>
                <a:gd name="f9" fmla="val 135134"/>
                <a:gd name="f10" fmla="val 3945959"/>
                <a:gd name="f11" fmla="val 4112655"/>
                <a:gd name="f12" fmla="val 1509112"/>
                <a:gd name="f13" fmla="val 1675808"/>
                <a:gd name="f14" fmla="+- 0 0 -90"/>
                <a:gd name="f15" fmla="*/ f3 1 4247789"/>
                <a:gd name="f16" fmla="*/ f4 1 1810942"/>
                <a:gd name="f17" fmla="+- f7 0 f5"/>
                <a:gd name="f18" fmla="+- f6 0 f5"/>
                <a:gd name="f19" fmla="*/ f14 f0 1"/>
                <a:gd name="f20" fmla="*/ f18 1 4247789"/>
                <a:gd name="f21" fmla="*/ f17 1 1810942"/>
                <a:gd name="f22" fmla="*/ 0 f18 1"/>
                <a:gd name="f23" fmla="*/ 301830 f17 1"/>
                <a:gd name="f24" fmla="*/ 301830 f18 1"/>
                <a:gd name="f25" fmla="*/ 0 f17 1"/>
                <a:gd name="f26" fmla="*/ 3945959 f18 1"/>
                <a:gd name="f27" fmla="*/ 4247789 f18 1"/>
                <a:gd name="f28" fmla="*/ 1509112 f17 1"/>
                <a:gd name="f29" fmla="*/ 1810942 f17 1"/>
                <a:gd name="f30" fmla="*/ f19 1 f2"/>
                <a:gd name="f31" fmla="*/ f22 1 4247789"/>
                <a:gd name="f32" fmla="*/ f23 1 1810942"/>
                <a:gd name="f33" fmla="*/ f24 1 4247789"/>
                <a:gd name="f34" fmla="*/ f25 1 1810942"/>
                <a:gd name="f35" fmla="*/ f26 1 4247789"/>
                <a:gd name="f36" fmla="*/ f27 1 4247789"/>
                <a:gd name="f37" fmla="*/ f28 1 1810942"/>
                <a:gd name="f38" fmla="*/ f29 1 181094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247789" h="181094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80909" tIns="164601" rIns="164601" bIns="164601" anchor="ctr" anchorCtr="0" compatLnSpc="1">
              <a:noAutofit/>
            </a:bodyPr>
            <a:lstStyle/>
            <a:p>
              <a:pPr marL="0" marR="0" lvl="0" indent="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Aptos"/>
                </a:rPr>
                <a:t>84% of students are using AI (Global Student survey 2024)</a:t>
              </a:r>
            </a:p>
          </p:txBody>
        </p:sp>
        <p:sp>
          <p:nvSpPr>
            <p:cNvPr id="21" name="Freeform: Shape 22">
              <a:extLst>
                <a:ext uri="{FF2B5EF4-FFF2-40B4-BE49-F238E27FC236}">
                  <a16:creationId xmlns:a16="http://schemas.microsoft.com/office/drawing/2014/main" id="{66BC1DB6-0A72-EAAC-15BA-C9AFC86784D7}"/>
                </a:ext>
              </a:extLst>
            </p:cNvPr>
            <p:cNvSpPr/>
            <p:nvPr/>
          </p:nvSpPr>
          <p:spPr>
            <a:xfrm>
              <a:off x="6686678" y="3378616"/>
              <a:ext cx="2028157" cy="1811883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blipFill>
              <a:blip r:embed="rId7">
                <a:alphaModFix/>
              </a:blip>
              <a:stretch>
                <a:fillRect/>
              </a:stretch>
            </a:blip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22" name="Freeform: Shape 23">
              <a:extLst>
                <a:ext uri="{FF2B5EF4-FFF2-40B4-BE49-F238E27FC236}">
                  <a16:creationId xmlns:a16="http://schemas.microsoft.com/office/drawing/2014/main" id="{E17BD714-C6C3-FBB2-4E17-6A89D3E6B9C8}"/>
                </a:ext>
              </a:extLst>
            </p:cNvPr>
            <p:cNvSpPr/>
            <p:nvPr/>
          </p:nvSpPr>
          <p:spPr>
            <a:xfrm>
              <a:off x="8220520" y="1738155"/>
              <a:ext cx="3653613" cy="17988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653616"/>
                <a:gd name="f7" fmla="val 2004943"/>
                <a:gd name="f8" fmla="val 334164"/>
                <a:gd name="f9" fmla="val 149610"/>
                <a:gd name="f10" fmla="val 3319452"/>
                <a:gd name="f11" fmla="val 3504006"/>
                <a:gd name="f12" fmla="val 1670779"/>
                <a:gd name="f13" fmla="val 1855333"/>
                <a:gd name="f14" fmla="+- 0 0 -90"/>
                <a:gd name="f15" fmla="*/ f3 1 3653616"/>
                <a:gd name="f16" fmla="*/ f4 1 2004943"/>
                <a:gd name="f17" fmla="+- f7 0 f5"/>
                <a:gd name="f18" fmla="+- f6 0 f5"/>
                <a:gd name="f19" fmla="*/ f14 f0 1"/>
                <a:gd name="f20" fmla="*/ f18 1 3653616"/>
                <a:gd name="f21" fmla="*/ f17 1 2004943"/>
                <a:gd name="f22" fmla="*/ 0 f18 1"/>
                <a:gd name="f23" fmla="*/ 334164 f17 1"/>
                <a:gd name="f24" fmla="*/ 334164 f18 1"/>
                <a:gd name="f25" fmla="*/ 0 f17 1"/>
                <a:gd name="f26" fmla="*/ 3319452 f18 1"/>
                <a:gd name="f27" fmla="*/ 3653616 f18 1"/>
                <a:gd name="f28" fmla="*/ 1670779 f17 1"/>
                <a:gd name="f29" fmla="*/ 2004943 f17 1"/>
                <a:gd name="f30" fmla="*/ f19 1 f2"/>
                <a:gd name="f31" fmla="*/ f22 1 3653616"/>
                <a:gd name="f32" fmla="*/ f23 1 2004943"/>
                <a:gd name="f33" fmla="*/ f24 1 3653616"/>
                <a:gd name="f34" fmla="*/ f25 1 2004943"/>
                <a:gd name="f35" fmla="*/ f26 1 3653616"/>
                <a:gd name="f36" fmla="*/ f27 1 3653616"/>
                <a:gd name="f37" fmla="*/ f28 1 2004943"/>
                <a:gd name="f38" fmla="*/ f29 1 2004943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653616" h="2004943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156082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90382" tIns="174074" rIns="174074" bIns="174074" anchor="ctr" anchorCtr="0" compatLnSpc="1">
              <a:noAutofit/>
            </a:bodyPr>
            <a:lstStyle/>
            <a:p>
              <a:pPr marL="0" marR="0" lvl="0" indent="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Aptos"/>
                </a:rPr>
                <a:t>65% </a:t>
              </a:r>
              <a:r>
                <a:rPr lang="en-GB" sz="2000" b="0" i="0" u="none" strike="noStrike" kern="0" cap="none" spc="0" baseline="0">
                  <a:solidFill>
                    <a:srgbClr val="FFFFFF"/>
                  </a:solidFill>
                  <a:uFillTx/>
                  <a:latin typeface="Aptos"/>
                </a:rPr>
                <a:t>of s</a:t>
              </a: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Aptos"/>
                </a:rPr>
                <a:t>tudents said universities were NOT adapting quickly enough to include AI support tools in their study</a:t>
              </a:r>
              <a:r>
                <a:rPr lang="en-GB" sz="2000" b="0" i="0" u="none" strike="noStrike" kern="0" cap="none" spc="0" baseline="0">
                  <a:solidFill>
                    <a:srgbClr val="FFFFFF"/>
                  </a:solidFill>
                  <a:uFillTx/>
                  <a:latin typeface="Aptos"/>
                </a:rPr>
                <a:t> (Y</a:t>
              </a: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Aptos"/>
                </a:rPr>
                <a:t>ouGov</a:t>
              </a:r>
              <a:r>
                <a:rPr lang="en-GB" sz="2000" b="0" i="0" u="none" strike="noStrike" kern="0" cap="none" spc="0" baseline="0">
                  <a:solidFill>
                    <a:srgbClr val="FFFFFF"/>
                  </a:solidFill>
                  <a:uFillTx/>
                  <a:latin typeface="Aptos"/>
                </a:rPr>
                <a:t>,</a:t>
              </a:r>
              <a:r>
                <a:rPr lang="en-GB" sz="2000" b="0" i="0" u="none" strike="noStrike" kern="1200" cap="none" spc="0" baseline="0">
                  <a:solidFill>
                    <a:srgbClr val="FFFFFF"/>
                  </a:solidFill>
                  <a:uFillTx/>
                  <a:latin typeface="Aptos"/>
                </a:rPr>
                <a:t> 2024)</a:t>
              </a:r>
            </a:p>
          </p:txBody>
        </p:sp>
        <p:sp>
          <p:nvSpPr>
            <p:cNvPr id="23" name="Freeform: Shape 24">
              <a:extLst>
                <a:ext uri="{FF2B5EF4-FFF2-40B4-BE49-F238E27FC236}">
                  <a16:creationId xmlns:a16="http://schemas.microsoft.com/office/drawing/2014/main" id="{6AD1184A-8E2A-43CA-17DF-1150D691185E}"/>
                </a:ext>
              </a:extLst>
            </p:cNvPr>
            <p:cNvSpPr/>
            <p:nvPr/>
          </p:nvSpPr>
          <p:spPr>
            <a:xfrm>
              <a:off x="6853574" y="1477295"/>
              <a:ext cx="1903287" cy="1607094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blipFill>
              <a:blip r:embed="rId8">
                <a:alphaModFix/>
              </a:blip>
              <a:stretch>
                <a:fillRect/>
              </a:stretch>
            </a:blip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endParaRPr>
            </a:p>
          </p:txBody>
        </p:sp>
        <p:sp>
          <p:nvSpPr>
            <p:cNvPr id="24" name="Oval 43">
              <a:extLst>
                <a:ext uri="{FF2B5EF4-FFF2-40B4-BE49-F238E27FC236}">
                  <a16:creationId xmlns:a16="http://schemas.microsoft.com/office/drawing/2014/main" id="{7109D444-1EB8-BCFC-7BA3-265C0387E937}"/>
                </a:ext>
              </a:extLst>
            </p:cNvPr>
            <p:cNvSpPr/>
            <p:nvPr/>
          </p:nvSpPr>
          <p:spPr>
            <a:xfrm>
              <a:off x="5083734" y="4798762"/>
              <a:ext cx="1903341" cy="1794226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blipFill>
              <a:blip r:embed="rId9">
                <a:alphaModFix/>
              </a:blip>
              <a:stretch>
                <a:fillRect/>
              </a:stretch>
            </a:blip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endParaRPr>
            </a:p>
          </p:txBody>
        </p:sp>
      </p:grpSp>
      <p:sp>
        <p:nvSpPr>
          <p:cNvPr id="25" name="TextBox 51">
            <a:extLst>
              <a:ext uri="{FF2B5EF4-FFF2-40B4-BE49-F238E27FC236}">
                <a16:creationId xmlns:a16="http://schemas.microsoft.com/office/drawing/2014/main" id="{19B135F2-1DCE-0EB4-369C-F69024C781B9}"/>
              </a:ext>
            </a:extLst>
          </p:cNvPr>
          <p:cNvSpPr txBox="1"/>
          <p:nvPr/>
        </p:nvSpPr>
        <p:spPr>
          <a:xfrm>
            <a:off x="239335" y="258738"/>
            <a:ext cx="9665299" cy="800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3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 pitchFamily="34"/>
              </a:rPr>
              <a:t>Does student knowledge and perceptions of AI use as a learning support tool align with academic staff approaches to embedding it (AI) in the curriculum?</a:t>
            </a:r>
            <a:endParaRPr lang="en-GB" sz="23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sp>
        <p:nvSpPr>
          <p:cNvPr id="26" name="TextBox 53">
            <a:extLst>
              <a:ext uri="{FF2B5EF4-FFF2-40B4-BE49-F238E27FC236}">
                <a16:creationId xmlns:a16="http://schemas.microsoft.com/office/drawing/2014/main" id="{CFB9A630-92A6-3275-2A9A-0C2FF6F4DCD7}"/>
              </a:ext>
            </a:extLst>
          </p:cNvPr>
          <p:cNvSpPr txBox="1"/>
          <p:nvPr/>
        </p:nvSpPr>
        <p:spPr>
          <a:xfrm>
            <a:off x="1749420" y="1253029"/>
            <a:ext cx="17004529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60645"/>
                </a:solidFill>
                <a:uFillTx/>
                <a:latin typeface="Poppins" pitchFamily="2"/>
                <a:cs typeface="Poppins" pitchFamily="2"/>
              </a:rPr>
              <a:t>Servel Miller,  Jenny Duckworth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sp>
        <p:nvSpPr>
          <p:cNvPr id="27" name="TextBox 57">
            <a:extLst>
              <a:ext uri="{FF2B5EF4-FFF2-40B4-BE49-F238E27FC236}">
                <a16:creationId xmlns:a16="http://schemas.microsoft.com/office/drawing/2014/main" id="{B3B7E8C2-6351-8EBE-9DBC-BB5921A1E15B}"/>
              </a:ext>
            </a:extLst>
          </p:cNvPr>
          <p:cNvSpPr txBox="1"/>
          <p:nvPr/>
        </p:nvSpPr>
        <p:spPr>
          <a:xfrm>
            <a:off x="248890" y="1736436"/>
            <a:ext cx="6249805" cy="15610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The project </a:t>
            </a: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aims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to explore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students’ level of knowledge, use and training in Large Language Models (LLM) Artificial Intelligence (AI) as a learning support tool and how this aligns with staff approaches to embedding AI activities/tools in the curriculum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for student engagement.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</p:txBody>
      </p:sp>
      <p:sp>
        <p:nvSpPr>
          <p:cNvPr id="28" name="TextBox 59">
            <a:extLst>
              <a:ext uri="{FF2B5EF4-FFF2-40B4-BE49-F238E27FC236}">
                <a16:creationId xmlns:a16="http://schemas.microsoft.com/office/drawing/2014/main" id="{A14E77C8-DE7D-A0C6-37E6-1DFED56AE6BC}"/>
              </a:ext>
            </a:extLst>
          </p:cNvPr>
          <p:cNvSpPr txBox="1"/>
          <p:nvPr/>
        </p:nvSpPr>
        <p:spPr>
          <a:xfrm>
            <a:off x="197016" y="3431743"/>
            <a:ext cx="5576175" cy="28623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Questionnaire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 for multi-level cohorts to assess student perceptions of the use and value of AI as ‘study buddy’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Focus groups with students 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- knowledge of  AI, AI-related training; value and how they would like AI to be used to support their studies in the future.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Interviews 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with academics and Curriculum Managers to explore: if they are using/intend to use AI tools and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      and activities within their module, barriers to AI use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      opportunities and training requirements  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sp>
        <p:nvSpPr>
          <p:cNvPr id="29" name="TextBox 65">
            <a:extLst>
              <a:ext uri="{FF2B5EF4-FFF2-40B4-BE49-F238E27FC236}">
                <a16:creationId xmlns:a16="http://schemas.microsoft.com/office/drawing/2014/main" id="{52139205-21F3-81CB-99C4-B7FAF35E9134}"/>
              </a:ext>
            </a:extLst>
          </p:cNvPr>
          <p:cNvSpPr txBox="1"/>
          <p:nvPr/>
        </p:nvSpPr>
        <p:spPr>
          <a:xfrm>
            <a:off x="197016" y="5725369"/>
            <a:ext cx="11518129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Aligns with the priority area of Technology Enhanced Learning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</a:rPr>
              <a:t>and will complement  other Ai related projects in STEM/University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pic>
        <p:nvPicPr>
          <p:cNvPr id="30" name="Picture 2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0F49E5B0-6CE4-F5EE-82C5-04956464DD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81848" y="369710"/>
            <a:ext cx="2273417" cy="74402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326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488</cp:revision>
  <cp:lastPrinted>2018-10-16T09:27:54Z</cp:lastPrinted>
  <dcterms:created xsi:type="dcterms:W3CDTF">2017-05-06T04:58:44Z</dcterms:created>
  <dcterms:modified xsi:type="dcterms:W3CDTF">2025-04-28T14:40:08Z</dcterms:modified>
</cp:coreProperties>
</file>