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  <p:sldMasterId id="2147483672" r:id="rId3"/>
  </p:sldMasterIdLst>
  <p:notesMasterIdLst>
    <p:notesMasterId r:id="rId38"/>
  </p:notesMasterIdLst>
  <p:sldIdLst>
    <p:sldId id="275" r:id="rId4"/>
    <p:sldId id="278" r:id="rId5"/>
    <p:sldId id="315" r:id="rId6"/>
    <p:sldId id="310" r:id="rId7"/>
    <p:sldId id="313" r:id="rId8"/>
    <p:sldId id="314" r:id="rId9"/>
    <p:sldId id="294" r:id="rId10"/>
    <p:sldId id="277" r:id="rId11"/>
    <p:sldId id="295" r:id="rId12"/>
    <p:sldId id="296" r:id="rId13"/>
    <p:sldId id="308" r:id="rId14"/>
    <p:sldId id="300" r:id="rId15"/>
    <p:sldId id="301" r:id="rId16"/>
    <p:sldId id="302" r:id="rId17"/>
    <p:sldId id="279" r:id="rId18"/>
    <p:sldId id="312" r:id="rId19"/>
    <p:sldId id="311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6" r:id="rId28"/>
    <p:sldId id="316" r:id="rId29"/>
    <p:sldId id="317" r:id="rId30"/>
    <p:sldId id="309" r:id="rId31"/>
    <p:sldId id="262" r:id="rId32"/>
    <p:sldId id="291" r:id="rId33"/>
    <p:sldId id="327" r:id="rId34"/>
    <p:sldId id="328" r:id="rId35"/>
    <p:sldId id="266" r:id="rId36"/>
    <p:sldId id="265" r:id="rId37"/>
  </p:sldIdLst>
  <p:sldSz cx="12192000" cy="6858000"/>
  <p:notesSz cx="6858000" cy="9144000"/>
  <p:embeddedFontLs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Calibri Light" panose="020F0302020204030204" pitchFamily="34" charset="0"/>
      <p:regular r:id="rId43"/>
      <p:italic r:id="rId44"/>
    </p:embeddedFont>
    <p:embeddedFont>
      <p:font typeface="Century Gothic" panose="020B0502020202020204" pitchFamily="34" charset="0"/>
      <p:regular r:id="rId45"/>
      <p:bold r:id="rId46"/>
      <p:italic r:id="rId47"/>
      <p:boldItalic r:id="rId48"/>
    </p:embeddedFont>
    <p:embeddedFont>
      <p:font typeface="Montserrat" panose="020B0604020202020204" charset="0"/>
      <p:regular r:id="rId49"/>
      <p:bold r:id="rId5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576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1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font" Target="fonts/font3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font" Target="fonts/font11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font" Target="fonts/font6.fntdata"/><Relationship Id="rId52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8" Type="http://schemas.openxmlformats.org/officeDocument/2006/relationships/slide" Target="slides/slide5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ABAA98-BB01-441A-95F7-F6410DA99708}" type="datetimeFigureOut">
              <a:rPr lang="en-GB" smtClean="0"/>
              <a:t>29/04/2019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97B09B-BB02-4111-A6C3-7FF2C037E1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52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97B09B-BB02-4111-A6C3-7FF2C037E1FB}" type="slidenum">
              <a:rPr lang="en-GB" smtClean="0">
                <a:solidFill>
                  <a:prstClr val="black"/>
                </a:solidFill>
              </a:rPr>
              <a:pPr/>
              <a:t>14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18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037D3-0EAB-4797-A4A1-0CD041ED7C3C}" type="datetimeFigureOut">
              <a:rPr lang="en-GB" smtClean="0"/>
              <a:t>29/04/2019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B1DD7-C0A4-498B-8960-F57331B691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1878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037D3-0EAB-4797-A4A1-0CD041ED7C3C}" type="datetimeFigureOut">
              <a:rPr lang="en-GB" smtClean="0"/>
              <a:t>29/04/2019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B1DD7-C0A4-498B-8960-F57331B691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095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037D3-0EAB-4797-A4A1-0CD041ED7C3C}" type="datetimeFigureOut">
              <a:rPr lang="en-GB" smtClean="0"/>
              <a:t>29/04/2019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B1DD7-C0A4-498B-8960-F57331B691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4950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53B0C-D2E7-42CC-A344-3EE8FA9F11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2D25D-69CB-4556-9031-D1F60A9E182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3331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53B0C-D2E7-42CC-A344-3EE8FA9F11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2D25D-69CB-4556-9031-D1F60A9E182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220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53B0C-D2E7-42CC-A344-3EE8FA9F11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2D25D-69CB-4556-9031-D1F60A9E182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4217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53B0C-D2E7-42CC-A344-3EE8FA9F11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2D25D-69CB-4556-9031-D1F60A9E182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6909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53B0C-D2E7-42CC-A344-3EE8FA9F11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2D25D-69CB-4556-9031-D1F60A9E182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9813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53B0C-D2E7-42CC-A344-3EE8FA9F11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2D25D-69CB-4556-9031-D1F60A9E182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227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53B0C-D2E7-42CC-A344-3EE8FA9F11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2D25D-69CB-4556-9031-D1F60A9E182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7390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53B0C-D2E7-42CC-A344-3EE8FA9F11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2D25D-69CB-4556-9031-D1F60A9E182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186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037D3-0EAB-4797-A4A1-0CD041ED7C3C}" type="datetimeFigureOut">
              <a:rPr lang="en-GB" smtClean="0"/>
              <a:t>29/04/2019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B1DD7-C0A4-498B-8960-F57331B691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81826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53B0C-D2E7-42CC-A344-3EE8FA9F11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2D25D-69CB-4556-9031-D1F60A9E182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3036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53B0C-D2E7-42CC-A344-3EE8FA9F11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2D25D-69CB-4556-9031-D1F60A9E182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3892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53B0C-D2E7-42CC-A344-3EE8FA9F11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2D25D-69CB-4556-9031-D1F60A9E182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184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5761" y="2880001"/>
            <a:ext cx="11486267" cy="132959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761" y="4222657"/>
            <a:ext cx="11486268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177" indent="0" algn="ctr">
              <a:buNone/>
              <a:defRPr sz="2000"/>
            </a:lvl2pPr>
            <a:lvl3pPr marL="914354" indent="0" algn="ctr">
              <a:buNone/>
              <a:defRPr sz="1801"/>
            </a:lvl3pPr>
            <a:lvl4pPr marL="1371531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en-US" dirty="0"/>
              <a:t>SUB TITLE IN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5759" y="6321578"/>
            <a:ext cx="2743200" cy="18466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1333">
                <a:solidFill>
                  <a:schemeClr val="bg1"/>
                </a:solidFill>
              </a:defRPr>
            </a:lvl1pPr>
          </a:lstStyle>
          <a:p>
            <a:pPr defTabSz="914377"/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477" y="5507027"/>
            <a:ext cx="1460553" cy="99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6665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B66037D3-0EAB-4797-A4A1-0CD041ED7C3C}" type="datetimeFigureOut">
              <a:rPr lang="en-GB" smtClean="0">
                <a:solidFill>
                  <a:srgbClr val="000000"/>
                </a:solidFill>
              </a:rPr>
              <a:pPr defTabSz="914377"/>
              <a:t>29/04/2019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377"/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280B1DD7-C0A4-498B-8960-F57331B691B1}" type="slidenum">
              <a:rPr lang="en-GB" smtClean="0">
                <a:solidFill>
                  <a:srgbClr val="000000"/>
                </a:solidFill>
              </a:rPr>
              <a:pPr defTabSz="914377"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4370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39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39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39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1D8BD707-D9CF-40AE-B4C6-C98DA3205C09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914377"/>
              <a:t>4/29/2019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39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B6F15528-21DE-4FAA-801E-634DDDAF4B2B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 defTabSz="914377"/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232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037D3-0EAB-4797-A4A1-0CD041ED7C3C}" type="datetimeFigureOut">
              <a:rPr lang="en-GB" smtClean="0"/>
              <a:t>29/04/2019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B1DD7-C0A4-498B-8960-F57331B691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35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037D3-0EAB-4797-A4A1-0CD041ED7C3C}" type="datetimeFigureOut">
              <a:rPr lang="en-GB" smtClean="0"/>
              <a:t>29/04/2019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B1DD7-C0A4-498B-8960-F57331B691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943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037D3-0EAB-4797-A4A1-0CD041ED7C3C}" type="datetimeFigureOut">
              <a:rPr lang="en-GB" smtClean="0"/>
              <a:t>29/04/2019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B1DD7-C0A4-498B-8960-F57331B691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9414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037D3-0EAB-4797-A4A1-0CD041ED7C3C}" type="datetimeFigureOut">
              <a:rPr lang="en-GB" smtClean="0"/>
              <a:t>29/04/2019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B1DD7-C0A4-498B-8960-F57331B691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1929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037D3-0EAB-4797-A4A1-0CD041ED7C3C}" type="datetimeFigureOut">
              <a:rPr lang="en-GB" smtClean="0"/>
              <a:t>29/04/2019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B1DD7-C0A4-498B-8960-F57331B691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710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037D3-0EAB-4797-A4A1-0CD041ED7C3C}" type="datetimeFigureOut">
              <a:rPr lang="en-GB" smtClean="0"/>
              <a:t>29/04/2019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B1DD7-C0A4-498B-8960-F57331B691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0742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037D3-0EAB-4797-A4A1-0CD041ED7C3C}" type="datetimeFigureOut">
              <a:rPr lang="en-GB" smtClean="0"/>
              <a:t>29/04/2019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B1DD7-C0A4-498B-8960-F57331B691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9092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037D3-0EAB-4797-A4A1-0CD041ED7C3C}" type="datetimeFigureOut">
              <a:rPr lang="en-GB" smtClean="0"/>
              <a:t>29/04/2019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B1DD7-C0A4-498B-8960-F57331B691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3263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8C153B0C-D2E7-42CC-A344-3EE8FA9F11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77"/>
              <a:t>29/04/2019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0682D25D-69CB-4556-9031-D1F60A9E182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200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05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hf hdr="0" ft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7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1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1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235" y="561232"/>
            <a:ext cx="11513830" cy="3877418"/>
          </a:xfrm>
          <a:solidFill>
            <a:schemeClr val="tx1"/>
          </a:solidFill>
        </p:spPr>
        <p:txBody>
          <a:bodyPr anchor="t">
            <a:normAutofit fontScale="90000"/>
          </a:bodyPr>
          <a:lstStyle/>
          <a:p>
            <a:r>
              <a:rPr lang="en-GB" sz="9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Finding </a:t>
            </a:r>
            <a:r>
              <a:rPr lang="en-GB" sz="9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external </a:t>
            </a:r>
            <a:r>
              <a:rPr lang="en-GB" sz="9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scholarship </a:t>
            </a:r>
            <a:r>
              <a:rPr lang="en-GB" sz="9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literature</a:t>
            </a:r>
            <a:r>
              <a:rPr lang="en-GB" dirty="0" smtClean="0">
                <a:solidFill>
                  <a:schemeClr val="bg1"/>
                </a:solidFill>
                <a:latin typeface="Montserrat" panose="02000505000000020004" pitchFamily="2" charset="0"/>
              </a:rPr>
              <a:t/>
            </a:r>
            <a:br>
              <a:rPr lang="en-GB" dirty="0" smtClean="0">
                <a:solidFill>
                  <a:schemeClr val="bg1"/>
                </a:solidFill>
                <a:latin typeface="Montserrat" panose="02000505000000020004" pitchFamily="2" charset="0"/>
              </a:rPr>
            </a:br>
            <a:r>
              <a:rPr lang="en-GB" dirty="0">
                <a:solidFill>
                  <a:schemeClr val="bg1"/>
                </a:solidFill>
                <a:latin typeface="Montserrat" panose="02000505000000020004" pitchFamily="2" charset="0"/>
              </a:rPr>
              <a:t/>
            </a:r>
            <a:br>
              <a:rPr lang="en-GB" dirty="0">
                <a:solidFill>
                  <a:schemeClr val="bg1"/>
                </a:solidFill>
                <a:latin typeface="Montserrat" panose="02000505000000020004" pitchFamily="2" charset="0"/>
              </a:rPr>
            </a:b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5235" y="5778759"/>
            <a:ext cx="73452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5B9BD5">
                    <a:lumMod val="75000"/>
                  </a:srgbClr>
                </a:solidFill>
                <a:latin typeface="Century Gothic" panose="020B0502020202020204" pitchFamily="34" charset="0"/>
                <a:ea typeface="+mj-ea"/>
                <a:cs typeface="+mj-cs"/>
              </a:rPr>
              <a:t>David </a:t>
            </a:r>
            <a:r>
              <a:rPr lang="en-GB" sz="2800" b="1" dirty="0" smtClean="0">
                <a:solidFill>
                  <a:srgbClr val="5B9BD5">
                    <a:lumMod val="75000"/>
                  </a:srgbClr>
                </a:solidFill>
                <a:latin typeface="Century Gothic" panose="020B0502020202020204" pitchFamily="34" charset="0"/>
                <a:ea typeface="+mj-ea"/>
                <a:cs typeface="+mj-cs"/>
              </a:rPr>
              <a:t>Jenkins</a:t>
            </a:r>
            <a:r>
              <a:rPr lang="en-GB" sz="2800" dirty="0" smtClean="0">
                <a:solidFill>
                  <a:srgbClr val="5B9BD5">
                    <a:lumMod val="75000"/>
                  </a:srgbClr>
                </a:solidFill>
                <a:latin typeface="Century Gothic" panose="020B0502020202020204" pitchFamily="34" charset="0"/>
                <a:ea typeface="+mj-ea"/>
                <a:cs typeface="+mj-cs"/>
              </a:rPr>
              <a:t> </a:t>
            </a:r>
            <a:r>
              <a:rPr lang="en-GB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Research Support Librarian</a:t>
            </a:r>
            <a:endParaRPr lang="en-GB" sz="1100" dirty="0">
              <a:solidFill>
                <a:schemeClr val="accent1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8089" y="5778759"/>
            <a:ext cx="750975" cy="523220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61726" y="-36213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4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576" y="2002062"/>
            <a:ext cx="1152484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Finding lists of scholarship journals</a:t>
            </a:r>
          </a:p>
          <a:p>
            <a:r>
              <a:rPr lang="en-GB" sz="4000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Comparing databases/search engines</a:t>
            </a:r>
          </a:p>
          <a:p>
            <a:r>
              <a:rPr lang="en-GB" sz="4000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Planning a search</a:t>
            </a:r>
          </a:p>
          <a:p>
            <a:r>
              <a:rPr lang="en-GB" sz="4000" dirty="0" smtClean="0">
                <a:latin typeface="Century Gothic" panose="020B0502020202020204" pitchFamily="34" charset="0"/>
              </a:rPr>
              <a:t>Evaluating literature with the Scholarship Checklist</a:t>
            </a:r>
          </a:p>
        </p:txBody>
      </p:sp>
      <p:sp>
        <p:nvSpPr>
          <p:cNvPr id="2" name="Rectangle 1"/>
          <p:cNvSpPr/>
          <p:nvPr/>
        </p:nvSpPr>
        <p:spPr>
          <a:xfrm>
            <a:off x="333576" y="563094"/>
            <a:ext cx="11524848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Outline</a:t>
            </a:r>
            <a:endParaRPr lang="en-GB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10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3879" y="563409"/>
            <a:ext cx="1152484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600" b="1" i="0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You can find a list of scholarship journals using </a:t>
            </a:r>
            <a:r>
              <a:rPr lang="en-GB" sz="6600" b="1" i="0" dirty="0" smtClean="0">
                <a:solidFill>
                  <a:schemeClr val="accent1">
                    <a:lumMod val="75000"/>
                  </a:schemeClr>
                </a:solidFill>
                <a:effectLst/>
                <a:latin typeface="Century Gothic" panose="020B0502020202020204" pitchFamily="34" charset="0"/>
              </a:rPr>
              <a:t>Library Search</a:t>
            </a:r>
            <a:endParaRPr lang="en-GB" sz="66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17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5988" y="560171"/>
            <a:ext cx="11512638" cy="2792629"/>
          </a:xfrm>
        </p:spPr>
        <p:txBody>
          <a:bodyPr anchor="t">
            <a:noAutofit/>
          </a:bodyPr>
          <a:lstStyle/>
          <a:p>
            <a:pPr algn="l"/>
            <a:r>
              <a:rPr lang="en-GB" sz="6600" b="1" dirty="0" smtClean="0">
                <a:latin typeface="Century Gothic" panose="020B0502020202020204" pitchFamily="34" charset="0"/>
              </a:rPr>
              <a:t>You can find scholarship journals by using </a:t>
            </a:r>
            <a:r>
              <a:rPr lang="en-GB" sz="66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trusted lists of journals</a:t>
            </a:r>
            <a:endParaRPr lang="en-GB" sz="66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33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5988" y="560171"/>
            <a:ext cx="11512638" cy="2792629"/>
          </a:xfrm>
        </p:spPr>
        <p:txBody>
          <a:bodyPr anchor="t">
            <a:noAutofit/>
          </a:bodyPr>
          <a:lstStyle/>
          <a:p>
            <a:pPr algn="l"/>
            <a:r>
              <a:rPr lang="en-GB" sz="6600" b="1" dirty="0" smtClean="0">
                <a:latin typeface="Century Gothic" panose="020B0502020202020204" pitchFamily="34" charset="0"/>
              </a:rPr>
              <a:t>You can find scholarship journals by using </a:t>
            </a:r>
            <a:r>
              <a:rPr lang="en-GB" sz="66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journal rankings lists</a:t>
            </a:r>
            <a:endParaRPr lang="en-GB" sz="66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37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344548" y="562190"/>
            <a:ext cx="11514077" cy="2387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6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Metrics are not perfect and need to be </a:t>
            </a:r>
            <a:r>
              <a:rPr lang="en-GB" sz="6600" b="1" dirty="0" smtClean="0">
                <a:solidFill>
                  <a:srgbClr val="ED7D31">
                    <a:lumMod val="60000"/>
                    <a:lumOff val="40000"/>
                  </a:srgbClr>
                </a:solidFill>
                <a:latin typeface="Century Gothic" panose="020B0502020202020204" pitchFamily="34" charset="0"/>
              </a:rPr>
              <a:t>used with caution</a:t>
            </a:r>
            <a:endParaRPr lang="en-GB" sz="6600" b="1" dirty="0">
              <a:solidFill>
                <a:srgbClr val="ED7D31">
                  <a:lumMod val="60000"/>
                  <a:lumOff val="40000"/>
                </a:srgb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55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3879" y="563409"/>
            <a:ext cx="1152484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6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Question</a:t>
            </a:r>
          </a:p>
          <a:p>
            <a:r>
              <a:rPr lang="en-GB" sz="6600" b="1" dirty="0">
                <a:latin typeface="Century Gothic" panose="020B0502020202020204" pitchFamily="34" charset="0"/>
              </a:rPr>
              <a:t>How do </a:t>
            </a:r>
            <a:r>
              <a:rPr lang="en-GB" sz="6600" b="1" dirty="0" smtClean="0">
                <a:latin typeface="Century Gothic" panose="020B0502020202020204" pitchFamily="34" charset="0"/>
              </a:rPr>
              <a:t>you </a:t>
            </a:r>
            <a:r>
              <a:rPr lang="en-GB" sz="6600" b="1" dirty="0">
                <a:latin typeface="Century Gothic" panose="020B0502020202020204" pitchFamily="34" charset="0"/>
              </a:rPr>
              <a:t>usually search for scholarship literature?</a:t>
            </a:r>
          </a:p>
        </p:txBody>
      </p:sp>
    </p:spTree>
    <p:extLst>
      <p:ext uri="{BB962C8B-B14F-4D97-AF65-F5344CB8AC3E}">
        <p14:creationId xmlns:p14="http://schemas.microsoft.com/office/powerpoint/2010/main" val="313157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3879" y="563409"/>
            <a:ext cx="1152484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6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Question</a:t>
            </a:r>
          </a:p>
          <a:p>
            <a:r>
              <a:rPr lang="en-GB" sz="6600" b="1" dirty="0" smtClean="0">
                <a:latin typeface="Century Gothic" panose="020B0502020202020204" pitchFamily="34" charset="0"/>
              </a:rPr>
              <a:t>What typically guides your literature searching for scholarship projects?</a:t>
            </a:r>
            <a:endParaRPr lang="en-GB" sz="66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76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3879" y="563409"/>
            <a:ext cx="1152484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6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Revisit the basics of </a:t>
            </a:r>
            <a:r>
              <a:rPr lang="en-GB" sz="66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planning your search</a:t>
            </a:r>
            <a:endParaRPr lang="en-GB" sz="66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62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0040" y="1889825"/>
            <a:ext cx="1152849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b="1" dirty="0">
                <a:solidFill>
                  <a:srgbClr val="F26522"/>
                </a:solidFill>
                <a:latin typeface="Century Gothic" panose="020B0502020202020204" pitchFamily="34" charset="0"/>
              </a:rPr>
              <a:t>Assess the role of active learning in improving the engagement of international students during online tuition</a:t>
            </a:r>
            <a:endParaRPr lang="en-GB" sz="2400" dirty="0">
              <a:solidFill>
                <a:srgbClr val="F2652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02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0042" y="554800"/>
            <a:ext cx="96043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b="1" dirty="0">
                <a:latin typeface="Century Gothic" panose="020B0502020202020204" pitchFamily="34" charset="0"/>
                <a:ea typeface="+mj-ea"/>
                <a:cs typeface="+mj-cs"/>
              </a:rPr>
              <a:t>Think about whether you are…</a:t>
            </a:r>
            <a:endParaRPr lang="en-GB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68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3879" y="563409"/>
            <a:ext cx="1152484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6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This session will be </a:t>
            </a:r>
          </a:p>
          <a:p>
            <a:r>
              <a:rPr lang="en-GB" sz="6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recorded</a:t>
            </a:r>
            <a:endParaRPr lang="en-GB" sz="6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17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0042" y="554800"/>
            <a:ext cx="96043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b="1" dirty="0">
                <a:latin typeface="Century Gothic" panose="020B0502020202020204" pitchFamily="34" charset="0"/>
                <a:ea typeface="+mj-ea"/>
                <a:cs typeface="+mj-cs"/>
              </a:rPr>
              <a:t>Think about whether you are…</a:t>
            </a:r>
            <a:endParaRPr lang="en-GB" sz="2400" dirty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0041" y="1521036"/>
            <a:ext cx="960431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b="1" dirty="0">
                <a:solidFill>
                  <a:schemeClr val="accent2"/>
                </a:solidFill>
                <a:latin typeface="Century Gothic" panose="020B0502020202020204" pitchFamily="34" charset="0"/>
                <a:ea typeface="+mj-ea"/>
                <a:cs typeface="+mj-cs"/>
              </a:rPr>
              <a:t>…looking for material in a particular context </a:t>
            </a:r>
            <a:endParaRPr lang="en-GB" sz="24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78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0042" y="554800"/>
            <a:ext cx="96043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b="1" dirty="0">
                <a:latin typeface="Century Gothic" panose="020B0502020202020204" pitchFamily="34" charset="0"/>
                <a:ea typeface="+mj-ea"/>
                <a:cs typeface="+mj-cs"/>
              </a:rPr>
              <a:t>Think about whether you are…</a:t>
            </a:r>
            <a:endParaRPr lang="en-GB" sz="2400" dirty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0041" y="1521036"/>
            <a:ext cx="960431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b="1" dirty="0">
                <a:solidFill>
                  <a:schemeClr val="accent2"/>
                </a:solidFill>
                <a:latin typeface="Century Gothic" panose="020B0502020202020204" pitchFamily="34" charset="0"/>
                <a:ea typeface="+mj-ea"/>
                <a:cs typeface="+mj-cs"/>
              </a:rPr>
              <a:t>…interested in a particular country or geographical region</a:t>
            </a:r>
            <a:endParaRPr lang="en-GB" sz="24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52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0042" y="554800"/>
            <a:ext cx="96043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b="1" dirty="0">
                <a:latin typeface="Century Gothic" panose="020B0502020202020204" pitchFamily="34" charset="0"/>
                <a:ea typeface="+mj-ea"/>
                <a:cs typeface="+mj-cs"/>
              </a:rPr>
              <a:t>Think about whether you are…</a:t>
            </a:r>
            <a:endParaRPr lang="en-GB" sz="2400" dirty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0041" y="1521036"/>
            <a:ext cx="960431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b="1" dirty="0">
                <a:solidFill>
                  <a:schemeClr val="accent2"/>
                </a:solidFill>
                <a:latin typeface="Century Gothic" panose="020B0502020202020204" pitchFamily="34" charset="0"/>
                <a:ea typeface="+mj-ea"/>
                <a:cs typeface="+mj-cs"/>
              </a:rPr>
              <a:t>…interested in material from a particular timeframe </a:t>
            </a:r>
            <a:endParaRPr lang="en-GB" sz="24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14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0042" y="554800"/>
            <a:ext cx="96043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b="1" dirty="0">
                <a:latin typeface="Century Gothic" panose="020B0502020202020204" pitchFamily="34" charset="0"/>
                <a:ea typeface="+mj-ea"/>
                <a:cs typeface="+mj-cs"/>
              </a:rPr>
              <a:t>Think about whether you are…</a:t>
            </a:r>
            <a:endParaRPr lang="en-GB" sz="2400" dirty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0041" y="1521036"/>
            <a:ext cx="960431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b="1" dirty="0">
                <a:solidFill>
                  <a:schemeClr val="accent2"/>
                </a:solidFill>
                <a:latin typeface="Century Gothic" panose="020B0502020202020204" pitchFamily="34" charset="0"/>
                <a:ea typeface="+mj-ea"/>
                <a:cs typeface="+mj-cs"/>
              </a:rPr>
              <a:t>…interested in factors such as  the age or gender of people included in a study </a:t>
            </a:r>
            <a:endParaRPr lang="en-GB" sz="24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4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0042" y="554800"/>
            <a:ext cx="96043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b="1" dirty="0">
                <a:latin typeface="Century Gothic" panose="020B0502020202020204" pitchFamily="34" charset="0"/>
                <a:ea typeface="+mj-ea"/>
                <a:cs typeface="+mj-cs"/>
              </a:rPr>
              <a:t>Think about whether you are…</a:t>
            </a:r>
            <a:endParaRPr lang="en-GB" sz="2400" dirty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0041" y="1521036"/>
            <a:ext cx="960431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b="1" dirty="0">
                <a:solidFill>
                  <a:schemeClr val="accent2"/>
                </a:solidFill>
                <a:latin typeface="Century Gothic" panose="020B0502020202020204" pitchFamily="34" charset="0"/>
                <a:ea typeface="+mj-ea"/>
                <a:cs typeface="+mj-cs"/>
              </a:rPr>
              <a:t>…looking for introductory or reference material </a:t>
            </a:r>
            <a:endParaRPr lang="en-GB" sz="24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64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0042" y="554801"/>
            <a:ext cx="96043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b="1" dirty="0">
                <a:latin typeface="Century Gothic" panose="020B0502020202020204" pitchFamily="34" charset="0"/>
                <a:ea typeface="+mj-ea"/>
                <a:cs typeface="+mj-cs"/>
              </a:rPr>
              <a:t>Think about…</a:t>
            </a:r>
            <a:endParaRPr lang="en-GB" sz="2400" dirty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0041" y="1521036"/>
            <a:ext cx="960431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b="1" dirty="0">
                <a:solidFill>
                  <a:schemeClr val="accent2"/>
                </a:solidFill>
                <a:latin typeface="Century Gothic" panose="020B0502020202020204" pitchFamily="34" charset="0"/>
                <a:ea typeface="+mj-ea"/>
                <a:cs typeface="+mj-cs"/>
              </a:rPr>
              <a:t>…what your ideal piece of literature would be</a:t>
            </a:r>
            <a:endParaRPr lang="en-GB" sz="24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29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5024551" y="783539"/>
            <a:ext cx="2174789" cy="715579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4981659" y="2190923"/>
            <a:ext cx="2174789" cy="706395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4981656" y="3597268"/>
            <a:ext cx="2174789" cy="740720"/>
          </a:xfrm>
          <a:prstGeom prst="round2Diag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4981659" y="5036087"/>
            <a:ext cx="2174789" cy="1112108"/>
          </a:xfrm>
          <a:prstGeom prst="round2Diag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6393" y="807073"/>
            <a:ext cx="1902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GB" dirty="0">
                <a:solidFill>
                  <a:prstClr val="white"/>
                </a:solidFill>
              </a:rPr>
              <a:t>Research question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17583" y="2377643"/>
            <a:ext cx="1902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GB" dirty="0">
                <a:solidFill>
                  <a:prstClr val="white"/>
                </a:solidFill>
              </a:rPr>
              <a:t>Search strategy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17583" y="3773958"/>
            <a:ext cx="1902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GB" dirty="0">
                <a:solidFill>
                  <a:prstClr val="white"/>
                </a:solidFill>
              </a:rPr>
              <a:t>Search results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17581" y="5268975"/>
            <a:ext cx="1902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GB" dirty="0">
                <a:solidFill>
                  <a:prstClr val="white"/>
                </a:solidFill>
              </a:rPr>
              <a:t>Evaluation of literature</a:t>
            </a:r>
          </a:p>
        </p:txBody>
      </p:sp>
      <p:grpSp>
        <p:nvGrpSpPr>
          <p:cNvPr id="54" name="Group 53"/>
          <p:cNvGrpSpPr/>
          <p:nvPr/>
        </p:nvGrpSpPr>
        <p:grpSpPr>
          <a:xfrm>
            <a:off x="7519629" y="3811283"/>
            <a:ext cx="2001795" cy="306000"/>
            <a:chOff x="2551855" y="3630289"/>
            <a:chExt cx="2001795" cy="306000"/>
          </a:xfrm>
        </p:grpSpPr>
        <p:sp>
          <p:nvSpPr>
            <p:cNvPr id="16" name="Round Same Side Corner Rectangle 15"/>
            <p:cNvSpPr/>
            <p:nvPr/>
          </p:nvSpPr>
          <p:spPr>
            <a:xfrm>
              <a:off x="2551855" y="3630289"/>
              <a:ext cx="2001795" cy="306000"/>
            </a:xfrm>
            <a:prstGeom prst="round2SameRect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7"/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601280" y="3646765"/>
              <a:ext cx="19029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en-GB" sz="1200" dirty="0">
                  <a:solidFill>
                    <a:prstClr val="black"/>
                  </a:solidFill>
                </a:rPr>
                <a:t>Recording searches</a:t>
              </a:r>
            </a:p>
          </p:txBody>
        </p:sp>
      </p:grpSp>
      <p:cxnSp>
        <p:nvCxnSpPr>
          <p:cNvPr id="19" name="Straight Arrow Connector 18"/>
          <p:cNvCxnSpPr/>
          <p:nvPr/>
        </p:nvCxnSpPr>
        <p:spPr>
          <a:xfrm flipH="1">
            <a:off x="6497422" y="1498811"/>
            <a:ext cx="8237" cy="6921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6493303" y="2901238"/>
            <a:ext cx="8237" cy="692111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6485066" y="4345831"/>
            <a:ext cx="8237" cy="692111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5712890" y="1490969"/>
            <a:ext cx="17767" cy="697992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5669927" y="2889580"/>
            <a:ext cx="17767" cy="697992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5626963" y="4330024"/>
            <a:ext cx="17767" cy="697992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7519628" y="1827531"/>
            <a:ext cx="2250016" cy="1425255"/>
            <a:chOff x="7546575" y="2000621"/>
            <a:chExt cx="2016397" cy="411945"/>
          </a:xfrm>
        </p:grpSpPr>
        <p:sp>
          <p:nvSpPr>
            <p:cNvPr id="12" name="Round Same Side Corner Rectangle 11"/>
            <p:cNvSpPr/>
            <p:nvPr/>
          </p:nvSpPr>
          <p:spPr>
            <a:xfrm>
              <a:off x="7546575" y="2000621"/>
              <a:ext cx="2016397" cy="411945"/>
            </a:xfrm>
            <a:prstGeom prst="round2Same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7"/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645427" y="2005057"/>
              <a:ext cx="1902943" cy="4003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GB" sz="1200" dirty="0">
                  <a:solidFill>
                    <a:prstClr val="black"/>
                  </a:solidFill>
                </a:rPr>
                <a:t>e.g. </a:t>
              </a:r>
            </a:p>
            <a:p>
              <a:pPr marL="171446" indent="-171446" defTabSz="914377">
                <a:buFont typeface="Arial" panose="020B0604020202020204" pitchFamily="34" charset="0"/>
                <a:buChar char="•"/>
              </a:pPr>
              <a:r>
                <a:rPr lang="en-GB" sz="1200" dirty="0">
                  <a:solidFill>
                    <a:prstClr val="black"/>
                  </a:solidFill>
                </a:rPr>
                <a:t>choosing keywords</a:t>
              </a:r>
            </a:p>
            <a:p>
              <a:pPr marL="171446" indent="-171446" defTabSz="914377">
                <a:buFont typeface="Arial" panose="020B0604020202020204" pitchFamily="34" charset="0"/>
                <a:buChar char="•"/>
              </a:pPr>
              <a:r>
                <a:rPr lang="en-GB" sz="1200" dirty="0">
                  <a:solidFill>
                    <a:prstClr val="black"/>
                  </a:solidFill>
                </a:rPr>
                <a:t>choosing databases/search engines</a:t>
              </a:r>
            </a:p>
            <a:p>
              <a:pPr marL="171446" indent="-171446" defTabSz="914377">
                <a:buFont typeface="Arial" panose="020B0604020202020204" pitchFamily="34" charset="0"/>
                <a:buChar char="•"/>
              </a:pPr>
              <a:r>
                <a:rPr lang="en-GB" sz="1200" dirty="0">
                  <a:solidFill>
                    <a:prstClr val="black"/>
                  </a:solidFill>
                </a:rPr>
                <a:t>choosing filters</a:t>
              </a:r>
            </a:p>
            <a:p>
              <a:pPr marL="171446" indent="-171446" defTabSz="914377">
                <a:buFont typeface="Arial" panose="020B0604020202020204" pitchFamily="34" charset="0"/>
                <a:buChar char="•"/>
              </a:pPr>
              <a:r>
                <a:rPr lang="en-GB" sz="1200" dirty="0">
                  <a:solidFill>
                    <a:prstClr val="black"/>
                  </a:solidFill>
                </a:rPr>
                <a:t>choosing search operators (AND, OR, NOT etc.)</a:t>
              </a:r>
            </a:p>
          </p:txBody>
        </p:sp>
      </p:grpSp>
      <p:cxnSp>
        <p:nvCxnSpPr>
          <p:cNvPr id="31" name="Straight Connector 30"/>
          <p:cNvCxnSpPr>
            <a:stCxn id="5" idx="0"/>
            <a:endCxn id="12" idx="2"/>
          </p:cNvCxnSpPr>
          <p:nvPr/>
        </p:nvCxnSpPr>
        <p:spPr>
          <a:xfrm flipV="1">
            <a:off x="7156448" y="2540162"/>
            <a:ext cx="363181" cy="3959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6" idx="2"/>
            <a:endCxn id="6" idx="0"/>
          </p:cNvCxnSpPr>
          <p:nvPr/>
        </p:nvCxnSpPr>
        <p:spPr>
          <a:xfrm flipH="1">
            <a:off x="7156444" y="3964283"/>
            <a:ext cx="363184" cy="3347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595433" y="1701466"/>
            <a:ext cx="6720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GB" sz="1200" b="1" dirty="0">
                <a:solidFill>
                  <a:srgbClr val="4472C4"/>
                </a:solidFill>
              </a:rPr>
              <a:t>Focus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882961" y="1705153"/>
            <a:ext cx="795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GB" sz="1200" b="1" dirty="0">
                <a:solidFill>
                  <a:srgbClr val="70AD47"/>
                </a:solidFill>
              </a:rPr>
              <a:t>Re-focus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354223" y="3038974"/>
            <a:ext cx="13157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GB" sz="1200" b="1" dirty="0">
                <a:solidFill>
                  <a:srgbClr val="ED7D31"/>
                </a:solidFill>
              </a:rPr>
              <a:t>Reflect and revise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526704" y="4552294"/>
            <a:ext cx="13157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GB" sz="1200" b="1" dirty="0">
                <a:solidFill>
                  <a:srgbClr val="FFC000">
                    <a:lumMod val="75000"/>
                  </a:srgbClr>
                </a:solidFill>
              </a:rPr>
              <a:t>Update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A18B920-DAAC-D645-87AD-E03EC603C071}"/>
              </a:ext>
            </a:extLst>
          </p:cNvPr>
          <p:cNvSpPr txBox="1"/>
          <p:nvPr/>
        </p:nvSpPr>
        <p:spPr>
          <a:xfrm>
            <a:off x="5151629" y="271292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11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62198" y="414343"/>
            <a:ext cx="4938220" cy="525642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133589" rIns="0" bIns="0" rtlCol="0" anchor="ctr">
            <a:spAutoFit/>
          </a:bodyPr>
          <a:lstStyle/>
          <a:p>
            <a:pPr>
              <a:lnSpc>
                <a:spcPct val="100000"/>
              </a:lnSpc>
              <a:spcBef>
                <a:spcPts val="1052"/>
              </a:spcBef>
            </a:pPr>
            <a:r>
              <a:rPr spc="-4" dirty="0"/>
              <a:t>LITERATURE SEARCH</a:t>
            </a:r>
            <a:r>
              <a:rPr spc="-27" dirty="0"/>
              <a:t> </a:t>
            </a:r>
            <a:r>
              <a:rPr spc="-4" dirty="0"/>
              <a:t>RECORD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50681" y="1047991"/>
            <a:ext cx="1520161" cy="19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 defTabSz="914377"/>
            <a:r>
              <a:rPr sz="1269" b="1" spc="-4" dirty="0">
                <a:solidFill>
                  <a:srgbClr val="000000"/>
                </a:solidFill>
                <a:cs typeface="Arial"/>
              </a:rPr>
              <a:t>Research</a:t>
            </a:r>
            <a:r>
              <a:rPr sz="1269" b="1" spc="-59" dirty="0">
                <a:solidFill>
                  <a:srgbClr val="000000"/>
                </a:solidFill>
                <a:cs typeface="Arial"/>
              </a:rPr>
              <a:t> </a:t>
            </a:r>
            <a:r>
              <a:rPr sz="1269" b="1" spc="-4" dirty="0">
                <a:solidFill>
                  <a:srgbClr val="000000"/>
                </a:solidFill>
                <a:cs typeface="Arial"/>
              </a:rPr>
              <a:t>question:</a:t>
            </a:r>
            <a:endParaRPr sz="1269">
              <a:solidFill>
                <a:srgbClr val="000000"/>
              </a:solidFill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/>
          </p:nvPr>
        </p:nvGraphicFramePr>
        <p:xfrm>
          <a:off x="1662197" y="1645909"/>
          <a:ext cx="8861157" cy="47942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75937"/>
                <a:gridCol w="1477325"/>
                <a:gridCol w="1477313"/>
                <a:gridCol w="1475937"/>
                <a:gridCol w="1477320"/>
                <a:gridCol w="1477325"/>
              </a:tblGrid>
              <a:tr h="948267">
                <a:tc>
                  <a:txBody>
                    <a:bodyPr/>
                    <a:lstStyle/>
                    <a:p>
                      <a:pPr marL="65405">
                        <a:lnSpc>
                          <a:spcPts val="1345"/>
                        </a:lnSpc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Date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108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1345"/>
                        </a:lnSpc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Database</a:t>
                      </a:r>
                      <a:r>
                        <a:rPr sz="110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searched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108">
                      <a:solidFill>
                        <a:srgbClr val="000000"/>
                      </a:solidFill>
                      <a:prstDash val="solid"/>
                    </a:lnR>
                    <a:lnT w="6108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1345"/>
                        </a:lnSpc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Keywords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108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108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269875">
                        <a:lnSpc>
                          <a:spcPts val="1380"/>
                        </a:lnSpc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Limiters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1100" spc="-5" dirty="0" smtClean="0">
                          <a:latin typeface="Arial"/>
                          <a:cs typeface="Arial"/>
                        </a:rPr>
                        <a:t>e.g.</a:t>
                      </a:r>
                      <a:r>
                        <a:rPr lang="en-GB" sz="1100" spc="-5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 smtClean="0">
                          <a:latin typeface="Arial"/>
                          <a:cs typeface="Arial"/>
                        </a:rPr>
                        <a:t>date 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range, subject,  language)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108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1345"/>
                        </a:lnSpc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No. of</a:t>
                      </a:r>
                      <a:r>
                        <a:rPr sz="11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results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108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1345"/>
                        </a:lnSpc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Notes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108">
                      <a:solidFill>
                        <a:srgbClr val="000000"/>
                      </a:solidFill>
                      <a:prstDash val="solid"/>
                    </a:lnR>
                    <a:lnT w="6108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846001">
                <a:tc>
                  <a:txBody>
                    <a:bodyPr/>
                    <a:lstStyle/>
                    <a:p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10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1240"/>
                        </a:lnSpc>
                      </a:pPr>
                      <a:r>
                        <a:rPr sz="900" i="1" dirty="0">
                          <a:latin typeface="Arial"/>
                          <a:cs typeface="Arial"/>
                        </a:rPr>
                        <a:t>e.g.</a:t>
                      </a:r>
                      <a:r>
                        <a:rPr sz="900" i="1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i="1" spc="-5" dirty="0">
                          <a:latin typeface="Arial"/>
                          <a:cs typeface="Arial"/>
                        </a:rPr>
                        <a:t>Scopus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108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10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1215"/>
                        </a:lnSpc>
                      </a:pPr>
                      <a:r>
                        <a:rPr sz="900" i="1" dirty="0">
                          <a:latin typeface="Arial"/>
                          <a:cs typeface="Arial"/>
                        </a:rPr>
                        <a:t>e.g. </a:t>
                      </a:r>
                      <a:r>
                        <a:rPr sz="900" i="1" spc="-5" dirty="0">
                          <a:latin typeface="Arial"/>
                          <a:cs typeface="Arial"/>
                        </a:rPr>
                        <a:t>retention</a:t>
                      </a:r>
                      <a:r>
                        <a:rPr sz="900" i="1" spc="25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i="1" spc="-5" dirty="0">
                          <a:latin typeface="Arial"/>
                          <a:cs typeface="Arial"/>
                        </a:rPr>
                        <a:t>"distance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65405" marR="62230">
                        <a:lnSpc>
                          <a:spcPct val="95700"/>
                        </a:lnSpc>
                        <a:spcBef>
                          <a:spcPts val="30"/>
                        </a:spcBef>
                      </a:pPr>
                      <a:r>
                        <a:rPr sz="900" i="1" spc="-5" dirty="0">
                          <a:latin typeface="Arial"/>
                          <a:cs typeface="Arial"/>
                        </a:rPr>
                        <a:t>learning" "higher  education" </a:t>
                      </a:r>
                      <a:r>
                        <a:rPr sz="900" i="1" spc="5" dirty="0">
                          <a:latin typeface="Arial"/>
                          <a:cs typeface="Arial"/>
                        </a:rPr>
                        <a:t>OR</a:t>
                      </a:r>
                      <a:r>
                        <a:rPr sz="900" i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i="1" spc="-5" dirty="0">
                          <a:latin typeface="Arial"/>
                          <a:cs typeface="Arial"/>
                        </a:rPr>
                        <a:t>retention  </a:t>
                      </a:r>
                      <a:r>
                        <a:rPr sz="900" i="1" dirty="0">
                          <a:latin typeface="Arial"/>
                          <a:cs typeface="Arial"/>
                        </a:rPr>
                        <a:t>"distance </a:t>
                      </a:r>
                      <a:r>
                        <a:rPr sz="900" i="1" spc="-5" dirty="0">
                          <a:latin typeface="Arial"/>
                          <a:cs typeface="Arial"/>
                        </a:rPr>
                        <a:t>education"  university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108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10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360045" algn="l">
                        <a:lnSpc>
                          <a:spcPts val="1270"/>
                        </a:lnSpc>
                        <a:spcBef>
                          <a:spcPts val="5"/>
                        </a:spcBef>
                      </a:pPr>
                      <a:r>
                        <a:rPr sz="900" i="1" dirty="0">
                          <a:latin typeface="Arial"/>
                          <a:cs typeface="Arial"/>
                        </a:rPr>
                        <a:t>e.g. </a:t>
                      </a:r>
                      <a:r>
                        <a:rPr sz="900" i="1" spc="-5" dirty="0" smtClean="0">
                          <a:latin typeface="Arial"/>
                          <a:cs typeface="Arial"/>
                        </a:rPr>
                        <a:t>2013</a:t>
                      </a:r>
                      <a:r>
                        <a:rPr lang="en-GB" sz="900" i="1" spc="-65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900" i="1" spc="-5" dirty="0" smtClean="0">
                          <a:latin typeface="Arial"/>
                          <a:cs typeface="Arial"/>
                        </a:rPr>
                        <a:t>onwards</a:t>
                      </a:r>
                      <a:r>
                        <a:rPr sz="900" i="1" spc="-5" dirty="0">
                          <a:latin typeface="Arial"/>
                          <a:cs typeface="Arial"/>
                        </a:rPr>
                        <a:t>,  social</a:t>
                      </a:r>
                      <a:r>
                        <a:rPr sz="900" i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i="1" spc="-5" dirty="0">
                          <a:latin typeface="Arial"/>
                          <a:cs typeface="Arial"/>
                        </a:rPr>
                        <a:t>sciences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576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10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10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1215"/>
                        </a:lnSpc>
                      </a:pPr>
                      <a:r>
                        <a:rPr sz="900" i="1" dirty="0">
                          <a:latin typeface="Arial"/>
                          <a:cs typeface="Arial"/>
                        </a:rPr>
                        <a:t>e.g. </a:t>
                      </a:r>
                      <a:r>
                        <a:rPr sz="900" i="1" spc="-5" dirty="0">
                          <a:latin typeface="Arial"/>
                          <a:cs typeface="Arial"/>
                        </a:rPr>
                        <a:t>relevance</a:t>
                      </a:r>
                      <a:r>
                        <a:rPr sz="900" i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i="1" spc="-5" dirty="0">
                          <a:latin typeface="Arial"/>
                          <a:cs typeface="Arial"/>
                        </a:rPr>
                        <a:t>of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65405" marR="119380">
                        <a:lnSpc>
                          <a:spcPct val="95700"/>
                        </a:lnSpc>
                        <a:spcBef>
                          <a:spcPts val="30"/>
                        </a:spcBef>
                      </a:pPr>
                      <a:r>
                        <a:rPr sz="900" i="1" spc="-5" dirty="0">
                          <a:latin typeface="Arial"/>
                          <a:cs typeface="Arial"/>
                        </a:rPr>
                        <a:t>results, changes </a:t>
                      </a:r>
                      <a:r>
                        <a:rPr sz="900" i="1" dirty="0">
                          <a:latin typeface="Arial"/>
                          <a:cs typeface="Arial"/>
                        </a:rPr>
                        <a:t>to  </a:t>
                      </a:r>
                      <a:r>
                        <a:rPr sz="900" i="1" spc="-5" dirty="0">
                          <a:latin typeface="Arial"/>
                          <a:cs typeface="Arial"/>
                        </a:rPr>
                        <a:t>search strategy  needed, new keywords  identified, </a:t>
                      </a:r>
                      <a:r>
                        <a:rPr sz="900" i="1" dirty="0">
                          <a:latin typeface="Arial"/>
                          <a:cs typeface="Arial"/>
                        </a:rPr>
                        <a:t>key </a:t>
                      </a:r>
                      <a:r>
                        <a:rPr sz="900" i="1" spc="-5" dirty="0">
                          <a:latin typeface="Arial"/>
                          <a:cs typeface="Arial"/>
                        </a:rPr>
                        <a:t>paper </a:t>
                      </a:r>
                      <a:r>
                        <a:rPr sz="900" i="1" spc="-10" dirty="0">
                          <a:latin typeface="Arial"/>
                          <a:cs typeface="Arial"/>
                        </a:rPr>
                        <a:t>or  </a:t>
                      </a:r>
                      <a:r>
                        <a:rPr sz="900" i="1" spc="-5" dirty="0">
                          <a:latin typeface="Arial"/>
                          <a:cs typeface="Arial"/>
                        </a:rPr>
                        <a:t>authors</a:t>
                      </a:r>
                      <a:r>
                        <a:rPr sz="900" i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i="1" spc="-5" dirty="0">
                          <a:latin typeface="Arial"/>
                          <a:cs typeface="Arial"/>
                        </a:rPr>
                        <a:t>identified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108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108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9814511" y="414591"/>
            <a:ext cx="656213" cy="457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377"/>
            <a:endParaRPr sz="1224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80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3879" y="563409"/>
            <a:ext cx="1152484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6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You can s</a:t>
            </a:r>
            <a:r>
              <a:rPr lang="en-GB" sz="6600" b="1" i="0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earch for scholarship articles using </a:t>
            </a:r>
            <a:r>
              <a:rPr lang="en-GB" sz="6600" b="1" i="0" dirty="0" smtClean="0">
                <a:solidFill>
                  <a:schemeClr val="accent1">
                    <a:lumMod val="75000"/>
                  </a:schemeClr>
                </a:solidFill>
                <a:effectLst/>
                <a:latin typeface="Century Gothic" panose="020B0502020202020204" pitchFamily="34" charset="0"/>
              </a:rPr>
              <a:t>Library Search</a:t>
            </a:r>
            <a:r>
              <a:rPr lang="en-GB" sz="6600" b="1" i="0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, </a:t>
            </a:r>
            <a:r>
              <a:rPr lang="en-GB" sz="6600" b="1" i="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entury Gothic" panose="020B0502020202020204" pitchFamily="34" charset="0"/>
              </a:rPr>
              <a:t>Google Scholar </a:t>
            </a:r>
            <a:r>
              <a:rPr lang="en-GB" sz="6600" b="1" i="0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and </a:t>
            </a:r>
            <a:r>
              <a:rPr lang="en-GB" sz="6600" b="1" i="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Century Gothic" panose="020B0502020202020204" pitchFamily="34" charset="0"/>
              </a:rPr>
              <a:t>British Education Index (BEI)</a:t>
            </a:r>
            <a:endParaRPr lang="en-GB" sz="6600" b="1" dirty="0">
              <a:solidFill>
                <a:schemeClr val="accent6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32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/>
          <p:nvPr/>
        </p:nvSpPr>
        <p:spPr>
          <a:xfrm rot="10800000">
            <a:off x="1767843" y="1006967"/>
            <a:ext cx="8665028" cy="4844065"/>
          </a:xfrm>
          <a:prstGeom prst="triangl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Connector 4"/>
          <p:cNvCxnSpPr/>
          <p:nvPr/>
        </p:nvCxnSpPr>
        <p:spPr>
          <a:xfrm>
            <a:off x="3008814" y="2409048"/>
            <a:ext cx="618308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4550228" y="4119154"/>
            <a:ext cx="3104606" cy="435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641672" y="1388831"/>
            <a:ext cx="2891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Google</a:t>
            </a:r>
            <a:endParaRPr lang="en-GB" sz="36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66755" y="2602974"/>
            <a:ext cx="42759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Google Scholar, Library Search</a:t>
            </a:r>
            <a:endParaRPr lang="en-GB" sz="36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56908" y="4362987"/>
            <a:ext cx="2891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BEI</a:t>
            </a:r>
            <a:endParaRPr lang="en-GB" sz="36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42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3879" y="563409"/>
            <a:ext cx="1152484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6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Question</a:t>
            </a:r>
          </a:p>
          <a:p>
            <a:r>
              <a:rPr lang="en-GB" sz="6600" b="1" dirty="0" smtClean="0">
                <a:latin typeface="Century Gothic" panose="020B0502020202020204" pitchFamily="34" charset="0"/>
              </a:rPr>
              <a:t>What motivates you to search </a:t>
            </a:r>
            <a:r>
              <a:rPr lang="en-GB" sz="6600" b="1" dirty="0">
                <a:latin typeface="Century Gothic" panose="020B0502020202020204" pitchFamily="34" charset="0"/>
              </a:rPr>
              <a:t>for scholarship literature?</a:t>
            </a:r>
          </a:p>
        </p:txBody>
      </p:sp>
    </p:spTree>
    <p:extLst>
      <p:ext uri="{BB962C8B-B14F-4D97-AF65-F5344CB8AC3E}">
        <p14:creationId xmlns:p14="http://schemas.microsoft.com/office/powerpoint/2010/main" val="54503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3879" y="563410"/>
            <a:ext cx="11516161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6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In your own time</a:t>
            </a:r>
          </a:p>
          <a:p>
            <a:r>
              <a:rPr lang="en-GB" sz="66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try these means of searching for scholarship literature and see which works for you </a:t>
            </a:r>
            <a:endParaRPr lang="en-GB" sz="66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73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3879" y="563410"/>
            <a:ext cx="1151616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6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You can evaluate the literature you find using the </a:t>
            </a:r>
            <a:r>
              <a:rPr lang="en-GB" sz="66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Scholarship Checklist</a:t>
            </a:r>
            <a:endParaRPr lang="en-GB" sz="66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83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3879" y="563410"/>
            <a:ext cx="11516161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6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Exercise</a:t>
            </a:r>
          </a:p>
          <a:p>
            <a:r>
              <a:rPr lang="en-US" sz="6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Look at this scholarship article </a:t>
            </a:r>
            <a:r>
              <a:rPr lang="en-US" sz="66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and evaluate </a:t>
            </a:r>
            <a:r>
              <a:rPr lang="en-US" sz="6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it according to the </a:t>
            </a:r>
            <a:r>
              <a:rPr lang="en-US" sz="66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Scholarship </a:t>
            </a:r>
            <a:r>
              <a:rPr lang="en-US" sz="6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C</a:t>
            </a:r>
            <a:r>
              <a:rPr lang="en-US" sz="66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hecklist</a:t>
            </a:r>
            <a:endParaRPr lang="en-GB" sz="66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endParaRPr lang="en-GB" sz="66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85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2924" y="562073"/>
            <a:ext cx="11515226" cy="1107996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66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Any questions?</a:t>
            </a:r>
            <a:endParaRPr lang="en-GB" sz="66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28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2922" y="562070"/>
            <a:ext cx="1149617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 smtClean="0">
                <a:latin typeface="Century Gothic" panose="020B0502020202020204" pitchFamily="34" charset="0"/>
              </a:rPr>
              <a:t>You can email us at  </a:t>
            </a:r>
          </a:p>
          <a:p>
            <a:r>
              <a:rPr lang="en-GB" sz="6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library-research-support@open.ac.uk</a:t>
            </a:r>
          </a:p>
        </p:txBody>
      </p:sp>
    </p:spTree>
    <p:extLst>
      <p:ext uri="{BB962C8B-B14F-4D97-AF65-F5344CB8AC3E}">
        <p14:creationId xmlns:p14="http://schemas.microsoft.com/office/powerpoint/2010/main" val="83647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3879" y="563409"/>
            <a:ext cx="1152484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6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The </a:t>
            </a:r>
            <a:r>
              <a:rPr lang="en-GB" sz="66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session </a:t>
            </a:r>
            <a:r>
              <a:rPr lang="en-GB" sz="66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engages you with </a:t>
            </a:r>
            <a:r>
              <a:rPr lang="en-GB" sz="66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searching </a:t>
            </a:r>
            <a:r>
              <a:rPr lang="en-GB" sz="66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for, </a:t>
            </a:r>
            <a:r>
              <a:rPr lang="en-GB" sz="66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evaluating </a:t>
            </a:r>
            <a:r>
              <a:rPr lang="en-GB" sz="66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and </a:t>
            </a:r>
            <a:r>
              <a:rPr lang="en-GB" sz="66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using </a:t>
            </a:r>
            <a:r>
              <a:rPr lang="en-GB" sz="66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external scholarship literature in </a:t>
            </a:r>
            <a:r>
              <a:rPr lang="en-GB" sz="66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your projects</a:t>
            </a:r>
            <a:endParaRPr lang="en-GB" sz="66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38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3879" y="563409"/>
            <a:ext cx="1152484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6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The session aims to</a:t>
            </a:r>
          </a:p>
          <a:p>
            <a:r>
              <a:rPr lang="en-GB" sz="66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inform your decision making</a:t>
            </a:r>
          </a:p>
        </p:txBody>
      </p:sp>
    </p:spTree>
    <p:extLst>
      <p:ext uri="{BB962C8B-B14F-4D97-AF65-F5344CB8AC3E}">
        <p14:creationId xmlns:p14="http://schemas.microsoft.com/office/powerpoint/2010/main" val="1604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3879" y="563409"/>
            <a:ext cx="1152484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6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The session aims to  </a:t>
            </a:r>
            <a:r>
              <a:rPr lang="en-GB" sz="66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increase your confidence in relation to scholarship literature</a:t>
            </a:r>
            <a:endParaRPr lang="en-GB" sz="66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97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576" y="2002062"/>
            <a:ext cx="1152484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Find</a:t>
            </a:r>
            <a:r>
              <a:rPr lang="en-GB" sz="4000" i="0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ing lists of scholarship journals</a:t>
            </a:r>
          </a:p>
          <a:p>
            <a:r>
              <a:rPr lang="en-GB" sz="4000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Comparing databases/search engines</a:t>
            </a:r>
          </a:p>
          <a:p>
            <a:r>
              <a:rPr lang="en-GB" sz="4000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Planning a search</a:t>
            </a:r>
          </a:p>
          <a:p>
            <a:r>
              <a:rPr lang="en-GB" sz="4000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Evaluating literature with the Scholarship Checklist</a:t>
            </a:r>
          </a:p>
        </p:txBody>
      </p:sp>
      <p:sp>
        <p:nvSpPr>
          <p:cNvPr id="2" name="Rectangle 1"/>
          <p:cNvSpPr/>
          <p:nvPr/>
        </p:nvSpPr>
        <p:spPr>
          <a:xfrm>
            <a:off x="333576" y="563094"/>
            <a:ext cx="11524848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Outline</a:t>
            </a:r>
            <a:endParaRPr lang="en-GB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56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576" y="2002062"/>
            <a:ext cx="1152484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i="0" dirty="0" smtClean="0">
                <a:solidFill>
                  <a:schemeClr val="bg2">
                    <a:lumMod val="75000"/>
                  </a:schemeClr>
                </a:solidFill>
                <a:effectLst/>
                <a:latin typeface="Century Gothic" panose="020B0502020202020204" pitchFamily="34" charset="0"/>
              </a:rPr>
              <a:t>Finding lists of scholarship journals</a:t>
            </a:r>
          </a:p>
          <a:p>
            <a:r>
              <a:rPr lang="en-GB" sz="4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Comparing databases/search engines</a:t>
            </a:r>
          </a:p>
          <a:p>
            <a:r>
              <a:rPr lang="en-GB" sz="4000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Planning a search</a:t>
            </a:r>
          </a:p>
          <a:p>
            <a:r>
              <a:rPr lang="en-GB" sz="4000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Evaluating literature with the Scholarship Checklist</a:t>
            </a:r>
          </a:p>
        </p:txBody>
      </p:sp>
      <p:sp>
        <p:nvSpPr>
          <p:cNvPr id="2" name="Rectangle 1"/>
          <p:cNvSpPr/>
          <p:nvPr/>
        </p:nvSpPr>
        <p:spPr>
          <a:xfrm>
            <a:off x="333576" y="563094"/>
            <a:ext cx="11524848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Outline</a:t>
            </a:r>
            <a:endParaRPr lang="en-GB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29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576" y="2002062"/>
            <a:ext cx="1152484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Finding lists of scholarship journals</a:t>
            </a:r>
          </a:p>
          <a:p>
            <a:r>
              <a:rPr lang="en-GB" sz="4000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Comparing databases/search engines</a:t>
            </a:r>
          </a:p>
          <a:p>
            <a:r>
              <a:rPr lang="en-GB" sz="4000" dirty="0" smtClean="0">
                <a:latin typeface="Century Gothic" panose="020B0502020202020204" pitchFamily="34" charset="0"/>
              </a:rPr>
              <a:t>Planning a search</a:t>
            </a:r>
          </a:p>
          <a:p>
            <a:r>
              <a:rPr lang="en-GB" sz="4000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Evaluating literature with the Scholarship Checklist</a:t>
            </a:r>
          </a:p>
        </p:txBody>
      </p:sp>
      <p:sp>
        <p:nvSpPr>
          <p:cNvPr id="2" name="Rectangle 1"/>
          <p:cNvSpPr/>
          <p:nvPr/>
        </p:nvSpPr>
        <p:spPr>
          <a:xfrm>
            <a:off x="333576" y="563094"/>
            <a:ext cx="11524848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Outline</a:t>
            </a:r>
            <a:endParaRPr lang="en-GB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88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U Title">
  <a:themeElements>
    <a:clrScheme name="OU Theme Colours">
      <a:dk1>
        <a:srgbClr val="000000"/>
      </a:dk1>
      <a:lt1>
        <a:srgbClr val="FFFFFF"/>
      </a:lt1>
      <a:dk2>
        <a:srgbClr val="A7A9AC"/>
      </a:dk2>
      <a:lt2>
        <a:srgbClr val="CCCCCC"/>
      </a:lt2>
      <a:accent1>
        <a:srgbClr val="1D499B"/>
      </a:accent1>
      <a:accent2>
        <a:srgbClr val="F26522"/>
      </a:accent2>
      <a:accent3>
        <a:srgbClr val="ED2891"/>
      </a:accent3>
      <a:accent4>
        <a:srgbClr val="00B7B2"/>
      </a:accent4>
      <a:accent5>
        <a:srgbClr val="A7A9AC"/>
      </a:accent5>
      <a:accent6>
        <a:srgbClr val="000000"/>
      </a:accent6>
      <a:hlink>
        <a:srgbClr val="5490D0"/>
      </a:hlink>
      <a:folHlink>
        <a:srgbClr val="716FB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noAutofit/>
      </a:bodyPr>
      <a:lstStyle>
        <a:defPPr algn="l">
          <a:defRPr sz="12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73262_OU_Presentation_Template_WIDE_UK.pptx" id="{0D03CF9A-D069-4DB5-98CC-BA9287862A76}" vid="{EF1B13A4-813D-44E3-93C5-C503883F126B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1443</TotalTime>
  <Words>507</Words>
  <Application>Microsoft Office PowerPoint</Application>
  <PresentationFormat>Widescreen</PresentationFormat>
  <Paragraphs>94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Calibri</vt:lpstr>
      <vt:lpstr>Calibri Light</vt:lpstr>
      <vt:lpstr>Century Gothic</vt:lpstr>
      <vt:lpstr>Arial</vt:lpstr>
      <vt:lpstr>Montserrat</vt:lpstr>
      <vt:lpstr>Office Theme</vt:lpstr>
      <vt:lpstr>1_Office Theme</vt:lpstr>
      <vt:lpstr>OU Title</vt:lpstr>
      <vt:lpstr>Finding external scholarship literature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 can find scholarship journals by using trusted lists of journals</vt:lpstr>
      <vt:lpstr>You can find scholarship journals by using journal rankings lists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LITERATURE SEARCH RECORD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Open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David.Jenkins</dc:creator>
  <cp:lastModifiedBy>David.Jenkins</cp:lastModifiedBy>
  <cp:revision>85</cp:revision>
  <dcterms:created xsi:type="dcterms:W3CDTF">2016-07-01T07:56:35Z</dcterms:created>
  <dcterms:modified xsi:type="dcterms:W3CDTF">2019-04-29T12:36:48Z</dcterms:modified>
</cp:coreProperties>
</file>