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1" r:id="rId1"/>
    <p:sldMasterId id="2147483687" r:id="rId2"/>
    <p:sldMasterId id="2147483735" r:id="rId3"/>
  </p:sldMasterIdLst>
  <p:notesMasterIdLst>
    <p:notesMasterId r:id="rId40"/>
  </p:notesMasterIdLst>
  <p:handoutMasterIdLst>
    <p:handoutMasterId r:id="rId41"/>
  </p:handoutMasterIdLst>
  <p:sldIdLst>
    <p:sldId id="274" r:id="rId4"/>
    <p:sldId id="316" r:id="rId5"/>
    <p:sldId id="302" r:id="rId6"/>
    <p:sldId id="304" r:id="rId7"/>
    <p:sldId id="305" r:id="rId8"/>
    <p:sldId id="306" r:id="rId9"/>
    <p:sldId id="307" r:id="rId10"/>
    <p:sldId id="308" r:id="rId11"/>
    <p:sldId id="309" r:id="rId12"/>
    <p:sldId id="310" r:id="rId13"/>
    <p:sldId id="311" r:id="rId14"/>
    <p:sldId id="313" r:id="rId15"/>
    <p:sldId id="314" r:id="rId16"/>
    <p:sldId id="315" r:id="rId17"/>
    <p:sldId id="317" r:id="rId18"/>
    <p:sldId id="318" r:id="rId19"/>
    <p:sldId id="319" r:id="rId20"/>
    <p:sldId id="256" r:id="rId21"/>
    <p:sldId id="525" r:id="rId22"/>
    <p:sldId id="508" r:id="rId23"/>
    <p:sldId id="509" r:id="rId24"/>
    <p:sldId id="510" r:id="rId25"/>
    <p:sldId id="512" r:id="rId26"/>
    <p:sldId id="513" r:id="rId27"/>
    <p:sldId id="528" r:id="rId28"/>
    <p:sldId id="514" r:id="rId29"/>
    <p:sldId id="468" r:id="rId30"/>
    <p:sldId id="440" r:id="rId31"/>
    <p:sldId id="467" r:id="rId32"/>
    <p:sldId id="500" r:id="rId33"/>
    <p:sldId id="482" r:id="rId34"/>
    <p:sldId id="484" r:id="rId35"/>
    <p:sldId id="469" r:id="rId36"/>
    <p:sldId id="487" r:id="rId37"/>
    <p:sldId id="489" r:id="rId38"/>
    <p:sldId id="298"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B9B"/>
    <a:srgbClr val="ED2891"/>
    <a:srgbClr val="E5007D"/>
    <a:srgbClr val="C7E6E9"/>
    <a:srgbClr val="85CCD4"/>
    <a:srgbClr val="44BBC5"/>
    <a:srgbClr val="008496"/>
    <a:srgbClr val="00B7B2"/>
    <a:srgbClr val="F7C3DC"/>
    <a:srgbClr val="F3A1C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806"/>
    <p:restoredTop sz="86397" autoAdjust="0"/>
  </p:normalViewPr>
  <p:slideViewPr>
    <p:cSldViewPr snapToGrid="0" snapToObjects="1">
      <p:cViewPr varScale="1">
        <p:scale>
          <a:sx n="94" d="100"/>
          <a:sy n="94" d="100"/>
        </p:scale>
        <p:origin x="84" y="3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84" d="100"/>
          <a:sy n="84"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84DCC80-CA36-F045-A58C-848932FB29C3}" type="datetimeFigureOut">
              <a:rPr lang="en-US" smtClean="0"/>
              <a:t>3/8/2019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D5D1C1-F34B-8540-9015-CDD822028F69}" type="slidenum">
              <a:rPr lang="en-US" smtClean="0"/>
              <a:t>‹#›</a:t>
            </a:fld>
            <a:endParaRPr lang="en-US"/>
          </a:p>
        </p:txBody>
      </p:sp>
    </p:spTree>
    <p:extLst>
      <p:ext uri="{BB962C8B-B14F-4D97-AF65-F5344CB8AC3E}">
        <p14:creationId xmlns:p14="http://schemas.microsoft.com/office/powerpoint/2010/main" val="7825922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95C204-7EB0-F245-AC16-FC44E91A7A65}" type="datetimeFigureOut">
              <a:rPr lang="en-US" smtClean="0"/>
              <a:t>3/8/2019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412BEB-C874-A74C-8D0A-39AA16E8DFB9}" type="slidenum">
              <a:rPr lang="en-US" smtClean="0"/>
              <a:t>‹#›</a:t>
            </a:fld>
            <a:endParaRPr lang="en-US"/>
          </a:p>
        </p:txBody>
      </p:sp>
    </p:spTree>
    <p:extLst>
      <p:ext uri="{BB962C8B-B14F-4D97-AF65-F5344CB8AC3E}">
        <p14:creationId xmlns:p14="http://schemas.microsoft.com/office/powerpoint/2010/main" val="238330104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10"/>
          </p:nvPr>
        </p:nvSpPr>
        <p:spPr/>
        <p:txBody>
          <a:bodyPr/>
          <a:lstStyle/>
          <a:p>
            <a:fld id="{AEEE7AEB-6482-477D-B021-BD5DDC4A9406}" type="slidenum">
              <a:rPr lang="en-GB" smtClean="0"/>
              <a:t>18</a:t>
            </a:fld>
            <a:endParaRPr lang="en-GB"/>
          </a:p>
        </p:txBody>
      </p:sp>
    </p:spTree>
    <p:extLst>
      <p:ext uri="{BB962C8B-B14F-4D97-AF65-F5344CB8AC3E}">
        <p14:creationId xmlns:p14="http://schemas.microsoft.com/office/powerpoint/2010/main" val="1781244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EEE7AEB-6482-477D-B021-BD5DDC4A9406}" type="slidenum">
              <a:rPr lang="en-GB" smtClean="0"/>
              <a:t>30</a:t>
            </a:fld>
            <a:endParaRPr lang="en-GB"/>
          </a:p>
        </p:txBody>
      </p:sp>
    </p:spTree>
    <p:extLst>
      <p:ext uri="{BB962C8B-B14F-4D97-AF65-F5344CB8AC3E}">
        <p14:creationId xmlns:p14="http://schemas.microsoft.com/office/powerpoint/2010/main" val="13792386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EEE7AEB-6482-477D-B021-BD5DDC4A9406}" type="slidenum">
              <a:rPr lang="en-GB" smtClean="0"/>
              <a:t>31</a:t>
            </a:fld>
            <a:endParaRPr lang="en-GB"/>
          </a:p>
        </p:txBody>
      </p:sp>
    </p:spTree>
    <p:extLst>
      <p:ext uri="{BB962C8B-B14F-4D97-AF65-F5344CB8AC3E}">
        <p14:creationId xmlns:p14="http://schemas.microsoft.com/office/powerpoint/2010/main" val="2256171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EEE7AEB-6482-477D-B021-BD5DDC4A9406}" type="slidenum">
              <a:rPr lang="en-GB" smtClean="0"/>
              <a:t>32</a:t>
            </a:fld>
            <a:endParaRPr lang="en-GB"/>
          </a:p>
        </p:txBody>
      </p:sp>
    </p:spTree>
    <p:extLst>
      <p:ext uri="{BB962C8B-B14F-4D97-AF65-F5344CB8AC3E}">
        <p14:creationId xmlns:p14="http://schemas.microsoft.com/office/powerpoint/2010/main" val="3951660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EEE7AEB-6482-477D-B021-BD5DDC4A9406}" type="slidenum">
              <a:rPr lang="en-GB" smtClean="0"/>
              <a:t>33</a:t>
            </a:fld>
            <a:endParaRPr lang="en-GB"/>
          </a:p>
        </p:txBody>
      </p:sp>
    </p:spTree>
    <p:extLst>
      <p:ext uri="{BB962C8B-B14F-4D97-AF65-F5344CB8AC3E}">
        <p14:creationId xmlns:p14="http://schemas.microsoft.com/office/powerpoint/2010/main" val="34768169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EEE7AEB-6482-477D-B021-BD5DDC4A9406}" type="slidenum">
              <a:rPr lang="en-GB" smtClean="0"/>
              <a:t>34</a:t>
            </a:fld>
            <a:endParaRPr lang="en-GB"/>
          </a:p>
        </p:txBody>
      </p:sp>
    </p:spTree>
    <p:extLst>
      <p:ext uri="{BB962C8B-B14F-4D97-AF65-F5344CB8AC3E}">
        <p14:creationId xmlns:p14="http://schemas.microsoft.com/office/powerpoint/2010/main" val="5922073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EEE7AEB-6482-477D-B021-BD5DDC4A9406}" type="slidenum">
              <a:rPr lang="en-GB" smtClean="0"/>
              <a:t>35</a:t>
            </a:fld>
            <a:endParaRPr lang="en-GB"/>
          </a:p>
        </p:txBody>
      </p:sp>
    </p:spTree>
    <p:extLst>
      <p:ext uri="{BB962C8B-B14F-4D97-AF65-F5344CB8AC3E}">
        <p14:creationId xmlns:p14="http://schemas.microsoft.com/office/powerpoint/2010/main" val="3020823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EEE7AEB-6482-477D-B021-BD5DDC4A9406}" type="slidenum">
              <a:rPr lang="en-GB" smtClean="0"/>
              <a:t>19</a:t>
            </a:fld>
            <a:endParaRPr lang="en-GB"/>
          </a:p>
        </p:txBody>
      </p:sp>
    </p:spTree>
    <p:extLst>
      <p:ext uri="{BB962C8B-B14F-4D97-AF65-F5344CB8AC3E}">
        <p14:creationId xmlns:p14="http://schemas.microsoft.com/office/powerpoint/2010/main" val="4047582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0C5AE6-6172-4A8B-A290-E5F199D17A20}" type="slidenum">
              <a:rPr lang="en-GB" smtClean="0"/>
              <a:t>21</a:t>
            </a:fld>
            <a:endParaRPr lang="en-GB"/>
          </a:p>
        </p:txBody>
      </p:sp>
    </p:spTree>
    <p:extLst>
      <p:ext uri="{BB962C8B-B14F-4D97-AF65-F5344CB8AC3E}">
        <p14:creationId xmlns:p14="http://schemas.microsoft.com/office/powerpoint/2010/main" val="2971138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0C5AE6-6172-4A8B-A290-E5F199D17A20}" type="slidenum">
              <a:rPr lang="en-GB" smtClean="0"/>
              <a:t>22</a:t>
            </a:fld>
            <a:endParaRPr lang="en-GB"/>
          </a:p>
        </p:txBody>
      </p:sp>
    </p:spTree>
    <p:extLst>
      <p:ext uri="{BB962C8B-B14F-4D97-AF65-F5344CB8AC3E}">
        <p14:creationId xmlns:p14="http://schemas.microsoft.com/office/powerpoint/2010/main" val="1532612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EEE7AEB-6482-477D-B021-BD5DDC4A9406}" type="slidenum">
              <a:rPr lang="en-GB" smtClean="0"/>
              <a:t>25</a:t>
            </a:fld>
            <a:endParaRPr lang="en-GB"/>
          </a:p>
        </p:txBody>
      </p:sp>
    </p:spTree>
    <p:extLst>
      <p:ext uri="{BB962C8B-B14F-4D97-AF65-F5344CB8AC3E}">
        <p14:creationId xmlns:p14="http://schemas.microsoft.com/office/powerpoint/2010/main" val="2723801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0C5AE6-6172-4A8B-A290-E5F199D17A20}" type="slidenum">
              <a:rPr lang="en-GB" smtClean="0"/>
              <a:t>26</a:t>
            </a:fld>
            <a:endParaRPr lang="en-GB"/>
          </a:p>
        </p:txBody>
      </p:sp>
    </p:spTree>
    <p:extLst>
      <p:ext uri="{BB962C8B-B14F-4D97-AF65-F5344CB8AC3E}">
        <p14:creationId xmlns:p14="http://schemas.microsoft.com/office/powerpoint/2010/main" val="647360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EEE7AEB-6482-477D-B021-BD5DDC4A9406}" type="slidenum">
              <a:rPr lang="en-GB" smtClean="0"/>
              <a:t>27</a:t>
            </a:fld>
            <a:endParaRPr lang="en-GB"/>
          </a:p>
        </p:txBody>
      </p:sp>
    </p:spTree>
    <p:extLst>
      <p:ext uri="{BB962C8B-B14F-4D97-AF65-F5344CB8AC3E}">
        <p14:creationId xmlns:p14="http://schemas.microsoft.com/office/powerpoint/2010/main" val="170829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AEEE7AEB-6482-477D-B021-BD5DDC4A9406}" type="slidenum">
              <a:rPr lang="en-GB" smtClean="0"/>
              <a:t>28</a:t>
            </a:fld>
            <a:endParaRPr lang="en-GB"/>
          </a:p>
        </p:txBody>
      </p:sp>
    </p:spTree>
    <p:extLst>
      <p:ext uri="{BB962C8B-B14F-4D97-AF65-F5344CB8AC3E}">
        <p14:creationId xmlns:p14="http://schemas.microsoft.com/office/powerpoint/2010/main" val="1174405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EEE7AEB-6482-477D-B021-BD5DDC4A9406}" type="slidenum">
              <a:rPr lang="en-GB" smtClean="0"/>
              <a:t>29</a:t>
            </a:fld>
            <a:endParaRPr lang="en-GB"/>
          </a:p>
        </p:txBody>
      </p:sp>
    </p:spTree>
    <p:extLst>
      <p:ext uri="{BB962C8B-B14F-4D97-AF65-F5344CB8AC3E}">
        <p14:creationId xmlns:p14="http://schemas.microsoft.com/office/powerpoint/2010/main" val="3447792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8" name="Text Placeholder 9">
            <a:extLst>
              <a:ext uri="{FF2B5EF4-FFF2-40B4-BE49-F238E27FC236}">
                <a16:creationId xmlns="" xmlns:a16="http://schemas.microsoft.com/office/drawing/2014/main" id="{89E6F516-5A93-46CB-BD93-0AA757BC2E46}"/>
              </a:ext>
            </a:extLst>
          </p:cNvPr>
          <p:cNvSpPr>
            <a:spLocks noGrp="1"/>
          </p:cNvSpPr>
          <p:nvPr>
            <p:ph type="body" sz="quarter" idx="17" hasCustomPrompt="1"/>
          </p:nvPr>
        </p:nvSpPr>
        <p:spPr>
          <a:xfrm>
            <a:off x="1466490" y="3520773"/>
            <a:ext cx="5279367" cy="395619"/>
          </a:xfrm>
          <a:prstGeom prst="rect">
            <a:avLst/>
          </a:prstGeom>
        </p:spPr>
        <p:txBody>
          <a:bodyPr anchor="ctr"/>
          <a:lstStyle>
            <a:lvl1pPr marL="0" indent="0">
              <a:buNone/>
              <a:defRPr sz="2000" b="1">
                <a:solidFill>
                  <a:srgbClr val="1E4B9B"/>
                </a:solidFill>
                <a:latin typeface="Arial" panose="020B0604020202020204" pitchFamily="34" charset="0"/>
                <a:cs typeface="Arial" panose="020B0604020202020204" pitchFamily="34" charset="0"/>
              </a:defRPr>
            </a:lvl1pPr>
          </a:lstStyle>
          <a:p>
            <a:pPr marL="342900" marR="0" lvl="0" indent="-342900" algn="l" defTabSz="457200" rtl="0" eaLnBrk="1" fontAlgn="auto" latinLnBrk="0" hangingPunct="1">
              <a:lnSpc>
                <a:spcPct val="100000"/>
              </a:lnSpc>
              <a:spcBef>
                <a:spcPct val="20000"/>
              </a:spcBef>
              <a:spcAft>
                <a:spcPts val="0"/>
              </a:spcAft>
              <a:buClrTx/>
              <a:buSzTx/>
              <a:tabLst/>
              <a:defRPr/>
            </a:pPr>
            <a:r>
              <a:rPr lang="en-US" dirty="0"/>
              <a:t>Subtitle</a:t>
            </a:r>
          </a:p>
        </p:txBody>
      </p:sp>
      <p:sp>
        <p:nvSpPr>
          <p:cNvPr id="9" name="Text Placeholder 9">
            <a:extLst>
              <a:ext uri="{FF2B5EF4-FFF2-40B4-BE49-F238E27FC236}">
                <a16:creationId xmlns="" xmlns:a16="http://schemas.microsoft.com/office/drawing/2014/main" id="{8B4B5340-958A-450C-A8D9-EBE1007D2C86}"/>
              </a:ext>
            </a:extLst>
          </p:cNvPr>
          <p:cNvSpPr>
            <a:spLocks noGrp="1"/>
          </p:cNvSpPr>
          <p:nvPr>
            <p:ph type="body" sz="quarter" idx="18" hasCustomPrompt="1"/>
          </p:nvPr>
        </p:nvSpPr>
        <p:spPr>
          <a:xfrm>
            <a:off x="1466490" y="3916392"/>
            <a:ext cx="5279367" cy="672861"/>
          </a:xfrm>
          <a:prstGeom prst="rect">
            <a:avLst/>
          </a:prstGeom>
        </p:spPr>
        <p:txBody>
          <a:bodyPr anchor="t" anchorCtr="0"/>
          <a:lstStyle>
            <a:lvl1pPr marL="0" indent="0">
              <a:buNone/>
              <a:defRPr sz="1400" b="0">
                <a:solidFill>
                  <a:srgbClr val="1E4B9B"/>
                </a:solidFill>
                <a:latin typeface="Arial" panose="020B0604020202020204" pitchFamily="34" charset="0"/>
                <a:cs typeface="Arial" panose="020B0604020202020204" pitchFamily="34" charset="0"/>
              </a:defRPr>
            </a:lvl1pPr>
          </a:lstStyle>
          <a:p>
            <a:pPr marL="342900" marR="0" lvl="0" indent="-342900" algn="l" defTabSz="457200" rtl="0" eaLnBrk="1" fontAlgn="auto" latinLnBrk="0" hangingPunct="1">
              <a:lnSpc>
                <a:spcPct val="100000"/>
              </a:lnSpc>
              <a:spcBef>
                <a:spcPct val="20000"/>
              </a:spcBef>
              <a:spcAft>
                <a:spcPts val="0"/>
              </a:spcAft>
              <a:buClrTx/>
              <a:buSzTx/>
              <a:tabLst/>
              <a:defRPr/>
            </a:pPr>
            <a:r>
              <a:rPr lang="en-US" dirty="0"/>
              <a:t>01/08/2018</a:t>
            </a:r>
          </a:p>
          <a:p>
            <a:pPr marL="342900" marR="0" lvl="0" indent="-342900" algn="l" defTabSz="457200" rtl="0" eaLnBrk="1" fontAlgn="auto" latinLnBrk="0" hangingPunct="1">
              <a:lnSpc>
                <a:spcPct val="100000"/>
              </a:lnSpc>
              <a:spcBef>
                <a:spcPct val="20000"/>
              </a:spcBef>
              <a:spcAft>
                <a:spcPts val="0"/>
              </a:spcAft>
              <a:buClrTx/>
              <a:buSzTx/>
              <a:tabLst/>
              <a:defRPr/>
            </a:pPr>
            <a:r>
              <a:rPr lang="en-US" dirty="0"/>
              <a:t>V1.2</a:t>
            </a:r>
          </a:p>
        </p:txBody>
      </p:sp>
      <p:sp>
        <p:nvSpPr>
          <p:cNvPr id="10" name="Text Placeholder 9">
            <a:extLst>
              <a:ext uri="{FF2B5EF4-FFF2-40B4-BE49-F238E27FC236}">
                <a16:creationId xmlns="" xmlns:a16="http://schemas.microsoft.com/office/drawing/2014/main" id="{E03EEA31-37FD-4C6A-A5B4-FAEB69A86C18}"/>
              </a:ext>
            </a:extLst>
          </p:cNvPr>
          <p:cNvSpPr>
            <a:spLocks noGrp="1"/>
          </p:cNvSpPr>
          <p:nvPr>
            <p:ph type="body" sz="quarter" idx="19" hasCustomPrompt="1"/>
          </p:nvPr>
        </p:nvSpPr>
        <p:spPr>
          <a:xfrm>
            <a:off x="1466489" y="4741653"/>
            <a:ext cx="5279367" cy="373811"/>
          </a:xfrm>
          <a:prstGeom prst="rect">
            <a:avLst/>
          </a:prstGeom>
        </p:spPr>
        <p:txBody>
          <a:bodyPr anchor="t" anchorCtr="0"/>
          <a:lstStyle>
            <a:lvl1pPr marL="0" indent="0">
              <a:buNone/>
              <a:defRPr sz="1400" b="0">
                <a:solidFill>
                  <a:srgbClr val="1E4B9B"/>
                </a:solidFill>
                <a:latin typeface="Arial" panose="020B0604020202020204" pitchFamily="34" charset="0"/>
                <a:cs typeface="Arial" panose="020B0604020202020204" pitchFamily="34" charset="0"/>
              </a:defRPr>
            </a:lvl1pPr>
          </a:lstStyle>
          <a:p>
            <a:pPr marL="342900" marR="0" lvl="0" indent="-342900" algn="l" defTabSz="457200" rtl="0" eaLnBrk="1" fontAlgn="auto" latinLnBrk="0" hangingPunct="1">
              <a:lnSpc>
                <a:spcPct val="100000"/>
              </a:lnSpc>
              <a:spcBef>
                <a:spcPct val="20000"/>
              </a:spcBef>
              <a:spcAft>
                <a:spcPts val="0"/>
              </a:spcAft>
              <a:buClrTx/>
              <a:buSzTx/>
              <a:tabLst/>
              <a:defRPr/>
            </a:pPr>
            <a:r>
              <a:rPr lang="en-US" dirty="0"/>
              <a:t>1st August 2017</a:t>
            </a:r>
          </a:p>
        </p:txBody>
      </p:sp>
      <p:sp>
        <p:nvSpPr>
          <p:cNvPr id="19" name="Text Placeholder 2">
            <a:extLst>
              <a:ext uri="{FF2B5EF4-FFF2-40B4-BE49-F238E27FC236}">
                <a16:creationId xmlns="" xmlns:a16="http://schemas.microsoft.com/office/drawing/2014/main" id="{1898A98A-E192-4AAF-9C23-E1F9CFFAB16B}"/>
              </a:ext>
            </a:extLst>
          </p:cNvPr>
          <p:cNvSpPr>
            <a:spLocks noGrp="1"/>
          </p:cNvSpPr>
          <p:nvPr>
            <p:ph type="body" sz="quarter" idx="21" hasCustomPrompt="1"/>
          </p:nvPr>
        </p:nvSpPr>
        <p:spPr>
          <a:xfrm>
            <a:off x="1587259" y="1923512"/>
            <a:ext cx="5158595" cy="1127362"/>
          </a:xfrm>
          <a:prstGeom prst="rect">
            <a:avLst/>
          </a:prstGeom>
          <a:noFill/>
        </p:spPr>
        <p:txBody>
          <a:bodyPr lIns="36000" tIns="144000" rIns="18000" bIns="36000" anchor="ctr" anchorCtr="0"/>
          <a:lstStyle>
            <a:lvl1pPr marL="0" indent="0">
              <a:lnSpc>
                <a:spcPct val="85000"/>
              </a:lnSpc>
              <a:buNone/>
              <a:defRPr sz="4400" b="1" baseline="0">
                <a:solidFill>
                  <a:srgbClr val="1E4B9B"/>
                </a:solidFill>
                <a:latin typeface="Arial" panose="020B0604020202020204" pitchFamily="34" charset="0"/>
                <a:cs typeface="Arial" panose="020B0604020202020204" pitchFamily="34" charset="0"/>
              </a:defRPr>
            </a:lvl1pPr>
          </a:lstStyle>
          <a:p>
            <a:pPr lvl="0"/>
            <a:r>
              <a:rPr lang="en-US" dirty="0"/>
              <a:t>PRESENTATION TITLE</a:t>
            </a:r>
          </a:p>
        </p:txBody>
      </p:sp>
    </p:spTree>
    <p:extLst>
      <p:ext uri="{BB962C8B-B14F-4D97-AF65-F5344CB8AC3E}">
        <p14:creationId xmlns:p14="http://schemas.microsoft.com/office/powerpoint/2010/main" val="3615179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760B9CAF-DE7C-4073-8982-21370DC70D3B}" type="datetime1">
              <a:rPr lang="en-US" smtClean="0"/>
              <a:t>3/8/2019</a:t>
            </a:fld>
            <a:endParaRPr lang="en-GB"/>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GB"/>
              <a:t>Dr Duygu Bektik, April 2018</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D0883BF1-C2D6-490F-B3AF-6A2F637F66FB}" type="slidenum">
              <a:rPr lang="en-GB" smtClean="0"/>
              <a:t>‹#›</a:t>
            </a:fld>
            <a:endParaRPr lang="en-GB"/>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338949898"/>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3ACF40-1D0F-496B-8F16-56409F8BEE17}" type="datetime1">
              <a:rPr lang="en-US" smtClean="0"/>
              <a:t>3/8/2019</a:t>
            </a:fld>
            <a:endParaRPr lang="en-GB"/>
          </a:p>
        </p:txBody>
      </p:sp>
      <p:sp>
        <p:nvSpPr>
          <p:cNvPr id="5" name="Footer Placeholder 4"/>
          <p:cNvSpPr>
            <a:spLocks noGrp="1"/>
          </p:cNvSpPr>
          <p:nvPr>
            <p:ph type="ftr" sz="quarter" idx="11"/>
          </p:nvPr>
        </p:nvSpPr>
        <p:spPr/>
        <p:txBody>
          <a:bodyPr/>
          <a:lstStyle/>
          <a:p>
            <a:r>
              <a:rPr lang="en-GB"/>
              <a:t>Dr Duygu Bektik, April 2018</a:t>
            </a:r>
          </a:p>
        </p:txBody>
      </p:sp>
      <p:sp>
        <p:nvSpPr>
          <p:cNvPr id="6" name="Slide Number Placeholder 5"/>
          <p:cNvSpPr>
            <a:spLocks noGrp="1"/>
          </p:cNvSpPr>
          <p:nvPr>
            <p:ph type="sldNum" sz="quarter" idx="12"/>
          </p:nvPr>
        </p:nvSpPr>
        <p:spPr/>
        <p:txBody>
          <a:bodyPr/>
          <a:lstStyle/>
          <a:p>
            <a:fld id="{D0883BF1-C2D6-490F-B3AF-6A2F637F66FB}" type="slidenum">
              <a:rPr lang="en-GB" smtClean="0"/>
              <a:t>‹#›</a:t>
            </a:fld>
            <a:endParaRPr lang="en-GB"/>
          </a:p>
        </p:txBody>
      </p:sp>
    </p:spTree>
    <p:extLst>
      <p:ext uri="{BB962C8B-B14F-4D97-AF65-F5344CB8AC3E}">
        <p14:creationId xmlns:p14="http://schemas.microsoft.com/office/powerpoint/2010/main" val="3161249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415012-FE30-4A75-9F46-3D908BA2B5FF}" type="datetime1">
              <a:rPr lang="en-US" smtClean="0"/>
              <a:t>3/8/2019</a:t>
            </a:fld>
            <a:endParaRPr lang="en-GB"/>
          </a:p>
        </p:txBody>
      </p:sp>
      <p:sp>
        <p:nvSpPr>
          <p:cNvPr id="8" name="Footer Placeholder 7"/>
          <p:cNvSpPr>
            <a:spLocks noGrp="1"/>
          </p:cNvSpPr>
          <p:nvPr>
            <p:ph type="ftr" sz="quarter" idx="11"/>
          </p:nvPr>
        </p:nvSpPr>
        <p:spPr/>
        <p:txBody>
          <a:bodyPr/>
          <a:lstStyle/>
          <a:p>
            <a:r>
              <a:rPr lang="en-GB"/>
              <a:t>Dr Duygu Bektik, April 2018</a:t>
            </a:r>
          </a:p>
        </p:txBody>
      </p:sp>
      <p:sp>
        <p:nvSpPr>
          <p:cNvPr id="9" name="Slide Number Placeholder 8"/>
          <p:cNvSpPr>
            <a:spLocks noGrp="1"/>
          </p:cNvSpPr>
          <p:nvPr>
            <p:ph type="sldNum" sz="quarter" idx="12"/>
          </p:nvPr>
        </p:nvSpPr>
        <p:spPr/>
        <p:txBody>
          <a:bodyPr/>
          <a:lstStyle/>
          <a:p>
            <a:fld id="{D0883BF1-C2D6-490F-B3AF-6A2F637F66FB}" type="slidenum">
              <a:rPr lang="en-GB" smtClean="0"/>
              <a:t>‹#›</a:t>
            </a:fld>
            <a:endParaRPr lang="en-GB"/>
          </a:p>
        </p:txBody>
      </p:sp>
    </p:spTree>
    <p:extLst>
      <p:ext uri="{BB962C8B-B14F-4D97-AF65-F5344CB8AC3E}">
        <p14:creationId xmlns:p14="http://schemas.microsoft.com/office/powerpoint/2010/main" val="2055280820"/>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 xmlns:a16="http://schemas.microsoft.com/office/drawing/2014/main" id="{924475ED-B6F3-4114-A316-943C1E2B2DB2}"/>
              </a:ext>
            </a:extLst>
          </p:cNvPr>
          <p:cNvSpPr>
            <a:spLocks noGrp="1"/>
          </p:cNvSpPr>
          <p:nvPr>
            <p:ph type="dt" sz="half" idx="10"/>
          </p:nvPr>
        </p:nvSpPr>
        <p:spPr>
          <a:xfrm>
            <a:off x="274319"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solidFill>
                <a:prstClr val="white"/>
              </a:solidFill>
            </a:endParaRPr>
          </a:p>
        </p:txBody>
      </p:sp>
      <p:pic>
        <p:nvPicPr>
          <p:cNvPr id="11" name="Picture 10">
            <a:extLst>
              <a:ext uri="{FF2B5EF4-FFF2-40B4-BE49-F238E27FC236}">
                <a16:creationId xmlns="" xmlns:a16="http://schemas.microsoft.com/office/drawing/2014/main" id="{EDC1F67E-6248-496F-8483-98A65C33F8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0107" y="5538158"/>
            <a:ext cx="1508916" cy="1032300"/>
          </a:xfrm>
          <a:prstGeom prst="rect">
            <a:avLst/>
          </a:prstGeom>
        </p:spPr>
      </p:pic>
    </p:spTree>
    <p:extLst>
      <p:ext uri="{BB962C8B-B14F-4D97-AF65-F5344CB8AC3E}">
        <p14:creationId xmlns:p14="http://schemas.microsoft.com/office/powerpoint/2010/main" val="252763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Title (Pink)">
    <p:spTree>
      <p:nvGrpSpPr>
        <p:cNvPr id="1" name=""/>
        <p:cNvGrpSpPr/>
        <p:nvPr/>
      </p:nvGrpSpPr>
      <p:grpSpPr>
        <a:xfrm>
          <a:off x="0" y="0"/>
          <a:ext cx="0" cy="0"/>
          <a:chOff x="0" y="0"/>
          <a:chExt cx="0" cy="0"/>
        </a:xfrm>
      </p:grpSpPr>
      <p:sp>
        <p:nvSpPr>
          <p:cNvPr id="16" name="Text Placeholder 2">
            <a:extLst>
              <a:ext uri="{FF2B5EF4-FFF2-40B4-BE49-F238E27FC236}">
                <a16:creationId xmlns="" xmlns:a16="http://schemas.microsoft.com/office/drawing/2014/main" id="{A312B389-CC0B-4C80-8270-362F3B8CCC98}"/>
              </a:ext>
            </a:extLst>
          </p:cNvPr>
          <p:cNvSpPr>
            <a:spLocks noGrp="1"/>
          </p:cNvSpPr>
          <p:nvPr>
            <p:ph type="body" sz="quarter" idx="16" hasCustomPrompt="1"/>
          </p:nvPr>
        </p:nvSpPr>
        <p:spPr>
          <a:xfrm>
            <a:off x="1587261" y="2876313"/>
            <a:ext cx="2398144" cy="565628"/>
          </a:xfrm>
          <a:prstGeom prst="rect">
            <a:avLst/>
          </a:prstGeom>
          <a:solidFill>
            <a:srgbClr val="ED2891"/>
          </a:solidFill>
          <a:ln>
            <a:solidFill>
              <a:srgbClr val="ED2891"/>
            </a:solidFill>
          </a:ln>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DIVIDER</a:t>
            </a:r>
          </a:p>
        </p:txBody>
      </p:sp>
      <p:sp>
        <p:nvSpPr>
          <p:cNvPr id="17" name="Text Placeholder 2">
            <a:extLst>
              <a:ext uri="{FF2B5EF4-FFF2-40B4-BE49-F238E27FC236}">
                <a16:creationId xmlns="" xmlns:a16="http://schemas.microsoft.com/office/drawing/2014/main" id="{510941FA-0963-43C8-8988-95D835B0C719}"/>
              </a:ext>
            </a:extLst>
          </p:cNvPr>
          <p:cNvSpPr>
            <a:spLocks noGrp="1"/>
          </p:cNvSpPr>
          <p:nvPr>
            <p:ph type="body" sz="quarter" idx="20" hasCustomPrompt="1"/>
          </p:nvPr>
        </p:nvSpPr>
        <p:spPr>
          <a:xfrm>
            <a:off x="1587261" y="3434154"/>
            <a:ext cx="1647646" cy="565628"/>
          </a:xfrm>
          <a:prstGeom prst="rect">
            <a:avLst/>
          </a:prstGeom>
          <a:solidFill>
            <a:srgbClr val="ED2891"/>
          </a:solidFill>
          <a:ln>
            <a:solidFill>
              <a:srgbClr val="ED2891"/>
            </a:solidFill>
          </a:ln>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TITLE</a:t>
            </a:r>
          </a:p>
        </p:txBody>
      </p:sp>
    </p:spTree>
    <p:extLst>
      <p:ext uri="{BB962C8B-B14F-4D97-AF65-F5344CB8AC3E}">
        <p14:creationId xmlns:p14="http://schemas.microsoft.com/office/powerpoint/2010/main" val="406414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Title (Blue)">
    <p:spTree>
      <p:nvGrpSpPr>
        <p:cNvPr id="1" name=""/>
        <p:cNvGrpSpPr/>
        <p:nvPr/>
      </p:nvGrpSpPr>
      <p:grpSpPr>
        <a:xfrm>
          <a:off x="0" y="0"/>
          <a:ext cx="0" cy="0"/>
          <a:chOff x="0" y="0"/>
          <a:chExt cx="0" cy="0"/>
        </a:xfrm>
      </p:grpSpPr>
      <p:sp>
        <p:nvSpPr>
          <p:cNvPr id="16" name="Text Placeholder 2">
            <a:extLst>
              <a:ext uri="{FF2B5EF4-FFF2-40B4-BE49-F238E27FC236}">
                <a16:creationId xmlns="" xmlns:a16="http://schemas.microsoft.com/office/drawing/2014/main" id="{A312B389-CC0B-4C80-8270-362F3B8CCC98}"/>
              </a:ext>
            </a:extLst>
          </p:cNvPr>
          <p:cNvSpPr>
            <a:spLocks noGrp="1"/>
          </p:cNvSpPr>
          <p:nvPr>
            <p:ph type="body" sz="quarter" idx="16" hasCustomPrompt="1"/>
          </p:nvPr>
        </p:nvSpPr>
        <p:spPr>
          <a:xfrm>
            <a:off x="1587261" y="2876313"/>
            <a:ext cx="2398144" cy="565628"/>
          </a:xfrm>
          <a:prstGeom prst="rect">
            <a:avLst/>
          </a:prstGeom>
          <a:solidFill>
            <a:srgbClr val="1E4B9B"/>
          </a:solidFill>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DIVIDER</a:t>
            </a:r>
          </a:p>
        </p:txBody>
      </p:sp>
      <p:sp>
        <p:nvSpPr>
          <p:cNvPr id="17" name="Text Placeholder 2">
            <a:extLst>
              <a:ext uri="{FF2B5EF4-FFF2-40B4-BE49-F238E27FC236}">
                <a16:creationId xmlns="" xmlns:a16="http://schemas.microsoft.com/office/drawing/2014/main" id="{510941FA-0963-43C8-8988-95D835B0C719}"/>
              </a:ext>
            </a:extLst>
          </p:cNvPr>
          <p:cNvSpPr>
            <a:spLocks noGrp="1"/>
          </p:cNvSpPr>
          <p:nvPr>
            <p:ph type="body" sz="quarter" idx="20" hasCustomPrompt="1"/>
          </p:nvPr>
        </p:nvSpPr>
        <p:spPr>
          <a:xfrm>
            <a:off x="1587261" y="3434154"/>
            <a:ext cx="1647646" cy="565628"/>
          </a:xfrm>
          <a:prstGeom prst="rect">
            <a:avLst/>
          </a:prstGeom>
          <a:solidFill>
            <a:srgbClr val="1E4B9B"/>
          </a:solidFill>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TITLE</a:t>
            </a:r>
          </a:p>
        </p:txBody>
      </p:sp>
    </p:spTree>
    <p:extLst>
      <p:ext uri="{BB962C8B-B14F-4D97-AF65-F5344CB8AC3E}">
        <p14:creationId xmlns:p14="http://schemas.microsoft.com/office/powerpoint/2010/main" val="3860979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 Image &amp; Text">
    <p:spTree>
      <p:nvGrpSpPr>
        <p:cNvPr id="1" name=""/>
        <p:cNvGrpSpPr/>
        <p:nvPr/>
      </p:nvGrpSpPr>
      <p:grpSpPr>
        <a:xfrm>
          <a:off x="0" y="0"/>
          <a:ext cx="0" cy="0"/>
          <a:chOff x="0" y="0"/>
          <a:chExt cx="0" cy="0"/>
        </a:xfrm>
      </p:grpSpPr>
      <p:sp>
        <p:nvSpPr>
          <p:cNvPr id="11" name="Text Placeholder 2">
            <a:extLst>
              <a:ext uri="{FF2B5EF4-FFF2-40B4-BE49-F238E27FC236}">
                <a16:creationId xmlns="" xmlns:a16="http://schemas.microsoft.com/office/drawing/2014/main" id="{F851B943-E6E1-48F6-B811-8D9A7977D85B}"/>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2" name="Text Placeholder 2">
            <a:extLst>
              <a:ext uri="{FF2B5EF4-FFF2-40B4-BE49-F238E27FC236}">
                <a16:creationId xmlns="" xmlns:a16="http://schemas.microsoft.com/office/drawing/2014/main" id="{C1B6DA54-71CA-48A5-B3CD-D2321285AC1A}"/>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
        <p:nvSpPr>
          <p:cNvPr id="18" name="Picture Placeholder 4">
            <a:extLst>
              <a:ext uri="{FF2B5EF4-FFF2-40B4-BE49-F238E27FC236}">
                <a16:creationId xmlns="" xmlns:a16="http://schemas.microsoft.com/office/drawing/2014/main" id="{4CE899DC-EEB7-4FE9-99EC-B6BA0FB34588}"/>
              </a:ext>
            </a:extLst>
          </p:cNvPr>
          <p:cNvSpPr>
            <a:spLocks noGrp="1"/>
          </p:cNvSpPr>
          <p:nvPr>
            <p:ph type="pic" sz="quarter" idx="23"/>
          </p:nvPr>
        </p:nvSpPr>
        <p:spPr>
          <a:xfrm>
            <a:off x="577850" y="2243138"/>
            <a:ext cx="3916363" cy="4027487"/>
          </a:xfrm>
          <a:prstGeom prst="rect">
            <a:avLst/>
          </a:prstGeom>
        </p:spPr>
        <p:txBody>
          <a:bodyPr/>
          <a:lstStyle>
            <a:lvl1pPr>
              <a:defRPr sz="1400">
                <a:solidFill>
                  <a:srgbClr val="323232"/>
                </a:solidFill>
                <a:latin typeface="Arial" panose="020B0604020202020204" pitchFamily="34" charset="0"/>
                <a:cs typeface="Arial" panose="020B0604020202020204" pitchFamily="34" charset="0"/>
              </a:defRPr>
            </a:lvl1pPr>
          </a:lstStyle>
          <a:p>
            <a:endParaRPr lang="en-GB" dirty="0"/>
          </a:p>
        </p:txBody>
      </p:sp>
      <p:sp>
        <p:nvSpPr>
          <p:cNvPr id="19" name="Text Placeholder 12">
            <a:extLst>
              <a:ext uri="{FF2B5EF4-FFF2-40B4-BE49-F238E27FC236}">
                <a16:creationId xmlns="" xmlns:a16="http://schemas.microsoft.com/office/drawing/2014/main" id="{74507D58-4B62-42B4-946E-AC191B8C8E91}"/>
              </a:ext>
            </a:extLst>
          </p:cNvPr>
          <p:cNvSpPr>
            <a:spLocks noGrp="1"/>
          </p:cNvSpPr>
          <p:nvPr>
            <p:ph type="body" sz="quarter" idx="24" hasCustomPrompt="1"/>
          </p:nvPr>
        </p:nvSpPr>
        <p:spPr>
          <a:xfrm>
            <a:off x="4572000" y="2234782"/>
            <a:ext cx="3889375" cy="4027487"/>
          </a:xfrm>
          <a:prstGeom prst="rect">
            <a:avLst/>
          </a:prstGeom>
        </p:spPr>
        <p:txBody>
          <a:bodyPr/>
          <a:lstStyle>
            <a:lvl1pPr marL="0" indent="0">
              <a:buNone/>
              <a:defRPr sz="1200">
                <a:solidFill>
                  <a:srgbClr val="1E4B9B"/>
                </a:solidFill>
                <a:latin typeface="Arial" panose="020B0604020202020204" pitchFamily="34" charset="0"/>
                <a:cs typeface="Arial" panose="020B0604020202020204" pitchFamily="34" charset="0"/>
              </a:defRPr>
            </a:lvl1pPr>
            <a:lvl2pPr marL="457200" indent="0">
              <a:buNone/>
              <a:defRPr sz="1200">
                <a:latin typeface="Arial" panose="020B0604020202020204" pitchFamily="34" charset="0"/>
                <a:cs typeface="Arial" panose="020B0604020202020204" pitchFamily="34" charset="0"/>
              </a:defRPr>
            </a:lvl2pPr>
            <a:lvl3pPr marL="914400" indent="0">
              <a:buNone/>
              <a:defRPr sz="110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Click to add text</a:t>
            </a:r>
            <a:endParaRPr lang="en-GB" dirty="0"/>
          </a:p>
        </p:txBody>
      </p:sp>
      <p:sp>
        <p:nvSpPr>
          <p:cNvPr id="9" name="TextBox 8">
            <a:extLst>
              <a:ext uri="{FF2B5EF4-FFF2-40B4-BE49-F238E27FC236}">
                <a16:creationId xmlns="" xmlns:a16="http://schemas.microsoft.com/office/drawing/2014/main" id="{FD1548AB-1A41-4C06-B3F6-882FE01A82ED}"/>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08/03/2019</a:t>
            </a:fld>
            <a:endParaRPr lang="en-GB" sz="1050" dirty="0">
              <a:solidFill>
                <a:srgbClr val="1E4B9B"/>
              </a:solidFill>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 xmlns:a16="http://schemas.microsoft.com/office/drawing/2014/main" id="{43FD19CB-E5DD-4EB0-A648-B1B63B8A7EDD}"/>
              </a:ext>
            </a:extLst>
          </p:cNvPr>
          <p:cNvSpPr>
            <a:spLocks noGrp="1"/>
          </p:cNvSpPr>
          <p:nvPr>
            <p:ph sz="quarter" idx="27" hasCustomPrompt="1"/>
          </p:nvPr>
        </p:nvSpPr>
        <p:spPr>
          <a:xfrm>
            <a:off x="577850" y="6440578"/>
            <a:ext cx="7246879"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Tree>
    <p:extLst>
      <p:ext uri="{BB962C8B-B14F-4D97-AF65-F5344CB8AC3E}">
        <p14:creationId xmlns:p14="http://schemas.microsoft.com/office/powerpoint/2010/main" val="139442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Full Text">
    <p:spTree>
      <p:nvGrpSpPr>
        <p:cNvPr id="1" name=""/>
        <p:cNvGrpSpPr/>
        <p:nvPr/>
      </p:nvGrpSpPr>
      <p:grpSpPr>
        <a:xfrm>
          <a:off x="0" y="0"/>
          <a:ext cx="0" cy="0"/>
          <a:chOff x="0" y="0"/>
          <a:chExt cx="0" cy="0"/>
        </a:xfrm>
      </p:grpSpPr>
      <p:sp>
        <p:nvSpPr>
          <p:cNvPr id="6" name="Text Placeholder 12">
            <a:extLst>
              <a:ext uri="{FF2B5EF4-FFF2-40B4-BE49-F238E27FC236}">
                <a16:creationId xmlns="" xmlns:a16="http://schemas.microsoft.com/office/drawing/2014/main" id="{FE2B1EA2-8522-4C4B-B7A9-BEF931B2B47B}"/>
              </a:ext>
            </a:extLst>
          </p:cNvPr>
          <p:cNvSpPr>
            <a:spLocks noGrp="1"/>
          </p:cNvSpPr>
          <p:nvPr>
            <p:ph type="body" sz="quarter" idx="25" hasCustomPrompt="1"/>
          </p:nvPr>
        </p:nvSpPr>
        <p:spPr>
          <a:xfrm>
            <a:off x="577968" y="2243138"/>
            <a:ext cx="7883407" cy="4019131"/>
          </a:xfrm>
          <a:prstGeom prst="rect">
            <a:avLst/>
          </a:prstGeom>
        </p:spPr>
        <p:txBody>
          <a:bodyPr/>
          <a:lstStyle>
            <a:lvl1pPr marL="0" indent="0">
              <a:buNone/>
              <a:defRPr sz="1400">
                <a:solidFill>
                  <a:srgbClr val="323232"/>
                </a:solidFill>
                <a:latin typeface="Arial" panose="020B0604020202020204" pitchFamily="34"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100">
                <a:latin typeface="Arial" panose="020B0604020202020204" pitchFamily="34" charset="0"/>
                <a:cs typeface="Arial" panose="020B0604020202020204" pitchFamily="34" charset="0"/>
              </a:defRPr>
            </a:lvl3pPr>
            <a:lvl4pPr>
              <a:defRPr sz="1050">
                <a:latin typeface="Arial" panose="020B0604020202020204" pitchFamily="34" charset="0"/>
                <a:cs typeface="Arial" panose="020B0604020202020204" pitchFamily="34" charset="0"/>
              </a:defRPr>
            </a:lvl4pPr>
            <a:lvl5pPr>
              <a:defRPr sz="1050">
                <a:latin typeface="Arial" panose="020B0604020202020204" pitchFamily="34" charset="0"/>
                <a:cs typeface="Arial" panose="020B0604020202020204" pitchFamily="34" charset="0"/>
              </a:defRPr>
            </a:lvl5pPr>
          </a:lstStyle>
          <a:p>
            <a:pPr lvl="0"/>
            <a:r>
              <a:rPr lang="en-US" dirty="0"/>
              <a:t>Click to add text</a:t>
            </a:r>
          </a:p>
        </p:txBody>
      </p:sp>
      <p:sp>
        <p:nvSpPr>
          <p:cNvPr id="8" name="Text Placeholder 2">
            <a:extLst>
              <a:ext uri="{FF2B5EF4-FFF2-40B4-BE49-F238E27FC236}">
                <a16:creationId xmlns="" xmlns:a16="http://schemas.microsoft.com/office/drawing/2014/main" id="{AB625B03-B9DD-437E-8EFA-5E3698F33BA7}"/>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1" name="TextBox 10">
            <a:extLst>
              <a:ext uri="{FF2B5EF4-FFF2-40B4-BE49-F238E27FC236}">
                <a16:creationId xmlns="" xmlns:a16="http://schemas.microsoft.com/office/drawing/2014/main" id="{98251539-4EDC-4E36-A4D9-AF94C23958A5}"/>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08/03/2019</a:t>
            </a:fld>
            <a:endParaRPr lang="en-GB" sz="1050" dirty="0">
              <a:solidFill>
                <a:srgbClr val="1E4B9B"/>
              </a:solidFill>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 xmlns:a16="http://schemas.microsoft.com/office/drawing/2014/main" id="{E40F4C93-6DA7-4D8C-9677-1ABFD64DBB3D}"/>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3" name="Text Placeholder 2">
            <a:extLst>
              <a:ext uri="{FF2B5EF4-FFF2-40B4-BE49-F238E27FC236}">
                <a16:creationId xmlns="" xmlns:a16="http://schemas.microsoft.com/office/drawing/2014/main" id="{54F983CE-7E17-4509-ACDC-24E516927AC6}"/>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305480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Text Bullets">
    <p:spTree>
      <p:nvGrpSpPr>
        <p:cNvPr id="1" name=""/>
        <p:cNvGrpSpPr/>
        <p:nvPr/>
      </p:nvGrpSpPr>
      <p:grpSpPr>
        <a:xfrm>
          <a:off x="0" y="0"/>
          <a:ext cx="0" cy="0"/>
          <a:chOff x="0" y="0"/>
          <a:chExt cx="0" cy="0"/>
        </a:xfrm>
      </p:grpSpPr>
      <p:sp>
        <p:nvSpPr>
          <p:cNvPr id="8" name="Text Placeholder 2">
            <a:extLst>
              <a:ext uri="{FF2B5EF4-FFF2-40B4-BE49-F238E27FC236}">
                <a16:creationId xmlns="" xmlns:a16="http://schemas.microsoft.com/office/drawing/2014/main" id="{AB625B03-B9DD-437E-8EFA-5E3698F33BA7}"/>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0" name="Text Placeholder 4">
            <a:extLst>
              <a:ext uri="{FF2B5EF4-FFF2-40B4-BE49-F238E27FC236}">
                <a16:creationId xmlns="" xmlns:a16="http://schemas.microsoft.com/office/drawing/2014/main" id="{2C896F9C-CC25-4527-9E30-F95E9F7B1D5F}"/>
              </a:ext>
            </a:extLst>
          </p:cNvPr>
          <p:cNvSpPr>
            <a:spLocks noGrp="1"/>
          </p:cNvSpPr>
          <p:nvPr>
            <p:ph type="body" sz="quarter" idx="16" hasCustomPrompt="1"/>
          </p:nvPr>
        </p:nvSpPr>
        <p:spPr>
          <a:xfrm>
            <a:off x="577968" y="2243137"/>
            <a:ext cx="7883407" cy="4019131"/>
          </a:xfrm>
          <a:prstGeom prst="rect">
            <a:avLst/>
          </a:prstGeom>
        </p:spPr>
        <p:txBody>
          <a:bodyPr/>
          <a:lstStyle>
            <a:lvl1pPr marL="342900" indent="-3429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1pPr>
            <a:lvl2pPr marL="742950" indent="-28575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2pPr>
            <a:lvl3pPr marL="11430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3pPr>
            <a:lvl4pPr marL="16002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4pPr>
            <a:lvl5pPr marL="20574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Box 13">
            <a:extLst>
              <a:ext uri="{FF2B5EF4-FFF2-40B4-BE49-F238E27FC236}">
                <a16:creationId xmlns="" xmlns:a16="http://schemas.microsoft.com/office/drawing/2014/main" id="{55207B26-BD01-450F-BCEB-6428971C5C28}"/>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08/03/2019</a:t>
            </a:fld>
            <a:endParaRPr lang="en-GB" sz="1050" dirty="0">
              <a:solidFill>
                <a:srgbClr val="1E4B9B"/>
              </a:solidFill>
              <a:latin typeface="Arial" panose="020B0604020202020204" pitchFamily="34" charset="0"/>
              <a:cs typeface="Arial" panose="020B0604020202020204" pitchFamily="34" charset="0"/>
            </a:endParaRPr>
          </a:p>
        </p:txBody>
      </p:sp>
      <p:sp>
        <p:nvSpPr>
          <p:cNvPr id="11" name="Content Placeholder 2">
            <a:extLst>
              <a:ext uri="{FF2B5EF4-FFF2-40B4-BE49-F238E27FC236}">
                <a16:creationId xmlns="" xmlns:a16="http://schemas.microsoft.com/office/drawing/2014/main" id="{6CC9049D-4664-4545-860B-8C408BE6F1C1}"/>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3" name="Text Placeholder 2">
            <a:extLst>
              <a:ext uri="{FF2B5EF4-FFF2-40B4-BE49-F238E27FC236}">
                <a16:creationId xmlns="" xmlns:a16="http://schemas.microsoft.com/office/drawing/2014/main" id="{8413C705-D39D-4C04-9CCC-4AFABA7FBC36}"/>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18632534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Chart">
    <p:spTree>
      <p:nvGrpSpPr>
        <p:cNvPr id="1" name=""/>
        <p:cNvGrpSpPr/>
        <p:nvPr/>
      </p:nvGrpSpPr>
      <p:grpSpPr>
        <a:xfrm>
          <a:off x="0" y="0"/>
          <a:ext cx="0" cy="0"/>
          <a:chOff x="0" y="0"/>
          <a:chExt cx="0" cy="0"/>
        </a:xfrm>
      </p:grpSpPr>
      <p:sp>
        <p:nvSpPr>
          <p:cNvPr id="7" name="Chart Placeholder 2">
            <a:extLst>
              <a:ext uri="{FF2B5EF4-FFF2-40B4-BE49-F238E27FC236}">
                <a16:creationId xmlns="" xmlns:a16="http://schemas.microsoft.com/office/drawing/2014/main" id="{28E83104-D853-412E-9A06-D4E39CA8791B}"/>
              </a:ext>
            </a:extLst>
          </p:cNvPr>
          <p:cNvSpPr>
            <a:spLocks noGrp="1"/>
          </p:cNvSpPr>
          <p:nvPr>
            <p:ph type="chart" sz="quarter" idx="26"/>
          </p:nvPr>
        </p:nvSpPr>
        <p:spPr>
          <a:xfrm>
            <a:off x="577850" y="2243138"/>
            <a:ext cx="7883525" cy="4019550"/>
          </a:xfrm>
          <a:prstGeom prst="rect">
            <a:avLst/>
          </a:prstGeom>
        </p:spPr>
        <p:txBody>
          <a:bodyPr/>
          <a:lstStyle>
            <a:lvl1pPr>
              <a:defRPr sz="1400">
                <a:solidFill>
                  <a:srgbClr val="323232"/>
                </a:solidFill>
                <a:latin typeface="Arial" panose="020B0604020202020204" pitchFamily="34" charset="0"/>
                <a:cs typeface="Arial" panose="020B0604020202020204" pitchFamily="34" charset="0"/>
              </a:defRPr>
            </a:lvl1pPr>
          </a:lstStyle>
          <a:p>
            <a:endParaRPr lang="en-GB" dirty="0"/>
          </a:p>
        </p:txBody>
      </p:sp>
      <p:sp>
        <p:nvSpPr>
          <p:cNvPr id="9" name="Text Placeholder 2">
            <a:extLst>
              <a:ext uri="{FF2B5EF4-FFF2-40B4-BE49-F238E27FC236}">
                <a16:creationId xmlns="" xmlns:a16="http://schemas.microsoft.com/office/drawing/2014/main" id="{DE277479-0CF8-4C04-B364-40BD0C0051E3}"/>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1" name="TextBox 10">
            <a:extLst>
              <a:ext uri="{FF2B5EF4-FFF2-40B4-BE49-F238E27FC236}">
                <a16:creationId xmlns="" xmlns:a16="http://schemas.microsoft.com/office/drawing/2014/main" id="{DBF8F6D2-1103-4D02-9B03-1CC825E2829E}"/>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08/03/2019</a:t>
            </a:fld>
            <a:endParaRPr lang="en-GB" sz="1050" dirty="0">
              <a:solidFill>
                <a:srgbClr val="1E4B9B"/>
              </a:solidFill>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 xmlns:a16="http://schemas.microsoft.com/office/drawing/2014/main" id="{2BD85516-2513-49C5-A0AA-FD9268015009}"/>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3" name="Text Placeholder 2">
            <a:extLst>
              <a:ext uri="{FF2B5EF4-FFF2-40B4-BE49-F238E27FC236}">
                <a16:creationId xmlns="" xmlns:a16="http://schemas.microsoft.com/office/drawing/2014/main" id="{37EFBFEF-F413-46E7-B616-D281BA0FC914}"/>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207543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Image">
    <p:spTree>
      <p:nvGrpSpPr>
        <p:cNvPr id="1" name=""/>
        <p:cNvGrpSpPr/>
        <p:nvPr/>
      </p:nvGrpSpPr>
      <p:grpSpPr>
        <a:xfrm>
          <a:off x="0" y="0"/>
          <a:ext cx="0" cy="0"/>
          <a:chOff x="0" y="0"/>
          <a:chExt cx="0" cy="0"/>
        </a:xfrm>
      </p:grpSpPr>
      <p:sp>
        <p:nvSpPr>
          <p:cNvPr id="9" name="Picture Placeholder 2">
            <a:extLst>
              <a:ext uri="{FF2B5EF4-FFF2-40B4-BE49-F238E27FC236}">
                <a16:creationId xmlns="" xmlns:a16="http://schemas.microsoft.com/office/drawing/2014/main" id="{A0F71322-76A3-413A-9064-BF459D5F6A59}"/>
              </a:ext>
            </a:extLst>
          </p:cNvPr>
          <p:cNvSpPr>
            <a:spLocks noGrp="1"/>
          </p:cNvSpPr>
          <p:nvPr>
            <p:ph type="pic" sz="quarter" idx="27"/>
          </p:nvPr>
        </p:nvSpPr>
        <p:spPr>
          <a:xfrm>
            <a:off x="577850" y="2243138"/>
            <a:ext cx="7883525" cy="4019550"/>
          </a:xfrm>
          <a:prstGeom prst="rect">
            <a:avLst/>
          </a:prstGeom>
        </p:spPr>
        <p:txBody>
          <a:bodyPr/>
          <a:lstStyle>
            <a:lvl1pPr>
              <a:defRPr sz="1400">
                <a:solidFill>
                  <a:srgbClr val="323232"/>
                </a:solidFill>
                <a:latin typeface="Arial" panose="020B0604020202020204" pitchFamily="34" charset="0"/>
                <a:cs typeface="Arial" panose="020B0604020202020204" pitchFamily="34" charset="0"/>
              </a:defRPr>
            </a:lvl1pPr>
          </a:lstStyle>
          <a:p>
            <a:endParaRPr lang="en-GB" dirty="0"/>
          </a:p>
        </p:txBody>
      </p:sp>
      <p:sp>
        <p:nvSpPr>
          <p:cNvPr id="10" name="Text Placeholder 2">
            <a:extLst>
              <a:ext uri="{FF2B5EF4-FFF2-40B4-BE49-F238E27FC236}">
                <a16:creationId xmlns="" xmlns:a16="http://schemas.microsoft.com/office/drawing/2014/main" id="{FBE17164-D1E9-448D-BC18-AEE6AA4A7D7F}"/>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8" name="TextBox 7">
            <a:extLst>
              <a:ext uri="{FF2B5EF4-FFF2-40B4-BE49-F238E27FC236}">
                <a16:creationId xmlns="" xmlns:a16="http://schemas.microsoft.com/office/drawing/2014/main" id="{5687A685-EBDC-431F-A3A3-25227F3094FE}"/>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08/03/2019</a:t>
            </a:fld>
            <a:endParaRPr lang="en-GB" sz="1050" dirty="0">
              <a:solidFill>
                <a:srgbClr val="1E4B9B"/>
              </a:solidFill>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 xmlns:a16="http://schemas.microsoft.com/office/drawing/2014/main" id="{C676D3C7-DEA3-4E23-A018-40E404019302}"/>
              </a:ext>
            </a:extLst>
          </p:cNvPr>
          <p:cNvSpPr>
            <a:spLocks noGrp="1"/>
          </p:cNvSpPr>
          <p:nvPr>
            <p:ph sz="quarter" idx="28" hasCustomPrompt="1"/>
          </p:nvPr>
        </p:nvSpPr>
        <p:spPr>
          <a:xfrm>
            <a:off x="577850" y="6440578"/>
            <a:ext cx="7246879"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4" name="Text Placeholder 2">
            <a:extLst>
              <a:ext uri="{FF2B5EF4-FFF2-40B4-BE49-F238E27FC236}">
                <a16:creationId xmlns="" xmlns:a16="http://schemas.microsoft.com/office/drawing/2014/main" id="{D974519E-60F3-4D94-B4D4-2BC52D3350F6}"/>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3883179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 Bullets">
    <p:spTree>
      <p:nvGrpSpPr>
        <p:cNvPr id="1" name=""/>
        <p:cNvGrpSpPr/>
        <p:nvPr/>
      </p:nvGrpSpPr>
      <p:grpSpPr>
        <a:xfrm>
          <a:off x="0" y="0"/>
          <a:ext cx="0" cy="0"/>
          <a:chOff x="0" y="0"/>
          <a:chExt cx="0" cy="0"/>
        </a:xfrm>
      </p:grpSpPr>
      <p:sp>
        <p:nvSpPr>
          <p:cNvPr id="8" name="Text Placeholder 2">
            <a:extLst>
              <a:ext uri="{FF2B5EF4-FFF2-40B4-BE49-F238E27FC236}">
                <a16:creationId xmlns="" xmlns:a16="http://schemas.microsoft.com/office/drawing/2014/main" id="{AB625B03-B9DD-437E-8EFA-5E3698F33BA7}"/>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AGENDA</a:t>
            </a:r>
          </a:p>
        </p:txBody>
      </p:sp>
      <p:sp>
        <p:nvSpPr>
          <p:cNvPr id="10" name="Text Placeholder 4">
            <a:extLst>
              <a:ext uri="{FF2B5EF4-FFF2-40B4-BE49-F238E27FC236}">
                <a16:creationId xmlns="" xmlns:a16="http://schemas.microsoft.com/office/drawing/2014/main" id="{2C896F9C-CC25-4527-9E30-F95E9F7B1D5F}"/>
              </a:ext>
            </a:extLst>
          </p:cNvPr>
          <p:cNvSpPr>
            <a:spLocks noGrp="1"/>
          </p:cNvSpPr>
          <p:nvPr>
            <p:ph type="body" sz="quarter" idx="16" hasCustomPrompt="1"/>
          </p:nvPr>
        </p:nvSpPr>
        <p:spPr>
          <a:xfrm>
            <a:off x="577968" y="2243137"/>
            <a:ext cx="7883407" cy="4019131"/>
          </a:xfrm>
          <a:prstGeom prst="rect">
            <a:avLst/>
          </a:prstGeom>
        </p:spPr>
        <p:txBody>
          <a:bodyPr/>
          <a:lstStyle>
            <a:lvl1pPr marL="342900" indent="-3429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1pPr>
            <a:lvl2pPr marL="742950" indent="-28575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2pPr>
            <a:lvl3pPr marL="11430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3pPr>
            <a:lvl4pPr marL="16002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4pPr>
            <a:lvl5pPr marL="20574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 xmlns:a16="http://schemas.microsoft.com/office/drawing/2014/main" id="{A6AFAC1F-8668-4411-BA45-03AE7F65EDF8}"/>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08/03/2019</a:t>
            </a:fld>
            <a:endParaRPr lang="en-GB" sz="1050" dirty="0">
              <a:solidFill>
                <a:srgbClr val="1E4B9B"/>
              </a:solidFill>
              <a:latin typeface="Arial" panose="020B0604020202020204" pitchFamily="34" charset="0"/>
              <a:cs typeface="Arial" panose="020B0604020202020204" pitchFamily="34" charset="0"/>
            </a:endParaRPr>
          </a:p>
        </p:txBody>
      </p:sp>
      <p:sp>
        <p:nvSpPr>
          <p:cNvPr id="9" name="Content Placeholder 2">
            <a:extLst>
              <a:ext uri="{FF2B5EF4-FFF2-40B4-BE49-F238E27FC236}">
                <a16:creationId xmlns="" xmlns:a16="http://schemas.microsoft.com/office/drawing/2014/main" id="{23FACDC6-C223-4AE1-82EF-479CD3486E2D}"/>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Tree>
    <p:extLst>
      <p:ext uri="{BB962C8B-B14F-4D97-AF65-F5344CB8AC3E}">
        <p14:creationId xmlns:p14="http://schemas.microsoft.com/office/powerpoint/2010/main" val="29212402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1.png"/><Relationship Id="rId5" Type="http://schemas.openxmlformats.org/officeDocument/2006/relationships/slideLayout" Target="../slideLayouts/slideLayout8.xml"/><Relationship Id="rId10"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 xmlns:a16="http://schemas.microsoft.com/office/drawing/2014/main" id="{7EA8A660-749F-4743-A8E2-6368C3005208}"/>
              </a:ext>
            </a:extLst>
          </p:cNvPr>
          <p:cNvPicPr>
            <a:picLocks noChangeAspect="1"/>
          </p:cNvPicPr>
          <p:nvPr userDrawn="1"/>
        </p:nvPicPr>
        <p:blipFill>
          <a:blip r:embed="rId5"/>
          <a:stretch>
            <a:fillRect/>
          </a:stretch>
        </p:blipFill>
        <p:spPr>
          <a:xfrm>
            <a:off x="7591604" y="241540"/>
            <a:ext cx="1315048" cy="905773"/>
          </a:xfrm>
          <a:prstGeom prst="rect">
            <a:avLst/>
          </a:prstGeom>
        </p:spPr>
      </p:pic>
    </p:spTree>
    <p:extLst>
      <p:ext uri="{BB962C8B-B14F-4D97-AF65-F5344CB8AC3E}">
        <p14:creationId xmlns:p14="http://schemas.microsoft.com/office/powerpoint/2010/main" val="4216593944"/>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 xmlns:a16="http://schemas.microsoft.com/office/drawing/2014/main" id="{7EA8A660-749F-4743-A8E2-6368C3005208}"/>
              </a:ext>
            </a:extLst>
          </p:cNvPr>
          <p:cNvPicPr>
            <a:picLocks noChangeAspect="1"/>
          </p:cNvPicPr>
          <p:nvPr userDrawn="1"/>
        </p:nvPicPr>
        <p:blipFill>
          <a:blip r:embed="rId11"/>
          <a:stretch>
            <a:fillRect/>
          </a:stretch>
        </p:blipFill>
        <p:spPr>
          <a:xfrm>
            <a:off x="7591604" y="241540"/>
            <a:ext cx="1315048" cy="905773"/>
          </a:xfrm>
          <a:prstGeom prst="rect">
            <a:avLst/>
          </a:prstGeom>
        </p:spPr>
      </p:pic>
      <p:sp>
        <p:nvSpPr>
          <p:cNvPr id="5" name="Rectangle 4">
            <a:extLst>
              <a:ext uri="{FF2B5EF4-FFF2-40B4-BE49-F238E27FC236}">
                <a16:creationId xmlns="" xmlns:a16="http://schemas.microsoft.com/office/drawing/2014/main" id="{7A1CBB4E-7D7A-4F34-9192-75CFD9ED89EB}"/>
              </a:ext>
            </a:extLst>
          </p:cNvPr>
          <p:cNvSpPr/>
          <p:nvPr userDrawn="1"/>
        </p:nvSpPr>
        <p:spPr>
          <a:xfrm>
            <a:off x="0" y="6728603"/>
            <a:ext cx="9144000" cy="120770"/>
          </a:xfrm>
          <a:prstGeom prst="rect">
            <a:avLst/>
          </a:prstGeom>
          <a:solidFill>
            <a:srgbClr val="1E4B9B"/>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68656411"/>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9" r:id="rId3"/>
    <p:sldLayoutId id="2147483727" r:id="rId4"/>
    <p:sldLayoutId id="2147483728" r:id="rId5"/>
    <p:sldLayoutId id="2147483730" r:id="rId6"/>
    <p:sldLayoutId id="2147483737" r:id="rId7"/>
    <p:sldLayoutId id="2147483738" r:id="rId8"/>
    <p:sldLayoutId id="2147483739" r:id="rId9"/>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9404044"/>
      </p:ext>
    </p:extLst>
  </p:cSld>
  <p:clrMap bg1="lt1" tx1="dk1" bg2="lt2" tx2="dk2" accent1="accent1" accent2="accent2" accent3="accent3" accent4="accent4" accent5="accent5" accent6="accent6" hlink="hlink" folHlink="folHlink"/>
  <p:sldLayoutIdLst>
    <p:sldLayoutId id="214748373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mailto:srpp@open.ac.uk" TargetMode="External"/><Relationship Id="rId2" Type="http://schemas.openxmlformats.org/officeDocument/2006/relationships/hyperlink" Target="http://intranet6.open.ac.uk/mgt-info/iet-stats/srpp"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www.onlinesurveys.ac.uk/" TargetMode="External"/><Relationship Id="rId2" Type="http://schemas.openxmlformats.org/officeDocument/2006/relationships/hyperlink" Target="https://www.qualtrics.com/" TargetMode="External"/><Relationship Id="rId1" Type="http://schemas.openxmlformats.org/officeDocument/2006/relationships/slideLayout" Target="../slideLayouts/slideLayout6.xml"/><Relationship Id="rId5" Type="http://schemas.openxmlformats.org/officeDocument/2006/relationships/hyperlink" Target="https://learn3.open.ac.uk/mod/oucontent/view.php?id=131868" TargetMode="External"/><Relationship Id="rId4" Type="http://schemas.openxmlformats.org/officeDocument/2006/relationships/hyperlink" Target="http://intranet6.open.ac.uk/mgt-info/iet-stats/survey-office"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admin.onlinesurveys.ac.uk/account/openuniversity/home/" TargetMode="External"/><Relationship Id="rId2" Type="http://schemas.openxmlformats.org/officeDocument/2006/relationships/hyperlink" Target="https://www.onlinesurveys.ac.uk/help-support/"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3" Type="http://schemas.openxmlformats.org/officeDocument/2006/relationships/hyperlink" Target="https://youtu.be/Auf9pkuCc8k" TargetMode="External"/><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E18344E7-05B6-4E37-9A8D-0973A5026FC8}"/>
              </a:ext>
            </a:extLst>
          </p:cNvPr>
          <p:cNvSpPr>
            <a:spLocks noGrp="1"/>
          </p:cNvSpPr>
          <p:nvPr>
            <p:ph type="body" sz="quarter" idx="17"/>
          </p:nvPr>
        </p:nvSpPr>
        <p:spPr>
          <a:xfrm>
            <a:off x="610316" y="3657599"/>
            <a:ext cx="7080804" cy="931653"/>
          </a:xfrm>
        </p:spPr>
        <p:txBody>
          <a:bodyPr/>
          <a:lstStyle/>
          <a:p>
            <a:r>
              <a:rPr lang="en-GB" dirty="0"/>
              <a:t>Diane Butler and Clem Herman , </a:t>
            </a:r>
            <a:r>
              <a:rPr lang="en-GB" dirty="0" err="1"/>
              <a:t>eSTEeM</a:t>
            </a:r>
            <a:r>
              <a:rPr lang="en-GB" dirty="0"/>
              <a:t> Directors </a:t>
            </a:r>
          </a:p>
        </p:txBody>
      </p:sp>
      <p:sp>
        <p:nvSpPr>
          <p:cNvPr id="4" name="Text Placeholder 3">
            <a:extLst>
              <a:ext uri="{FF2B5EF4-FFF2-40B4-BE49-F238E27FC236}">
                <a16:creationId xmlns="" xmlns:a16="http://schemas.microsoft.com/office/drawing/2014/main" id="{21ADDB60-90FF-48E3-AA2A-32015FFCD751}"/>
              </a:ext>
            </a:extLst>
          </p:cNvPr>
          <p:cNvSpPr>
            <a:spLocks noGrp="1"/>
          </p:cNvSpPr>
          <p:nvPr>
            <p:ph type="body" sz="quarter" idx="19"/>
          </p:nvPr>
        </p:nvSpPr>
        <p:spPr>
          <a:xfrm>
            <a:off x="755289" y="4741653"/>
            <a:ext cx="5279367" cy="373811"/>
          </a:xfrm>
        </p:spPr>
        <p:txBody>
          <a:bodyPr/>
          <a:lstStyle/>
          <a:p>
            <a:r>
              <a:rPr lang="en-GB" dirty="0"/>
              <a:t>7th March 2019</a:t>
            </a:r>
          </a:p>
        </p:txBody>
      </p:sp>
      <p:sp>
        <p:nvSpPr>
          <p:cNvPr id="5" name="Text Placeholder 4">
            <a:extLst>
              <a:ext uri="{FF2B5EF4-FFF2-40B4-BE49-F238E27FC236}">
                <a16:creationId xmlns="" xmlns:a16="http://schemas.microsoft.com/office/drawing/2014/main" id="{F232503C-CCE7-4477-8652-32D946A35FBF}"/>
              </a:ext>
            </a:extLst>
          </p:cNvPr>
          <p:cNvSpPr>
            <a:spLocks noGrp="1"/>
          </p:cNvSpPr>
          <p:nvPr>
            <p:ph type="body" sz="quarter" idx="21"/>
          </p:nvPr>
        </p:nvSpPr>
        <p:spPr>
          <a:xfrm>
            <a:off x="610316" y="1257300"/>
            <a:ext cx="6991711" cy="1793574"/>
          </a:xfrm>
        </p:spPr>
        <p:txBody>
          <a:bodyPr/>
          <a:lstStyle/>
          <a:p>
            <a:r>
              <a:rPr lang="en-GB" dirty="0"/>
              <a:t>Scholarship methods – writing surveys, conducting interviews and running focus groups</a:t>
            </a:r>
          </a:p>
        </p:txBody>
      </p:sp>
    </p:spTree>
    <p:extLst>
      <p:ext uri="{BB962C8B-B14F-4D97-AF65-F5344CB8AC3E}">
        <p14:creationId xmlns:p14="http://schemas.microsoft.com/office/powerpoint/2010/main" val="16800600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Mixed methods</a:t>
            </a:r>
          </a:p>
        </p:txBody>
      </p:sp>
      <p:sp>
        <p:nvSpPr>
          <p:cNvPr id="3" name="Text Placeholder 2"/>
          <p:cNvSpPr>
            <a:spLocks noGrp="1"/>
          </p:cNvSpPr>
          <p:nvPr>
            <p:ph type="body" sz="quarter" idx="16"/>
          </p:nvPr>
        </p:nvSpPr>
        <p:spPr>
          <a:xfrm>
            <a:off x="577968" y="2828925"/>
            <a:ext cx="7883407" cy="3433343"/>
          </a:xfrm>
        </p:spPr>
        <p:txBody>
          <a:bodyPr/>
          <a:lstStyle/>
          <a:p>
            <a:pPr marL="0" indent="0">
              <a:buNone/>
            </a:pPr>
            <a:r>
              <a:rPr lang="en-GB" sz="2000" dirty="0"/>
              <a:t>In reality most </a:t>
            </a:r>
            <a:r>
              <a:rPr lang="en-GB" sz="2000" dirty="0" err="1"/>
              <a:t>SoTL</a:t>
            </a:r>
            <a:r>
              <a:rPr lang="en-GB" sz="2000" dirty="0"/>
              <a:t> projects rely on a mixed methods approach which </a:t>
            </a:r>
          </a:p>
          <a:p>
            <a:r>
              <a:rPr lang="en-GB" sz="2000" dirty="0"/>
              <a:t>uses both quantitative and qualitative data collection and analysis in an effort to combine the advantages of both types of data.</a:t>
            </a:r>
          </a:p>
          <a:p>
            <a:r>
              <a:rPr lang="en-GB" sz="2000" dirty="0"/>
              <a:t>allows a triangulation of evidence and methods that provide a stronger logical case in drawing conclusions</a:t>
            </a:r>
            <a:endParaRPr lang="en-GB" sz="1600" dirty="0"/>
          </a:p>
          <a:p>
            <a:endParaRPr lang="en-GB" sz="1600" dirty="0"/>
          </a:p>
          <a:p>
            <a:endParaRPr lang="en-GB" sz="16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37422992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a:xfrm>
            <a:off x="577968" y="452553"/>
            <a:ext cx="5960855" cy="881332"/>
          </a:xfrm>
        </p:spPr>
        <p:txBody>
          <a:bodyPr/>
          <a:lstStyle/>
          <a:p>
            <a:r>
              <a:rPr lang="en-GB" dirty="0"/>
              <a:t>Activity – your experience of different methods</a:t>
            </a:r>
          </a:p>
        </p:txBody>
      </p:sp>
      <p:sp>
        <p:nvSpPr>
          <p:cNvPr id="3" name="Text Placeholder 2"/>
          <p:cNvSpPr>
            <a:spLocks noGrp="1"/>
          </p:cNvSpPr>
          <p:nvPr>
            <p:ph type="body" sz="quarter" idx="16"/>
          </p:nvPr>
        </p:nvSpPr>
        <p:spPr>
          <a:xfrm>
            <a:off x="577968" y="2114553"/>
            <a:ext cx="7883407" cy="4147716"/>
          </a:xfrm>
        </p:spPr>
        <p:txBody>
          <a:bodyPr/>
          <a:lstStyle/>
          <a:p>
            <a:r>
              <a:rPr lang="en-GB" sz="2000" dirty="0"/>
              <a:t>Surveys</a:t>
            </a:r>
          </a:p>
          <a:p>
            <a:r>
              <a:rPr lang="en-GB" sz="2000" dirty="0"/>
              <a:t>Interviews</a:t>
            </a:r>
          </a:p>
          <a:p>
            <a:r>
              <a:rPr lang="en-GB" sz="2000" dirty="0"/>
              <a:t>Focus groups</a:t>
            </a:r>
          </a:p>
          <a:p>
            <a:endParaRPr lang="en-GB" sz="2000" dirty="0"/>
          </a:p>
          <a:p>
            <a:r>
              <a:rPr lang="en-GB" sz="2000" dirty="0"/>
              <a:t>On a scale of 1 to 10 how comfortable are you with using each of these?</a:t>
            </a:r>
          </a:p>
          <a:p>
            <a:pPr marL="0" indent="0">
              <a:buNone/>
            </a:pPr>
            <a:endParaRPr lang="en-GB" sz="2000" dirty="0"/>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r>
              <a:rPr lang="en-GB" dirty="0"/>
              <a:t>As participant or researcher</a:t>
            </a:r>
          </a:p>
        </p:txBody>
      </p:sp>
    </p:spTree>
    <p:extLst>
      <p:ext uri="{BB962C8B-B14F-4D97-AF65-F5344CB8AC3E}">
        <p14:creationId xmlns:p14="http://schemas.microsoft.com/office/powerpoint/2010/main" val="2081736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643063"/>
            <a:ext cx="7883407" cy="4619205"/>
          </a:xfrm>
        </p:spPr>
        <p:txBody>
          <a:bodyPr/>
          <a:lstStyle/>
          <a:p>
            <a:r>
              <a:rPr lang="en-GB" sz="1800" b="1" dirty="0"/>
              <a:t>SRPP Panel </a:t>
            </a:r>
            <a:r>
              <a:rPr lang="en-GB" sz="1800" dirty="0"/>
              <a:t>consists of representatives from the Faculties; Student Services; the Library; Marketing; Data Protection; and OUSA. </a:t>
            </a:r>
          </a:p>
          <a:p>
            <a:r>
              <a:rPr lang="en-GB" sz="1800" b="1" dirty="0"/>
              <a:t>SRPP Working Group</a:t>
            </a:r>
            <a:r>
              <a:rPr lang="en-GB" sz="1800" dirty="0"/>
              <a:t>. A subgroup of the main panel who meet once a fortnight to approve applications.</a:t>
            </a:r>
          </a:p>
          <a:p>
            <a:r>
              <a:rPr lang="en-GB" sz="1800" dirty="0"/>
              <a:t>The Student Research Project Panel (SRPP) was set up in order to ensure that Open University enquirers, students or alumni are not asked to participate in research that does not meet University guidelines. Where the guidelines refer to ‘students’, please take this to mean enquirers, current students and alumni.</a:t>
            </a:r>
          </a:p>
          <a:p>
            <a:r>
              <a:rPr lang="en-GB" sz="1800" dirty="0"/>
              <a:t>By reviewing applications and offering guidance to researchers, SRPP also fulfils an informal quality assurance function</a:t>
            </a:r>
          </a:p>
          <a:p>
            <a:r>
              <a:rPr lang="en-GB" sz="1800" dirty="0"/>
              <a:t>Anyone wishing to undertake research or scholarship with OU students (undergraduate and postgraduate) and alumni should apply to SRPP </a:t>
            </a:r>
          </a:p>
          <a:p>
            <a:pPr marL="747713" lvl="1" indent="-457200">
              <a:buFont typeface="Arial" panose="020B0604020202020204" pitchFamily="34" charset="0"/>
              <a:buChar char="•"/>
            </a:pPr>
            <a:endParaRPr lang="en-GB" sz="1800" dirty="0"/>
          </a:p>
          <a:p>
            <a:pPr marL="747713" lvl="1" indent="-457200">
              <a:buFont typeface="Arial" panose="020B0604020202020204" pitchFamily="34" charset="0"/>
              <a:buChar char="•"/>
            </a:pPr>
            <a:endParaRPr lang="en-GB" sz="1800" dirty="0"/>
          </a:p>
          <a:p>
            <a:endParaRPr lang="en-GB" dirty="0"/>
          </a:p>
        </p:txBody>
      </p:sp>
      <p:sp>
        <p:nvSpPr>
          <p:cNvPr id="4" name="Content Placeholder 3"/>
          <p:cNvSpPr>
            <a:spLocks noGrp="1"/>
          </p:cNvSpPr>
          <p:nvPr>
            <p:ph sz="quarter" idx="27"/>
          </p:nvPr>
        </p:nvSpPr>
        <p:spPr/>
        <p:txBody>
          <a:bodyPr/>
          <a:lstStyle/>
          <a:p>
            <a:r>
              <a:rPr lang="en-GB" dirty="0" smtClean="0"/>
              <a:t>Acknowledgement Dr Laura Hills </a:t>
            </a:r>
            <a:endParaRPr lang="en-GB" dirty="0"/>
          </a:p>
        </p:txBody>
      </p:sp>
      <p:sp>
        <p:nvSpPr>
          <p:cNvPr id="5" name="Text Placeholder 4"/>
          <p:cNvSpPr>
            <a:spLocks noGrp="1"/>
          </p:cNvSpPr>
          <p:nvPr>
            <p:ph type="body" sz="quarter" idx="22"/>
          </p:nvPr>
        </p:nvSpPr>
        <p:spPr>
          <a:xfrm>
            <a:off x="577968" y="1214438"/>
            <a:ext cx="5960855" cy="309472"/>
          </a:xfrm>
        </p:spPr>
        <p:txBody>
          <a:bodyPr/>
          <a:lstStyle/>
          <a:p>
            <a:r>
              <a:rPr lang="en-GB" dirty="0"/>
              <a:t>OU Process - Student Research Project Panel (SRPP)</a:t>
            </a:r>
          </a:p>
          <a:p>
            <a:endParaRPr lang="en-GB" dirty="0"/>
          </a:p>
        </p:txBody>
      </p:sp>
    </p:spTree>
    <p:extLst>
      <p:ext uri="{BB962C8B-B14F-4D97-AF65-F5344CB8AC3E}">
        <p14:creationId xmlns:p14="http://schemas.microsoft.com/office/powerpoint/2010/main" val="3984022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p:txBody>
          <a:bodyPr/>
          <a:lstStyle/>
          <a:p>
            <a:pPr marL="747713" lvl="1" indent="-457200">
              <a:buFont typeface="Arial" panose="020B0604020202020204" pitchFamily="34" charset="0"/>
              <a:buChar char="•"/>
            </a:pPr>
            <a:r>
              <a:rPr lang="en-GB" sz="2000" dirty="0"/>
              <a:t>Look at the guidance on the SRPP website: </a:t>
            </a:r>
            <a:r>
              <a:rPr lang="en-GB" sz="2000" dirty="0">
                <a:hlinkClick r:id="rId2"/>
              </a:rPr>
              <a:t>http://intranet6.open.ac.uk/mgt-info/iet-stats/srpp</a:t>
            </a:r>
            <a:endParaRPr lang="en-GB" sz="2000" dirty="0"/>
          </a:p>
          <a:p>
            <a:pPr marL="747713" lvl="1" indent="-457200">
              <a:buFont typeface="Arial" panose="020B0604020202020204" pitchFamily="34" charset="0"/>
              <a:buChar char="•"/>
            </a:pPr>
            <a:r>
              <a:rPr lang="en-GB" sz="2000" dirty="0"/>
              <a:t>Contact the SRPP team if you have any questions</a:t>
            </a:r>
          </a:p>
          <a:p>
            <a:pPr marL="747713" lvl="1" indent="-457200">
              <a:buFont typeface="Arial" panose="020B0604020202020204" pitchFamily="34" charset="0"/>
              <a:buChar char="•"/>
            </a:pPr>
            <a:r>
              <a:rPr lang="en-GB" sz="2000" dirty="0"/>
              <a:t>Send the completed form to </a:t>
            </a:r>
            <a:r>
              <a:rPr lang="en-GB" sz="2000" dirty="0">
                <a:hlinkClick r:id="rId3"/>
              </a:rPr>
              <a:t>srpp@open.ac.uk</a:t>
            </a:r>
            <a:r>
              <a:rPr lang="en-GB" sz="2000" dirty="0"/>
              <a:t> by 4pm on the Thursday before the meeting.</a:t>
            </a:r>
          </a:p>
          <a:p>
            <a:pPr marL="747713" lvl="1" indent="-457200">
              <a:buFont typeface="Arial" panose="020B0604020202020204" pitchFamily="34" charset="0"/>
              <a:buChar char="•"/>
            </a:pPr>
            <a:r>
              <a:rPr lang="en-GB" sz="2000" dirty="0"/>
              <a:t>SRPP deadlines are fortnightly with SRPP meetings the week after the submission date. </a:t>
            </a:r>
          </a:p>
          <a:p>
            <a:pPr marL="747713" lvl="1" indent="-457200">
              <a:buFont typeface="Arial" panose="020B0604020202020204" pitchFamily="34" charset="0"/>
              <a:buChar char="•"/>
            </a:pPr>
            <a:r>
              <a:rPr lang="en-GB" sz="2000" dirty="0"/>
              <a:t>Don’t forget to submit a Data Protection form and visit the HREC site at the same time as submitting the SRPP application. </a:t>
            </a:r>
          </a:p>
          <a:p>
            <a:endParaRPr lang="en-GB" sz="18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r>
              <a:rPr lang="en-GB" dirty="0"/>
              <a:t>Submitting an application</a:t>
            </a:r>
          </a:p>
          <a:p>
            <a:endParaRPr lang="en-GB" dirty="0"/>
          </a:p>
        </p:txBody>
      </p:sp>
    </p:spTree>
    <p:extLst>
      <p:ext uri="{BB962C8B-B14F-4D97-AF65-F5344CB8AC3E}">
        <p14:creationId xmlns:p14="http://schemas.microsoft.com/office/powerpoint/2010/main" val="40055777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853347"/>
            <a:ext cx="7883407" cy="4587232"/>
          </a:xfrm>
        </p:spPr>
        <p:txBody>
          <a:bodyPr/>
          <a:lstStyle/>
          <a:p>
            <a:pPr marL="290513" lvl="1" indent="0">
              <a:buNone/>
            </a:pPr>
            <a:r>
              <a:rPr lang="en-GB" sz="2000" dirty="0"/>
              <a:t>The reviewing panel check the </a:t>
            </a:r>
            <a:r>
              <a:rPr lang="en-GB" sz="2000" dirty="0" smtClean="0"/>
              <a:t>following</a:t>
            </a:r>
            <a:endParaRPr lang="en-GB" sz="2000" dirty="0"/>
          </a:p>
          <a:p>
            <a:pPr marL="747713" lvl="1" indent="-457200">
              <a:buFont typeface="Arial" panose="020B0604020202020204" pitchFamily="34" charset="0"/>
              <a:buChar char="•"/>
            </a:pPr>
            <a:r>
              <a:rPr lang="en-GB" sz="2000" dirty="0"/>
              <a:t>The student sample request, including ‘clashes’ with existing or planned research</a:t>
            </a:r>
          </a:p>
          <a:p>
            <a:pPr marL="747713" lvl="1" indent="-457200">
              <a:buFont typeface="Arial" panose="020B0604020202020204" pitchFamily="34" charset="0"/>
              <a:buChar char="•"/>
            </a:pPr>
            <a:r>
              <a:rPr lang="en-GB" sz="2000" dirty="0"/>
              <a:t>Will the proposed research instruments deliver the answers to the stated research questions?</a:t>
            </a:r>
          </a:p>
          <a:p>
            <a:pPr marL="747713" lvl="1" indent="-457200">
              <a:buFont typeface="Arial" panose="020B0604020202020204" pitchFamily="34" charset="0"/>
              <a:buChar char="•"/>
            </a:pPr>
            <a:r>
              <a:rPr lang="en-GB" sz="2000" dirty="0"/>
              <a:t>Is the information provided to students written in an accessible and friendly way?</a:t>
            </a:r>
          </a:p>
          <a:p>
            <a:pPr marL="747713" lvl="1" indent="-457200">
              <a:buFont typeface="Arial" panose="020B0604020202020204" pitchFamily="34" charset="0"/>
              <a:buChar char="•"/>
            </a:pPr>
            <a:r>
              <a:rPr lang="en-GB" sz="2000" dirty="0"/>
              <a:t>Is it sufficient for them to give ‘informed consent’? </a:t>
            </a:r>
          </a:p>
          <a:p>
            <a:pPr marL="747713" lvl="1" indent="-457200">
              <a:buFont typeface="Arial" panose="020B0604020202020204" pitchFamily="34" charset="0"/>
              <a:buChar char="•"/>
            </a:pPr>
            <a:r>
              <a:rPr lang="en-GB" sz="2000" dirty="0"/>
              <a:t>Does the information make clear to the student the benefit of participating</a:t>
            </a:r>
            <a:r>
              <a:rPr lang="en-GB" sz="2000" dirty="0" smtClean="0"/>
              <a:t>?</a:t>
            </a:r>
          </a:p>
          <a:p>
            <a:pPr marL="747713" lvl="1" indent="-457200">
              <a:buFont typeface="Arial" panose="020B0604020202020204" pitchFamily="34" charset="0"/>
              <a:buChar char="•"/>
            </a:pPr>
            <a:r>
              <a:rPr lang="en-GB" sz="2000" dirty="0" smtClean="0"/>
              <a:t>Is there clear information about data protection?</a:t>
            </a:r>
            <a:endParaRPr lang="en-GB" sz="2000" dirty="0"/>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837852"/>
            <a:ext cx="5960855" cy="1015494"/>
          </a:xfrm>
        </p:spPr>
        <p:txBody>
          <a:bodyPr/>
          <a:lstStyle/>
          <a:p>
            <a:r>
              <a:rPr lang="en-GB" dirty="0"/>
              <a:t>What makes a good SRPP </a:t>
            </a:r>
            <a:r>
              <a:rPr lang="en-GB" dirty="0" smtClean="0"/>
              <a:t>application? </a:t>
            </a:r>
            <a:endParaRPr lang="en-GB" dirty="0"/>
          </a:p>
        </p:txBody>
      </p:sp>
    </p:spTree>
    <p:extLst>
      <p:ext uri="{BB962C8B-B14F-4D97-AF65-F5344CB8AC3E}">
        <p14:creationId xmlns:p14="http://schemas.microsoft.com/office/powerpoint/2010/main" val="40837321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910033"/>
            <a:ext cx="7883407" cy="4352236"/>
          </a:xfrm>
        </p:spPr>
        <p:txBody>
          <a:bodyPr/>
          <a:lstStyle/>
          <a:p>
            <a:r>
              <a:rPr lang="en-GB" sz="1800" dirty="0"/>
              <a:t>The surveys team can either set up and administer your survey themselves using </a:t>
            </a:r>
            <a:r>
              <a:rPr lang="en-GB" sz="1800" dirty="0">
                <a:hlinkClick r:id="rId2"/>
              </a:rPr>
              <a:t>Qualtrics</a:t>
            </a:r>
            <a:r>
              <a:rPr lang="en-GB" sz="1800" dirty="0"/>
              <a:t> </a:t>
            </a:r>
          </a:p>
          <a:p>
            <a:r>
              <a:rPr lang="en-GB" sz="1800" dirty="0"/>
              <a:t>Or give you access to a user account on the </a:t>
            </a:r>
            <a:r>
              <a:rPr lang="en-GB" sz="1800" dirty="0" err="1"/>
              <a:t>Jisc</a:t>
            </a:r>
            <a:r>
              <a:rPr lang="en-GB" sz="1800" dirty="0"/>
              <a:t> (previously BOS) </a:t>
            </a:r>
            <a:r>
              <a:rPr lang="en-GB" sz="1800" dirty="0">
                <a:hlinkClick r:id="rId3"/>
              </a:rPr>
              <a:t>Online Surveys</a:t>
            </a:r>
            <a:r>
              <a:rPr lang="en-GB" sz="1800" dirty="0"/>
              <a:t> system</a:t>
            </a:r>
          </a:p>
          <a:p>
            <a:r>
              <a:rPr lang="en-GB" sz="1800" dirty="0"/>
              <a:t>The </a:t>
            </a:r>
            <a:r>
              <a:rPr lang="en-GB" sz="1800" dirty="0">
                <a:hlinkClick r:id="rId4"/>
              </a:rPr>
              <a:t>Surveys team </a:t>
            </a:r>
            <a:r>
              <a:rPr lang="en-GB" sz="1800" dirty="0"/>
              <a:t>will give you advice on the student sample you have asked for but you may find that there are fewer students available in your target groups  to be surveyed than you hoped – you may need a contingency for this.</a:t>
            </a:r>
          </a:p>
          <a:p>
            <a:pPr marL="0" indent="0">
              <a:buNone/>
            </a:pPr>
            <a:r>
              <a:rPr lang="en-GB" sz="1800" dirty="0"/>
              <a:t>Alternatively you may which to survey students via your module website using </a:t>
            </a:r>
            <a:r>
              <a:rPr lang="en-GB" sz="1800" dirty="0">
                <a:hlinkClick r:id="rId5"/>
              </a:rPr>
              <a:t>Real-Time Student Feedback</a:t>
            </a:r>
            <a:endParaRPr lang="en-GB" sz="1800" dirty="0"/>
          </a:p>
          <a:p>
            <a:pPr marL="0" indent="0">
              <a:buNone/>
            </a:pPr>
            <a:r>
              <a:rPr lang="en-GB" sz="1800" dirty="0"/>
              <a:t>What ever system is used requires you to design a ‘good ‘ survey i.e. one which works for users on all levels and addresses your research questions</a:t>
            </a:r>
          </a:p>
          <a:p>
            <a:endParaRPr lang="en-GB" sz="18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1028700"/>
            <a:ext cx="5960855" cy="495209"/>
          </a:xfrm>
        </p:spPr>
        <p:txBody>
          <a:bodyPr/>
          <a:lstStyle/>
          <a:p>
            <a:r>
              <a:rPr lang="en-GB" dirty="0"/>
              <a:t>Designing and running a survey –tips and hints</a:t>
            </a:r>
          </a:p>
        </p:txBody>
      </p:sp>
    </p:spTree>
    <p:extLst>
      <p:ext uri="{BB962C8B-B14F-4D97-AF65-F5344CB8AC3E}">
        <p14:creationId xmlns:p14="http://schemas.microsoft.com/office/powerpoint/2010/main" val="7609012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a:xfrm>
            <a:off x="577968" y="200025"/>
            <a:ext cx="5960855" cy="1145574"/>
          </a:xfrm>
        </p:spPr>
        <p:txBody>
          <a:bodyPr/>
          <a:lstStyle/>
          <a:p>
            <a:r>
              <a:rPr lang="en-GB" dirty="0"/>
              <a:t>Surveys</a:t>
            </a:r>
          </a:p>
        </p:txBody>
      </p:sp>
      <p:sp>
        <p:nvSpPr>
          <p:cNvPr id="3" name="Text Placeholder 2"/>
          <p:cNvSpPr>
            <a:spLocks noGrp="1"/>
          </p:cNvSpPr>
          <p:nvPr>
            <p:ph type="body" sz="quarter" idx="16"/>
          </p:nvPr>
        </p:nvSpPr>
        <p:spPr>
          <a:xfrm>
            <a:off x="363656" y="1609634"/>
            <a:ext cx="7883407" cy="4652633"/>
          </a:xfrm>
        </p:spPr>
        <p:txBody>
          <a:bodyPr/>
          <a:lstStyle/>
          <a:p>
            <a:pPr marL="0" indent="0">
              <a:buNone/>
            </a:pPr>
            <a:r>
              <a:rPr lang="en-GB" sz="1600" b="1" dirty="0"/>
              <a:t>Think about</a:t>
            </a:r>
          </a:p>
          <a:p>
            <a:r>
              <a:rPr lang="en-GB" sz="1600" dirty="0"/>
              <a:t>Invitations and reminders</a:t>
            </a:r>
          </a:p>
          <a:p>
            <a:r>
              <a:rPr lang="en-GB" sz="1600" dirty="0"/>
              <a:t>How long your survey will be open for</a:t>
            </a:r>
          </a:p>
          <a:p>
            <a:r>
              <a:rPr lang="en-GB" sz="1600" dirty="0"/>
              <a:t>Timing your survey around module activities</a:t>
            </a:r>
          </a:p>
          <a:p>
            <a:r>
              <a:rPr lang="en-GB" sz="1600" dirty="0"/>
              <a:t>‘Asking’ for student demographic data and making it accessible in your survey tool</a:t>
            </a:r>
          </a:p>
          <a:p>
            <a:r>
              <a:rPr lang="en-GB" sz="1600" dirty="0"/>
              <a:t>Length of survey –no of questions</a:t>
            </a:r>
          </a:p>
          <a:p>
            <a:r>
              <a:rPr lang="en-GB" sz="1600" dirty="0"/>
              <a:t>Conditionality of routing through your questions </a:t>
            </a:r>
          </a:p>
          <a:p>
            <a:r>
              <a:rPr lang="en-GB" sz="1600" dirty="0"/>
              <a:t>Balance of question types – closed and open</a:t>
            </a:r>
          </a:p>
          <a:p>
            <a:r>
              <a:rPr lang="en-GB" sz="1600" dirty="0"/>
              <a:t>Types of closed question  - variety while still retaining clarity!</a:t>
            </a:r>
          </a:p>
          <a:p>
            <a:r>
              <a:rPr lang="en-GB" sz="1600" dirty="0"/>
              <a:t>If you want to follow up respondents for interviews/focus groups ask for consent and emails addresses in your </a:t>
            </a:r>
            <a:r>
              <a:rPr lang="en-GB" sz="1600" dirty="0" smtClean="0"/>
              <a:t>survey</a:t>
            </a:r>
          </a:p>
          <a:p>
            <a:r>
              <a:rPr lang="en-GB" sz="1600" dirty="0" smtClean="0"/>
              <a:t>Getting your survey checked before it is released</a:t>
            </a:r>
            <a:endParaRPr lang="en-GB" sz="1600" dirty="0"/>
          </a:p>
          <a:p>
            <a:endParaRPr lang="en-GB" sz="1800" dirty="0"/>
          </a:p>
          <a:p>
            <a:endParaRPr lang="en-GB" sz="1800" dirty="0"/>
          </a:p>
          <a:p>
            <a:endParaRPr lang="en-GB" sz="1800" dirty="0"/>
          </a:p>
          <a:p>
            <a:endParaRPr lang="en-GB" sz="1800" dirty="0"/>
          </a:p>
          <a:p>
            <a:endParaRPr lang="en-GB" sz="18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1000126"/>
            <a:ext cx="5960855" cy="523784"/>
          </a:xfrm>
        </p:spPr>
        <p:txBody>
          <a:bodyPr/>
          <a:lstStyle/>
          <a:p>
            <a:r>
              <a:rPr lang="en-GB" dirty="0"/>
              <a:t>Designing and running a survey –tips and hints (cont.)</a:t>
            </a:r>
          </a:p>
          <a:p>
            <a:endParaRPr lang="en-GB" dirty="0"/>
          </a:p>
        </p:txBody>
      </p:sp>
    </p:spTree>
    <p:extLst>
      <p:ext uri="{BB962C8B-B14F-4D97-AF65-F5344CB8AC3E}">
        <p14:creationId xmlns:p14="http://schemas.microsoft.com/office/powerpoint/2010/main" val="36863619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JISC Survey </a:t>
            </a:r>
            <a:r>
              <a:rPr lang="en-GB" dirty="0" smtClean="0"/>
              <a:t>tool</a:t>
            </a:r>
            <a:endParaRPr lang="en-GB" dirty="0"/>
          </a:p>
        </p:txBody>
      </p:sp>
      <p:sp>
        <p:nvSpPr>
          <p:cNvPr id="3" name="Text Placeholder 2"/>
          <p:cNvSpPr>
            <a:spLocks noGrp="1"/>
          </p:cNvSpPr>
          <p:nvPr>
            <p:ph type="body" sz="quarter" idx="16"/>
          </p:nvPr>
        </p:nvSpPr>
        <p:spPr/>
        <p:txBody>
          <a:bodyPr/>
          <a:lstStyle/>
          <a:p>
            <a:pPr marL="0" indent="0">
              <a:buNone/>
            </a:pPr>
            <a:r>
              <a:rPr lang="en-GB" sz="2400" dirty="0">
                <a:hlinkClick r:id="rId2"/>
              </a:rPr>
              <a:t>https://www.onlinesurveys.ac.uk/help-support</a:t>
            </a:r>
            <a:r>
              <a:rPr lang="en-GB" sz="2400" dirty="0" smtClean="0">
                <a:hlinkClick r:id="rId2"/>
              </a:rPr>
              <a:t>/</a:t>
            </a:r>
            <a:endParaRPr lang="en-GB" sz="2400" dirty="0" smtClean="0"/>
          </a:p>
          <a:p>
            <a:pPr marL="0" indent="0">
              <a:buNone/>
            </a:pPr>
            <a:endParaRPr lang="en-GB" sz="2400" dirty="0"/>
          </a:p>
          <a:p>
            <a:pPr marL="0" indent="0">
              <a:buNone/>
            </a:pPr>
            <a:r>
              <a:rPr lang="en-GB" sz="2400" dirty="0">
                <a:hlinkClick r:id="rId3"/>
              </a:rPr>
              <a:t>https://admin.onlinesurveys.ac.uk/account/openuniversity/home</a:t>
            </a:r>
            <a:r>
              <a:rPr lang="en-GB" sz="2400" dirty="0" smtClean="0">
                <a:hlinkClick r:id="rId3"/>
              </a:rPr>
              <a:t>/</a:t>
            </a:r>
            <a:endParaRPr lang="en-GB" sz="2400" dirty="0" smtClean="0"/>
          </a:p>
          <a:p>
            <a:pPr marL="0" indent="0">
              <a:buNone/>
            </a:pPr>
            <a:endParaRPr lang="en-GB" dirty="0"/>
          </a:p>
          <a:p>
            <a:pPr marL="0" indent="0">
              <a:buNone/>
            </a:pPr>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r>
              <a:rPr lang="en-GB" dirty="0" smtClean="0"/>
              <a:t>Demonstration </a:t>
            </a:r>
            <a:endParaRPr lang="en-GB" dirty="0"/>
          </a:p>
        </p:txBody>
      </p:sp>
    </p:spTree>
    <p:extLst>
      <p:ext uri="{BB962C8B-B14F-4D97-AF65-F5344CB8AC3E}">
        <p14:creationId xmlns:p14="http://schemas.microsoft.com/office/powerpoint/2010/main" val="40733902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8"/>
          <p:cNvSpPr>
            <a:spLocks noGrp="1"/>
          </p:cNvSpPr>
          <p:nvPr>
            <p:ph type="ctrTitle"/>
          </p:nvPr>
        </p:nvSpPr>
        <p:spPr>
          <a:xfrm>
            <a:off x="899592" y="1190727"/>
            <a:ext cx="7344816" cy="3096344"/>
          </a:xfrm>
        </p:spPr>
        <p:txBody>
          <a:bodyPr>
            <a:noAutofit/>
          </a:bodyPr>
          <a:lstStyle/>
          <a:p>
            <a:pPr algn="l"/>
            <a:r>
              <a:rPr lang="en-GB" sz="5400" b="1" dirty="0">
                <a:solidFill>
                  <a:srgbClr val="1E4B9B"/>
                </a:solidFill>
                <a:latin typeface="Century Gothic" panose="020B0502020202020204" pitchFamily="34" charset="0"/>
              </a:rPr>
              <a:t>Interviews </a:t>
            </a:r>
            <a:br>
              <a:rPr lang="en-GB" sz="5400" b="1" dirty="0">
                <a:solidFill>
                  <a:srgbClr val="1E4B9B"/>
                </a:solidFill>
                <a:latin typeface="Century Gothic" panose="020B0502020202020204" pitchFamily="34" charset="0"/>
              </a:rPr>
            </a:br>
            <a:r>
              <a:rPr lang="en-GB" sz="5400" b="1" dirty="0">
                <a:solidFill>
                  <a:srgbClr val="1E4B9B"/>
                </a:solidFill>
                <a:latin typeface="Century Gothic" panose="020B0502020202020204" pitchFamily="34" charset="0"/>
              </a:rPr>
              <a:t>and </a:t>
            </a:r>
            <a:br>
              <a:rPr lang="en-GB" sz="5400" b="1" dirty="0">
                <a:solidFill>
                  <a:srgbClr val="1E4B9B"/>
                </a:solidFill>
                <a:latin typeface="Century Gothic" panose="020B0502020202020204" pitchFamily="34" charset="0"/>
              </a:rPr>
            </a:br>
            <a:r>
              <a:rPr lang="en-GB" sz="5400" b="1" dirty="0">
                <a:solidFill>
                  <a:srgbClr val="1E4B9B"/>
                </a:solidFill>
                <a:latin typeface="Century Gothic" panose="020B0502020202020204" pitchFamily="34" charset="0"/>
              </a:rPr>
              <a:t>focus </a:t>
            </a:r>
            <a:br>
              <a:rPr lang="en-GB" sz="5400" b="1" dirty="0">
                <a:solidFill>
                  <a:srgbClr val="1E4B9B"/>
                </a:solidFill>
                <a:latin typeface="Century Gothic" panose="020B0502020202020204" pitchFamily="34" charset="0"/>
              </a:rPr>
            </a:br>
            <a:r>
              <a:rPr lang="en-GB" sz="5400" b="1" dirty="0">
                <a:solidFill>
                  <a:srgbClr val="1E4B9B"/>
                </a:solidFill>
                <a:latin typeface="Century Gothic" panose="020B0502020202020204" pitchFamily="34" charset="0"/>
              </a:rPr>
              <a:t>groups</a:t>
            </a:r>
            <a:endParaRPr lang="en-GB" sz="5400" b="1" cap="none" dirty="0">
              <a:solidFill>
                <a:srgbClr val="1E4B9B"/>
              </a:solidFill>
              <a:latin typeface="Century Gothic" panose="020B0502020202020204" pitchFamily="34" charset="0"/>
            </a:endParaRPr>
          </a:p>
        </p:txBody>
      </p:sp>
      <p:sp>
        <p:nvSpPr>
          <p:cNvPr id="9" name="Subtitle 8"/>
          <p:cNvSpPr>
            <a:spLocks noGrp="1"/>
          </p:cNvSpPr>
          <p:nvPr>
            <p:ph type="subTitle" idx="1"/>
          </p:nvPr>
        </p:nvSpPr>
        <p:spPr>
          <a:xfrm>
            <a:off x="3498726" y="4700588"/>
            <a:ext cx="6517482" cy="1371599"/>
          </a:xfrm>
        </p:spPr>
        <p:txBody>
          <a:bodyPr/>
          <a:lstStyle/>
          <a:p>
            <a:r>
              <a:rPr lang="en-US" b="1" dirty="0">
                <a:latin typeface="Century Gothic" charset="0"/>
                <a:ea typeface="Century Gothic" charset="0"/>
                <a:cs typeface="Century Gothic" charset="0"/>
              </a:rPr>
              <a:t>Acknowledgement to </a:t>
            </a:r>
          </a:p>
          <a:p>
            <a:r>
              <a:rPr lang="en-US" b="1" dirty="0" err="1">
                <a:latin typeface="Century Gothic" charset="0"/>
                <a:ea typeface="Century Gothic" charset="0"/>
                <a:cs typeface="Century Gothic" charset="0"/>
              </a:rPr>
              <a:t>Dr</a:t>
            </a:r>
            <a:r>
              <a:rPr lang="en-US" b="1" dirty="0">
                <a:latin typeface="Century Gothic" charset="0"/>
                <a:ea typeface="Century Gothic" charset="0"/>
                <a:cs typeface="Century Gothic" charset="0"/>
              </a:rPr>
              <a:t> </a:t>
            </a:r>
            <a:r>
              <a:rPr lang="en-US" b="1" dirty="0" err="1">
                <a:latin typeface="Century Gothic" charset="0"/>
                <a:ea typeface="Century Gothic" charset="0"/>
                <a:cs typeface="Century Gothic" charset="0"/>
              </a:rPr>
              <a:t>Chrysoula</a:t>
            </a:r>
            <a:r>
              <a:rPr lang="en-US" b="1" dirty="0">
                <a:latin typeface="Century Gothic" charset="0"/>
                <a:ea typeface="Century Gothic" charset="0"/>
                <a:cs typeface="Century Gothic" charset="0"/>
              </a:rPr>
              <a:t> </a:t>
            </a:r>
            <a:r>
              <a:rPr lang="en-US" b="1" dirty="0" err="1">
                <a:latin typeface="Century Gothic" charset="0"/>
                <a:ea typeface="Century Gothic" charset="0"/>
                <a:cs typeface="Century Gothic" charset="0"/>
              </a:rPr>
              <a:t>Mangafa</a:t>
            </a:r>
            <a:r>
              <a:rPr lang="en-US" b="1" dirty="0">
                <a:latin typeface="Century Gothic" charset="0"/>
                <a:ea typeface="Century Gothic" charset="0"/>
                <a:cs typeface="Century Gothic" charset="0"/>
              </a:rPr>
              <a:t/>
            </a:r>
            <a:br>
              <a:rPr lang="en-US" b="1" dirty="0">
                <a:latin typeface="Century Gothic" charset="0"/>
                <a:ea typeface="Century Gothic" charset="0"/>
                <a:cs typeface="Century Gothic" charset="0"/>
              </a:rPr>
            </a:br>
            <a:r>
              <a:rPr lang="en-US" b="1" dirty="0" err="1">
                <a:latin typeface="Century Gothic" charset="0"/>
                <a:ea typeface="Century Gothic" charset="0"/>
                <a:cs typeface="Century Gothic" charset="0"/>
              </a:rPr>
              <a:t>Dr</a:t>
            </a:r>
            <a:r>
              <a:rPr lang="en-US" b="1" dirty="0">
                <a:latin typeface="Century Gothic" charset="0"/>
                <a:ea typeface="Century Gothic" charset="0"/>
                <a:cs typeface="Century Gothic" charset="0"/>
              </a:rPr>
              <a:t> Duygu Bektik</a:t>
            </a:r>
            <a:endParaRPr lang="en-US" dirty="0">
              <a:latin typeface="Century Gothic" charset="0"/>
              <a:ea typeface="Century Gothic" charset="0"/>
              <a:cs typeface="Century Gothic" charset="0"/>
            </a:endParaRPr>
          </a:p>
        </p:txBody>
      </p:sp>
    </p:spTree>
    <p:extLst>
      <p:ext uri="{BB962C8B-B14F-4D97-AF65-F5344CB8AC3E}">
        <p14:creationId xmlns:p14="http://schemas.microsoft.com/office/powerpoint/2010/main" val="8460090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276" y="236303"/>
            <a:ext cx="7200900" cy="1485900"/>
          </a:xfrm>
        </p:spPr>
        <p:txBody>
          <a:bodyPr>
            <a:noAutofit/>
          </a:bodyPr>
          <a:lstStyle/>
          <a:p>
            <a:r>
              <a:rPr lang="en-GB" sz="3600" b="1" dirty="0">
                <a:solidFill>
                  <a:srgbClr val="1E4B9B"/>
                </a:solidFill>
                <a:latin typeface="+mn-lt"/>
              </a:rPr>
              <a:t>Advantages vs. Disadvantages</a:t>
            </a:r>
          </a:p>
        </p:txBody>
      </p:sp>
      <p:sp>
        <p:nvSpPr>
          <p:cNvPr id="4" name="Text Placeholder 3"/>
          <p:cNvSpPr>
            <a:spLocks noGrp="1"/>
          </p:cNvSpPr>
          <p:nvPr>
            <p:ph type="body" idx="1"/>
          </p:nvPr>
        </p:nvSpPr>
        <p:spPr>
          <a:xfrm>
            <a:off x="717904" y="979854"/>
            <a:ext cx="3335840" cy="823912"/>
          </a:xfrm>
        </p:spPr>
        <p:txBody>
          <a:bodyPr/>
          <a:lstStyle/>
          <a:p>
            <a:pPr algn="ctr"/>
            <a:r>
              <a:rPr lang="en-GB" b="1" dirty="0">
                <a:solidFill>
                  <a:srgbClr val="1E4B9B"/>
                </a:solidFill>
                <a:latin typeface="Century Gothic" panose="020B0502020202020204" pitchFamily="34" charset="0"/>
              </a:rPr>
              <a:t>Interviews</a:t>
            </a:r>
          </a:p>
        </p:txBody>
      </p:sp>
      <p:sp>
        <p:nvSpPr>
          <p:cNvPr id="3" name="Content Placeholder 2"/>
          <p:cNvSpPr>
            <a:spLocks noGrp="1"/>
          </p:cNvSpPr>
          <p:nvPr>
            <p:ph sz="half" idx="2"/>
          </p:nvPr>
        </p:nvSpPr>
        <p:spPr>
          <a:xfrm>
            <a:off x="1100708" y="1803766"/>
            <a:ext cx="3335839" cy="4282510"/>
          </a:xfrm>
        </p:spPr>
        <p:txBody>
          <a:bodyPr>
            <a:noAutofit/>
          </a:bodyPr>
          <a:lstStyle/>
          <a:p>
            <a:pPr marL="0" indent="0">
              <a:buClr>
                <a:srgbClr val="205384"/>
              </a:buClr>
              <a:buNone/>
            </a:pPr>
            <a:r>
              <a:rPr lang="en-GB" sz="2400" b="1" dirty="0">
                <a:solidFill>
                  <a:schemeClr val="tx1"/>
                </a:solidFill>
              </a:rPr>
              <a:t>+</a:t>
            </a:r>
            <a:r>
              <a:rPr lang="en-GB" sz="2400" dirty="0">
                <a:solidFill>
                  <a:schemeClr val="tx1"/>
                </a:solidFill>
              </a:rPr>
              <a:t> Allow for in-depth discussion with an individual </a:t>
            </a:r>
          </a:p>
          <a:p>
            <a:pPr marL="0" indent="0">
              <a:buClr>
                <a:srgbClr val="205384"/>
              </a:buClr>
              <a:buNone/>
            </a:pPr>
            <a:r>
              <a:rPr lang="en-GB" sz="2400" b="1" dirty="0">
                <a:solidFill>
                  <a:schemeClr val="tx1"/>
                </a:solidFill>
              </a:rPr>
              <a:t>+</a:t>
            </a:r>
            <a:r>
              <a:rPr lang="en-GB" sz="2400" dirty="0">
                <a:solidFill>
                  <a:schemeClr val="tx1"/>
                </a:solidFill>
              </a:rPr>
              <a:t> Easy to schedule</a:t>
            </a:r>
          </a:p>
          <a:p>
            <a:pPr marL="0" indent="0">
              <a:buClr>
                <a:srgbClr val="205384"/>
              </a:buClr>
              <a:buNone/>
            </a:pPr>
            <a:r>
              <a:rPr lang="en-GB" sz="2400" b="1" dirty="0">
                <a:solidFill>
                  <a:schemeClr val="tx1"/>
                </a:solidFill>
              </a:rPr>
              <a:t>+</a:t>
            </a:r>
            <a:r>
              <a:rPr lang="en-GB" sz="2400" dirty="0">
                <a:solidFill>
                  <a:schemeClr val="tx1"/>
                </a:solidFill>
              </a:rPr>
              <a:t> More suitable for sensitive topics</a:t>
            </a:r>
          </a:p>
          <a:p>
            <a:pPr marL="0" indent="0">
              <a:buClr>
                <a:srgbClr val="205384"/>
              </a:buClr>
              <a:buNone/>
            </a:pPr>
            <a:r>
              <a:rPr lang="en-GB" sz="2400" b="1" dirty="0">
                <a:solidFill>
                  <a:schemeClr val="tx1"/>
                </a:solidFill>
              </a:rPr>
              <a:t>-</a:t>
            </a:r>
            <a:r>
              <a:rPr lang="en-GB" sz="2400" dirty="0">
                <a:solidFill>
                  <a:schemeClr val="tx1"/>
                </a:solidFill>
              </a:rPr>
              <a:t> More time consuming than focus groups</a:t>
            </a:r>
          </a:p>
          <a:p>
            <a:pPr marL="0" indent="0">
              <a:buClr>
                <a:srgbClr val="205384"/>
              </a:buClr>
              <a:buNone/>
            </a:pPr>
            <a:r>
              <a:rPr lang="en-GB" sz="2400" b="1" dirty="0">
                <a:solidFill>
                  <a:schemeClr val="tx1"/>
                </a:solidFill>
              </a:rPr>
              <a:t>-</a:t>
            </a:r>
            <a:r>
              <a:rPr lang="en-GB" sz="2400" dirty="0">
                <a:solidFill>
                  <a:schemeClr val="tx1"/>
                </a:solidFill>
              </a:rPr>
              <a:t> Reactive effects – influence of the interviewer </a:t>
            </a:r>
          </a:p>
        </p:txBody>
      </p:sp>
      <p:sp>
        <p:nvSpPr>
          <p:cNvPr id="5" name="Text Placeholder 4"/>
          <p:cNvSpPr>
            <a:spLocks noGrp="1"/>
          </p:cNvSpPr>
          <p:nvPr>
            <p:ph type="body" sz="quarter" idx="3"/>
          </p:nvPr>
        </p:nvSpPr>
        <p:spPr>
          <a:xfrm>
            <a:off x="4561891" y="979453"/>
            <a:ext cx="3335840" cy="823912"/>
          </a:xfrm>
        </p:spPr>
        <p:txBody>
          <a:bodyPr/>
          <a:lstStyle/>
          <a:p>
            <a:pPr algn="ctr"/>
            <a:r>
              <a:rPr lang="en-GB" b="1" dirty="0">
                <a:solidFill>
                  <a:srgbClr val="1E4B9B"/>
                </a:solidFill>
                <a:latin typeface="Century Gothic" panose="020B0502020202020204" pitchFamily="34" charset="0"/>
              </a:rPr>
              <a:t>Focus groups</a:t>
            </a:r>
          </a:p>
        </p:txBody>
      </p:sp>
      <p:sp>
        <p:nvSpPr>
          <p:cNvPr id="6" name="Content Placeholder 5"/>
          <p:cNvSpPr>
            <a:spLocks noGrp="1"/>
          </p:cNvSpPr>
          <p:nvPr>
            <p:ph sz="quarter" idx="4"/>
          </p:nvPr>
        </p:nvSpPr>
        <p:spPr>
          <a:xfrm>
            <a:off x="4860032" y="1803766"/>
            <a:ext cx="3551864" cy="4282510"/>
          </a:xfrm>
        </p:spPr>
        <p:txBody>
          <a:bodyPr>
            <a:noAutofit/>
          </a:bodyPr>
          <a:lstStyle/>
          <a:p>
            <a:pPr marL="0" indent="0">
              <a:buNone/>
            </a:pPr>
            <a:r>
              <a:rPr lang="en-GB" sz="2400" b="1" dirty="0">
                <a:solidFill>
                  <a:schemeClr val="tx1"/>
                </a:solidFill>
              </a:rPr>
              <a:t>+</a:t>
            </a:r>
            <a:r>
              <a:rPr lang="en-GB" sz="2400" dirty="0">
                <a:solidFill>
                  <a:schemeClr val="tx1"/>
                </a:solidFill>
              </a:rPr>
              <a:t> Allows for group discussion, interaction</a:t>
            </a:r>
          </a:p>
          <a:p>
            <a:pPr marL="0" indent="0">
              <a:buNone/>
            </a:pPr>
            <a:r>
              <a:rPr lang="en-GB" sz="2400" b="1" dirty="0">
                <a:solidFill>
                  <a:schemeClr val="tx1"/>
                </a:solidFill>
              </a:rPr>
              <a:t>+</a:t>
            </a:r>
            <a:r>
              <a:rPr lang="en-GB" sz="2400" dirty="0">
                <a:solidFill>
                  <a:schemeClr val="tx1"/>
                </a:solidFill>
              </a:rPr>
              <a:t> More efficient – collect data from multiple people </a:t>
            </a:r>
          </a:p>
          <a:p>
            <a:pPr marL="0" indent="0">
              <a:buNone/>
            </a:pPr>
            <a:r>
              <a:rPr lang="en-GB" sz="2400" b="1" dirty="0">
                <a:solidFill>
                  <a:schemeClr val="tx1"/>
                </a:solidFill>
              </a:rPr>
              <a:t>-</a:t>
            </a:r>
            <a:r>
              <a:rPr lang="en-GB" sz="2400" dirty="0">
                <a:solidFill>
                  <a:schemeClr val="tx1"/>
                </a:solidFill>
              </a:rPr>
              <a:t> Need to coordinate and manage multiple participants </a:t>
            </a:r>
          </a:p>
          <a:p>
            <a:pPr marL="0" indent="0">
              <a:buNone/>
            </a:pPr>
            <a:r>
              <a:rPr lang="en-GB" sz="2400" b="1" dirty="0">
                <a:solidFill>
                  <a:schemeClr val="tx1"/>
                </a:solidFill>
              </a:rPr>
              <a:t>-</a:t>
            </a:r>
            <a:r>
              <a:rPr lang="en-GB" sz="2400" dirty="0">
                <a:solidFill>
                  <a:schemeClr val="tx1"/>
                </a:solidFill>
              </a:rPr>
              <a:t> Subject to group dynamics (group effect)</a:t>
            </a:r>
          </a:p>
          <a:p>
            <a:pPr marL="0" indent="0">
              <a:buNone/>
            </a:pPr>
            <a:r>
              <a:rPr lang="en-GB" sz="2400" b="1" dirty="0">
                <a:solidFill>
                  <a:schemeClr val="tx1"/>
                </a:solidFill>
              </a:rPr>
              <a:t>-</a:t>
            </a:r>
            <a:r>
              <a:rPr lang="en-GB" sz="2400" dirty="0">
                <a:solidFill>
                  <a:schemeClr val="tx1"/>
                </a:solidFill>
              </a:rPr>
              <a:t> Less anonymous (sensitive topics</a:t>
            </a:r>
            <a:r>
              <a:rPr lang="en-GB" sz="2400" dirty="0">
                <a:latin typeface="Century Gothic" panose="020B0502020202020204" pitchFamily="34" charset="0"/>
              </a:rPr>
              <a:t>)</a:t>
            </a:r>
          </a:p>
          <a:p>
            <a:endParaRPr lang="en-GB" dirty="0">
              <a:latin typeface="Century Gothic" panose="020B0502020202020204" pitchFamily="34" charset="0"/>
            </a:endParaRPr>
          </a:p>
        </p:txBody>
      </p:sp>
    </p:spTree>
    <p:extLst>
      <p:ext uri="{BB962C8B-B14F-4D97-AF65-F5344CB8AC3E}">
        <p14:creationId xmlns:p14="http://schemas.microsoft.com/office/powerpoint/2010/main" val="3786863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Aims of session</a:t>
            </a:r>
          </a:p>
        </p:txBody>
      </p:sp>
      <p:sp>
        <p:nvSpPr>
          <p:cNvPr id="3" name="Text Placeholder 2"/>
          <p:cNvSpPr>
            <a:spLocks noGrp="1"/>
          </p:cNvSpPr>
          <p:nvPr>
            <p:ph type="body" sz="quarter" idx="16"/>
          </p:nvPr>
        </p:nvSpPr>
        <p:spPr/>
        <p:txBody>
          <a:bodyPr/>
          <a:lstStyle/>
          <a:p>
            <a:pPr marL="0" indent="0">
              <a:buNone/>
            </a:pPr>
            <a:r>
              <a:rPr lang="en-GB" sz="2000" dirty="0" smtClean="0"/>
              <a:t>1. The differences between quantitative and qualitative data</a:t>
            </a:r>
          </a:p>
          <a:p>
            <a:pPr marL="0" indent="0">
              <a:buNone/>
            </a:pPr>
            <a:r>
              <a:rPr lang="en-GB" sz="2000" dirty="0" smtClean="0"/>
              <a:t>2. Research methods including</a:t>
            </a:r>
          </a:p>
          <a:p>
            <a:pPr marL="0" indent="0">
              <a:buNone/>
            </a:pPr>
            <a:endParaRPr lang="en-GB" sz="2000" dirty="0"/>
          </a:p>
          <a:p>
            <a:r>
              <a:rPr lang="en-GB" sz="2000" dirty="0" smtClean="0"/>
              <a:t>Surveys</a:t>
            </a:r>
          </a:p>
          <a:p>
            <a:r>
              <a:rPr lang="en-GB" sz="2000" dirty="0" smtClean="0"/>
              <a:t>Interviews</a:t>
            </a:r>
          </a:p>
          <a:p>
            <a:r>
              <a:rPr lang="en-GB" sz="2000" dirty="0" smtClean="0"/>
              <a:t>Focus groups</a:t>
            </a:r>
          </a:p>
          <a:p>
            <a:endParaRPr lang="en-GB" dirty="0" smtClean="0"/>
          </a:p>
          <a:p>
            <a:endParaRPr lang="en-GB" dirty="0"/>
          </a:p>
        </p:txBody>
      </p:sp>
      <p:sp>
        <p:nvSpPr>
          <p:cNvPr id="4" name="Content Placeholder 3"/>
          <p:cNvSpPr>
            <a:spLocks noGrp="1"/>
          </p:cNvSpPr>
          <p:nvPr>
            <p:ph sz="quarter" idx="27"/>
          </p:nvPr>
        </p:nvSpPr>
        <p:spPr>
          <a:xfrm>
            <a:off x="577968" y="5815013"/>
            <a:ext cx="7246761" cy="910237"/>
          </a:xfrm>
        </p:spPr>
        <p:txBody>
          <a:bodyPr/>
          <a:lstStyle/>
          <a:p>
            <a:pPr algn="l"/>
            <a:r>
              <a:rPr lang="en-GB" dirty="0" smtClean="0"/>
              <a:t>Thanks to Dr </a:t>
            </a:r>
            <a:r>
              <a:rPr lang="en-GB" dirty="0" err="1" smtClean="0"/>
              <a:t>Chrysoula</a:t>
            </a:r>
            <a:r>
              <a:rPr lang="en-GB" dirty="0" smtClean="0"/>
              <a:t> </a:t>
            </a:r>
            <a:r>
              <a:rPr lang="en-GB" dirty="0" err="1" smtClean="0"/>
              <a:t>Mangafa</a:t>
            </a:r>
            <a:r>
              <a:rPr lang="en-GB" dirty="0" smtClean="0"/>
              <a:t>, </a:t>
            </a:r>
            <a:r>
              <a:rPr lang="en-US" b="1" dirty="0" err="1">
                <a:latin typeface="Century Gothic" charset="0"/>
                <a:ea typeface="Century Gothic" charset="0"/>
                <a:cs typeface="Century Gothic" charset="0"/>
              </a:rPr>
              <a:t>Dr</a:t>
            </a:r>
            <a:r>
              <a:rPr lang="en-US" b="1" dirty="0">
                <a:latin typeface="Century Gothic" charset="0"/>
                <a:ea typeface="Century Gothic" charset="0"/>
                <a:cs typeface="Century Gothic" charset="0"/>
              </a:rPr>
              <a:t> </a:t>
            </a:r>
            <a:r>
              <a:rPr lang="en-US" b="1" dirty="0" err="1">
                <a:latin typeface="Century Gothic" charset="0"/>
                <a:ea typeface="Century Gothic" charset="0"/>
                <a:cs typeface="Century Gothic" charset="0"/>
              </a:rPr>
              <a:t>Duygu</a:t>
            </a:r>
            <a:r>
              <a:rPr lang="en-US" b="1" dirty="0">
                <a:latin typeface="Century Gothic" charset="0"/>
                <a:ea typeface="Century Gothic" charset="0"/>
                <a:cs typeface="Century Gothic" charset="0"/>
              </a:rPr>
              <a:t> </a:t>
            </a:r>
            <a:r>
              <a:rPr lang="en-US" b="1" dirty="0" err="1" smtClean="0">
                <a:latin typeface="Century Gothic" charset="0"/>
                <a:ea typeface="Century Gothic" charset="0"/>
                <a:cs typeface="Century Gothic" charset="0"/>
              </a:rPr>
              <a:t>Bektik</a:t>
            </a:r>
            <a:r>
              <a:rPr lang="en-US" dirty="0" smtClean="0">
                <a:latin typeface="Century Gothic" charset="0"/>
                <a:ea typeface="Century Gothic" charset="0"/>
                <a:cs typeface="Century Gothic" charset="0"/>
              </a:rPr>
              <a:t> </a:t>
            </a:r>
            <a:r>
              <a:rPr lang="en-GB" dirty="0" smtClean="0"/>
              <a:t>and  Dr Laura Hills </a:t>
            </a:r>
            <a:endParaRPr lang="en-GB" dirty="0"/>
          </a:p>
        </p:txBody>
      </p:sp>
      <p:sp>
        <p:nvSpPr>
          <p:cNvPr id="5" name="Text Placeholder 4"/>
          <p:cNvSpPr>
            <a:spLocks noGrp="1"/>
          </p:cNvSpPr>
          <p:nvPr>
            <p:ph type="body" sz="quarter" idx="22"/>
          </p:nvPr>
        </p:nvSpPr>
        <p:spPr/>
        <p:txBody>
          <a:bodyPr/>
          <a:lstStyle/>
          <a:p>
            <a:r>
              <a:rPr lang="en-GB" dirty="0"/>
              <a:t>Overview</a:t>
            </a:r>
          </a:p>
          <a:p>
            <a:endParaRPr lang="en-GB" dirty="0"/>
          </a:p>
        </p:txBody>
      </p:sp>
    </p:spTree>
    <p:extLst>
      <p:ext uri="{BB962C8B-B14F-4D97-AF65-F5344CB8AC3E}">
        <p14:creationId xmlns:p14="http://schemas.microsoft.com/office/powerpoint/2010/main" val="2905988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fontScale="90000"/>
          </a:bodyPr>
          <a:lstStyle/>
          <a:p>
            <a:endParaRPr lang="en-GB" sz="4000" b="1" dirty="0">
              <a:solidFill>
                <a:srgbClr val="1E4B9B"/>
              </a:solidFill>
            </a:endParaRPr>
          </a:p>
        </p:txBody>
      </p:sp>
      <p:sp>
        <p:nvSpPr>
          <p:cNvPr id="3" name="Content Placeholder 2"/>
          <p:cNvSpPr>
            <a:spLocks noGrp="1"/>
          </p:cNvSpPr>
          <p:nvPr>
            <p:ph idx="1"/>
          </p:nvPr>
        </p:nvSpPr>
        <p:spPr>
          <a:xfrm>
            <a:off x="1017629" y="1844824"/>
            <a:ext cx="7200900" cy="3960440"/>
          </a:xfrm>
        </p:spPr>
        <p:txBody>
          <a:bodyPr>
            <a:noAutofit/>
          </a:bodyPr>
          <a:lstStyle/>
          <a:p>
            <a:r>
              <a:rPr lang="en-GB"/>
              <a:t>Face-to-face</a:t>
            </a:r>
            <a:endParaRPr lang="en-GB" dirty="0"/>
          </a:p>
          <a:p>
            <a:pPr lvl="1"/>
            <a:r>
              <a:rPr lang="en-GB" dirty="0"/>
              <a:t>Synchronous time and place </a:t>
            </a:r>
          </a:p>
          <a:p>
            <a:pPr lvl="1"/>
            <a:r>
              <a:rPr lang="en-GB" dirty="0"/>
              <a:t>Pick up on non-verbal cues </a:t>
            </a:r>
          </a:p>
          <a:p>
            <a:r>
              <a:rPr lang="en-GB" dirty="0"/>
              <a:t>Phone/Skype/Text-chat</a:t>
            </a:r>
          </a:p>
          <a:p>
            <a:pPr lvl="1"/>
            <a:r>
              <a:rPr lang="en-GB" dirty="0"/>
              <a:t>Synchronous time, asynchronous place </a:t>
            </a:r>
          </a:p>
          <a:p>
            <a:pPr lvl="1"/>
            <a:r>
              <a:rPr lang="en-GB" dirty="0"/>
              <a:t>Wider reach in terms of recruiting participants </a:t>
            </a:r>
          </a:p>
          <a:p>
            <a:r>
              <a:rPr lang="en-GB" dirty="0"/>
              <a:t>Email (Hamilton &amp; Bowers, 2006)</a:t>
            </a:r>
          </a:p>
          <a:p>
            <a:pPr lvl="1"/>
            <a:r>
              <a:rPr lang="en-GB" dirty="0"/>
              <a:t>Asynchronous time, asynchronous place </a:t>
            </a:r>
          </a:p>
          <a:p>
            <a:pPr lvl="1"/>
            <a:r>
              <a:rPr lang="en-GB" dirty="0"/>
              <a:t>Allows participants to consider their answers before responding </a:t>
            </a:r>
          </a:p>
        </p:txBody>
      </p:sp>
      <p:sp>
        <p:nvSpPr>
          <p:cNvPr id="4" name="Text Placeholder 1">
            <a:extLst>
              <a:ext uri="{FF2B5EF4-FFF2-40B4-BE49-F238E27FC236}">
                <a16:creationId xmlns="" xmlns:a16="http://schemas.microsoft.com/office/drawing/2014/main" id="{9A92EA3D-7CED-6141-BC26-942E01332DBC}"/>
              </a:ext>
            </a:extLst>
          </p:cNvPr>
          <p:cNvSpPr txBox="1">
            <a:spLocks/>
          </p:cNvSpPr>
          <p:nvPr/>
        </p:nvSpPr>
        <p:spPr>
          <a:xfrm>
            <a:off x="577968" y="464267"/>
            <a:ext cx="5960855" cy="8813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1E4B9B"/>
                </a:solidFill>
              </a:rPr>
              <a:t>Types of Interviews</a:t>
            </a:r>
          </a:p>
        </p:txBody>
      </p:sp>
    </p:spTree>
    <p:extLst>
      <p:ext uri="{BB962C8B-B14F-4D97-AF65-F5344CB8AC3E}">
        <p14:creationId xmlns:p14="http://schemas.microsoft.com/office/powerpoint/2010/main" val="3561131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GB" sz="4000" b="1" dirty="0">
              <a:solidFill>
                <a:srgbClr val="1E4B9B"/>
              </a:solidFill>
              <a:latin typeface="Century Gothic" panose="020B0502020202020204" pitchFamily="34" charset="0"/>
            </a:endParaRPr>
          </a:p>
        </p:txBody>
      </p:sp>
      <p:sp>
        <p:nvSpPr>
          <p:cNvPr id="3" name="Content Placeholder 2"/>
          <p:cNvSpPr>
            <a:spLocks noGrp="1"/>
          </p:cNvSpPr>
          <p:nvPr>
            <p:ph idx="1"/>
          </p:nvPr>
        </p:nvSpPr>
        <p:spPr>
          <a:xfrm>
            <a:off x="1052595" y="1772816"/>
            <a:ext cx="7200900" cy="4248472"/>
          </a:xfrm>
        </p:spPr>
        <p:txBody>
          <a:bodyPr>
            <a:normAutofit/>
          </a:bodyPr>
          <a:lstStyle/>
          <a:p>
            <a:r>
              <a:rPr lang="en-GB" sz="2200" dirty="0"/>
              <a:t>Length of session </a:t>
            </a:r>
          </a:p>
          <a:p>
            <a:pPr lvl="1"/>
            <a:r>
              <a:rPr lang="en-GB" sz="2200" dirty="0"/>
              <a:t>Interviews: 30 mins-1 hour </a:t>
            </a:r>
          </a:p>
          <a:p>
            <a:pPr lvl="1"/>
            <a:r>
              <a:rPr lang="en-GB" sz="2200" dirty="0"/>
              <a:t>Focus groups: 1-2 hours </a:t>
            </a:r>
          </a:p>
          <a:p>
            <a:r>
              <a:rPr lang="en-GB" sz="2200" dirty="0"/>
              <a:t>Number of participants</a:t>
            </a:r>
          </a:p>
          <a:p>
            <a:pPr lvl="1"/>
            <a:r>
              <a:rPr lang="en-GB" sz="2200" dirty="0"/>
              <a:t>Concept of ‘saturation’: where additional numbers don’t provide any additional insights</a:t>
            </a:r>
          </a:p>
          <a:p>
            <a:pPr lvl="1"/>
            <a:r>
              <a:rPr lang="en-GB" sz="2200" dirty="0"/>
              <a:t>Rough estimate (for homogenous groups):</a:t>
            </a:r>
          </a:p>
          <a:p>
            <a:pPr lvl="2"/>
            <a:r>
              <a:rPr lang="en-GB" sz="2200" dirty="0"/>
              <a:t>Interviews: 10-15 </a:t>
            </a:r>
          </a:p>
          <a:p>
            <a:pPr lvl="2"/>
            <a:r>
              <a:rPr lang="en-GB" sz="2200" dirty="0"/>
              <a:t>Focus groups (</a:t>
            </a:r>
            <a:r>
              <a:rPr lang="en-GB" sz="2200" dirty="0" err="1"/>
              <a:t>ftf</a:t>
            </a:r>
            <a:r>
              <a:rPr lang="en-GB" sz="2200" dirty="0"/>
              <a:t>): 6-10 </a:t>
            </a:r>
          </a:p>
          <a:p>
            <a:pPr lvl="2"/>
            <a:r>
              <a:rPr lang="en-GB" sz="2200" dirty="0"/>
              <a:t>Focus groups (online): 4-8</a:t>
            </a:r>
          </a:p>
          <a:p>
            <a:pPr lvl="1"/>
            <a:r>
              <a:rPr lang="en-GB" sz="2200" dirty="0"/>
              <a:t>Participants will drop out at the last minute </a:t>
            </a:r>
          </a:p>
          <a:p>
            <a:pPr marL="457200" lvl="1" indent="0">
              <a:buNone/>
            </a:pPr>
            <a:endParaRPr lang="en-GB" dirty="0"/>
          </a:p>
          <a:p>
            <a:pPr lvl="1"/>
            <a:endParaRPr lang="en-GB" dirty="0"/>
          </a:p>
          <a:p>
            <a:pPr lvl="1"/>
            <a:endParaRPr lang="en-GB" dirty="0"/>
          </a:p>
          <a:p>
            <a:pPr>
              <a:buFontTx/>
              <a:buChar char="-"/>
            </a:pPr>
            <a:endParaRPr lang="en-GB" dirty="0"/>
          </a:p>
          <a:p>
            <a:pPr marL="0" indent="0">
              <a:buNone/>
            </a:pPr>
            <a:endParaRPr lang="en-GB" dirty="0"/>
          </a:p>
        </p:txBody>
      </p:sp>
      <p:sp>
        <p:nvSpPr>
          <p:cNvPr id="4" name="Text Placeholder 1">
            <a:extLst>
              <a:ext uri="{FF2B5EF4-FFF2-40B4-BE49-F238E27FC236}">
                <a16:creationId xmlns="" xmlns:a16="http://schemas.microsoft.com/office/drawing/2014/main" id="{F7A04AC3-D5C2-6246-B747-2743CD7033B1}"/>
              </a:ext>
            </a:extLst>
          </p:cNvPr>
          <p:cNvSpPr txBox="1">
            <a:spLocks/>
          </p:cNvSpPr>
          <p:nvPr/>
        </p:nvSpPr>
        <p:spPr>
          <a:xfrm>
            <a:off x="577968" y="464267"/>
            <a:ext cx="5960855" cy="8813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dirty="0">
                <a:solidFill>
                  <a:srgbClr val="1E4B9B"/>
                </a:solidFill>
              </a:rPr>
              <a:t>Details to consider</a:t>
            </a:r>
          </a:p>
        </p:txBody>
      </p:sp>
    </p:spTree>
    <p:extLst>
      <p:ext uri="{BB962C8B-B14F-4D97-AF65-F5344CB8AC3E}">
        <p14:creationId xmlns:p14="http://schemas.microsoft.com/office/powerpoint/2010/main" val="30697676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GB" sz="4000" b="1" dirty="0">
              <a:solidFill>
                <a:srgbClr val="1E4B9B"/>
              </a:solidFill>
              <a:latin typeface="Century Gothic" panose="020B0502020202020204" pitchFamily="34" charset="0"/>
            </a:endParaRPr>
          </a:p>
        </p:txBody>
      </p:sp>
      <p:sp>
        <p:nvSpPr>
          <p:cNvPr id="3" name="Content Placeholder 2"/>
          <p:cNvSpPr>
            <a:spLocks noGrp="1"/>
          </p:cNvSpPr>
          <p:nvPr>
            <p:ph idx="1"/>
          </p:nvPr>
        </p:nvSpPr>
        <p:spPr>
          <a:xfrm>
            <a:off x="1028700" y="2060848"/>
            <a:ext cx="7200900" cy="3816424"/>
          </a:xfrm>
        </p:spPr>
        <p:txBody>
          <a:bodyPr>
            <a:noAutofit/>
          </a:bodyPr>
          <a:lstStyle/>
          <a:p>
            <a:r>
              <a:rPr lang="en-GB" dirty="0"/>
              <a:t>Note taking </a:t>
            </a:r>
          </a:p>
          <a:p>
            <a:pPr lvl="1"/>
            <a:r>
              <a:rPr lang="en-GB" dirty="0"/>
              <a:t>Can be difficult to write notes and listen</a:t>
            </a:r>
          </a:p>
          <a:p>
            <a:pPr lvl="1"/>
            <a:r>
              <a:rPr lang="en-GB" dirty="0"/>
              <a:t>Useful to have an assigned note-taker in a focus group </a:t>
            </a:r>
          </a:p>
          <a:p>
            <a:r>
              <a:rPr lang="en-GB" dirty="0"/>
              <a:t>Recordings </a:t>
            </a:r>
          </a:p>
          <a:p>
            <a:pPr lvl="1"/>
            <a:r>
              <a:rPr lang="en-GB" dirty="0"/>
              <a:t>Audio recorders </a:t>
            </a:r>
          </a:p>
          <a:p>
            <a:pPr lvl="1"/>
            <a:r>
              <a:rPr lang="en-GB" dirty="0"/>
              <a:t>Video cameras </a:t>
            </a:r>
          </a:p>
          <a:p>
            <a:pPr lvl="1"/>
            <a:r>
              <a:rPr lang="en-GB" dirty="0"/>
              <a:t>In-built function (Skype or Adobe Connect)</a:t>
            </a:r>
          </a:p>
          <a:p>
            <a:pPr lvl="1"/>
            <a:r>
              <a:rPr lang="en-GB" dirty="0"/>
              <a:t>Will require transcription </a:t>
            </a:r>
          </a:p>
          <a:p>
            <a:r>
              <a:rPr lang="en-GB" dirty="0"/>
              <a:t>Chat logs and emails </a:t>
            </a:r>
          </a:p>
        </p:txBody>
      </p:sp>
      <p:sp>
        <p:nvSpPr>
          <p:cNvPr id="6" name="Text Placeholder 1">
            <a:extLst>
              <a:ext uri="{FF2B5EF4-FFF2-40B4-BE49-F238E27FC236}">
                <a16:creationId xmlns="" xmlns:a16="http://schemas.microsoft.com/office/drawing/2014/main" id="{9B8323BB-816F-B04A-AEDD-31B53EE448FB}"/>
              </a:ext>
            </a:extLst>
          </p:cNvPr>
          <p:cNvSpPr txBox="1">
            <a:spLocks/>
          </p:cNvSpPr>
          <p:nvPr/>
        </p:nvSpPr>
        <p:spPr>
          <a:xfrm>
            <a:off x="577968" y="464267"/>
            <a:ext cx="5960855" cy="8813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dirty="0">
                <a:solidFill>
                  <a:srgbClr val="1E4B9B"/>
                </a:solidFill>
              </a:rPr>
              <a:t>What data to collect</a:t>
            </a:r>
          </a:p>
        </p:txBody>
      </p:sp>
    </p:spTree>
    <p:extLst>
      <p:ext uri="{BB962C8B-B14F-4D97-AF65-F5344CB8AC3E}">
        <p14:creationId xmlns:p14="http://schemas.microsoft.com/office/powerpoint/2010/main" val="34348570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GB" sz="4000" b="1" dirty="0">
              <a:solidFill>
                <a:srgbClr val="1E4B9B"/>
              </a:solidFill>
              <a:latin typeface="Century Gothic" panose="020B0502020202020204" pitchFamily="34" charset="0"/>
            </a:endParaRPr>
          </a:p>
        </p:txBody>
      </p:sp>
      <p:sp>
        <p:nvSpPr>
          <p:cNvPr id="3" name="Content Placeholder 2"/>
          <p:cNvSpPr>
            <a:spLocks noGrp="1"/>
          </p:cNvSpPr>
          <p:nvPr>
            <p:ph idx="1"/>
          </p:nvPr>
        </p:nvSpPr>
        <p:spPr>
          <a:xfrm>
            <a:off x="1214436" y="1743100"/>
            <a:ext cx="7372351" cy="4429100"/>
          </a:xfrm>
        </p:spPr>
        <p:txBody>
          <a:bodyPr>
            <a:normAutofit/>
          </a:bodyPr>
          <a:lstStyle/>
          <a:p>
            <a:r>
              <a:rPr lang="en-GB" sz="2200" dirty="0"/>
              <a:t>Structured, semi-structured and unstructured</a:t>
            </a:r>
          </a:p>
          <a:p>
            <a:r>
              <a:rPr lang="en-GB" sz="2200" dirty="0"/>
              <a:t>General advice</a:t>
            </a:r>
          </a:p>
          <a:p>
            <a:pPr lvl="1"/>
            <a:r>
              <a:rPr lang="en-GB" sz="2200" dirty="0"/>
              <a:t>Questions should relate to the project’s aim </a:t>
            </a:r>
          </a:p>
          <a:p>
            <a:pPr lvl="1"/>
            <a:r>
              <a:rPr lang="en-GB" sz="2200" dirty="0"/>
              <a:t>Keep them simple and short </a:t>
            </a:r>
          </a:p>
          <a:p>
            <a:pPr lvl="1"/>
            <a:r>
              <a:rPr lang="en-GB" sz="2200" dirty="0"/>
              <a:t>Avoid the use of jargon e.g. unfamiliar acronyms, specialist terminology </a:t>
            </a:r>
          </a:p>
          <a:p>
            <a:pPr lvl="1"/>
            <a:r>
              <a:rPr lang="en-GB" sz="2200" dirty="0"/>
              <a:t>Don’t have too many questions – keep in mind how long the session will be </a:t>
            </a:r>
          </a:p>
          <a:p>
            <a:pPr lvl="1"/>
            <a:r>
              <a:rPr lang="en-GB" sz="2200" dirty="0"/>
              <a:t>Pilot your questions and refine them </a:t>
            </a:r>
          </a:p>
          <a:p>
            <a:endParaRPr lang="en-GB" dirty="0"/>
          </a:p>
        </p:txBody>
      </p:sp>
      <p:sp>
        <p:nvSpPr>
          <p:cNvPr id="6" name="Text Placeholder 1">
            <a:extLst>
              <a:ext uri="{FF2B5EF4-FFF2-40B4-BE49-F238E27FC236}">
                <a16:creationId xmlns="" xmlns:a16="http://schemas.microsoft.com/office/drawing/2014/main" id="{1DAD55AE-A56D-2F45-8456-E1A178F686C2}"/>
              </a:ext>
            </a:extLst>
          </p:cNvPr>
          <p:cNvSpPr txBox="1">
            <a:spLocks/>
          </p:cNvSpPr>
          <p:nvPr/>
        </p:nvSpPr>
        <p:spPr>
          <a:xfrm>
            <a:off x="577968" y="464267"/>
            <a:ext cx="5960855" cy="8813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dirty="0">
                <a:solidFill>
                  <a:srgbClr val="1E4B9B"/>
                </a:solidFill>
              </a:rPr>
              <a:t>Designing questions</a:t>
            </a:r>
          </a:p>
        </p:txBody>
      </p:sp>
    </p:spTree>
    <p:extLst>
      <p:ext uri="{BB962C8B-B14F-4D97-AF65-F5344CB8AC3E}">
        <p14:creationId xmlns:p14="http://schemas.microsoft.com/office/powerpoint/2010/main" val="4976882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GB" sz="4000" b="1" dirty="0">
              <a:solidFill>
                <a:srgbClr val="1E4B9B"/>
              </a:solidFill>
              <a:latin typeface="Century Gothic" panose="020B0502020202020204" pitchFamily="34" charset="0"/>
            </a:endParaRPr>
          </a:p>
        </p:txBody>
      </p:sp>
      <p:sp>
        <p:nvSpPr>
          <p:cNvPr id="3" name="Content Placeholder 2"/>
          <p:cNvSpPr>
            <a:spLocks noGrp="1"/>
          </p:cNvSpPr>
          <p:nvPr>
            <p:ph idx="1"/>
          </p:nvPr>
        </p:nvSpPr>
        <p:spPr>
          <a:xfrm>
            <a:off x="1049463" y="1628800"/>
            <a:ext cx="7200900" cy="4382616"/>
          </a:xfrm>
        </p:spPr>
        <p:txBody>
          <a:bodyPr>
            <a:normAutofit/>
          </a:bodyPr>
          <a:lstStyle/>
          <a:p>
            <a:pPr lvl="1"/>
            <a:r>
              <a:rPr lang="en-GB" i="0" dirty="0">
                <a:solidFill>
                  <a:srgbClr val="205484"/>
                </a:solidFill>
              </a:rPr>
              <a:t>Multiple questions</a:t>
            </a:r>
            <a:r>
              <a:rPr lang="en-GB" i="0" dirty="0"/>
              <a:t> e.g. ‘How did you allocate the students to role play partners, prepare them for the exercise and ensure all students understood what was required of them?’ </a:t>
            </a:r>
          </a:p>
          <a:p>
            <a:pPr lvl="1"/>
            <a:r>
              <a:rPr lang="en-GB" i="0" dirty="0">
                <a:solidFill>
                  <a:srgbClr val="205484"/>
                </a:solidFill>
              </a:rPr>
              <a:t>Leading questions </a:t>
            </a:r>
            <a:r>
              <a:rPr lang="en-GB" i="0" dirty="0"/>
              <a:t>e.g. ‘Please explain the value of the role play exercise in helping the students to develop their patient care skills’ </a:t>
            </a:r>
          </a:p>
          <a:p>
            <a:pPr lvl="1"/>
            <a:r>
              <a:rPr lang="en-GB" i="0" dirty="0">
                <a:solidFill>
                  <a:srgbClr val="205484"/>
                </a:solidFill>
              </a:rPr>
              <a:t>Yes or no questions</a:t>
            </a:r>
            <a:r>
              <a:rPr lang="en-GB" i="0" dirty="0"/>
              <a:t> e.g. ‘Did you talk to your students about the role play exercise?’</a:t>
            </a:r>
          </a:p>
        </p:txBody>
      </p:sp>
      <p:sp>
        <p:nvSpPr>
          <p:cNvPr id="6" name="Text Placeholder 1">
            <a:extLst>
              <a:ext uri="{FF2B5EF4-FFF2-40B4-BE49-F238E27FC236}">
                <a16:creationId xmlns="" xmlns:a16="http://schemas.microsoft.com/office/drawing/2014/main" id="{DF8502A8-D8D8-324C-B5CC-853EA6C9B793}"/>
              </a:ext>
            </a:extLst>
          </p:cNvPr>
          <p:cNvSpPr txBox="1">
            <a:spLocks/>
          </p:cNvSpPr>
          <p:nvPr/>
        </p:nvSpPr>
        <p:spPr>
          <a:xfrm>
            <a:off x="577968" y="464267"/>
            <a:ext cx="5960855" cy="8813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dirty="0">
                <a:solidFill>
                  <a:srgbClr val="1E4B9B"/>
                </a:solidFill>
              </a:rPr>
              <a:t>Try to avoid</a:t>
            </a:r>
          </a:p>
        </p:txBody>
      </p:sp>
    </p:spTree>
    <p:extLst>
      <p:ext uri="{BB962C8B-B14F-4D97-AF65-F5344CB8AC3E}">
        <p14:creationId xmlns:p14="http://schemas.microsoft.com/office/powerpoint/2010/main" val="31146191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a:xfrm>
            <a:off x="677691" y="1268761"/>
            <a:ext cx="8214789" cy="5328592"/>
          </a:xfrm>
        </p:spPr>
        <p:txBody>
          <a:bodyPr>
            <a:normAutofit/>
          </a:bodyPr>
          <a:lstStyle/>
          <a:p>
            <a:pPr>
              <a:lnSpc>
                <a:spcPct val="104000"/>
              </a:lnSpc>
              <a:buClr>
                <a:srgbClr val="003266"/>
              </a:buClr>
            </a:pPr>
            <a:r>
              <a:rPr lang="en-GB" dirty="0"/>
              <a:t>Use </a:t>
            </a:r>
            <a:r>
              <a:rPr lang="en-GB" dirty="0">
                <a:solidFill>
                  <a:srgbClr val="205484"/>
                </a:solidFill>
              </a:rPr>
              <a:t>pre-determined questions</a:t>
            </a:r>
          </a:p>
          <a:p>
            <a:pPr lvl="1">
              <a:lnSpc>
                <a:spcPct val="104000"/>
              </a:lnSpc>
              <a:buClr>
                <a:srgbClr val="003266"/>
              </a:buClr>
            </a:pPr>
            <a:r>
              <a:rPr lang="en-GB" dirty="0"/>
              <a:t>Identify potential questions in advance</a:t>
            </a:r>
            <a:endParaRPr lang="en-GB" dirty="0">
              <a:solidFill>
                <a:srgbClr val="0070C0"/>
              </a:solidFill>
            </a:endParaRPr>
          </a:p>
          <a:p>
            <a:pPr>
              <a:lnSpc>
                <a:spcPct val="104000"/>
              </a:lnSpc>
              <a:buClr>
                <a:srgbClr val="003266"/>
              </a:buClr>
            </a:pPr>
            <a:r>
              <a:rPr lang="en-GB" dirty="0"/>
              <a:t>Use </a:t>
            </a:r>
            <a:r>
              <a:rPr lang="en-GB" dirty="0">
                <a:solidFill>
                  <a:srgbClr val="205484"/>
                </a:solidFill>
              </a:rPr>
              <a:t>open-ended questions </a:t>
            </a:r>
          </a:p>
          <a:p>
            <a:pPr lvl="1">
              <a:lnSpc>
                <a:spcPct val="104000"/>
              </a:lnSpc>
              <a:buClr>
                <a:srgbClr val="003266"/>
              </a:buClr>
            </a:pPr>
            <a:r>
              <a:rPr lang="en-GB" dirty="0"/>
              <a:t>What did you think of the </a:t>
            </a:r>
            <a:r>
              <a:rPr lang="mr-IN" dirty="0"/>
              <a:t>…</a:t>
            </a:r>
            <a:r>
              <a:rPr lang="en-GB" dirty="0"/>
              <a:t>? </a:t>
            </a:r>
          </a:p>
          <a:p>
            <a:pPr lvl="1">
              <a:lnSpc>
                <a:spcPct val="104000"/>
              </a:lnSpc>
              <a:buClr>
                <a:srgbClr val="003266"/>
              </a:buClr>
            </a:pPr>
            <a:r>
              <a:rPr lang="en-GB" dirty="0"/>
              <a:t>How did you feel about the </a:t>
            </a:r>
            <a:r>
              <a:rPr lang="mr-IN" dirty="0"/>
              <a:t>…</a:t>
            </a:r>
            <a:r>
              <a:rPr lang="en-GB" dirty="0"/>
              <a:t>? </a:t>
            </a:r>
          </a:p>
          <a:p>
            <a:pPr lvl="1">
              <a:lnSpc>
                <a:spcPct val="104000"/>
              </a:lnSpc>
              <a:buClr>
                <a:srgbClr val="003266"/>
              </a:buClr>
            </a:pPr>
            <a:r>
              <a:rPr lang="en-GB" dirty="0"/>
              <a:t>What do you like best about the </a:t>
            </a:r>
            <a:r>
              <a:rPr lang="mr-IN" dirty="0"/>
              <a:t>…</a:t>
            </a:r>
            <a:r>
              <a:rPr lang="en-GB" dirty="0"/>
              <a:t>? </a:t>
            </a:r>
          </a:p>
          <a:p>
            <a:pPr>
              <a:lnSpc>
                <a:spcPct val="104000"/>
              </a:lnSpc>
              <a:buClr>
                <a:srgbClr val="003266"/>
              </a:buClr>
            </a:pPr>
            <a:r>
              <a:rPr lang="en-GB" dirty="0"/>
              <a:t>Use </a:t>
            </a:r>
            <a:r>
              <a:rPr lang="en-GB" dirty="0">
                <a:solidFill>
                  <a:srgbClr val="205484"/>
                </a:solidFill>
              </a:rPr>
              <a:t>"think back" </a:t>
            </a:r>
            <a:r>
              <a:rPr lang="en-GB" dirty="0"/>
              <a:t>questions. </a:t>
            </a:r>
          </a:p>
          <a:p>
            <a:pPr lvl="1">
              <a:lnSpc>
                <a:spcPct val="104000"/>
              </a:lnSpc>
              <a:buClr>
                <a:srgbClr val="003266"/>
              </a:buClr>
            </a:pPr>
            <a:r>
              <a:rPr lang="en-GB" dirty="0"/>
              <a:t>Take people back to an experience and not forward to the future </a:t>
            </a:r>
          </a:p>
        </p:txBody>
      </p:sp>
      <p:sp>
        <p:nvSpPr>
          <p:cNvPr id="6" name="Text Placeholder 1">
            <a:extLst>
              <a:ext uri="{FF2B5EF4-FFF2-40B4-BE49-F238E27FC236}">
                <a16:creationId xmlns="" xmlns:a16="http://schemas.microsoft.com/office/drawing/2014/main" id="{6F960265-4F82-7E49-8016-B16E90AE86B3}"/>
              </a:ext>
            </a:extLst>
          </p:cNvPr>
          <p:cNvSpPr txBox="1">
            <a:spLocks/>
          </p:cNvSpPr>
          <p:nvPr/>
        </p:nvSpPr>
        <p:spPr>
          <a:xfrm>
            <a:off x="577968" y="464267"/>
            <a:ext cx="5960855" cy="8813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dirty="0">
                <a:solidFill>
                  <a:srgbClr val="1E4B9B"/>
                </a:solidFill>
              </a:rPr>
              <a:t>Types of questions</a:t>
            </a:r>
          </a:p>
        </p:txBody>
      </p:sp>
    </p:spTree>
    <p:extLst>
      <p:ext uri="{BB962C8B-B14F-4D97-AF65-F5344CB8AC3E}">
        <p14:creationId xmlns:p14="http://schemas.microsoft.com/office/powerpoint/2010/main" val="46516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00709"/>
          </a:xfrm>
        </p:spPr>
        <p:txBody>
          <a:bodyPr>
            <a:noAutofit/>
          </a:bodyPr>
          <a:lstStyle/>
          <a:p>
            <a:r>
              <a:rPr lang="en-GB" sz="3200" b="1" dirty="0">
                <a:solidFill>
                  <a:srgbClr val="1E4B9B"/>
                </a:solidFill>
                <a:latin typeface="+mn-lt"/>
              </a:rPr>
              <a:t>Activity: Your project</a:t>
            </a:r>
            <a:br>
              <a:rPr lang="en-GB" sz="3200" b="1" dirty="0">
                <a:solidFill>
                  <a:srgbClr val="1E4B9B"/>
                </a:solidFill>
                <a:latin typeface="+mn-lt"/>
              </a:rPr>
            </a:br>
            <a:r>
              <a:rPr lang="en-GB" sz="3200" b="1" dirty="0">
                <a:solidFill>
                  <a:srgbClr val="1E4B9B"/>
                </a:solidFill>
                <a:latin typeface="+mn-lt"/>
              </a:rPr>
              <a:t>Developing interview questions</a:t>
            </a:r>
          </a:p>
        </p:txBody>
      </p:sp>
      <p:sp>
        <p:nvSpPr>
          <p:cNvPr id="3" name="Content Placeholder 2"/>
          <p:cNvSpPr>
            <a:spLocks noGrp="1"/>
          </p:cNvSpPr>
          <p:nvPr>
            <p:ph idx="1"/>
          </p:nvPr>
        </p:nvSpPr>
        <p:spPr>
          <a:xfrm>
            <a:off x="457200" y="1556792"/>
            <a:ext cx="8229600" cy="4507124"/>
          </a:xfrm>
        </p:spPr>
        <p:txBody>
          <a:bodyPr>
            <a:normAutofit fontScale="85000" lnSpcReduction="10000"/>
          </a:bodyPr>
          <a:lstStyle/>
          <a:p>
            <a:pPr>
              <a:lnSpc>
                <a:spcPct val="120000"/>
              </a:lnSpc>
              <a:spcBef>
                <a:spcPts val="0"/>
              </a:spcBef>
              <a:spcAft>
                <a:spcPts val="600"/>
              </a:spcAft>
            </a:pPr>
            <a:r>
              <a:rPr lang="en-GB" dirty="0"/>
              <a:t>Consider </a:t>
            </a:r>
          </a:p>
          <a:p>
            <a:pPr lvl="1">
              <a:lnSpc>
                <a:spcPct val="120000"/>
              </a:lnSpc>
              <a:spcBef>
                <a:spcPts val="0"/>
              </a:spcBef>
              <a:spcAft>
                <a:spcPts val="600"/>
              </a:spcAft>
            </a:pPr>
            <a:r>
              <a:rPr lang="en-GB" dirty="0"/>
              <a:t>a scholarship project you are working on, or plan to work on </a:t>
            </a:r>
          </a:p>
          <a:p>
            <a:pPr lvl="1">
              <a:lnSpc>
                <a:spcPct val="120000"/>
              </a:lnSpc>
              <a:spcBef>
                <a:spcPts val="0"/>
              </a:spcBef>
              <a:spcAft>
                <a:spcPts val="600"/>
              </a:spcAft>
            </a:pPr>
            <a:r>
              <a:rPr lang="en-GB" dirty="0"/>
              <a:t>What would you like to find out?</a:t>
            </a:r>
          </a:p>
          <a:p>
            <a:pPr>
              <a:lnSpc>
                <a:spcPct val="120000"/>
              </a:lnSpc>
              <a:spcBef>
                <a:spcPts val="0"/>
              </a:spcBef>
              <a:spcAft>
                <a:spcPts val="600"/>
              </a:spcAft>
            </a:pPr>
            <a:r>
              <a:rPr lang="en-GB" dirty="0"/>
              <a:t>Work in pairs to come up with 2-3 main questions that you could ask them (including some prompts and follow-up questions)</a:t>
            </a:r>
          </a:p>
          <a:p>
            <a:pPr>
              <a:lnSpc>
                <a:spcPct val="120000"/>
              </a:lnSpc>
              <a:spcBef>
                <a:spcPts val="0"/>
              </a:spcBef>
              <a:spcAft>
                <a:spcPts val="600"/>
              </a:spcAft>
            </a:pPr>
            <a:r>
              <a:rPr lang="en-GB" dirty="0"/>
              <a:t>Try out pre-determined, open ended and ‘think back’ questions</a:t>
            </a:r>
          </a:p>
          <a:p>
            <a:pPr>
              <a:lnSpc>
                <a:spcPct val="120000"/>
              </a:lnSpc>
              <a:spcBef>
                <a:spcPts val="0"/>
              </a:spcBef>
              <a:spcAft>
                <a:spcPts val="600"/>
              </a:spcAft>
            </a:pPr>
            <a:r>
              <a:rPr lang="en-GB" dirty="0"/>
              <a:t>What would you expect them to say? What would these answers tell you?</a:t>
            </a:r>
          </a:p>
        </p:txBody>
      </p:sp>
    </p:spTree>
    <p:extLst>
      <p:ext uri="{BB962C8B-B14F-4D97-AF65-F5344CB8AC3E}">
        <p14:creationId xmlns:p14="http://schemas.microsoft.com/office/powerpoint/2010/main" val="39103841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20688"/>
            <a:ext cx="7200900" cy="1159024"/>
          </a:xfrm>
        </p:spPr>
        <p:txBody>
          <a:bodyPr>
            <a:noAutofit/>
          </a:bodyPr>
          <a:lstStyle/>
          <a:p>
            <a:r>
              <a:rPr lang="en-GB" sz="4000" b="1" dirty="0">
                <a:solidFill>
                  <a:srgbClr val="1E4B9B"/>
                </a:solidFill>
                <a:latin typeface="+mn-lt"/>
              </a:rPr>
              <a:t>Focus Groups</a:t>
            </a:r>
          </a:p>
        </p:txBody>
      </p:sp>
      <p:sp>
        <p:nvSpPr>
          <p:cNvPr id="3" name="Content Placeholder 2"/>
          <p:cNvSpPr>
            <a:spLocks noGrp="1"/>
          </p:cNvSpPr>
          <p:nvPr>
            <p:ph idx="1"/>
          </p:nvPr>
        </p:nvSpPr>
        <p:spPr>
          <a:xfrm>
            <a:off x="1028700" y="1916832"/>
            <a:ext cx="7200900" cy="4342432"/>
          </a:xfrm>
        </p:spPr>
        <p:txBody>
          <a:bodyPr>
            <a:normAutofit/>
          </a:bodyPr>
          <a:lstStyle/>
          <a:p>
            <a:r>
              <a:rPr lang="en-GB" sz="2400" dirty="0">
                <a:solidFill>
                  <a:srgbClr val="205484"/>
                </a:solidFill>
              </a:rPr>
              <a:t>Before</a:t>
            </a:r>
            <a:r>
              <a:rPr lang="en-GB" sz="2400" dirty="0"/>
              <a:t> the focus group</a:t>
            </a:r>
          </a:p>
          <a:p>
            <a:pPr lvl="1"/>
            <a:r>
              <a:rPr lang="en-GB" sz="2400" dirty="0"/>
              <a:t>Design, recruitment, logistics</a:t>
            </a:r>
          </a:p>
          <a:p>
            <a:r>
              <a:rPr lang="en-GB" sz="2400" dirty="0">
                <a:solidFill>
                  <a:srgbClr val="205484"/>
                </a:solidFill>
              </a:rPr>
              <a:t>During</a:t>
            </a:r>
            <a:r>
              <a:rPr lang="en-GB" sz="2400" dirty="0"/>
              <a:t> the focus group</a:t>
            </a:r>
          </a:p>
          <a:p>
            <a:pPr lvl="1"/>
            <a:r>
              <a:rPr lang="en-GB" sz="2400" dirty="0"/>
              <a:t>Structure, being a skilful moderator</a:t>
            </a:r>
          </a:p>
          <a:p>
            <a:r>
              <a:rPr lang="en-GB" sz="2400" dirty="0">
                <a:solidFill>
                  <a:srgbClr val="205484"/>
                </a:solidFill>
              </a:rPr>
              <a:t>After</a:t>
            </a:r>
            <a:r>
              <a:rPr lang="en-GB" sz="2400" dirty="0"/>
              <a:t> the focus group</a:t>
            </a:r>
          </a:p>
          <a:p>
            <a:pPr lvl="1"/>
            <a:r>
              <a:rPr lang="en-GB" sz="2400" dirty="0"/>
              <a:t>Transcription, analysis, reporting</a:t>
            </a:r>
          </a:p>
          <a:p>
            <a:endParaRPr lang="en-GB" sz="2500" dirty="0">
              <a:latin typeface="Century Gothic" panose="020B0502020202020204" pitchFamily="34" charset="0"/>
            </a:endParaRPr>
          </a:p>
        </p:txBody>
      </p:sp>
    </p:spTree>
    <p:extLst>
      <p:ext uri="{BB962C8B-B14F-4D97-AF65-F5344CB8AC3E}">
        <p14:creationId xmlns:p14="http://schemas.microsoft.com/office/powerpoint/2010/main" val="20361359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159024"/>
          </a:xfrm>
        </p:spPr>
        <p:txBody>
          <a:bodyPr>
            <a:normAutofit/>
          </a:bodyPr>
          <a:lstStyle/>
          <a:p>
            <a:r>
              <a:rPr lang="en-GB" sz="4000" b="1" dirty="0">
                <a:solidFill>
                  <a:srgbClr val="1E4B9B"/>
                </a:solidFill>
                <a:latin typeface="+mn-lt"/>
              </a:rPr>
              <a:t>Before the session</a:t>
            </a:r>
          </a:p>
        </p:txBody>
      </p:sp>
      <p:sp>
        <p:nvSpPr>
          <p:cNvPr id="3" name="Content Placeholder 2"/>
          <p:cNvSpPr>
            <a:spLocks noGrp="1"/>
          </p:cNvSpPr>
          <p:nvPr>
            <p:ph idx="1"/>
          </p:nvPr>
        </p:nvSpPr>
        <p:spPr>
          <a:xfrm>
            <a:off x="1028700" y="1845377"/>
            <a:ext cx="7200900" cy="4320480"/>
          </a:xfrm>
        </p:spPr>
        <p:txBody>
          <a:bodyPr>
            <a:normAutofit/>
          </a:bodyPr>
          <a:lstStyle/>
          <a:p>
            <a:r>
              <a:rPr lang="en-GB" sz="2400" i="0" dirty="0"/>
              <a:t>Online vs. F2F</a:t>
            </a:r>
          </a:p>
          <a:p>
            <a:r>
              <a:rPr lang="en-GB" sz="2400" i="0" dirty="0"/>
              <a:t>How many sessions will be conducted?</a:t>
            </a:r>
          </a:p>
          <a:p>
            <a:r>
              <a:rPr lang="en-GB" sz="2400" i="0" dirty="0"/>
              <a:t>How many participants should be recruited?</a:t>
            </a:r>
          </a:p>
          <a:p>
            <a:r>
              <a:rPr lang="en-GB" sz="2400" dirty="0"/>
              <a:t>Logistics: arranging the location, room, equipment, drinks/snacks?</a:t>
            </a:r>
          </a:p>
          <a:p>
            <a:r>
              <a:rPr lang="en-GB" sz="2400" i="0" dirty="0"/>
              <a:t>How to prepare yourself skilfully as a moderator?</a:t>
            </a:r>
          </a:p>
          <a:p>
            <a:r>
              <a:rPr lang="en-GB" sz="2400" i="0" dirty="0"/>
              <a:t>What will you ask? Preparing the questions!</a:t>
            </a:r>
          </a:p>
          <a:p>
            <a:pPr marL="0" indent="0">
              <a:buNone/>
            </a:pPr>
            <a:endParaRPr lang="en-GB" sz="2400" i="0" dirty="0">
              <a:latin typeface="Century Gothic" panose="020B0502020202020204" pitchFamily="34" charset="0"/>
            </a:endParaRPr>
          </a:p>
        </p:txBody>
      </p:sp>
    </p:spTree>
    <p:extLst>
      <p:ext uri="{BB962C8B-B14F-4D97-AF65-F5344CB8AC3E}">
        <p14:creationId xmlns:p14="http://schemas.microsoft.com/office/powerpoint/2010/main" val="20084275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0141" y="582399"/>
            <a:ext cx="7503740" cy="4207881"/>
          </a:xfrm>
        </p:spPr>
        <p:txBody>
          <a:bodyPr>
            <a:noAutofit/>
          </a:bodyPr>
          <a:lstStyle/>
          <a:p>
            <a:r>
              <a:rPr lang="en-GB" b="1" dirty="0">
                <a:solidFill>
                  <a:srgbClr val="1E4B9B"/>
                </a:solidFill>
              </a:rPr>
              <a:t>How many participants?</a:t>
            </a:r>
          </a:p>
          <a:p>
            <a:pPr lvl="1"/>
            <a:r>
              <a:rPr lang="en-GB" dirty="0"/>
              <a:t>Preferred number of carefully selected similar types of focus group participants is 6 to 8 (Krueger, 2002). </a:t>
            </a:r>
          </a:p>
          <a:p>
            <a:pPr lvl="1"/>
            <a:r>
              <a:rPr lang="en-GB" dirty="0"/>
              <a:t>Max. 10 people is suggested per session </a:t>
            </a:r>
            <a:br>
              <a:rPr lang="en-GB" dirty="0"/>
            </a:br>
            <a:r>
              <a:rPr lang="en-GB" dirty="0"/>
              <a:t>(Morgan, 1996; Krueger, 2002).</a:t>
            </a:r>
          </a:p>
          <a:p>
            <a:pPr lvl="2">
              <a:buFont typeface="Courier New" panose="02070309020205020404" pitchFamily="49" charset="0"/>
              <a:buChar char="o"/>
            </a:pPr>
            <a:r>
              <a:rPr lang="en-GB" sz="2000" i="1" dirty="0"/>
              <a:t>If it is online, make sure to have less: 4-5</a:t>
            </a:r>
            <a:r>
              <a:rPr lang="en-GB" sz="2000" dirty="0"/>
              <a:t/>
            </a:r>
            <a:br>
              <a:rPr lang="en-GB" sz="2000" dirty="0"/>
            </a:br>
            <a:endParaRPr lang="en-GB" sz="2000" dirty="0">
              <a:solidFill>
                <a:srgbClr val="1E4B9B"/>
              </a:solidFill>
            </a:endParaRPr>
          </a:p>
          <a:p>
            <a:r>
              <a:rPr lang="en-GB" b="1" dirty="0">
                <a:solidFill>
                  <a:srgbClr val="1E4B9B"/>
                </a:solidFill>
              </a:rPr>
              <a:t>How many focus groups? </a:t>
            </a:r>
          </a:p>
          <a:p>
            <a:pPr lvl="1"/>
            <a:r>
              <a:rPr lang="en-GB" dirty="0"/>
              <a:t>One or preferably more (especially if focus group is the </a:t>
            </a:r>
            <a:r>
              <a:rPr lang="en-GB" u="sng" dirty="0"/>
              <a:t>only technique used in the project</a:t>
            </a:r>
            <a:r>
              <a:rPr lang="en-GB" dirty="0"/>
              <a:t>) </a:t>
            </a:r>
          </a:p>
          <a:p>
            <a:pPr lvl="1"/>
            <a:r>
              <a:rPr lang="en-GB" dirty="0"/>
              <a:t>Rule of thumb is 4 to 6 focus groups for projects with focus group technique only (Morgan, 1996).</a:t>
            </a:r>
          </a:p>
        </p:txBody>
      </p:sp>
      <p:sp>
        <p:nvSpPr>
          <p:cNvPr id="5" name="Title 4">
            <a:extLst>
              <a:ext uri="{FF2B5EF4-FFF2-40B4-BE49-F238E27FC236}">
                <a16:creationId xmlns="" xmlns:a16="http://schemas.microsoft.com/office/drawing/2014/main" id="{C9641F5F-EB42-DE41-BB9C-18AAAB7FEEAD}"/>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20499201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5"/>
          </p:nvPr>
        </p:nvSpPr>
        <p:spPr/>
        <p:txBody>
          <a:bodyPr/>
          <a:lstStyle/>
          <a:p>
            <a:r>
              <a:rPr lang="en-US" sz="2400" dirty="0">
                <a:latin typeface="+mn-lt"/>
              </a:rPr>
              <a:t>Research methods are split broadly into </a:t>
            </a:r>
            <a:r>
              <a:rPr lang="en-US" sz="2400" b="1" dirty="0">
                <a:latin typeface="+mn-lt"/>
              </a:rPr>
              <a:t>quantitative</a:t>
            </a:r>
            <a:r>
              <a:rPr lang="en-US" sz="2400" dirty="0">
                <a:latin typeface="+mn-lt"/>
              </a:rPr>
              <a:t> and </a:t>
            </a:r>
            <a:r>
              <a:rPr lang="en-US" sz="2400" b="1" dirty="0">
                <a:latin typeface="+mn-lt"/>
              </a:rPr>
              <a:t>qualitative</a:t>
            </a:r>
            <a:r>
              <a:rPr lang="en-US" sz="2400" dirty="0">
                <a:latin typeface="+mn-lt"/>
              </a:rPr>
              <a:t> methods</a:t>
            </a:r>
            <a:br>
              <a:rPr lang="en-US" sz="2400" dirty="0">
                <a:latin typeface="+mn-lt"/>
              </a:rPr>
            </a:br>
            <a:endParaRPr lang="en-US" sz="2400" dirty="0">
              <a:latin typeface="+mn-lt"/>
            </a:endParaRPr>
          </a:p>
          <a:p>
            <a:r>
              <a:rPr lang="en-US" sz="2400" dirty="0">
                <a:latin typeface="+mn-lt"/>
              </a:rPr>
              <a:t>Which you choose will mostly depend on </a:t>
            </a:r>
            <a:br>
              <a:rPr lang="en-US" sz="2400" dirty="0">
                <a:latin typeface="+mn-lt"/>
              </a:rPr>
            </a:br>
            <a:r>
              <a:rPr lang="en-US" sz="2400" dirty="0">
                <a:latin typeface="+mn-lt"/>
              </a:rPr>
              <a:t>your</a:t>
            </a:r>
            <a:r>
              <a:rPr lang="en-US" sz="2400" b="1" dirty="0">
                <a:latin typeface="+mn-lt"/>
              </a:rPr>
              <a:t> research questions</a:t>
            </a:r>
          </a:p>
          <a:p>
            <a:r>
              <a:rPr lang="en-US" sz="2400" dirty="0">
                <a:latin typeface="+mn-lt"/>
              </a:rPr>
              <a:t/>
            </a:r>
            <a:br>
              <a:rPr lang="en-US" sz="2400" dirty="0">
                <a:latin typeface="+mn-lt"/>
              </a:rPr>
            </a:br>
            <a:r>
              <a:rPr lang="en-US" sz="2400" dirty="0">
                <a:latin typeface="+mn-lt"/>
              </a:rPr>
              <a:t>Plus:</a:t>
            </a:r>
          </a:p>
          <a:p>
            <a:pPr lvl="1"/>
            <a:r>
              <a:rPr lang="en-US" sz="2400" dirty="0">
                <a:latin typeface="+mn-lt"/>
              </a:rPr>
              <a:t>your preferences and skills</a:t>
            </a:r>
          </a:p>
          <a:p>
            <a:pPr lvl="1"/>
            <a:r>
              <a:rPr lang="en-US" sz="2400" dirty="0">
                <a:latin typeface="+mn-lt"/>
              </a:rPr>
              <a:t>your underlying philosophy of research</a:t>
            </a:r>
          </a:p>
          <a:p>
            <a:pPr marL="285750" indent="-285750">
              <a:buFont typeface="Arial" panose="020B0604020202020204" pitchFamily="34" charset="0"/>
              <a:buChar char="•"/>
            </a:pPr>
            <a:endParaRPr lang="en-GB" sz="2000" dirty="0"/>
          </a:p>
        </p:txBody>
      </p:sp>
      <p:sp>
        <p:nvSpPr>
          <p:cNvPr id="3" name="Text Placeholder 2"/>
          <p:cNvSpPr>
            <a:spLocks noGrp="1"/>
          </p:cNvSpPr>
          <p:nvPr>
            <p:ph type="body" sz="quarter" idx="21"/>
          </p:nvPr>
        </p:nvSpPr>
        <p:spPr/>
        <p:txBody>
          <a:bodyPr/>
          <a:lstStyle/>
          <a:p>
            <a:r>
              <a:rPr lang="en-GB" dirty="0"/>
              <a:t>Principles of research design</a:t>
            </a:r>
          </a:p>
        </p:txBody>
      </p:sp>
      <p:sp>
        <p:nvSpPr>
          <p:cNvPr id="4" name="Content Placeholder 3"/>
          <p:cNvSpPr>
            <a:spLocks noGrp="1"/>
          </p:cNvSpPr>
          <p:nvPr>
            <p:ph sz="quarter" idx="27"/>
          </p:nvPr>
        </p:nvSpPr>
        <p:spPr/>
        <p:txBody>
          <a:bodyPr/>
          <a:lstStyle/>
          <a:p>
            <a:r>
              <a:rPr lang="en-GB" dirty="0" smtClean="0"/>
              <a:t>Acknowledgement  Dr </a:t>
            </a:r>
            <a:r>
              <a:rPr lang="en-GB" dirty="0" err="1" smtClean="0"/>
              <a:t>Chrysoula</a:t>
            </a:r>
            <a:r>
              <a:rPr lang="en-GB" dirty="0" smtClean="0"/>
              <a:t> </a:t>
            </a:r>
            <a:r>
              <a:rPr lang="en-GB" dirty="0"/>
              <a:t>(Chrissy) </a:t>
            </a:r>
            <a:r>
              <a:rPr lang="en-GB" dirty="0" err="1"/>
              <a:t>Mangafa</a:t>
            </a:r>
            <a:r>
              <a:rPr lang="en-GB" dirty="0" smtClean="0"/>
              <a:t> </a:t>
            </a:r>
            <a:endParaRPr lang="en-GB" dirty="0"/>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42379868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88640"/>
            <a:ext cx="7200900" cy="645816"/>
          </a:xfrm>
        </p:spPr>
        <p:txBody>
          <a:bodyPr>
            <a:normAutofit/>
          </a:bodyPr>
          <a:lstStyle/>
          <a:p>
            <a:r>
              <a:rPr lang="en-US" sz="4000" b="1" dirty="0">
                <a:solidFill>
                  <a:srgbClr val="1E4B9B"/>
                </a:solidFill>
                <a:latin typeface="+mn-lt"/>
                <a:ea typeface="Century Gothic" charset="0"/>
                <a:cs typeface="Century Gothic" charset="0"/>
              </a:rPr>
              <a:t>Recruiting Participants</a:t>
            </a:r>
          </a:p>
        </p:txBody>
      </p:sp>
      <p:sp>
        <p:nvSpPr>
          <p:cNvPr id="8" name="Content Placeholder 2"/>
          <p:cNvSpPr>
            <a:spLocks noGrp="1"/>
          </p:cNvSpPr>
          <p:nvPr>
            <p:ph idx="1"/>
          </p:nvPr>
        </p:nvSpPr>
        <p:spPr>
          <a:xfrm>
            <a:off x="228600" y="978498"/>
            <a:ext cx="8915400" cy="5186807"/>
          </a:xfrm>
        </p:spPr>
        <p:txBody>
          <a:bodyPr>
            <a:noAutofit/>
          </a:bodyPr>
          <a:lstStyle/>
          <a:p>
            <a:pPr marL="0" indent="0">
              <a:lnSpc>
                <a:spcPct val="104000"/>
              </a:lnSpc>
              <a:buNone/>
            </a:pPr>
            <a:r>
              <a:rPr lang="en-GB" dirty="0">
                <a:solidFill>
                  <a:srgbClr val="205484"/>
                </a:solidFill>
              </a:rPr>
              <a:t>Homogeneity vs. Heterogeneity</a:t>
            </a:r>
            <a:r>
              <a:rPr lang="en-GB" dirty="0">
                <a:ea typeface="Century Gothic" charset="0"/>
                <a:cs typeface="Century Gothic" charset="0"/>
              </a:rPr>
              <a:t>: </a:t>
            </a:r>
          </a:p>
          <a:p>
            <a:pPr>
              <a:lnSpc>
                <a:spcPct val="104000"/>
              </a:lnSpc>
            </a:pPr>
            <a:r>
              <a:rPr lang="en-GB" sz="2000" dirty="0">
                <a:ea typeface="Century Gothic" charset="0"/>
                <a:cs typeface="Century Gothic" charset="0"/>
              </a:rPr>
              <a:t>Focus groups can be organised as </a:t>
            </a:r>
            <a:r>
              <a:rPr lang="en-GB" sz="2000" u="sng" dirty="0">
                <a:ea typeface="Century Gothic" charset="0"/>
                <a:cs typeface="Century Gothic" charset="0"/>
              </a:rPr>
              <a:t>homogenous or heterogeneous</a:t>
            </a:r>
            <a:r>
              <a:rPr lang="en-GB" sz="2000" dirty="0">
                <a:ea typeface="Century Gothic" charset="0"/>
                <a:cs typeface="Century Gothic" charset="0"/>
              </a:rPr>
              <a:t> Participants could be categorised as homogeneous as possible by age, sex, marital status, socioeconomic status, geographical location etc.</a:t>
            </a:r>
          </a:p>
          <a:p>
            <a:pPr>
              <a:lnSpc>
                <a:spcPct val="104000"/>
              </a:lnSpc>
            </a:pPr>
            <a:r>
              <a:rPr lang="en-GB" sz="2000" dirty="0">
                <a:ea typeface="Century Gothic" charset="0"/>
                <a:cs typeface="Century Gothic" charset="0"/>
              </a:rPr>
              <a:t>Could have </a:t>
            </a:r>
            <a:r>
              <a:rPr lang="en-GB" sz="2000" u="sng" dirty="0">
                <a:ea typeface="Century Gothic" charset="0"/>
                <a:cs typeface="Century Gothic" charset="0"/>
              </a:rPr>
              <a:t>multiple focus groups</a:t>
            </a:r>
            <a:r>
              <a:rPr lang="en-GB" sz="2000" dirty="0">
                <a:ea typeface="Century Gothic" charset="0"/>
                <a:cs typeface="Century Gothic" charset="0"/>
              </a:rPr>
              <a:t> with different set of homogenous groups.</a:t>
            </a:r>
          </a:p>
          <a:p>
            <a:pPr lvl="1">
              <a:lnSpc>
                <a:spcPct val="104000"/>
              </a:lnSpc>
            </a:pPr>
            <a:r>
              <a:rPr lang="en-GB" sz="2000" dirty="0">
                <a:ea typeface="Century Gothic" charset="0"/>
                <a:cs typeface="Century Gothic" charset="0"/>
              </a:rPr>
              <a:t>Ideal if focus groups is the sole method</a:t>
            </a:r>
          </a:p>
          <a:p>
            <a:pPr lvl="1">
              <a:lnSpc>
                <a:spcPct val="104000"/>
              </a:lnSpc>
            </a:pPr>
            <a:r>
              <a:rPr lang="en-GB" sz="2000" u="sng" dirty="0" err="1">
                <a:ea typeface="Century Gothic" charset="0"/>
                <a:cs typeface="Century Gothic" charset="0"/>
              </a:rPr>
              <a:t>Eg</a:t>
            </a:r>
            <a:r>
              <a:rPr lang="en-GB" sz="2000" dirty="0">
                <a:ea typeface="Century Gothic" charset="0"/>
                <a:cs typeface="Century Gothic" charset="0"/>
              </a:rPr>
              <a:t>: If you are looking at the effect of age on the use of social media, you might have several focus groups based on age, 20s, 40s, 60s etc.</a:t>
            </a:r>
          </a:p>
          <a:p>
            <a:pPr>
              <a:lnSpc>
                <a:spcPct val="104000"/>
              </a:lnSpc>
            </a:pPr>
            <a:r>
              <a:rPr lang="en-GB" sz="2000" dirty="0">
                <a:ea typeface="Century Gothic" charset="0"/>
                <a:cs typeface="Century Gothic" charset="0"/>
              </a:rPr>
              <a:t>Homogeneous groups tend to be more willing to share their feelings – </a:t>
            </a:r>
            <a:r>
              <a:rPr lang="en-GB" sz="2000" dirty="0" err="1">
                <a:ea typeface="Century Gothic" charset="0"/>
                <a:cs typeface="Century Gothic" charset="0"/>
              </a:rPr>
              <a:t>eg</a:t>
            </a:r>
            <a:r>
              <a:rPr lang="en-GB" sz="2000" dirty="0">
                <a:ea typeface="Century Gothic" charset="0"/>
                <a:cs typeface="Century Gothic" charset="0"/>
              </a:rPr>
              <a:t> women only groups</a:t>
            </a:r>
          </a:p>
          <a:p>
            <a:pPr>
              <a:lnSpc>
                <a:spcPct val="104000"/>
              </a:lnSpc>
            </a:pPr>
            <a:r>
              <a:rPr lang="en-GB" sz="2000" dirty="0">
                <a:ea typeface="Century Gothic" charset="0"/>
                <a:cs typeface="Century Gothic" charset="0"/>
              </a:rPr>
              <a:t>Heterogeneous groups may be ideal if you don’t plan to have several focus groups and use it in combination with other methods.</a:t>
            </a:r>
          </a:p>
          <a:p>
            <a:pPr>
              <a:lnSpc>
                <a:spcPct val="104000"/>
              </a:lnSpc>
            </a:pPr>
            <a:r>
              <a:rPr lang="en-GB" sz="2000" dirty="0">
                <a:ea typeface="Century Gothic" charset="0"/>
                <a:cs typeface="Century Gothic" charset="0"/>
              </a:rPr>
              <a:t>Heterogeneous groups may spark more ideas, and you would collect different points of views in one go.</a:t>
            </a:r>
          </a:p>
          <a:p>
            <a:pPr lvl="1">
              <a:lnSpc>
                <a:spcPct val="104000"/>
              </a:lnSpc>
            </a:pPr>
            <a:endParaRPr lang="en-GB" sz="2000" dirty="0">
              <a:ea typeface="Century Gothic" charset="0"/>
              <a:cs typeface="Century Gothic" charset="0"/>
            </a:endParaRPr>
          </a:p>
        </p:txBody>
      </p:sp>
    </p:spTree>
    <p:extLst>
      <p:ext uri="{BB962C8B-B14F-4D97-AF65-F5344CB8AC3E}">
        <p14:creationId xmlns:p14="http://schemas.microsoft.com/office/powerpoint/2010/main" val="10696137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7200900" cy="645816"/>
          </a:xfrm>
        </p:spPr>
        <p:txBody>
          <a:bodyPr>
            <a:normAutofit/>
          </a:bodyPr>
          <a:lstStyle/>
          <a:p>
            <a:r>
              <a:rPr lang="en-US" sz="4000" b="1" dirty="0">
                <a:solidFill>
                  <a:srgbClr val="1E4B9B"/>
                </a:solidFill>
                <a:latin typeface="Century Gothic" charset="0"/>
                <a:ea typeface="Century Gothic" charset="0"/>
                <a:cs typeface="Century Gothic" charset="0"/>
              </a:rPr>
              <a:t>Logistics</a:t>
            </a:r>
          </a:p>
        </p:txBody>
      </p:sp>
      <p:sp>
        <p:nvSpPr>
          <p:cNvPr id="8" name="Content Placeholder 2"/>
          <p:cNvSpPr>
            <a:spLocks noGrp="1"/>
          </p:cNvSpPr>
          <p:nvPr>
            <p:ph idx="1"/>
          </p:nvPr>
        </p:nvSpPr>
        <p:spPr>
          <a:xfrm>
            <a:off x="593104" y="1374583"/>
            <a:ext cx="7632848" cy="4464496"/>
          </a:xfrm>
        </p:spPr>
        <p:txBody>
          <a:bodyPr>
            <a:noAutofit/>
          </a:bodyPr>
          <a:lstStyle/>
          <a:p>
            <a:pPr>
              <a:lnSpc>
                <a:spcPct val="104000"/>
              </a:lnSpc>
              <a:buClr>
                <a:srgbClr val="003266"/>
              </a:buClr>
            </a:pPr>
            <a:r>
              <a:rPr lang="en-GB" sz="2000" dirty="0">
                <a:solidFill>
                  <a:srgbClr val="003266"/>
                </a:solidFill>
              </a:rPr>
              <a:t>Location </a:t>
            </a:r>
            <a:r>
              <a:rPr lang="en-GB" sz="2000" dirty="0">
                <a:ea typeface="Century Gothic" charset="0"/>
                <a:cs typeface="Century Gothic" charset="0"/>
              </a:rPr>
              <a:t>of the focus group session should be comfortable and participants preferably needs to be seated in </a:t>
            </a:r>
            <a:r>
              <a:rPr lang="en-GB" sz="2000" u="sng" dirty="0">
                <a:ea typeface="Century Gothic" charset="0"/>
                <a:cs typeface="Century Gothic" charset="0"/>
              </a:rPr>
              <a:t>circle setting</a:t>
            </a:r>
            <a:r>
              <a:rPr lang="en-GB" sz="2000" dirty="0">
                <a:ea typeface="Century Gothic" charset="0"/>
                <a:cs typeface="Century Gothic" charset="0"/>
              </a:rPr>
              <a:t> to provoke interaction.</a:t>
            </a:r>
          </a:p>
          <a:p>
            <a:pPr marL="342900" lvl="1" indent="-342900">
              <a:lnSpc>
                <a:spcPct val="104000"/>
              </a:lnSpc>
              <a:spcBef>
                <a:spcPts val="1000"/>
              </a:spcBef>
              <a:buClr>
                <a:srgbClr val="003266"/>
              </a:buClr>
            </a:pPr>
            <a:r>
              <a:rPr lang="en-GB" sz="2000" dirty="0">
                <a:ea typeface="Century Gothic" charset="0"/>
                <a:cs typeface="Century Gothic" charset="0"/>
              </a:rPr>
              <a:t>Face-to-face</a:t>
            </a:r>
          </a:p>
          <a:p>
            <a:pPr marL="742950" lvl="2" indent="-285750">
              <a:lnSpc>
                <a:spcPct val="104000"/>
              </a:lnSpc>
              <a:spcBef>
                <a:spcPts val="1000"/>
              </a:spcBef>
              <a:buClr>
                <a:srgbClr val="003266"/>
              </a:buClr>
            </a:pPr>
            <a:r>
              <a:rPr lang="en-GB" dirty="0">
                <a:ea typeface="Century Gothic" charset="0"/>
                <a:cs typeface="Century Gothic" charset="0"/>
              </a:rPr>
              <a:t>Need to arrange a large enough room</a:t>
            </a:r>
          </a:p>
          <a:p>
            <a:pPr marL="742950" lvl="2" indent="-285750">
              <a:lnSpc>
                <a:spcPct val="104000"/>
              </a:lnSpc>
              <a:spcBef>
                <a:spcPts val="1000"/>
              </a:spcBef>
              <a:buClr>
                <a:srgbClr val="003266"/>
              </a:buClr>
            </a:pPr>
            <a:r>
              <a:rPr lang="en-GB" dirty="0">
                <a:ea typeface="Century Gothic" charset="0"/>
                <a:cs typeface="Century Gothic" charset="0"/>
              </a:rPr>
              <a:t>Room setting: Not a theatre but more of a cabaret style </a:t>
            </a:r>
          </a:p>
          <a:p>
            <a:pPr marL="1200150" lvl="3" indent="-285750">
              <a:lnSpc>
                <a:spcPct val="104000"/>
              </a:lnSpc>
              <a:spcBef>
                <a:spcPts val="1000"/>
              </a:spcBef>
              <a:buClr>
                <a:srgbClr val="003266"/>
              </a:buClr>
            </a:pPr>
            <a:r>
              <a:rPr lang="en-GB" sz="2000" dirty="0">
                <a:ea typeface="Century Gothic" charset="0"/>
                <a:cs typeface="Century Gothic" charset="0"/>
              </a:rPr>
              <a:t>Circular, see each other and discuss</a:t>
            </a:r>
          </a:p>
          <a:p>
            <a:pPr marL="342900" lvl="1" indent="-342900">
              <a:lnSpc>
                <a:spcPct val="104000"/>
              </a:lnSpc>
              <a:spcBef>
                <a:spcPts val="1000"/>
              </a:spcBef>
              <a:buClr>
                <a:srgbClr val="003266"/>
              </a:buClr>
            </a:pPr>
            <a:r>
              <a:rPr lang="en-GB" sz="2000" dirty="0">
                <a:ea typeface="Century Gothic" charset="0"/>
                <a:cs typeface="Century Gothic" charset="0"/>
              </a:rPr>
              <a:t>Online (e.g. Skype or Adobe Connect)</a:t>
            </a:r>
          </a:p>
          <a:p>
            <a:pPr marL="742950" lvl="2" indent="-285750">
              <a:lnSpc>
                <a:spcPct val="104000"/>
              </a:lnSpc>
              <a:spcBef>
                <a:spcPts val="1000"/>
              </a:spcBef>
              <a:buClr>
                <a:srgbClr val="003266"/>
              </a:buClr>
            </a:pPr>
            <a:r>
              <a:rPr lang="en-GB" dirty="0">
                <a:ea typeface="Century Gothic" charset="0"/>
                <a:cs typeface="Century Gothic" charset="0"/>
              </a:rPr>
              <a:t>Wider recruitment reach (</a:t>
            </a:r>
            <a:r>
              <a:rPr lang="en-GB" i="1" dirty="0">
                <a:ea typeface="Century Gothic" charset="0"/>
                <a:cs typeface="Century Gothic" charset="0"/>
              </a:rPr>
              <a:t>no need for traveling to campus</a:t>
            </a:r>
            <a:r>
              <a:rPr lang="en-GB" dirty="0">
                <a:ea typeface="Century Gothic" charset="0"/>
                <a:cs typeface="Century Gothic" charset="0"/>
              </a:rPr>
              <a:t>)</a:t>
            </a:r>
          </a:p>
          <a:p>
            <a:pPr>
              <a:lnSpc>
                <a:spcPct val="104000"/>
              </a:lnSpc>
              <a:buClr>
                <a:srgbClr val="003266"/>
              </a:buClr>
            </a:pPr>
            <a:r>
              <a:rPr lang="en-GB" sz="2000" dirty="0">
                <a:ea typeface="Century Gothic" charset="0"/>
                <a:cs typeface="Century Gothic" charset="0"/>
              </a:rPr>
              <a:t>Quality playback, equipment for recording</a:t>
            </a:r>
          </a:p>
          <a:p>
            <a:pPr>
              <a:lnSpc>
                <a:spcPct val="104000"/>
              </a:lnSpc>
              <a:buClr>
                <a:srgbClr val="003266"/>
              </a:buClr>
            </a:pPr>
            <a:r>
              <a:rPr lang="en-GB" sz="2000" dirty="0">
                <a:ea typeface="Century Gothic" charset="0"/>
                <a:cs typeface="Century Gothic" charset="0"/>
              </a:rPr>
              <a:t>Drinks/snacks!</a:t>
            </a:r>
          </a:p>
        </p:txBody>
      </p:sp>
    </p:spTree>
    <p:extLst>
      <p:ext uri="{BB962C8B-B14F-4D97-AF65-F5344CB8AC3E}">
        <p14:creationId xmlns:p14="http://schemas.microsoft.com/office/powerpoint/2010/main" val="22057521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691" y="334912"/>
            <a:ext cx="7200900" cy="645816"/>
          </a:xfrm>
        </p:spPr>
        <p:txBody>
          <a:bodyPr>
            <a:normAutofit/>
          </a:bodyPr>
          <a:lstStyle/>
          <a:p>
            <a:r>
              <a:rPr lang="en-US" sz="4000" b="1" dirty="0">
                <a:solidFill>
                  <a:srgbClr val="1E4B9B"/>
                </a:solidFill>
                <a:latin typeface="+mn-lt"/>
                <a:ea typeface="Century Gothic" charset="0"/>
                <a:cs typeface="Century Gothic" charset="0"/>
              </a:rPr>
              <a:t>Moderator(s)</a:t>
            </a:r>
          </a:p>
        </p:txBody>
      </p:sp>
      <p:sp>
        <p:nvSpPr>
          <p:cNvPr id="8" name="Content Placeholder 2"/>
          <p:cNvSpPr>
            <a:spLocks noGrp="1"/>
          </p:cNvSpPr>
          <p:nvPr>
            <p:ph idx="1"/>
          </p:nvPr>
        </p:nvSpPr>
        <p:spPr>
          <a:xfrm>
            <a:off x="755576" y="1628800"/>
            <a:ext cx="7632848" cy="4680520"/>
          </a:xfrm>
        </p:spPr>
        <p:txBody>
          <a:bodyPr>
            <a:normAutofit/>
          </a:bodyPr>
          <a:lstStyle/>
          <a:p>
            <a:pPr>
              <a:lnSpc>
                <a:spcPct val="104000"/>
              </a:lnSpc>
              <a:buClr>
                <a:srgbClr val="003266"/>
              </a:buClr>
            </a:pPr>
            <a:r>
              <a:rPr lang="en-GB" sz="2800" dirty="0">
                <a:solidFill>
                  <a:srgbClr val="0070C0"/>
                </a:solidFill>
              </a:rPr>
              <a:t>Lead and Assistant moderator(s): </a:t>
            </a:r>
          </a:p>
          <a:p>
            <a:pPr lvl="1">
              <a:lnSpc>
                <a:spcPct val="104000"/>
              </a:lnSpc>
              <a:buClr>
                <a:srgbClr val="003266"/>
              </a:buClr>
            </a:pPr>
            <a:r>
              <a:rPr lang="en-GB" sz="2400" dirty="0">
                <a:ea typeface="Century Gothic" charset="0"/>
                <a:cs typeface="Century Gothic" charset="0"/>
              </a:rPr>
              <a:t>sessions are moderated by the researcher who runs the discussions </a:t>
            </a:r>
          </a:p>
          <a:p>
            <a:pPr lvl="1">
              <a:lnSpc>
                <a:spcPct val="104000"/>
              </a:lnSpc>
              <a:buClr>
                <a:srgbClr val="003266"/>
              </a:buClr>
            </a:pPr>
            <a:r>
              <a:rPr lang="en-GB" sz="2400" dirty="0">
                <a:ea typeface="Century Gothic" charset="0"/>
                <a:cs typeface="Century Gothic" charset="0"/>
              </a:rPr>
              <a:t>and assistant moderator who will </a:t>
            </a:r>
            <a:r>
              <a:rPr lang="en-GB" sz="2400" u="sng" dirty="0">
                <a:ea typeface="Century Gothic" charset="0"/>
                <a:cs typeface="Century Gothic" charset="0"/>
              </a:rPr>
              <a:t>not</a:t>
            </a:r>
            <a:r>
              <a:rPr lang="en-GB" sz="2400" dirty="0">
                <a:ea typeface="Century Gothic" charset="0"/>
                <a:cs typeface="Century Gothic" charset="0"/>
              </a:rPr>
              <a:t> participate in the discussion but arrange logistics such as helping with the equipment, refreshments, arranging the room, recording the session etc. (Krueger, 2002).</a:t>
            </a:r>
          </a:p>
          <a:p>
            <a:pPr lvl="2">
              <a:lnSpc>
                <a:spcPct val="104000"/>
              </a:lnSpc>
              <a:buClr>
                <a:srgbClr val="003266"/>
              </a:buClr>
            </a:pPr>
            <a:r>
              <a:rPr lang="en-GB" sz="2400" dirty="0">
                <a:ea typeface="Century Gothic" charset="0"/>
                <a:cs typeface="Century Gothic" charset="0"/>
              </a:rPr>
              <a:t>Most importantly, takes notes!</a:t>
            </a:r>
          </a:p>
        </p:txBody>
      </p:sp>
    </p:spTree>
    <p:extLst>
      <p:ext uri="{BB962C8B-B14F-4D97-AF65-F5344CB8AC3E}">
        <p14:creationId xmlns:p14="http://schemas.microsoft.com/office/powerpoint/2010/main" val="11971768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691" y="334912"/>
            <a:ext cx="7200900" cy="645816"/>
          </a:xfrm>
        </p:spPr>
        <p:txBody>
          <a:bodyPr>
            <a:normAutofit/>
          </a:bodyPr>
          <a:lstStyle/>
          <a:p>
            <a:r>
              <a:rPr lang="en-US" sz="4000" b="1" dirty="0">
                <a:solidFill>
                  <a:srgbClr val="1E4B9B"/>
                </a:solidFill>
                <a:latin typeface="Century Gothic" charset="0"/>
                <a:ea typeface="Century Gothic" charset="0"/>
                <a:cs typeface="Century Gothic" charset="0"/>
              </a:rPr>
              <a:t>Beginning</a:t>
            </a:r>
          </a:p>
        </p:txBody>
      </p:sp>
      <p:sp>
        <p:nvSpPr>
          <p:cNvPr id="8" name="Content Placeholder 2"/>
          <p:cNvSpPr>
            <a:spLocks noGrp="1"/>
          </p:cNvSpPr>
          <p:nvPr>
            <p:ph idx="1"/>
          </p:nvPr>
        </p:nvSpPr>
        <p:spPr>
          <a:xfrm>
            <a:off x="827584" y="1124744"/>
            <a:ext cx="7200900" cy="4752528"/>
          </a:xfrm>
        </p:spPr>
        <p:txBody>
          <a:bodyPr>
            <a:noAutofit/>
          </a:bodyPr>
          <a:lstStyle/>
          <a:p>
            <a:pPr>
              <a:lnSpc>
                <a:spcPct val="104000"/>
              </a:lnSpc>
            </a:pPr>
            <a:r>
              <a:rPr lang="en-GB" dirty="0">
                <a:solidFill>
                  <a:schemeClr val="tx1"/>
                </a:solidFill>
              </a:rPr>
              <a:t>Welcome</a:t>
            </a:r>
          </a:p>
          <a:p>
            <a:pPr lvl="1">
              <a:lnSpc>
                <a:spcPct val="104000"/>
              </a:lnSpc>
            </a:pPr>
            <a:r>
              <a:rPr lang="en-GB" dirty="0">
                <a:solidFill>
                  <a:schemeClr val="tx1"/>
                </a:solidFill>
              </a:rPr>
              <a:t>Introduce yourselves</a:t>
            </a:r>
          </a:p>
          <a:p>
            <a:pPr lvl="1">
              <a:lnSpc>
                <a:spcPct val="104000"/>
              </a:lnSpc>
            </a:pPr>
            <a:r>
              <a:rPr lang="en-GB" dirty="0">
                <a:solidFill>
                  <a:schemeClr val="tx1"/>
                </a:solidFill>
              </a:rPr>
              <a:t>Overview</a:t>
            </a:r>
          </a:p>
          <a:p>
            <a:pPr lvl="1">
              <a:lnSpc>
                <a:spcPct val="104000"/>
              </a:lnSpc>
            </a:pPr>
            <a:r>
              <a:rPr lang="en-GB" dirty="0">
                <a:solidFill>
                  <a:schemeClr val="tx1"/>
                </a:solidFill>
              </a:rPr>
              <a:t>Topic is </a:t>
            </a:r>
            <a:r>
              <a:rPr lang="mr-IN" dirty="0">
                <a:solidFill>
                  <a:schemeClr val="tx1"/>
                </a:solidFill>
              </a:rPr>
              <a:t>…</a:t>
            </a:r>
            <a:endParaRPr lang="en-GB" dirty="0">
              <a:solidFill>
                <a:schemeClr val="tx1"/>
              </a:solidFill>
            </a:endParaRPr>
          </a:p>
          <a:p>
            <a:pPr lvl="1">
              <a:lnSpc>
                <a:spcPct val="104000"/>
              </a:lnSpc>
            </a:pPr>
            <a:r>
              <a:rPr lang="en-GB" dirty="0">
                <a:solidFill>
                  <a:schemeClr val="tx1"/>
                </a:solidFill>
              </a:rPr>
              <a:t>Will be used to inform </a:t>
            </a:r>
            <a:r>
              <a:rPr lang="mr-IN" dirty="0">
                <a:solidFill>
                  <a:schemeClr val="tx1"/>
                </a:solidFill>
              </a:rPr>
              <a:t>…</a:t>
            </a:r>
            <a:endParaRPr lang="en-GB" dirty="0">
              <a:solidFill>
                <a:schemeClr val="tx1"/>
              </a:solidFill>
            </a:endParaRPr>
          </a:p>
          <a:p>
            <a:pPr lvl="1">
              <a:lnSpc>
                <a:spcPct val="104000"/>
              </a:lnSpc>
            </a:pPr>
            <a:r>
              <a:rPr lang="en-GB" dirty="0">
                <a:solidFill>
                  <a:schemeClr val="tx1"/>
                </a:solidFill>
              </a:rPr>
              <a:t>You were selected because </a:t>
            </a:r>
            <a:r>
              <a:rPr lang="mr-IN" dirty="0">
                <a:solidFill>
                  <a:schemeClr val="tx1"/>
                </a:solidFill>
              </a:rPr>
              <a:t>…</a:t>
            </a:r>
            <a:endParaRPr lang="en-GB" dirty="0">
              <a:solidFill>
                <a:schemeClr val="tx1"/>
              </a:solidFill>
            </a:endParaRPr>
          </a:p>
          <a:p>
            <a:pPr>
              <a:lnSpc>
                <a:spcPct val="104000"/>
              </a:lnSpc>
            </a:pPr>
            <a:r>
              <a:rPr lang="en-GB" dirty="0">
                <a:solidFill>
                  <a:schemeClr val="tx1"/>
                </a:solidFill>
              </a:rPr>
              <a:t>Ground rules </a:t>
            </a:r>
          </a:p>
          <a:p>
            <a:pPr lvl="1">
              <a:lnSpc>
                <a:spcPct val="104000"/>
              </a:lnSpc>
            </a:pPr>
            <a:r>
              <a:rPr lang="en-GB" dirty="0">
                <a:solidFill>
                  <a:schemeClr val="tx1"/>
                </a:solidFill>
              </a:rPr>
              <a:t>No right/wrong answers, only differing views</a:t>
            </a:r>
          </a:p>
          <a:p>
            <a:pPr lvl="1">
              <a:lnSpc>
                <a:spcPct val="104000"/>
              </a:lnSpc>
            </a:pPr>
            <a:r>
              <a:rPr lang="en-GB" dirty="0">
                <a:solidFill>
                  <a:schemeClr val="tx1"/>
                </a:solidFill>
              </a:rPr>
              <a:t>No need to agree others etc.</a:t>
            </a:r>
          </a:p>
          <a:p>
            <a:pPr lvl="1">
              <a:lnSpc>
                <a:spcPct val="104000"/>
              </a:lnSpc>
            </a:pPr>
            <a:r>
              <a:rPr lang="en-GB" dirty="0">
                <a:solidFill>
                  <a:schemeClr val="tx1"/>
                </a:solidFill>
              </a:rPr>
              <a:t>Tape/video recording</a:t>
            </a:r>
          </a:p>
          <a:p>
            <a:pPr>
              <a:lnSpc>
                <a:spcPct val="104000"/>
              </a:lnSpc>
            </a:pPr>
            <a:r>
              <a:rPr lang="en-GB" dirty="0">
                <a:solidFill>
                  <a:schemeClr val="tx1"/>
                </a:solidFill>
              </a:rPr>
              <a:t>and first opening question!</a:t>
            </a:r>
          </a:p>
        </p:txBody>
      </p:sp>
    </p:spTree>
    <p:extLst>
      <p:ext uri="{BB962C8B-B14F-4D97-AF65-F5344CB8AC3E}">
        <p14:creationId xmlns:p14="http://schemas.microsoft.com/office/powerpoint/2010/main" val="3868265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691" y="334912"/>
            <a:ext cx="7200900" cy="645816"/>
          </a:xfrm>
        </p:spPr>
        <p:txBody>
          <a:bodyPr>
            <a:normAutofit/>
          </a:bodyPr>
          <a:lstStyle/>
          <a:p>
            <a:r>
              <a:rPr lang="en-US" sz="4000" b="1" dirty="0">
                <a:solidFill>
                  <a:srgbClr val="1E4B9B"/>
                </a:solidFill>
                <a:latin typeface="+mn-lt"/>
                <a:ea typeface="Century Gothic" charset="0"/>
                <a:cs typeface="Century Gothic" charset="0"/>
              </a:rPr>
              <a:t>Dos!</a:t>
            </a:r>
          </a:p>
        </p:txBody>
      </p:sp>
      <p:sp>
        <p:nvSpPr>
          <p:cNvPr id="8" name="Content Placeholder 2"/>
          <p:cNvSpPr>
            <a:spLocks noGrp="1"/>
          </p:cNvSpPr>
          <p:nvPr>
            <p:ph idx="1"/>
          </p:nvPr>
        </p:nvSpPr>
        <p:spPr>
          <a:xfrm>
            <a:off x="677691" y="1157312"/>
            <a:ext cx="7200900" cy="4320480"/>
          </a:xfrm>
        </p:spPr>
        <p:txBody>
          <a:bodyPr>
            <a:normAutofit fontScale="25000" lnSpcReduction="20000"/>
          </a:bodyPr>
          <a:lstStyle/>
          <a:p>
            <a:pPr>
              <a:lnSpc>
                <a:spcPct val="104000"/>
              </a:lnSpc>
            </a:pPr>
            <a:r>
              <a:rPr lang="en-GB" sz="7200" dirty="0">
                <a:solidFill>
                  <a:schemeClr val="tx1"/>
                </a:solidFill>
              </a:rPr>
              <a:t>Do listen for inconsistent, vague and cryptic comments and </a:t>
            </a:r>
            <a:r>
              <a:rPr lang="en-GB" sz="7200" dirty="0">
                <a:solidFill>
                  <a:srgbClr val="0070C0"/>
                </a:solidFill>
              </a:rPr>
              <a:t>probe</a:t>
            </a:r>
            <a:r>
              <a:rPr lang="en-GB" sz="7200" dirty="0">
                <a:solidFill>
                  <a:schemeClr val="tx1"/>
                </a:solidFill>
              </a:rPr>
              <a:t> for understanding:</a:t>
            </a:r>
          </a:p>
          <a:p>
            <a:pPr lvl="1">
              <a:lnSpc>
                <a:spcPct val="104000"/>
              </a:lnSpc>
            </a:pPr>
            <a:r>
              <a:rPr lang="en-GB" sz="7200" dirty="0">
                <a:solidFill>
                  <a:schemeClr val="tx1"/>
                </a:solidFill>
              </a:rPr>
              <a:t>"Would you explain further?" </a:t>
            </a:r>
          </a:p>
          <a:p>
            <a:pPr lvl="1">
              <a:lnSpc>
                <a:spcPct val="104000"/>
              </a:lnSpc>
            </a:pPr>
            <a:r>
              <a:rPr lang="en-GB" sz="7200" dirty="0">
                <a:solidFill>
                  <a:schemeClr val="tx1"/>
                </a:solidFill>
              </a:rPr>
              <a:t>"Would you give an example?" </a:t>
            </a:r>
          </a:p>
          <a:p>
            <a:pPr lvl="1">
              <a:lnSpc>
                <a:spcPct val="104000"/>
              </a:lnSpc>
            </a:pPr>
            <a:r>
              <a:rPr lang="en-GB" sz="7200" dirty="0">
                <a:solidFill>
                  <a:schemeClr val="tx1"/>
                </a:solidFill>
              </a:rPr>
              <a:t>"I don't understand.”</a:t>
            </a:r>
            <a:endParaRPr lang="en-GB" sz="7200" dirty="0"/>
          </a:p>
          <a:p>
            <a:pPr>
              <a:lnSpc>
                <a:spcPct val="104000"/>
              </a:lnSpc>
            </a:pPr>
            <a:r>
              <a:rPr lang="en-GB" sz="7200" dirty="0"/>
              <a:t>Control </a:t>
            </a:r>
            <a:r>
              <a:rPr lang="en-GB" sz="7200" u="sng" dirty="0"/>
              <a:t>YOUR</a:t>
            </a:r>
            <a:r>
              <a:rPr lang="en-GB" sz="7200" dirty="0"/>
              <a:t> reactions to participants and </a:t>
            </a:r>
            <a:r>
              <a:rPr lang="en-GB" sz="7200" b="1" dirty="0"/>
              <a:t>AVOID</a:t>
            </a:r>
          </a:p>
          <a:p>
            <a:pPr lvl="1">
              <a:lnSpc>
                <a:spcPct val="104000"/>
              </a:lnSpc>
            </a:pPr>
            <a:r>
              <a:rPr lang="en-GB" sz="7200" dirty="0"/>
              <a:t>Head nodding,</a:t>
            </a:r>
          </a:p>
          <a:p>
            <a:pPr lvl="1">
              <a:lnSpc>
                <a:spcPct val="104000"/>
              </a:lnSpc>
            </a:pPr>
            <a:r>
              <a:rPr lang="en-GB" sz="7200" dirty="0"/>
              <a:t>Affirmative </a:t>
            </a:r>
            <a:r>
              <a:rPr lang="en-GB" sz="7200" dirty="0" err="1"/>
              <a:t>hmms</a:t>
            </a:r>
            <a:r>
              <a:rPr lang="en-GB" sz="7200" dirty="0"/>
              <a:t>,</a:t>
            </a:r>
          </a:p>
          <a:p>
            <a:pPr lvl="1">
              <a:lnSpc>
                <a:spcPct val="104000"/>
              </a:lnSpc>
            </a:pPr>
            <a:r>
              <a:rPr lang="en-GB" sz="7200" dirty="0"/>
              <a:t>Short verbal responses:</a:t>
            </a:r>
          </a:p>
          <a:p>
            <a:pPr lvl="2">
              <a:lnSpc>
                <a:spcPct val="104000"/>
              </a:lnSpc>
            </a:pPr>
            <a:r>
              <a:rPr lang="en-GB" sz="7200" dirty="0"/>
              <a:t>"that's good", "excellent"</a:t>
            </a:r>
          </a:p>
          <a:p>
            <a:pPr>
              <a:lnSpc>
                <a:spcPct val="104000"/>
              </a:lnSpc>
            </a:pPr>
            <a:r>
              <a:rPr lang="en-GB" sz="7200" dirty="0"/>
              <a:t>Why? Because we </a:t>
            </a:r>
            <a:r>
              <a:rPr lang="en-GB" sz="7200" u="sng" dirty="0"/>
              <a:t>don</a:t>
            </a:r>
            <a:r>
              <a:rPr lang="mr-IN" sz="7200" u="sng" dirty="0"/>
              <a:t>’</a:t>
            </a:r>
            <a:r>
              <a:rPr lang="en-GB" sz="7200" u="sng" dirty="0"/>
              <a:t>t</a:t>
            </a:r>
            <a:r>
              <a:rPr lang="en-GB" sz="7200" dirty="0"/>
              <a:t> want to </a:t>
            </a:r>
            <a:r>
              <a:rPr lang="en-GB" sz="7200" u="sng" dirty="0"/>
              <a:t>impose our thoughts </a:t>
            </a:r>
            <a:r>
              <a:rPr lang="en-GB" sz="7200" dirty="0"/>
              <a:t>and lose the participants who might not necessarily agree.</a:t>
            </a:r>
          </a:p>
          <a:p>
            <a:pPr>
              <a:lnSpc>
                <a:spcPct val="104000"/>
              </a:lnSpc>
            </a:pPr>
            <a:r>
              <a:rPr lang="en-GB" sz="7200" dirty="0"/>
              <a:t>Participants are allowed to say anything they’d like to which makes focus groups considered as naturalistic.</a:t>
            </a:r>
          </a:p>
          <a:p>
            <a:pPr>
              <a:lnSpc>
                <a:spcPct val="104000"/>
              </a:lnSpc>
            </a:pPr>
            <a:r>
              <a:rPr lang="en-GB" sz="7200" dirty="0"/>
              <a:t>Ensure everyone has chance to participate – control the dominant talkers and encourage the shy participants</a:t>
            </a:r>
          </a:p>
          <a:p>
            <a:pPr lvl="1">
              <a:lnSpc>
                <a:spcPct val="104000"/>
              </a:lnSpc>
            </a:pPr>
            <a:endParaRPr lang="en-GB" sz="24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18148086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691" y="334912"/>
            <a:ext cx="7200900" cy="645816"/>
          </a:xfrm>
        </p:spPr>
        <p:txBody>
          <a:bodyPr>
            <a:normAutofit/>
          </a:bodyPr>
          <a:lstStyle/>
          <a:p>
            <a:r>
              <a:rPr lang="en-US" sz="4000" b="1" dirty="0">
                <a:solidFill>
                  <a:srgbClr val="1E4B9B"/>
                </a:solidFill>
                <a:latin typeface="Century Gothic" charset="0"/>
                <a:ea typeface="Century Gothic" charset="0"/>
                <a:cs typeface="Century Gothic" charset="0"/>
              </a:rPr>
              <a:t>Ending</a:t>
            </a:r>
          </a:p>
        </p:txBody>
      </p:sp>
      <p:sp>
        <p:nvSpPr>
          <p:cNvPr id="8" name="Content Placeholder 2"/>
          <p:cNvSpPr>
            <a:spLocks noGrp="1"/>
          </p:cNvSpPr>
          <p:nvPr>
            <p:ph idx="1"/>
          </p:nvPr>
        </p:nvSpPr>
        <p:spPr>
          <a:xfrm>
            <a:off x="677691" y="1419533"/>
            <a:ext cx="7200900" cy="4320480"/>
          </a:xfrm>
        </p:spPr>
        <p:txBody>
          <a:bodyPr>
            <a:normAutofit fontScale="92500" lnSpcReduction="10000"/>
          </a:bodyPr>
          <a:lstStyle/>
          <a:p>
            <a:pPr>
              <a:lnSpc>
                <a:spcPct val="104000"/>
              </a:lnSpc>
            </a:pPr>
            <a:r>
              <a:rPr lang="en-GB" sz="2400" dirty="0">
                <a:solidFill>
                  <a:schemeClr val="tx1"/>
                </a:solidFill>
              </a:rPr>
              <a:t>Consider asking each participant a final preference question</a:t>
            </a:r>
          </a:p>
          <a:p>
            <a:pPr>
              <a:lnSpc>
                <a:spcPct val="104000"/>
              </a:lnSpc>
            </a:pPr>
            <a:r>
              <a:rPr lang="en-GB" sz="2400" dirty="0">
                <a:solidFill>
                  <a:schemeClr val="tx1"/>
                </a:solidFill>
              </a:rPr>
              <a:t>Offer a summary key question and seek confirmation.</a:t>
            </a:r>
          </a:p>
          <a:p>
            <a:pPr>
              <a:lnSpc>
                <a:spcPct val="104000"/>
              </a:lnSpc>
            </a:pPr>
            <a:r>
              <a:rPr lang="en-GB" sz="2400" dirty="0">
                <a:solidFill>
                  <a:schemeClr val="tx1"/>
                </a:solidFill>
              </a:rPr>
              <a:t>Three Step Conclusion:</a:t>
            </a:r>
          </a:p>
          <a:p>
            <a:pPr lvl="1">
              <a:lnSpc>
                <a:spcPct val="104000"/>
              </a:lnSpc>
            </a:pPr>
            <a:r>
              <a:rPr lang="en-GB" dirty="0">
                <a:solidFill>
                  <a:schemeClr val="tx1"/>
                </a:solidFill>
              </a:rPr>
              <a:t>Summarise with confirmation,</a:t>
            </a:r>
          </a:p>
          <a:p>
            <a:pPr lvl="1">
              <a:lnSpc>
                <a:spcPct val="104000"/>
              </a:lnSpc>
            </a:pPr>
            <a:r>
              <a:rPr lang="en-GB" dirty="0">
                <a:solidFill>
                  <a:schemeClr val="tx1"/>
                </a:solidFill>
              </a:rPr>
              <a:t>Review purpose and ask if anything has been missed, </a:t>
            </a:r>
          </a:p>
          <a:p>
            <a:pPr lvl="1">
              <a:lnSpc>
                <a:spcPct val="104000"/>
              </a:lnSpc>
            </a:pPr>
            <a:r>
              <a:rPr lang="en-GB" dirty="0">
                <a:solidFill>
                  <a:schemeClr val="tx1"/>
                </a:solidFill>
              </a:rPr>
              <a:t>Thanks and dismissal</a:t>
            </a:r>
          </a:p>
          <a:p>
            <a:pPr marL="457200" lvl="1" indent="0">
              <a:lnSpc>
                <a:spcPct val="104000"/>
              </a:lnSpc>
              <a:buNone/>
            </a:pPr>
            <a:endParaRPr lang="en-GB" dirty="0">
              <a:solidFill>
                <a:schemeClr val="tx1"/>
              </a:solidFill>
            </a:endParaRPr>
          </a:p>
          <a:p>
            <a:pPr marL="457200" lvl="1" indent="0">
              <a:lnSpc>
                <a:spcPct val="104000"/>
              </a:lnSpc>
              <a:buNone/>
            </a:pPr>
            <a:r>
              <a:rPr lang="en-GB" dirty="0">
                <a:solidFill>
                  <a:schemeClr val="tx1"/>
                </a:solidFill>
              </a:rPr>
              <a:t>ACTIVITY – what’s working in this Focus Group?</a:t>
            </a:r>
          </a:p>
          <a:p>
            <a:pPr lvl="1">
              <a:lnSpc>
                <a:spcPct val="104000"/>
              </a:lnSpc>
            </a:pPr>
            <a:r>
              <a:rPr lang="en-GB" dirty="0">
                <a:hlinkClick r:id="rId3"/>
              </a:rPr>
              <a:t>https://youtu.be/Auf9pkuCc8k</a:t>
            </a:r>
            <a:endParaRPr lang="en-GB" dirty="0"/>
          </a:p>
          <a:p>
            <a:pPr lvl="1">
              <a:lnSpc>
                <a:spcPct val="104000"/>
              </a:lnSpc>
            </a:pPr>
            <a:endParaRPr lang="en-GB" dirty="0">
              <a:solidFill>
                <a:schemeClr val="tx1"/>
              </a:solidFill>
            </a:endParaRPr>
          </a:p>
          <a:p>
            <a:pPr lvl="1">
              <a:lnSpc>
                <a:spcPct val="104000"/>
              </a:lnSpc>
            </a:pPr>
            <a:endParaRPr lang="en-GB" dirty="0">
              <a:solidFill>
                <a:schemeClr val="tx1"/>
              </a:solidFill>
            </a:endParaRPr>
          </a:p>
        </p:txBody>
      </p:sp>
    </p:spTree>
    <p:extLst>
      <p:ext uri="{BB962C8B-B14F-4D97-AF65-F5344CB8AC3E}">
        <p14:creationId xmlns:p14="http://schemas.microsoft.com/office/powerpoint/2010/main" val="9608426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C5D8A04-935C-4320-8757-9C02B0901F56}"/>
              </a:ext>
            </a:extLst>
          </p:cNvPr>
          <p:cNvSpPr>
            <a:spLocks noGrp="1"/>
          </p:cNvSpPr>
          <p:nvPr>
            <p:ph type="ctrTitle"/>
          </p:nvPr>
        </p:nvSpPr>
        <p:spPr>
          <a:xfrm>
            <a:off x="515861" y="3179701"/>
            <a:ext cx="7920773" cy="498598"/>
          </a:xfrm>
        </p:spPr>
        <p:txBody>
          <a:bodyPr/>
          <a:lstStyle/>
          <a:p>
            <a:pPr algn="ctr"/>
            <a:r>
              <a:rPr lang="en-GB" dirty="0"/>
              <a:t>THANK YOU FOR ATTENDING</a:t>
            </a:r>
          </a:p>
        </p:txBody>
      </p:sp>
    </p:spTree>
    <p:extLst>
      <p:ext uri="{BB962C8B-B14F-4D97-AF65-F5344CB8AC3E}">
        <p14:creationId xmlns:p14="http://schemas.microsoft.com/office/powerpoint/2010/main" val="34587284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Quantitative &amp; Qualitative research </a:t>
            </a:r>
            <a:r>
              <a:rPr lang="en-GB" dirty="0" smtClean="0"/>
              <a:t> </a:t>
            </a:r>
            <a:endParaRPr lang="en-GB" dirty="0"/>
          </a:p>
        </p:txBody>
      </p:sp>
      <p:sp>
        <p:nvSpPr>
          <p:cNvPr id="3" name="Text Placeholder 2"/>
          <p:cNvSpPr>
            <a:spLocks noGrp="1"/>
          </p:cNvSpPr>
          <p:nvPr>
            <p:ph type="body" sz="quarter" idx="16"/>
          </p:nvPr>
        </p:nvSpPr>
        <p:spPr/>
        <p:txBody>
          <a:bodyPr/>
          <a:lstStyle/>
          <a:p>
            <a:r>
              <a:rPr lang="en-US" sz="2400" i="1" dirty="0"/>
              <a:t>Quantitative research </a:t>
            </a:r>
            <a:r>
              <a:rPr lang="en-US" sz="2400" dirty="0"/>
              <a:t>aims to test hypotheses, look at cause and effect, and make predictions  - answers questions such as </a:t>
            </a:r>
          </a:p>
          <a:p>
            <a:pPr marL="0" indent="0">
              <a:buNone/>
            </a:pPr>
            <a:r>
              <a:rPr lang="en-US" sz="2400" dirty="0"/>
              <a:t>	How many? What? When?</a:t>
            </a:r>
          </a:p>
          <a:p>
            <a:r>
              <a:rPr lang="en-US" sz="2400" i="1" dirty="0"/>
              <a:t>Qualitative research </a:t>
            </a:r>
            <a:r>
              <a:rPr lang="en-US" sz="2400" dirty="0"/>
              <a:t>aims to understand and interpret social phenomena and interactions - </a:t>
            </a:r>
            <a:r>
              <a:rPr lang="en-US" sz="2400" dirty="0" smtClean="0"/>
              <a:t>answers </a:t>
            </a:r>
            <a:r>
              <a:rPr lang="en-US" sz="2400" dirty="0"/>
              <a:t>questions such as </a:t>
            </a:r>
          </a:p>
          <a:p>
            <a:pPr marL="457200" lvl="1" indent="0">
              <a:buNone/>
            </a:pPr>
            <a:r>
              <a:rPr lang="en-US" sz="2400" dirty="0"/>
              <a:t>	Why? How?</a:t>
            </a:r>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8713899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Quantitative approaches</a:t>
            </a:r>
          </a:p>
        </p:txBody>
      </p:sp>
      <p:sp>
        <p:nvSpPr>
          <p:cNvPr id="3" name="Text Placeholder 2"/>
          <p:cNvSpPr>
            <a:spLocks noGrp="1"/>
          </p:cNvSpPr>
          <p:nvPr>
            <p:ph type="body" sz="quarter" idx="16"/>
          </p:nvPr>
        </p:nvSpPr>
        <p:spPr/>
        <p:txBody>
          <a:bodyPr/>
          <a:lstStyle/>
          <a:p>
            <a:pPr>
              <a:spcBef>
                <a:spcPts val="0"/>
              </a:spcBef>
              <a:spcAft>
                <a:spcPts val="200"/>
              </a:spcAft>
            </a:pPr>
            <a:r>
              <a:rPr lang="en-GB" sz="2000" dirty="0"/>
              <a:t>Attempt to explain phenomena by developing hypotheses and collecting numerical data</a:t>
            </a:r>
          </a:p>
          <a:p>
            <a:pPr>
              <a:spcBef>
                <a:spcPts val="0"/>
              </a:spcBef>
              <a:spcAft>
                <a:spcPts val="200"/>
              </a:spcAft>
            </a:pPr>
            <a:r>
              <a:rPr lang="en-GB" sz="2000" dirty="0"/>
              <a:t>Can be descriptive but usually analysed through statistical methods  </a:t>
            </a:r>
          </a:p>
          <a:p>
            <a:pPr>
              <a:spcBef>
                <a:spcPts val="0"/>
              </a:spcBef>
              <a:spcAft>
                <a:spcPts val="200"/>
              </a:spcAft>
            </a:pPr>
            <a:r>
              <a:rPr lang="en-GB" sz="2000" dirty="0"/>
              <a:t>Tells you if there is a “difference” e.g. between conditions or groups</a:t>
            </a:r>
          </a:p>
          <a:p>
            <a:pPr>
              <a:spcBef>
                <a:spcPts val="0"/>
              </a:spcBef>
              <a:spcAft>
                <a:spcPts val="200"/>
              </a:spcAft>
            </a:pPr>
            <a:r>
              <a:rPr lang="en-GB" sz="2000" dirty="0"/>
              <a:t>More ‘objective’: where variables are controlled as much as possible to eliminate interference and measure the effect of any change</a:t>
            </a:r>
          </a:p>
          <a:p>
            <a:pPr>
              <a:spcBef>
                <a:spcPts val="0"/>
              </a:spcBef>
              <a:spcAft>
                <a:spcPts val="200"/>
              </a:spcAft>
            </a:pPr>
            <a:r>
              <a:rPr lang="en-GB" sz="2000" dirty="0"/>
              <a:t>Deductive reasoning: everything is known before conclusions can be drawn</a:t>
            </a:r>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30823948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Sources of quantitative data</a:t>
            </a:r>
          </a:p>
        </p:txBody>
      </p:sp>
      <p:sp>
        <p:nvSpPr>
          <p:cNvPr id="3" name="Text Placeholder 2"/>
          <p:cNvSpPr>
            <a:spLocks noGrp="1"/>
          </p:cNvSpPr>
          <p:nvPr>
            <p:ph type="body" sz="quarter" idx="16"/>
          </p:nvPr>
        </p:nvSpPr>
        <p:spPr>
          <a:xfrm>
            <a:off x="577968" y="1728789"/>
            <a:ext cx="7883407" cy="4533480"/>
          </a:xfrm>
        </p:spPr>
        <p:txBody>
          <a:bodyPr/>
          <a:lstStyle/>
          <a:p>
            <a:pPr marL="0" indent="0">
              <a:buNone/>
            </a:pPr>
            <a:r>
              <a:rPr lang="en-GB" sz="2400" dirty="0"/>
              <a:t>Data sources include</a:t>
            </a:r>
          </a:p>
          <a:p>
            <a:pPr lvl="1"/>
            <a:r>
              <a:rPr lang="en-GB" sz="2400" dirty="0"/>
              <a:t>Surveys where there are a large number of respondents </a:t>
            </a:r>
            <a:r>
              <a:rPr lang="en-GB" sz="2400" dirty="0" smtClean="0"/>
              <a:t>and where you have asked closed questions (e.g. use of a Likert scale, multiple choice, select answers from lists) </a:t>
            </a:r>
            <a:endParaRPr lang="en-GB" sz="2400" dirty="0"/>
          </a:p>
          <a:p>
            <a:pPr lvl="1"/>
            <a:r>
              <a:rPr lang="en-GB" sz="2400" dirty="0"/>
              <a:t>Observations (counts of numbers and/or coding data into numbers)</a:t>
            </a:r>
          </a:p>
          <a:p>
            <a:pPr lvl="1"/>
            <a:r>
              <a:rPr lang="en-GB" sz="2400" dirty="0"/>
              <a:t>Analytics (number of views; task time etc.)</a:t>
            </a:r>
          </a:p>
          <a:p>
            <a:pPr lvl="1"/>
            <a:r>
              <a:rPr lang="en-GB" sz="2400" dirty="0"/>
              <a:t>Secondary data </a:t>
            </a:r>
            <a:r>
              <a:rPr lang="en-GB" sz="2400" dirty="0" smtClean="0"/>
              <a:t>(institutional </a:t>
            </a:r>
            <a:r>
              <a:rPr lang="en-GB" sz="2400" dirty="0"/>
              <a:t>data; internal reports etc.)</a:t>
            </a:r>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dirty="0"/>
          </a:p>
        </p:txBody>
      </p:sp>
    </p:spTree>
    <p:extLst>
      <p:ext uri="{BB962C8B-B14F-4D97-AF65-F5344CB8AC3E}">
        <p14:creationId xmlns:p14="http://schemas.microsoft.com/office/powerpoint/2010/main" val="14306902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Qualitative approaches</a:t>
            </a:r>
          </a:p>
        </p:txBody>
      </p:sp>
      <p:sp>
        <p:nvSpPr>
          <p:cNvPr id="3" name="Text Placeholder 2"/>
          <p:cNvSpPr>
            <a:spLocks noGrp="1"/>
          </p:cNvSpPr>
          <p:nvPr>
            <p:ph type="body" sz="quarter" idx="16"/>
          </p:nvPr>
        </p:nvSpPr>
        <p:spPr/>
        <p:txBody>
          <a:bodyPr/>
          <a:lstStyle/>
          <a:p>
            <a:r>
              <a:rPr lang="en-GB" sz="2000" dirty="0"/>
              <a:t>Instead of numerical data uses words, pictures, photos, videos, audio recordings. </a:t>
            </a:r>
          </a:p>
          <a:p>
            <a:r>
              <a:rPr lang="en-GB" sz="2000" dirty="0"/>
              <a:t>Tends to start with a broad question rather than a specific hypothesis</a:t>
            </a:r>
          </a:p>
          <a:p>
            <a:r>
              <a:rPr lang="en-GB" sz="2000" dirty="0"/>
              <a:t>Doesn’t require large sample sizes (in comparison to quantitative research)</a:t>
            </a:r>
          </a:p>
          <a:p>
            <a:r>
              <a:rPr lang="en-GB" sz="2000" dirty="0"/>
              <a:t>More ‘interpretive’: yields rich data to explore how and why things happened</a:t>
            </a:r>
          </a:p>
          <a:p>
            <a:r>
              <a:rPr lang="en-GB" sz="2000" dirty="0"/>
              <a:t>Inductive reasoning: conclusions can be drawn from the evidence </a:t>
            </a:r>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dirty="0"/>
          </a:p>
        </p:txBody>
      </p:sp>
    </p:spTree>
    <p:extLst>
      <p:ext uri="{BB962C8B-B14F-4D97-AF65-F5344CB8AC3E}">
        <p14:creationId xmlns:p14="http://schemas.microsoft.com/office/powerpoint/2010/main" val="3776080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Sources of qualitative data</a:t>
            </a:r>
          </a:p>
        </p:txBody>
      </p:sp>
      <p:sp>
        <p:nvSpPr>
          <p:cNvPr id="3" name="Text Placeholder 2"/>
          <p:cNvSpPr>
            <a:spLocks noGrp="1"/>
          </p:cNvSpPr>
          <p:nvPr>
            <p:ph type="body" sz="quarter" idx="16"/>
          </p:nvPr>
        </p:nvSpPr>
        <p:spPr/>
        <p:txBody>
          <a:bodyPr/>
          <a:lstStyle/>
          <a:p>
            <a:r>
              <a:rPr lang="en-GB" sz="2400" dirty="0"/>
              <a:t>Free text responses in surveys</a:t>
            </a:r>
          </a:p>
          <a:p>
            <a:r>
              <a:rPr lang="en-GB" sz="2400" dirty="0"/>
              <a:t>Interviews and focus groups (structured, semi-structured or unstructured)</a:t>
            </a:r>
          </a:p>
          <a:p>
            <a:r>
              <a:rPr lang="en-GB" sz="2400" dirty="0"/>
              <a:t>Diary studies</a:t>
            </a:r>
          </a:p>
          <a:p>
            <a:r>
              <a:rPr lang="en-GB" sz="2400" dirty="0"/>
              <a:t>Direct observations (</a:t>
            </a:r>
            <a:r>
              <a:rPr lang="en-GB" sz="2400" dirty="0" smtClean="0"/>
              <a:t>face to face or </a:t>
            </a:r>
            <a:r>
              <a:rPr lang="en-GB" sz="2400" dirty="0"/>
              <a:t>online) – may also be recorded (video/audio)</a:t>
            </a:r>
          </a:p>
          <a:p>
            <a:r>
              <a:rPr lang="en-GB" sz="2400" dirty="0"/>
              <a:t>Secondary data – archive data and institutional reports</a:t>
            </a:r>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42464414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sz="2800" dirty="0"/>
              <a:t>Main differences between qual. and quant. research</a:t>
            </a:r>
          </a:p>
        </p:txBody>
      </p:sp>
      <p:graphicFrame>
        <p:nvGraphicFramePr>
          <p:cNvPr id="6" name="Content Placeholder 5"/>
          <p:cNvGraphicFramePr>
            <a:graphicFrameLocks noGrp="1"/>
          </p:cNvGraphicFramePr>
          <p:nvPr>
            <p:ph sz="quarter" idx="27"/>
            <p:extLst>
              <p:ext uri="{D42A27DB-BD31-4B8C-83A1-F6EECF244321}">
                <p14:modId xmlns:p14="http://schemas.microsoft.com/office/powerpoint/2010/main" val="2573669664"/>
              </p:ext>
            </p:extLst>
          </p:nvPr>
        </p:nvGraphicFramePr>
        <p:xfrm>
          <a:off x="577850" y="1243012"/>
          <a:ext cx="7246938" cy="5098099"/>
        </p:xfrm>
        <a:graphic>
          <a:graphicData uri="http://schemas.openxmlformats.org/drawingml/2006/table">
            <a:tbl>
              <a:tblPr firstRow="1" bandRow="1">
                <a:tableStyleId>{5C22544A-7EE6-4342-B048-85BDC9FD1C3A}</a:tableStyleId>
              </a:tblPr>
              <a:tblGrid>
                <a:gridCol w="3879850">
                  <a:extLst>
                    <a:ext uri="{9D8B030D-6E8A-4147-A177-3AD203B41FA5}">
                      <a16:colId xmlns="" xmlns:a16="http://schemas.microsoft.com/office/drawing/2014/main" val="20000"/>
                    </a:ext>
                  </a:extLst>
                </a:gridCol>
                <a:gridCol w="3367088">
                  <a:extLst>
                    <a:ext uri="{9D8B030D-6E8A-4147-A177-3AD203B41FA5}">
                      <a16:colId xmlns="" xmlns:a16="http://schemas.microsoft.com/office/drawing/2014/main" val="20001"/>
                    </a:ext>
                  </a:extLst>
                </a:gridCol>
              </a:tblGrid>
              <a:tr h="333068">
                <a:tc>
                  <a:txBody>
                    <a:bodyPr/>
                    <a:lstStyle/>
                    <a:p>
                      <a:r>
                        <a:rPr lang="en-GB" dirty="0"/>
                        <a:t>Quantitative</a:t>
                      </a:r>
                    </a:p>
                  </a:txBody>
                  <a:tcPr/>
                </a:tc>
                <a:tc>
                  <a:txBody>
                    <a:bodyPr/>
                    <a:lstStyle/>
                    <a:p>
                      <a:r>
                        <a:rPr lang="en-GB" dirty="0"/>
                        <a:t>Qualitative</a:t>
                      </a:r>
                    </a:p>
                  </a:txBody>
                  <a:tcPr/>
                </a:tc>
                <a:extLst>
                  <a:ext uri="{0D108BD9-81ED-4DB2-BD59-A6C34878D82A}">
                    <a16:rowId xmlns="" xmlns:a16="http://schemas.microsoft.com/office/drawing/2014/main" val="10000"/>
                  </a:ext>
                </a:extLst>
              </a:tr>
              <a:tr h="582868">
                <a:tc>
                  <a:txBody>
                    <a:bodyPr/>
                    <a:lstStyle/>
                    <a:p>
                      <a:r>
                        <a:rPr lang="en-GB" sz="1400" dirty="0" smtClean="0"/>
                        <a:t>numerical</a:t>
                      </a:r>
                      <a:r>
                        <a:rPr lang="en-GB" sz="1400" dirty="0"/>
                        <a:t>,</a:t>
                      </a:r>
                      <a:r>
                        <a:rPr lang="en-GB" sz="1400" baseline="0" dirty="0"/>
                        <a:t> measurable data</a:t>
                      </a:r>
                      <a:endParaRPr lang="en-GB" sz="1400" dirty="0"/>
                    </a:p>
                  </a:txBody>
                  <a:tcPr/>
                </a:tc>
                <a:tc>
                  <a:txBody>
                    <a:bodyPr/>
                    <a:lstStyle/>
                    <a:p>
                      <a:r>
                        <a:rPr lang="en-GB" sz="1400" dirty="0" smtClean="0"/>
                        <a:t>generally </a:t>
                      </a:r>
                      <a:r>
                        <a:rPr lang="en-GB" sz="1400" dirty="0"/>
                        <a:t>non-numerical data (words/images)</a:t>
                      </a:r>
                    </a:p>
                  </a:txBody>
                  <a:tcPr/>
                </a:tc>
                <a:extLst>
                  <a:ext uri="{0D108BD9-81ED-4DB2-BD59-A6C34878D82A}">
                    <a16:rowId xmlns="" xmlns:a16="http://schemas.microsoft.com/office/drawing/2014/main" val="10001"/>
                  </a:ext>
                </a:extLst>
              </a:tr>
              <a:tr h="674504">
                <a:tc>
                  <a:txBody>
                    <a:bodyPr/>
                    <a:lstStyle/>
                    <a:p>
                      <a:r>
                        <a:rPr lang="en-GB" sz="1400" dirty="0" smtClean="0"/>
                        <a:t>clearly</a:t>
                      </a:r>
                      <a:r>
                        <a:rPr lang="en-GB" sz="1400" baseline="0" dirty="0" smtClean="0"/>
                        <a:t> </a:t>
                      </a:r>
                      <a:r>
                        <a:rPr lang="en-GB" sz="1400" baseline="0" dirty="0"/>
                        <a:t>stated questions, extraneous variable controls</a:t>
                      </a:r>
                      <a:endParaRPr lang="en-GB" sz="1400" dirty="0"/>
                    </a:p>
                  </a:txBody>
                  <a:tcPr/>
                </a:tc>
                <a:tc>
                  <a:txBody>
                    <a:bodyPr/>
                    <a:lstStyle/>
                    <a:p>
                      <a:r>
                        <a:rPr lang="en-GB" sz="1400" dirty="0" smtClean="0"/>
                        <a:t>exploratory</a:t>
                      </a:r>
                      <a:r>
                        <a:rPr lang="en-GB" sz="1400" baseline="0" dirty="0" smtClean="0"/>
                        <a:t> </a:t>
                      </a:r>
                      <a:r>
                        <a:rPr lang="en-GB" sz="1400" baseline="0" dirty="0"/>
                        <a:t>questions</a:t>
                      </a:r>
                      <a:r>
                        <a:rPr lang="en-GB" sz="1400" dirty="0"/>
                        <a:t>, extraneous variables not controlled, </a:t>
                      </a:r>
                    </a:p>
                  </a:txBody>
                  <a:tcPr/>
                </a:tc>
                <a:extLst>
                  <a:ext uri="{0D108BD9-81ED-4DB2-BD59-A6C34878D82A}">
                    <a16:rowId xmlns="" xmlns:a16="http://schemas.microsoft.com/office/drawing/2014/main" val="10002"/>
                  </a:ext>
                </a:extLst>
              </a:tr>
              <a:tr h="282880">
                <a:tc>
                  <a:txBody>
                    <a:bodyPr/>
                    <a:lstStyle/>
                    <a:p>
                      <a:r>
                        <a:rPr lang="en-GB" sz="1400" dirty="0" smtClean="0"/>
                        <a:t>large </a:t>
                      </a:r>
                      <a:r>
                        <a:rPr lang="en-GB" sz="1400" dirty="0"/>
                        <a:t>samples </a:t>
                      </a:r>
                    </a:p>
                  </a:txBody>
                  <a:tcPr/>
                </a:tc>
                <a:tc>
                  <a:txBody>
                    <a:bodyPr/>
                    <a:lstStyle/>
                    <a:p>
                      <a:r>
                        <a:rPr lang="en-GB" sz="1400" dirty="0" smtClean="0"/>
                        <a:t>small </a:t>
                      </a:r>
                      <a:r>
                        <a:rPr lang="en-GB" sz="1400" dirty="0"/>
                        <a:t>sample</a:t>
                      </a:r>
                      <a:r>
                        <a:rPr lang="en-GB" sz="1400" baseline="0" dirty="0"/>
                        <a:t> size</a:t>
                      </a:r>
                      <a:endParaRPr lang="en-GB" sz="1400" dirty="0"/>
                    </a:p>
                  </a:txBody>
                  <a:tcPr/>
                </a:tc>
                <a:extLst>
                  <a:ext uri="{0D108BD9-81ED-4DB2-BD59-A6C34878D82A}">
                    <a16:rowId xmlns="" xmlns:a16="http://schemas.microsoft.com/office/drawing/2014/main" val="10003"/>
                  </a:ext>
                </a:extLst>
              </a:tr>
              <a:tr h="472152">
                <a:tc>
                  <a:txBody>
                    <a:bodyPr/>
                    <a:lstStyle/>
                    <a:p>
                      <a:r>
                        <a:rPr lang="en-GB" sz="1400" dirty="0" smtClean="0"/>
                        <a:t>generalisability</a:t>
                      </a:r>
                      <a:r>
                        <a:rPr lang="en-GB" sz="1400" baseline="0" dirty="0" smtClean="0"/>
                        <a:t> </a:t>
                      </a:r>
                      <a:endParaRPr lang="en-GB" sz="1400" dirty="0"/>
                    </a:p>
                  </a:txBody>
                  <a:tcPr/>
                </a:tc>
                <a:tc>
                  <a:txBody>
                    <a:bodyPr/>
                    <a:lstStyle/>
                    <a:p>
                      <a:r>
                        <a:rPr lang="en-GB" sz="1400" dirty="0" smtClean="0"/>
                        <a:t>difficult </a:t>
                      </a:r>
                      <a:r>
                        <a:rPr lang="en-GB" sz="1400" dirty="0"/>
                        <a:t>to replicate or generalise</a:t>
                      </a:r>
                    </a:p>
                  </a:txBody>
                  <a:tcPr/>
                </a:tc>
                <a:extLst>
                  <a:ext uri="{0D108BD9-81ED-4DB2-BD59-A6C34878D82A}">
                    <a16:rowId xmlns="" xmlns:a16="http://schemas.microsoft.com/office/drawing/2014/main" val="10004"/>
                  </a:ext>
                </a:extLst>
              </a:tr>
              <a:tr h="674504">
                <a:tc>
                  <a:txBody>
                    <a:bodyPr/>
                    <a:lstStyle/>
                    <a:p>
                      <a:r>
                        <a:rPr lang="en-GB" sz="1400" baseline="0" dirty="0" smtClean="0"/>
                        <a:t>experiments</a:t>
                      </a:r>
                      <a:r>
                        <a:rPr lang="en-GB" sz="1400" baseline="0" dirty="0"/>
                        <a:t>, RCTs, large surveys, measurements/instruments, </a:t>
                      </a:r>
                      <a:r>
                        <a:rPr lang="en-GB" sz="1400" baseline="0" dirty="0" smtClean="0"/>
                        <a:t>questionnaires</a:t>
                      </a:r>
                      <a:endParaRPr lang="en-GB" sz="1400" baseline="0" dirty="0"/>
                    </a:p>
                  </a:txBody>
                  <a:tcPr/>
                </a:tc>
                <a:tc>
                  <a:txBody>
                    <a:bodyPr/>
                    <a:lstStyle/>
                    <a:p>
                      <a:r>
                        <a:rPr lang="en-GB" sz="1400" dirty="0" smtClean="0"/>
                        <a:t>interviews</a:t>
                      </a:r>
                      <a:r>
                        <a:rPr lang="en-GB" sz="1400" dirty="0"/>
                        <a:t>, observations, focus groups, </a:t>
                      </a:r>
                      <a:r>
                        <a:rPr lang="en-GB" sz="1400" dirty="0" smtClean="0"/>
                        <a:t>field </a:t>
                      </a:r>
                      <a:r>
                        <a:rPr lang="en-GB" sz="1400" dirty="0"/>
                        <a:t>notes, workshops</a:t>
                      </a:r>
                    </a:p>
                  </a:txBody>
                  <a:tcPr/>
                </a:tc>
                <a:extLst>
                  <a:ext uri="{0D108BD9-81ED-4DB2-BD59-A6C34878D82A}">
                    <a16:rowId xmlns="" xmlns:a16="http://schemas.microsoft.com/office/drawing/2014/main" val="10005"/>
                  </a:ext>
                </a:extLst>
              </a:tr>
              <a:tr h="674504">
                <a:tc>
                  <a:txBody>
                    <a:bodyPr/>
                    <a:lstStyle/>
                    <a:p>
                      <a:r>
                        <a:rPr lang="en-GB" sz="1400" baseline="0" dirty="0" smtClean="0"/>
                        <a:t>role </a:t>
                      </a:r>
                      <a:r>
                        <a:rPr lang="en-GB" sz="1400" baseline="0" dirty="0"/>
                        <a:t>of researcher: detached, non-biased</a:t>
                      </a:r>
                    </a:p>
                  </a:txBody>
                  <a:tcPr/>
                </a:tc>
                <a:tc>
                  <a:txBody>
                    <a:bodyPr/>
                    <a:lstStyle/>
                    <a:p>
                      <a:r>
                        <a:rPr lang="en-GB" sz="1400" dirty="0" smtClean="0"/>
                        <a:t>role </a:t>
                      </a:r>
                      <a:r>
                        <a:rPr lang="en-GB" sz="1400" dirty="0"/>
                        <a:t>of researcher: involved,</a:t>
                      </a:r>
                      <a:r>
                        <a:rPr lang="en-GB" sz="1400" baseline="0" dirty="0"/>
                        <a:t> personal beliefs influence the research</a:t>
                      </a:r>
                      <a:endParaRPr lang="en-GB" sz="1400" dirty="0"/>
                    </a:p>
                  </a:txBody>
                  <a:tcPr/>
                </a:tc>
                <a:extLst>
                  <a:ext uri="{0D108BD9-81ED-4DB2-BD59-A6C34878D82A}">
                    <a16:rowId xmlns="" xmlns:a16="http://schemas.microsoft.com/office/drawing/2014/main" val="10006"/>
                  </a:ext>
                </a:extLst>
              </a:tr>
              <a:tr h="472152">
                <a:tc>
                  <a:txBody>
                    <a:bodyPr/>
                    <a:lstStyle/>
                    <a:p>
                      <a:r>
                        <a:rPr lang="en-GB" sz="1400" dirty="0" smtClean="0"/>
                        <a:t>statistical </a:t>
                      </a:r>
                      <a:r>
                        <a:rPr lang="en-GB" sz="1400" dirty="0"/>
                        <a:t>analysis</a:t>
                      </a:r>
                    </a:p>
                  </a:txBody>
                  <a:tcPr/>
                </a:tc>
                <a:tc>
                  <a:txBody>
                    <a:bodyPr/>
                    <a:lstStyle/>
                    <a:p>
                      <a:r>
                        <a:rPr lang="en-GB" sz="1400" dirty="0" smtClean="0"/>
                        <a:t>interpretive</a:t>
                      </a:r>
                      <a:r>
                        <a:rPr lang="en-GB" sz="1400" baseline="0" dirty="0" smtClean="0"/>
                        <a:t> </a:t>
                      </a:r>
                      <a:r>
                        <a:rPr lang="en-GB" sz="1400" baseline="0" dirty="0"/>
                        <a:t>and descriptive analysis</a:t>
                      </a:r>
                      <a:endParaRPr lang="en-GB" sz="1400" dirty="0"/>
                    </a:p>
                  </a:txBody>
                  <a:tcPr/>
                </a:tc>
                <a:extLst>
                  <a:ext uri="{0D108BD9-81ED-4DB2-BD59-A6C34878D82A}">
                    <a16:rowId xmlns="" xmlns:a16="http://schemas.microsoft.com/office/drawing/2014/main" val="10007"/>
                  </a:ext>
                </a:extLst>
              </a:tr>
              <a:tr h="876855">
                <a:tc>
                  <a:txBody>
                    <a:bodyPr/>
                    <a:lstStyle/>
                    <a:p>
                      <a:r>
                        <a:rPr lang="en-GB" sz="1400" dirty="0" smtClean="0"/>
                        <a:t>final </a:t>
                      </a:r>
                      <a:r>
                        <a:rPr lang="en-GB" sz="1400" dirty="0"/>
                        <a:t>report: comparisons</a:t>
                      </a:r>
                      <a:r>
                        <a:rPr lang="en-GB" sz="1400" baseline="0" dirty="0"/>
                        <a:t> of means and statistical significance of findings</a:t>
                      </a:r>
                      <a:endParaRPr lang="en-GB" sz="1400" dirty="0"/>
                    </a:p>
                  </a:txBody>
                  <a:tcPr/>
                </a:tc>
                <a:tc>
                  <a:txBody>
                    <a:bodyPr/>
                    <a:lstStyle/>
                    <a:p>
                      <a:r>
                        <a:rPr lang="en-GB" sz="1400" dirty="0" smtClean="0"/>
                        <a:t>final </a:t>
                      </a:r>
                      <a:r>
                        <a:rPr lang="en-GB" sz="1400" dirty="0"/>
                        <a:t>report: narrative report with contextual</a:t>
                      </a:r>
                      <a:r>
                        <a:rPr lang="en-GB" sz="1400" baseline="0" dirty="0"/>
                        <a:t> description &amp;direct quotes from participants</a:t>
                      </a:r>
                      <a:endParaRPr lang="en-GB" sz="1400" dirty="0"/>
                    </a:p>
                  </a:txBody>
                  <a:tcPr/>
                </a:tc>
                <a:extLst>
                  <a:ext uri="{0D108BD9-81ED-4DB2-BD59-A6C34878D82A}">
                    <a16:rowId xmlns="" xmlns:a16="http://schemas.microsoft.com/office/drawing/2014/main" val="10008"/>
                  </a:ext>
                </a:extLst>
              </a:tr>
            </a:tbl>
          </a:graphicData>
        </a:graphic>
      </p:graphicFrame>
      <p:sp>
        <p:nvSpPr>
          <p:cNvPr id="5" name="Text Placeholder 4"/>
          <p:cNvSpPr>
            <a:spLocks noGrp="1"/>
          </p:cNvSpPr>
          <p:nvPr>
            <p:ph type="body" sz="quarter" idx="22"/>
          </p:nvPr>
        </p:nvSpPr>
        <p:spPr/>
        <p:txBody>
          <a:bodyPr/>
          <a:lstStyle/>
          <a:p>
            <a:endParaRPr lang="en-GB" dirty="0"/>
          </a:p>
        </p:txBody>
      </p:sp>
    </p:spTree>
    <p:extLst>
      <p:ext uri="{BB962C8B-B14F-4D97-AF65-F5344CB8AC3E}">
        <p14:creationId xmlns:p14="http://schemas.microsoft.com/office/powerpoint/2010/main" val="3849964662"/>
      </p:ext>
    </p:extLst>
  </p:cSld>
  <p:clrMapOvr>
    <a:masterClrMapping/>
  </p:clrMapOvr>
  <p:timing>
    <p:tnLst>
      <p:par>
        <p:cTn id="1" dur="indefinite" restart="never" nodeType="tmRoot"/>
      </p:par>
    </p:tnLst>
  </p:timing>
</p:sld>
</file>

<file path=ppt/theme/theme1.xml><?xml version="1.0" encoding="utf-8"?>
<a:theme xmlns:a="http://schemas.openxmlformats.org/drawingml/2006/main" name="TITLE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
  <a:themeElements>
    <a:clrScheme name="OU Colours">
      <a:dk1>
        <a:sysClr val="windowText" lastClr="000000"/>
      </a:dk1>
      <a:lt1>
        <a:sysClr val="window" lastClr="FFFFFF"/>
      </a:lt1>
      <a:dk2>
        <a:srgbClr val="44546A"/>
      </a:dk2>
      <a:lt2>
        <a:srgbClr val="E7E6E6"/>
      </a:lt2>
      <a:accent1>
        <a:srgbClr val="1E4B9B"/>
      </a:accent1>
      <a:accent2>
        <a:srgbClr val="E5007D"/>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U Title">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U_Presentation_Template_CLASSIC_UK.pptx" id="{9562D522-EB00-4448-BC42-7CB7B985618B}" vid="{49F4B1CE-738F-4650-BFBC-09418E76F44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4377</TotalTime>
  <Words>2166</Words>
  <Application>Microsoft Office PowerPoint</Application>
  <PresentationFormat>On-screen Show (4:3)</PresentationFormat>
  <Paragraphs>305</Paragraphs>
  <Slides>36</Slides>
  <Notes>15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36</vt:i4>
      </vt:variant>
    </vt:vector>
  </HeadingPairs>
  <TitlesOfParts>
    <vt:vector size="44" baseType="lpstr">
      <vt:lpstr>Arial</vt:lpstr>
      <vt:lpstr>Calibri</vt:lpstr>
      <vt:lpstr>Century Gothic</vt:lpstr>
      <vt:lpstr>Courier New</vt:lpstr>
      <vt:lpstr>Mangal</vt:lpstr>
      <vt:lpstr>TITLES</vt:lpstr>
      <vt:lpstr>CONTENT</vt:lpstr>
      <vt:lpstr>OU 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Interviews  and  focus  groups</vt:lpstr>
      <vt:lpstr>Advantages vs. Disadvantages</vt:lpstr>
      <vt:lpstr>PowerPoint Presentation</vt:lpstr>
      <vt:lpstr>PowerPoint Presentation</vt:lpstr>
      <vt:lpstr>PowerPoint Presentation</vt:lpstr>
      <vt:lpstr>PowerPoint Presentation</vt:lpstr>
      <vt:lpstr>PowerPoint Presentation</vt:lpstr>
      <vt:lpstr>PowerPoint Presentation</vt:lpstr>
      <vt:lpstr>Activity: Your project Developing interview questions</vt:lpstr>
      <vt:lpstr>Focus Groups</vt:lpstr>
      <vt:lpstr>Before the session</vt:lpstr>
      <vt:lpstr>PowerPoint Presentation</vt:lpstr>
      <vt:lpstr>Recruiting Participants</vt:lpstr>
      <vt:lpstr>Logistics</vt:lpstr>
      <vt:lpstr>Moderator(s)</vt:lpstr>
      <vt:lpstr>Beginning</vt:lpstr>
      <vt:lpstr>Dos!</vt:lpstr>
      <vt:lpstr>Ending</vt:lpstr>
      <vt:lpstr>THANK YOU FOR ATTENDING</vt:lpstr>
    </vt:vector>
  </TitlesOfParts>
  <Company>SMCD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M</dc:creator>
  <cp:lastModifiedBy>Diane.Ford</cp:lastModifiedBy>
  <cp:revision>267</cp:revision>
  <dcterms:created xsi:type="dcterms:W3CDTF">2016-08-10T11:35:26Z</dcterms:created>
  <dcterms:modified xsi:type="dcterms:W3CDTF">2019-03-08T13:13:53Z</dcterms:modified>
</cp:coreProperties>
</file>