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0" r:id="rId9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BE"/>
    <a:srgbClr val="9E0F1D"/>
    <a:srgbClr val="693B68"/>
    <a:srgbClr val="36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49722" autoAdjust="0"/>
  </p:normalViewPr>
  <p:slideViewPr>
    <p:cSldViewPr showGuides="1">
      <p:cViewPr varScale="1">
        <p:scale>
          <a:sx n="59" d="100"/>
          <a:sy n="59" d="100"/>
        </p:scale>
        <p:origin x="-2940" y="-78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2" d="100"/>
          <a:sy n="92" d="100"/>
        </p:scale>
        <p:origin x="-37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5DBC958-9B09-9E49-BD56-B8712AA785BC}" type="datetimeFigureOut">
              <a:rPr lang="en-GB"/>
              <a:pPr>
                <a:defRPr/>
              </a:pPr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AEA7C0-D0A3-C34D-B202-9BEA7AD47B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4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E75FE8C-CE7A-BA47-A37A-77740225D175}" type="datetimeFigureOut">
              <a:rPr lang="en-GB"/>
              <a:pPr>
                <a:defRPr/>
              </a:pPr>
              <a:t>20/02/2018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516FA4-82C7-5848-A60D-C821471DCD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810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16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3052564" cy="211331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2696" y="2843808"/>
            <a:ext cx="5486400" cy="5542384"/>
          </a:xfrm>
        </p:spPr>
        <p:txBody>
          <a:bodyPr/>
          <a:lstStyle/>
          <a:p>
            <a:pPr fontAlgn="base"/>
            <a:endParaRPr lang="en-GB" sz="800" b="0" i="0" kern="1200" dirty="0">
              <a:solidFill>
                <a:schemeClr val="tx1"/>
              </a:solidFill>
              <a:effectLst/>
            </a:endParaRPr>
          </a:p>
          <a:p>
            <a:endParaRPr lang="en-GB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238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2620516" cy="181420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2627784"/>
            <a:ext cx="5486400" cy="5830416"/>
          </a:xfrm>
        </p:spPr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371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2692524" cy="186405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2627784"/>
            <a:ext cx="5486400" cy="5830416"/>
          </a:xfrm>
        </p:spPr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50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2701076" cy="1869976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2627784"/>
            <a:ext cx="5486400" cy="5830416"/>
          </a:xfrm>
        </p:spPr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50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9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3628628" cy="251212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3347864"/>
            <a:ext cx="5486400" cy="5110336"/>
          </a:xfrm>
        </p:spPr>
        <p:txBody>
          <a:bodyPr/>
          <a:lstStyle/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070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516FA4-82C7-5848-A60D-C821471DCDF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59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16839"/>
            <a:ext cx="8420100" cy="1470025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672607"/>
            <a:ext cx="6934200" cy="175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97102-BDE6-4F0D-B3A1-482E6394B91A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4AD3-9B19-4646-AD3B-E6FFB30F6E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7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34120"/>
            <a:ext cx="8485605" cy="755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24" y="1771650"/>
            <a:ext cx="5054084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noFill/>
          <a:ln w="12700">
            <a:solidFill>
              <a:srgbClr val="009FD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rgbClr val="009FDF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4B66D-88F0-4AAD-99D6-C219AF62A968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C0BDA-47C8-9842-9A4D-F8573FF737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65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881" y="3501008"/>
            <a:ext cx="0" cy="2808312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16632"/>
            <a:ext cx="8485605" cy="755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24" y="908720"/>
            <a:ext cx="5054084" cy="532859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1488058"/>
            <a:ext cx="2011362" cy="2012950"/>
          </a:xfrm>
          <a:ln w="12700">
            <a:solidFill>
              <a:srgbClr val="009FD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rgbClr val="009FDF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75BB3-246C-49D9-B9CA-AC1B150F073D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F711E-A461-824F-8359-37B1736DEF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721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solidFill>
            <a:schemeClr val="accent1"/>
          </a:solidFill>
          <a:ln w="12700">
            <a:solidFill>
              <a:srgbClr val="009FD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FF3B4-C5D5-4BB4-B5F2-62BE93FB517F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5E75-99B5-6340-AAD2-94440479B3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96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 userDrawn="1"/>
        </p:nvCxnSpPr>
        <p:spPr>
          <a:xfrm>
            <a:off x="7758881" y="3573016"/>
            <a:ext cx="2407" cy="2808312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16632"/>
            <a:ext cx="8485605" cy="760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823914"/>
            <a:ext cx="5079603" cy="541339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1560066"/>
            <a:ext cx="2011362" cy="2012950"/>
          </a:xfr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920552" y="6337300"/>
            <a:ext cx="1584175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2ACC4E8-04F9-434A-904B-786897ED0C83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A5BD2-2A43-7F4A-84AB-EBA95B84DD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426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753225" y="2060575"/>
            <a:ext cx="2016125" cy="201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087C0-BA5A-466D-A2EE-48ABD9648E7A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CC4F-862C-9F4A-B58E-5CFA75EC83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604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2" idx="2"/>
          </p:cNvCxnSpPr>
          <p:nvPr userDrawn="1"/>
        </p:nvCxnSpPr>
        <p:spPr>
          <a:xfrm>
            <a:off x="7761288" y="3429000"/>
            <a:ext cx="0" cy="2913063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16632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908720"/>
            <a:ext cx="5079603" cy="532859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753225" y="1412875"/>
            <a:ext cx="2016125" cy="201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40F8A-5761-45E6-B791-CC893BD65A84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9AE0-208F-A448-82B9-D4E3B37612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098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933343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1771650"/>
            <a:ext cx="4062928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7056" y="1771650"/>
            <a:ext cx="4048894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D2CF1-C4F2-4EFC-9093-89928B4F1A70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0C6D-6D8C-0B47-9EB6-210B37EDA4B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195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116632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908720"/>
            <a:ext cx="4062928" cy="52174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7056" y="908720"/>
            <a:ext cx="4048894" cy="52174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9FA9E-50A7-4283-8121-1CFF04B7936B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94E0D-5E31-3D48-9AA9-1790075A2C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926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457825" y="1773238"/>
            <a:ext cx="4049713" cy="4351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933343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1771650"/>
            <a:ext cx="4062928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6ED8B-D359-493C-AE48-F8042508285B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BEBB5-FF0B-0349-B92C-AF74E5FE3B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870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116632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908720"/>
            <a:ext cx="4062928" cy="52174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457825" y="910940"/>
            <a:ext cx="4049713" cy="52136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452DD-AE44-4D32-A859-B3B076C7259E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5CA-B012-6448-9016-A62D5C4F10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13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29928"/>
            <a:ext cx="8485605" cy="78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8485605" cy="446566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17E13-900C-480F-B447-49F5985ED0AC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AB24-CB41-DC4E-9662-4FF4F36C8C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974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4088" y="1772816"/>
            <a:ext cx="4068137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4088" y="2492896"/>
            <a:ext cx="4068137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1772816"/>
            <a:ext cx="407162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2492896"/>
            <a:ext cx="4071620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00EF1-9FA1-4DD2-ABC6-DF083335896B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FC5EC-DA35-F74A-A040-F175D732CA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776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875" y="116632"/>
            <a:ext cx="8485188" cy="7667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4088" y="836712"/>
            <a:ext cx="4068137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4088" y="1484784"/>
            <a:ext cx="4068137" cy="475252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836712"/>
            <a:ext cx="407162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1484784"/>
            <a:ext cx="4071620" cy="475252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36F76-B443-4F9C-8FCE-454235DB441D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00487-2F96-474E-AE55-7C04770A9C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594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AD7A-4D59-45A4-8467-B157537C5D99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34EFE-01CF-7847-B2F0-BE7B9DE254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673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0F6B-B7C2-4D40-94D1-E08A81E9F1D1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AE22-2F03-854B-9F47-9B9CBEEDDE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31875" y="116632"/>
            <a:ext cx="8485188" cy="7667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0064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C47B8-B65C-4A8B-9007-74F7A0252B56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7139E-2224-E148-AF24-B23E4DECAD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508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42A58-D9C9-4844-BA7F-8013EBEC4FDF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505F6-84DF-F446-BA17-64A3AC55F1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8932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4" y="949359"/>
            <a:ext cx="2824473" cy="68973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64" y="949360"/>
            <a:ext cx="5537729" cy="5287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524" y="1669440"/>
            <a:ext cx="2824473" cy="45678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C1460-E792-44D3-8A2F-F7B1708CC535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4E1E-1F7D-A942-B312-C64ECC84D05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618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4" y="949359"/>
            <a:ext cx="2824473" cy="68973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64" y="949360"/>
            <a:ext cx="5537729" cy="5287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524" y="1669440"/>
            <a:ext cx="2824473" cy="45678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97378-C5E9-4761-AE0A-A2B4EB6181DC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97262-AAC4-7E49-9D36-2947AE7154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8492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936625"/>
            <a:ext cx="5943600" cy="37909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AD83-C870-40CE-9784-8EA3E1297ED5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3FAF2-A35D-824B-993D-7E6B1D06ACC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1162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936625"/>
            <a:ext cx="5943600" cy="37909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6B6C-F0E4-4902-9C64-D3A68AE6D22F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DE3C-D94B-2546-9D09-3B86E4BA22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26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27958"/>
            <a:ext cx="8485605" cy="78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908720"/>
            <a:ext cx="8485605" cy="53285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B7F0C-AB2D-42E9-B58C-A67177EEE592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7C5C3-2524-FC46-849C-36FF833BCE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621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B75F1-B33F-413E-8C73-5E3583D6FE68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F27EF-F5A4-EE48-92AB-65F2C26FDB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670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1875" y="908720"/>
            <a:ext cx="8485188" cy="532856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D965F-505B-4E7B-898E-5400EA4EC6E1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FEE04-9009-394F-8835-CD6DEADAA0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31875" y="116632"/>
            <a:ext cx="8485188" cy="7667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8146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196752"/>
            <a:ext cx="2228850" cy="49294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5524" y="1196752"/>
            <a:ext cx="5991225" cy="49294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74B89-4318-4A6C-A206-0226D4227FF2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C2A50-3531-6346-A337-7FE47664D0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3476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196752"/>
            <a:ext cx="2228850" cy="49294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5524" y="1196752"/>
            <a:ext cx="5991225" cy="49294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A483-2092-46EE-AA01-72D62E6BE882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FA17-9BF8-4342-AC76-3955217ED9F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9320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2492375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1025951" y="5013176"/>
            <a:ext cx="7709488" cy="576263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305300" y="3429000"/>
            <a:ext cx="1943100" cy="504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2EB91-0AF3-4369-84AB-B7AFA1A202F5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B2C16-C45E-184B-B52C-654E9E065FC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64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4953000" y="4464050"/>
            <a:ext cx="0" cy="569913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722" y="1412776"/>
            <a:ext cx="3050556" cy="3050556"/>
          </a:xfrm>
          <a:ln w="12700" cap="rnd">
            <a:solidFill>
              <a:srgbClr val="009FDF"/>
            </a:solidFill>
          </a:ln>
        </p:spPr>
        <p:txBody>
          <a:bodyPr lIns="108000" tIns="108000" rIns="108000" bIns="108000"/>
          <a:lstStyle>
            <a:lvl1pPr algn="ctr">
              <a:defRPr>
                <a:solidFill>
                  <a:srgbClr val="009FD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03319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A5372-BA1C-45A4-BF1B-224E7C421CC4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98CB0-B188-A647-8D2E-954AC3739A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11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4953000" y="4464050"/>
            <a:ext cx="0" cy="569913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722" y="1412776"/>
            <a:ext cx="3050556" cy="3050556"/>
          </a:xfrm>
          <a:solidFill>
            <a:srgbClr val="009FDF"/>
          </a:solidFill>
          <a:ln>
            <a:solidFill>
              <a:srgbClr val="009FDF"/>
            </a:solidFill>
          </a:ln>
        </p:spPr>
        <p:txBody>
          <a:bodyPr lIns="108000" tIns="108000" rIns="108000" bIns="108000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03319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FB31F-B897-44BB-B68C-B5F17297C70F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32E17-1118-8A46-B365-A925A6630A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42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4521999"/>
            <a:ext cx="8420100" cy="864096"/>
          </a:xfrm>
        </p:spPr>
        <p:txBody>
          <a:bodyPr/>
          <a:lstStyle>
            <a:lvl1pPr algn="ctr">
              <a:defRPr sz="3600">
                <a:solidFill>
                  <a:srgbClr val="009FD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39323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60636" y="1196400"/>
            <a:ext cx="4984728" cy="3240712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AE81-65D1-447E-AAC9-988344527FCD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740E8-05B8-B74A-964C-6654F5D0D82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16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8" idx="3"/>
          </p:cNvCxnSpPr>
          <p:nvPr userDrawn="1"/>
        </p:nvCxnSpPr>
        <p:spPr>
          <a:xfrm>
            <a:off x="4627563" y="3176588"/>
            <a:ext cx="649287" cy="0"/>
          </a:xfrm>
          <a:prstGeom prst="line">
            <a:avLst/>
          </a:prstGeom>
          <a:ln w="12700">
            <a:solidFill>
              <a:srgbClr val="009FD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6312" y="1917112"/>
            <a:ext cx="2520000" cy="2520000"/>
          </a:xfrm>
          <a:ln w="12700">
            <a:solidFill>
              <a:srgbClr val="009FDF"/>
            </a:solidFill>
            <a:prstDash val="solid"/>
          </a:ln>
        </p:spPr>
        <p:txBody>
          <a:bodyPr lIns="108000" tIns="108000" rIns="108000" bIns="108000"/>
          <a:lstStyle>
            <a:lvl1pPr algn="ctr">
              <a:defRPr sz="3600">
                <a:solidFill>
                  <a:srgbClr val="009FD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107960" y="1917112"/>
            <a:ext cx="2520000" cy="2520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869160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219B4-4A18-4E5F-827F-E2A43B37335E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99EEE-3986-9A46-BE21-7E84A9EF9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78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H="1">
            <a:off x="4632325" y="3425825"/>
            <a:ext cx="476250" cy="0"/>
          </a:xfrm>
          <a:prstGeom prst="line">
            <a:avLst/>
          </a:prstGeom>
          <a:ln w="12700" cmpd="sng">
            <a:solidFill>
              <a:srgbClr val="009FD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1789" y="2166556"/>
            <a:ext cx="2520000" cy="2520000"/>
          </a:xfrm>
          <a:solidFill>
            <a:srgbClr val="009FDF"/>
          </a:solidFill>
          <a:ln>
            <a:solidFill>
              <a:srgbClr val="009FDF"/>
            </a:solidFill>
          </a:ln>
        </p:spPr>
        <p:txBody>
          <a:bodyPr lIns="108000" tIns="108000" rIns="108000" bIns="108000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9056" y="2166556"/>
            <a:ext cx="2520000" cy="2520000"/>
          </a:xfrm>
          <a:ln w="12700">
            <a:solidFill>
              <a:srgbClr val="009FDF"/>
            </a:solidFill>
          </a:ln>
        </p:spPr>
        <p:txBody>
          <a:bodyPr lIns="108000" tIns="108000" rIns="108000" bIns="108000"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5D039-51A3-4695-8C6C-D3B2B85D5F4A}" type="datetime3">
              <a:rPr lang="en-GB" smtClean="0"/>
              <a:t>20 February, 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BC5E3-31E6-BF4C-9683-EDF84D4F21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34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2852936"/>
            <a:ext cx="8420100" cy="1362075"/>
          </a:xfrm>
        </p:spPr>
        <p:txBody>
          <a:bodyPr/>
          <a:lstStyle>
            <a:lvl1pPr algn="l">
              <a:defRPr sz="4000" b="1" cap="none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0" y="4509120"/>
            <a:ext cx="8420100" cy="10801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57A5D-DC5E-471D-AC89-0B4817FCBCE2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A723-DB16-104D-8E16-BECB6842EA1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76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31875" y="933450"/>
            <a:ext cx="848518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31875" y="1773238"/>
            <a:ext cx="848518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7350" y="6340475"/>
            <a:ext cx="496888" cy="3587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 dirty="0">
              <a:solidFill>
                <a:schemeClr val="bg1"/>
              </a:solidFill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720751" y="6340475"/>
            <a:ext cx="6796311" cy="358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04874" y="6340475"/>
            <a:ext cx="1815877" cy="358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4874" y="6337300"/>
            <a:ext cx="1815877" cy="365125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6E5DF93E-198B-4435-88A6-2B64DCC5E56E}" type="datetime3">
              <a:rPr lang="en-GB" smtClean="0"/>
              <a:t>20 February, 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0751" y="6337300"/>
            <a:ext cx="6789962" cy="365125"/>
          </a:xfrm>
          <a:prstGeom prst="rect">
            <a:avLst/>
          </a:prstGeom>
        </p:spPr>
        <p:txBody>
          <a:bodyPr vert="horz" lIns="108000" tIns="0" rIns="10800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POWERPOINT PRESENTATION TEMPLATE BLUE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7825" y="6337300"/>
            <a:ext cx="5143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8DE307BF-54B7-0146-86D6-2CD648EA2F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  <p:sldLayoutId id="2147484142" r:id="rId12"/>
    <p:sldLayoutId id="2147484143" r:id="rId13"/>
    <p:sldLayoutId id="2147484144" r:id="rId14"/>
    <p:sldLayoutId id="2147484145" r:id="rId15"/>
    <p:sldLayoutId id="2147484146" r:id="rId16"/>
    <p:sldLayoutId id="2147484147" r:id="rId17"/>
    <p:sldLayoutId id="2147484148" r:id="rId18"/>
    <p:sldLayoutId id="2147484149" r:id="rId19"/>
    <p:sldLayoutId id="2147484150" r:id="rId20"/>
    <p:sldLayoutId id="2147484151" r:id="rId21"/>
    <p:sldLayoutId id="2147484152" r:id="rId22"/>
    <p:sldLayoutId id="2147484153" r:id="rId23"/>
    <p:sldLayoutId id="2147484154" r:id="rId24"/>
    <p:sldLayoutId id="2147484155" r:id="rId25"/>
    <p:sldLayoutId id="2147484156" r:id="rId26"/>
    <p:sldLayoutId id="2147484157" r:id="rId27"/>
    <p:sldLayoutId id="2147484158" r:id="rId28"/>
    <p:sldLayoutId id="2147484159" r:id="rId29"/>
    <p:sldLayoutId id="2147484160" r:id="rId30"/>
    <p:sldLayoutId id="2147484161" r:id="rId31"/>
    <p:sldLayoutId id="2147484162" r:id="rId32"/>
    <p:sldLayoutId id="2147484163" r:id="rId33"/>
    <p:sldLayoutId id="2147484164" r:id="rId3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9FDF"/>
          </a:solidFill>
          <a:latin typeface="Georgia" panose="02040502050405020303" pitchFamily="18" charset="0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FDF"/>
          </a:solidFill>
          <a:latin typeface="Georgia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FDF"/>
          </a:solidFill>
          <a:latin typeface="Georgia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FDF"/>
          </a:solidFill>
          <a:latin typeface="Georgia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FDF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.s.hartley@bradford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lproject.org.uk/scale-up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clproject.org.uk/team-based-learni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dre.org/per/items/detail.cfm?ID=451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lproject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16839"/>
            <a:ext cx="8420100" cy="1470025"/>
          </a:xfrm>
        </p:spPr>
        <p:txBody>
          <a:bodyPr/>
          <a:lstStyle/>
          <a:p>
            <a:r>
              <a:rPr lang="en-GB" dirty="0"/>
              <a:t>Scaling-up Active Collaborative Learning for Student Success</a:t>
            </a:r>
            <a:r>
              <a:rPr lang="en-GB" b="0" dirty="0"/>
              <a:t/>
            </a:r>
            <a:br>
              <a:rPr lang="en-GB" b="0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Alison Hartley, University of Bradford</a:t>
            </a:r>
            <a:br>
              <a:rPr lang="en-GB" dirty="0"/>
            </a:br>
            <a:r>
              <a:rPr lang="en-GB" dirty="0">
                <a:hlinkClick r:id="rId3"/>
              </a:rPr>
              <a:t>a.s.hartley@bradford.ac.uk</a:t>
            </a:r>
            <a:r>
              <a:rPr lang="en-GB" dirty="0"/>
              <a:t> </a:t>
            </a:r>
          </a:p>
          <a:p>
            <a:r>
              <a:rPr lang="en-GB" dirty="0"/>
              <a:t>@</a:t>
            </a:r>
            <a:r>
              <a:rPr lang="en-GB" dirty="0" err="1"/>
              <a:t>AlisonSHartley</a:t>
            </a:r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21 February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54AD3-9B19-4646-AD3B-E6FFB30F6E5C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7" name="AutoShape 2" descr="Image result for twitter icon">
            <a:extLst>
              <a:ext uri="{FF2B5EF4-FFF2-40B4-BE49-F238E27FC236}">
                <a16:creationId xmlns="" xmlns:a16="http://schemas.microsoft.com/office/drawing/2014/main" id="{58F0A898-2C86-43E5-88BB-1FD54636DB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6262CDD-564A-406C-8CAB-59EF7BFAC1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8824" y="4776023"/>
            <a:ext cx="321766" cy="26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60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 descr="Image result for hefce icon">
            <a:extLst>
              <a:ext uri="{FF2B5EF4-FFF2-40B4-BE49-F238E27FC236}">
                <a16:creationId xmlns="" xmlns:a16="http://schemas.microsoft.com/office/drawing/2014/main" id="{F28E4BA9-4D9C-40F3-A0D5-40DA96ED7E59}"/>
              </a:ext>
            </a:extLst>
          </p:cNvPr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dirty="0"/>
              <a:t>HEFCE Catalyst Project: </a:t>
            </a:r>
            <a:r>
              <a:rPr lang="en-GB" sz="3200" dirty="0" smtClean="0"/>
              <a:t>Addressing </a:t>
            </a:r>
            <a:r>
              <a:rPr lang="en-GB" sz="3200" dirty="0"/>
              <a:t>barriers to student </a:t>
            </a:r>
            <a:r>
              <a:rPr lang="en-GB" sz="3200" dirty="0" smtClean="0"/>
              <a:t>success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2132856"/>
            <a:ext cx="4062928" cy="399331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Report: Causes of difference in student outcomes (HEFCE 2015)</a:t>
            </a:r>
          </a:p>
          <a:p>
            <a:pPr marL="457200" indent="-457200">
              <a:buAutoNum type="arabicPeriod"/>
            </a:pPr>
            <a:r>
              <a:rPr lang="en-GB" sz="2000" dirty="0" smtClean="0"/>
              <a:t>Curricula and learning</a:t>
            </a:r>
          </a:p>
          <a:p>
            <a:pPr marL="457200" indent="-457200">
              <a:buAutoNum type="arabicPeriod"/>
            </a:pPr>
            <a:r>
              <a:rPr lang="en-GB" sz="2000" dirty="0" smtClean="0"/>
              <a:t>Relationships between staff and students</a:t>
            </a:r>
          </a:p>
          <a:p>
            <a:pPr marL="457200" indent="-457200">
              <a:buAutoNum type="arabicPeriod"/>
            </a:pPr>
            <a:r>
              <a:rPr lang="en-GB" sz="2000" dirty="0" smtClean="0"/>
              <a:t>Social, cultural and economic capital</a:t>
            </a:r>
          </a:p>
          <a:p>
            <a:pPr marL="457200" indent="-457200">
              <a:buAutoNum type="arabicPeriod"/>
            </a:pPr>
            <a:r>
              <a:rPr lang="en-GB" sz="2000" dirty="0" smtClean="0"/>
              <a:t>Psychosocial and identity factor</a:t>
            </a:r>
          </a:p>
          <a:p>
            <a:pPr marL="0" indent="0">
              <a:buNone/>
            </a:pPr>
            <a:r>
              <a:rPr lang="en-GB" dirty="0" smtClean="0"/>
              <a:t>   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21 </a:t>
            </a:r>
            <a:r>
              <a:rPr lang="en-GB" dirty="0"/>
              <a:t>February 2018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AB24-CB41-DC4E-9662-4FF4F36C8C6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048" y="2276872"/>
            <a:ext cx="4048125" cy="16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457056" y="4293096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Collaborative Project: </a:t>
            </a:r>
          </a:p>
          <a:p>
            <a:r>
              <a:rPr lang="en-GB" sz="14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https://aclproject.org.uk/</a:t>
            </a:r>
            <a:endParaRPr lang="en-GB" sz="1400" b="1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en-GB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GB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Nottingham Trent University</a:t>
            </a:r>
          </a:p>
          <a:p>
            <a:r>
              <a:rPr lang="en-GB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University of Bradford</a:t>
            </a:r>
          </a:p>
          <a:p>
            <a:r>
              <a:rPr lang="en-GB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Anglia Ruskin University</a:t>
            </a:r>
          </a:p>
        </p:txBody>
      </p:sp>
      <p:pic>
        <p:nvPicPr>
          <p:cNvPr id="12" name="Content Placeholder 8">
            <a:extLst>
              <a:ext uri="{FF2B5EF4-FFF2-40B4-BE49-F238E27FC236}">
                <a16:creationId xmlns="" xmlns:a16="http://schemas.microsoft.com/office/drawing/2014/main" id="{6D133C6B-7D6B-4DA6-BE3A-E4B854401B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102355" y="1484784"/>
            <a:ext cx="1240409" cy="77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sp>
        <p:nvSpPr>
          <p:cNvPr id="11" name="AutoShape 5" descr="Active Collaborative Lear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355" y="4241436"/>
            <a:ext cx="15049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816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039FE1-84E0-4063-A7B6-DCB2A4DC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overall aim</a:t>
            </a:r>
            <a:endParaRPr lang="en-GB" dirty="0"/>
          </a:p>
        </p:txBody>
      </p:sp>
      <p:sp>
        <p:nvSpPr>
          <p:cNvPr id="11" name="Subtitle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To increase the use of two </a:t>
            </a:r>
            <a:r>
              <a:rPr lang="en-GB" b="1" dirty="0"/>
              <a:t>active learning</a:t>
            </a:r>
            <a:r>
              <a:rPr lang="en-GB" dirty="0"/>
              <a:t> </a:t>
            </a:r>
            <a:r>
              <a:rPr lang="en-GB" dirty="0" smtClean="0"/>
              <a:t>pedagogies as a strategy to address attainment disparities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b="1" dirty="0" smtClean="0"/>
              <a:t>SCALE-UP</a:t>
            </a:r>
          </a:p>
          <a:p>
            <a:pPr marL="400050" lvl="1" indent="0">
              <a:buNone/>
            </a:pPr>
            <a:r>
              <a:rPr lang="en-GB" dirty="0" smtClean="0"/>
              <a:t>Student-Centred Active Learning Environment with Upside-down Pedagogies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b="1" dirty="0" smtClean="0"/>
              <a:t>TBL</a:t>
            </a:r>
          </a:p>
          <a:p>
            <a:pPr marL="400050" lvl="1" indent="0">
              <a:buNone/>
            </a:pPr>
            <a:r>
              <a:rPr lang="en-GB" dirty="0"/>
              <a:t>Team Based Learning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Our proposal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D9C228-63EA-4B28-8316-D00D436C710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21 February </a:t>
            </a:r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F42A87-5B22-4910-89CF-50A50F5C78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924EFA-3D56-4C6D-98AB-2EBFD01172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F13AB24-CB41-DC4E-9662-4FF4F36C8C6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8" name="AutoShape 4" descr="Active Collaborative Lear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6" descr="Active Collaborative Learn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07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SCALE-UP?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232920" y="1771650"/>
            <a:ext cx="5273030" cy="4354519"/>
          </a:xfrm>
        </p:spPr>
        <p:txBody>
          <a:bodyPr/>
          <a:lstStyle/>
          <a:p>
            <a:r>
              <a:rPr lang="en-GB" sz="2000" dirty="0" smtClean="0"/>
              <a:t>Lectures replaced by problem-solving &amp; enquiry based activities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Strategically-assigned groups</a:t>
            </a:r>
          </a:p>
          <a:p>
            <a:endParaRPr lang="en-GB" sz="2000" dirty="0"/>
          </a:p>
          <a:p>
            <a:r>
              <a:rPr lang="en-GB" sz="2000" dirty="0" smtClean="0"/>
              <a:t>Collaborative classroom environment</a:t>
            </a:r>
          </a:p>
          <a:p>
            <a:endParaRPr lang="en-GB" sz="2000" dirty="0" smtClean="0"/>
          </a:p>
          <a:p>
            <a:r>
              <a:rPr lang="en-GB" sz="2000" dirty="0" smtClean="0"/>
              <a:t>Upside-down pedagogies:</a:t>
            </a:r>
          </a:p>
          <a:p>
            <a:pPr lvl="1"/>
            <a:r>
              <a:rPr lang="en-GB" sz="1600" dirty="0" smtClean="0"/>
              <a:t>Flipped, peer teaching, rotating group roles</a:t>
            </a:r>
          </a:p>
          <a:p>
            <a:pPr lvl="1"/>
            <a:endParaRPr lang="en-GB" sz="1600" dirty="0" smtClean="0"/>
          </a:p>
          <a:p>
            <a:pPr lvl="1"/>
            <a:endParaRPr lang="en-GB" sz="1600" dirty="0"/>
          </a:p>
          <a:p>
            <a:pPr marL="457200" lvl="1" indent="0" algn="ctr">
              <a:buNone/>
            </a:pPr>
            <a:r>
              <a:rPr lang="en-GB" b="1" dirty="0" smtClean="0">
                <a:hlinkClick r:id="rId3"/>
              </a:rPr>
              <a:t>www.aclproject.org.uk/scale-up/</a:t>
            </a:r>
            <a:r>
              <a:rPr lang="en-GB" b="1" dirty="0" smtClean="0"/>
              <a:t> </a:t>
            </a:r>
            <a:endParaRPr lang="en-GB" b="1" dirty="0"/>
          </a:p>
          <a:p>
            <a:pPr lvl="1"/>
            <a:endParaRPr lang="en-GB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21 February </a:t>
            </a:r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A5E75-99B5-6340-AAD2-94440479B33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12" y="1916832"/>
            <a:ext cx="1166119" cy="165618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3762386"/>
            <a:ext cx="3096344" cy="238926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92660" y="1844824"/>
            <a:ext cx="1692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Evidence on addressing barriers to student success?</a:t>
            </a:r>
          </a:p>
        </p:txBody>
      </p:sp>
    </p:spTree>
    <p:extLst>
      <p:ext uri="{BB962C8B-B14F-4D97-AF65-F5344CB8AC3E}">
        <p14:creationId xmlns:p14="http://schemas.microsoft.com/office/powerpoint/2010/main" val="426440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34088" y="1771650"/>
            <a:ext cx="3054816" cy="435451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is TBL (Team Based Learning)?</a:t>
            </a:r>
            <a:endParaRPr lang="en-GB" sz="32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232920" y="1771650"/>
            <a:ext cx="5273030" cy="4354519"/>
          </a:xfrm>
        </p:spPr>
        <p:txBody>
          <a:bodyPr/>
          <a:lstStyle/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Special sequence of individual study before class, collaborative group work during class, immediate feedback and teacher-facilitated discussion and debate</a:t>
            </a:r>
          </a:p>
          <a:p>
            <a:endParaRPr lang="en-GB" sz="1800" dirty="0" smtClean="0"/>
          </a:p>
          <a:p>
            <a:r>
              <a:rPr lang="en-GB" sz="1800" dirty="0"/>
              <a:t>Majority of </a:t>
            </a:r>
            <a:r>
              <a:rPr lang="en-GB" sz="1800" dirty="0" smtClean="0"/>
              <a:t>time students </a:t>
            </a:r>
            <a:r>
              <a:rPr lang="en-GB" sz="1800" dirty="0"/>
              <a:t>earn how to use their new knowledge to solve authentic, real-world problems, make collaborative team decisions, justify their decisions to other teams during discussion and </a:t>
            </a:r>
            <a:r>
              <a:rPr lang="en-GB" sz="1800" dirty="0" smtClean="0"/>
              <a:t>debate</a:t>
            </a:r>
          </a:p>
          <a:p>
            <a:pPr marL="0" indent="0">
              <a:buNone/>
            </a:pPr>
            <a:endParaRPr lang="en-GB" sz="1800" b="1" dirty="0">
              <a:hlinkClick r:id="rId3"/>
            </a:endParaRPr>
          </a:p>
          <a:p>
            <a:pPr marL="0" indent="0" algn="ctr">
              <a:buNone/>
            </a:pPr>
            <a:r>
              <a:rPr lang="en-GB" sz="1600" b="1" dirty="0" smtClean="0">
                <a:hlinkClick r:id="rId3"/>
              </a:rPr>
              <a:t>https</a:t>
            </a:r>
            <a:r>
              <a:rPr lang="en-GB" sz="1600" b="1" dirty="0">
                <a:hlinkClick r:id="rId3"/>
              </a:rPr>
              <a:t>://aclproject.org.uk/team-based-learning</a:t>
            </a:r>
            <a:r>
              <a:rPr lang="en-GB" sz="1600" b="1" dirty="0" smtClean="0">
                <a:hlinkClick r:id="rId3"/>
              </a:rPr>
              <a:t>/</a:t>
            </a:r>
            <a:endParaRPr lang="en-GB" sz="1600" b="1" dirty="0" smtClean="0"/>
          </a:p>
          <a:p>
            <a:pPr marL="457200" lvl="1" indent="0" algn="ctr">
              <a:buNone/>
            </a:pPr>
            <a:endParaRPr lang="en-GB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21 February </a:t>
            </a:r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A5E75-99B5-6340-AAD2-94440479B33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892660" y="1844824"/>
            <a:ext cx="1692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Evidence on addressing barriers to student success?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48" y="2202493"/>
            <a:ext cx="1805583" cy="761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46" y="3501007"/>
            <a:ext cx="3416626" cy="2751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64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16496" y="1052736"/>
            <a:ext cx="6120679" cy="5184575"/>
          </a:xfrm>
        </p:spPr>
        <p:txBody>
          <a:bodyPr/>
          <a:lstStyle/>
          <a:p>
            <a:r>
              <a:rPr lang="en-GB" dirty="0"/>
              <a:t>Support:</a:t>
            </a:r>
            <a:endParaRPr lang="en-GB" b="1" dirty="0"/>
          </a:p>
          <a:p>
            <a:pPr lvl="1"/>
            <a:r>
              <a:rPr lang="en-GB" dirty="0"/>
              <a:t>Educational </a:t>
            </a:r>
            <a:r>
              <a:rPr lang="en-GB" dirty="0" smtClean="0"/>
              <a:t>developer role</a:t>
            </a:r>
            <a:endParaRPr lang="en-GB" dirty="0"/>
          </a:p>
          <a:p>
            <a:pPr lvl="1"/>
            <a:r>
              <a:rPr lang="en-GB" dirty="0" smtClean="0"/>
              <a:t>Course team recruitment started</a:t>
            </a:r>
          </a:p>
          <a:p>
            <a:pPr lvl="1"/>
            <a:r>
              <a:rPr lang="en-GB" dirty="0" smtClean="0"/>
              <a:t>Redesign modules delivery  17/18</a:t>
            </a:r>
          </a:p>
          <a:p>
            <a:pPr lvl="1"/>
            <a:endParaRPr lang="en-GB" dirty="0"/>
          </a:p>
          <a:p>
            <a:r>
              <a:rPr lang="en-GB" dirty="0" smtClean="0"/>
              <a:t>Quantitative:</a:t>
            </a:r>
          </a:p>
          <a:p>
            <a:pPr lvl="1"/>
            <a:r>
              <a:rPr lang="en-GB" dirty="0" smtClean="0"/>
              <a:t>Student performance &amp; retention</a:t>
            </a:r>
          </a:p>
          <a:p>
            <a:r>
              <a:rPr lang="en-GB" dirty="0" smtClean="0"/>
              <a:t>Qualitative:</a:t>
            </a:r>
          </a:p>
          <a:p>
            <a:pPr lvl="1"/>
            <a:r>
              <a:rPr lang="en-GB" dirty="0" smtClean="0"/>
              <a:t>Surveys and interviews (staff &amp; students)</a:t>
            </a:r>
          </a:p>
          <a:p>
            <a:pPr lvl="1"/>
            <a:r>
              <a:rPr lang="en-GB" dirty="0" smtClean="0"/>
              <a:t>Insights into the benefits and challenges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Dissemination blueprint Oct 2018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The Evaluation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21 February </a:t>
            </a:r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2A0C6D-6D8C-0B47-9EB6-210B37EDA4BF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90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aim to achieve</a:t>
            </a:r>
            <a:endParaRPr lang="en-GB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43" y="1628800"/>
            <a:ext cx="487262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Expected benefits</a:t>
            </a:r>
          </a:p>
          <a:p>
            <a:r>
              <a:rPr lang="en-GB" sz="2200" dirty="0" smtClean="0"/>
              <a:t>Benefit for range of students</a:t>
            </a:r>
          </a:p>
          <a:p>
            <a:pPr marL="0" indent="0">
              <a:buNone/>
            </a:pPr>
            <a:endParaRPr lang="en-GB" sz="2200" dirty="0" smtClean="0"/>
          </a:p>
          <a:p>
            <a:r>
              <a:rPr lang="en-GB" sz="2200" dirty="0" smtClean="0"/>
              <a:t>Blueprint will be widely shared and accessible</a:t>
            </a:r>
          </a:p>
          <a:p>
            <a:endParaRPr lang="en-GB" sz="2200" dirty="0"/>
          </a:p>
          <a:p>
            <a:r>
              <a:rPr lang="en-GB" sz="2200" dirty="0" smtClean="0"/>
              <a:t>Growing community of practice</a:t>
            </a:r>
          </a:p>
          <a:p>
            <a:endParaRPr lang="en-GB" sz="2200" dirty="0"/>
          </a:p>
          <a:p>
            <a:r>
              <a:rPr lang="en-GB" sz="2200" dirty="0" smtClean="0"/>
              <a:t>Strengthen evidence base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21 February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A0C6D-6D8C-0B47-9EB6-210B37EDA4BF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39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Beichner</a:t>
            </a:r>
            <a:r>
              <a:rPr lang="en-GB" dirty="0" smtClean="0"/>
              <a:t> </a:t>
            </a:r>
            <a:r>
              <a:rPr lang="en-GB" i="1" dirty="0" smtClean="0"/>
              <a:t>et al </a:t>
            </a:r>
            <a:r>
              <a:rPr lang="en-GB" dirty="0" smtClean="0"/>
              <a:t>(2007). </a:t>
            </a:r>
          </a:p>
          <a:p>
            <a:pPr marL="400050" lvl="1" indent="0">
              <a:buNone/>
            </a:pPr>
            <a:r>
              <a:rPr lang="en-GB" sz="1800" dirty="0" smtClean="0"/>
              <a:t>The Student </a:t>
            </a:r>
            <a:r>
              <a:rPr lang="en-GB" sz="1800" dirty="0" err="1" smtClean="0"/>
              <a:t>Centered</a:t>
            </a:r>
            <a:r>
              <a:rPr lang="en-GB" sz="1800" dirty="0" smtClean="0"/>
              <a:t> </a:t>
            </a:r>
            <a:r>
              <a:rPr lang="en-GB" sz="1800" dirty="0"/>
              <a:t>Activities for Large </a:t>
            </a:r>
            <a:r>
              <a:rPr lang="en-GB" sz="1800" dirty="0" err="1"/>
              <a:t>Enrollment</a:t>
            </a:r>
            <a:r>
              <a:rPr lang="en-GB" sz="1800" dirty="0"/>
              <a:t> Undergraduate Programs (SCALEUP) Project. Research-Based Reform of University Physics. </a:t>
            </a:r>
            <a:r>
              <a:rPr lang="en-GB" sz="1800" dirty="0" smtClean="0">
                <a:hlinkClick r:id="rId3"/>
              </a:rPr>
              <a:t>http</a:t>
            </a:r>
            <a:r>
              <a:rPr lang="en-GB" sz="1800" dirty="0">
                <a:hlinkClick r:id="rId3"/>
              </a:rPr>
              <a:t>://</a:t>
            </a:r>
            <a:r>
              <a:rPr lang="en-GB" sz="1800" dirty="0" smtClean="0">
                <a:hlinkClick r:id="rId3"/>
              </a:rPr>
              <a:t>www.compadre.org/per/items/detail.cfm?ID=4517</a:t>
            </a:r>
            <a:endParaRPr lang="en-GB" sz="1800" dirty="0" smtClean="0"/>
          </a:p>
          <a:p>
            <a:pPr marL="400050" lvl="1" indent="0">
              <a:buNone/>
            </a:pPr>
            <a:endParaRPr lang="en-GB" sz="1800" dirty="0"/>
          </a:p>
          <a:p>
            <a:pPr marL="285750"/>
            <a:r>
              <a:rPr lang="en-GB" dirty="0" err="1" smtClean="0"/>
              <a:t>Koles</a:t>
            </a:r>
            <a:r>
              <a:rPr lang="en-GB" dirty="0" smtClean="0"/>
              <a:t> </a:t>
            </a:r>
            <a:r>
              <a:rPr lang="en-GB" i="1" dirty="0" smtClean="0"/>
              <a:t>et al </a:t>
            </a:r>
            <a:r>
              <a:rPr lang="en-GB" dirty="0" smtClean="0"/>
              <a:t>(2010)</a:t>
            </a:r>
          </a:p>
          <a:p>
            <a:pPr marL="400050" lvl="1" indent="0">
              <a:buNone/>
            </a:pPr>
            <a:r>
              <a:rPr lang="en-GB" sz="1800" dirty="0" smtClean="0"/>
              <a:t>The impact of team-based learning on medical students’ academic performance.  </a:t>
            </a:r>
            <a:r>
              <a:rPr lang="en-GB" sz="1800" i="1" dirty="0" smtClean="0"/>
              <a:t>Academic Medicine 85 (11), 1739-45</a:t>
            </a:r>
          </a:p>
          <a:p>
            <a:pPr marL="400050" lvl="1" indent="0">
              <a:buNone/>
            </a:pPr>
            <a:endParaRPr lang="en-GB" sz="1800" i="1" dirty="0"/>
          </a:p>
          <a:p>
            <a:pPr marL="285750"/>
            <a:r>
              <a:rPr lang="en-GB" sz="2000" dirty="0"/>
              <a:t>Project </a:t>
            </a:r>
            <a:r>
              <a:rPr lang="en-GB" sz="2000" dirty="0" smtClean="0"/>
              <a:t>website</a:t>
            </a:r>
          </a:p>
          <a:p>
            <a:pPr marL="400050" lvl="1" indent="0">
              <a:buNone/>
            </a:pPr>
            <a:r>
              <a:rPr lang="en-GB" sz="1800" dirty="0" smtClean="0"/>
              <a:t>Scaling Up </a:t>
            </a:r>
            <a:r>
              <a:rPr lang="en-GB" sz="1800" b="1" dirty="0" smtClean="0"/>
              <a:t>Active Collaborative Learning </a:t>
            </a:r>
            <a:r>
              <a:rPr lang="en-GB" sz="1800" dirty="0" smtClean="0"/>
              <a:t>for student success</a:t>
            </a:r>
          </a:p>
          <a:p>
            <a:pPr marL="400050" lvl="1" indent="0">
              <a:buNone/>
            </a:pPr>
            <a:r>
              <a:rPr lang="en-GB" sz="1800" dirty="0">
                <a:hlinkClick r:id="rId4"/>
              </a:rPr>
              <a:t>https://aclproject.org.uk</a:t>
            </a:r>
            <a:r>
              <a:rPr lang="en-GB" sz="1800" dirty="0" smtClean="0">
                <a:hlinkClick r:id="rId4"/>
              </a:rPr>
              <a:t>/</a:t>
            </a:r>
            <a:r>
              <a:rPr lang="en-GB" sz="1800" dirty="0" smtClean="0"/>
              <a:t> </a:t>
            </a:r>
            <a:endParaRPr lang="en-GB" sz="1800" dirty="0"/>
          </a:p>
          <a:p>
            <a:pPr marL="400050" lvl="1" indent="0">
              <a:buNone/>
            </a:pPr>
            <a:endParaRPr lang="en-GB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21 February </a:t>
            </a:r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Thematic Seminar Series: Degree Awarding Gap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A0C6D-6D8C-0B47-9EB6-210B37EDA4B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6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B3687_Bradford PPT_Blue_External_TEMPLATE">
  <a:themeElements>
    <a:clrScheme name="UOB Blue">
      <a:dk1>
        <a:sysClr val="windowText" lastClr="000000"/>
      </a:dk1>
      <a:lt1>
        <a:sysClr val="window" lastClr="FFFFFF"/>
      </a:lt1>
      <a:dk2>
        <a:srgbClr val="00363B"/>
      </a:dk2>
      <a:lt2>
        <a:srgbClr val="FFFFFF"/>
      </a:lt2>
      <a:accent1>
        <a:srgbClr val="009FDF"/>
      </a:accent1>
      <a:accent2>
        <a:srgbClr val="009EB2"/>
      </a:accent2>
      <a:accent3>
        <a:srgbClr val="00363B"/>
      </a:accent3>
      <a:accent4>
        <a:srgbClr val="E6E7E8"/>
      </a:accent4>
      <a:accent5>
        <a:srgbClr val="68BBEB"/>
      </a:accent5>
      <a:accent6>
        <a:srgbClr val="005359"/>
      </a:accent6>
      <a:hlink>
        <a:srgbClr val="009FDF"/>
      </a:hlink>
      <a:folHlink>
        <a:srgbClr val="00363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81BE"/>
          </a:solidFill>
        </a:ln>
        <a:effectLst/>
      </a:spPr>
      <a:bodyPr anchor="ctr"/>
      <a:lstStyle>
        <a:defPPr algn="ctr">
          <a:defRPr dirty="0">
            <a:latin typeface="Lucida Sans"/>
            <a:cs typeface="Lucida Sans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81BE"/>
          </a:solidFill>
          <a:prstDash val="sys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Lucida Sans Unicode" panose="020B0602030504020204" pitchFamily="34" charset="0"/>
            <a:cs typeface="Lucida Sans Unicode" panose="020B0602030504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uob-blue-template (1)</Template>
  <TotalTime>458</TotalTime>
  <Words>454</Words>
  <Application>Microsoft Office PowerPoint</Application>
  <PresentationFormat>A4 Paper (210x297 mm)</PresentationFormat>
  <Paragraphs>113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UOB3687_Bradford PPT_Blue_External_TEMPLATE</vt:lpstr>
      <vt:lpstr>Scaling-up Active Collaborative Learning for Student Success </vt:lpstr>
      <vt:lpstr>HEFCE Catalyst Project: Addressing barriers to student success</vt:lpstr>
      <vt:lpstr>Our overall aim</vt:lpstr>
      <vt:lpstr>What is SCALE-UP?</vt:lpstr>
      <vt:lpstr>What is TBL (Team Based Learning)?</vt:lpstr>
      <vt:lpstr>PowerPoint Presentation</vt:lpstr>
      <vt:lpstr>What we aim to achieve</vt:lpstr>
      <vt:lpstr>References</vt:lpstr>
    </vt:vector>
  </TitlesOfParts>
  <Company>University of Bradford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Scaling-up Active Collaborative Learning for Student Success</dc:title>
  <dc:creator>alison wade</dc:creator>
  <cp:lastModifiedBy>A Hartley</cp:lastModifiedBy>
  <cp:revision>33</cp:revision>
  <cp:lastPrinted>2014-07-11T09:48:52Z</cp:lastPrinted>
  <dcterms:created xsi:type="dcterms:W3CDTF">2018-02-09T13:11:01Z</dcterms:created>
  <dcterms:modified xsi:type="dcterms:W3CDTF">2018-02-20T17:59:29Z</dcterms:modified>
</cp:coreProperties>
</file>