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8"/>
  </p:notesMasterIdLst>
  <p:handoutMasterIdLst>
    <p:handoutMasterId r:id="rId29"/>
  </p:handoutMasterIdLst>
  <p:sldIdLst>
    <p:sldId id="256" r:id="rId9"/>
    <p:sldId id="362" r:id="rId10"/>
    <p:sldId id="344" r:id="rId11"/>
    <p:sldId id="345" r:id="rId12"/>
    <p:sldId id="346" r:id="rId13"/>
    <p:sldId id="265" r:id="rId14"/>
    <p:sldId id="334" r:id="rId15"/>
    <p:sldId id="347" r:id="rId16"/>
    <p:sldId id="348" r:id="rId17"/>
    <p:sldId id="361" r:id="rId18"/>
    <p:sldId id="349" r:id="rId19"/>
    <p:sldId id="363" r:id="rId20"/>
    <p:sldId id="364" r:id="rId21"/>
    <p:sldId id="350" r:id="rId22"/>
    <p:sldId id="355" r:id="rId23"/>
    <p:sldId id="359" r:id="rId24"/>
    <p:sldId id="360" r:id="rId25"/>
    <p:sldId id="304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lhw39_open_ac_uk/Documents/esteem%20project/S294&amp;SK299%20MH%20project/Combined%20survey%20data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lhw39_open_ac_uk/Documents/esteem%20project/S294&amp;SK299%20MH%20project/Combined%20survey%20data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Online tutorials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'Online tutorials'!$C$3</c:f>
              <c:strCache>
                <c:ptCount val="1"/>
                <c:pt idx="0">
                  <c:v>Non-MH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'Online tutorials'!$A$4:$B$11</c:f>
              <c:multiLvlStrCache>
                <c:ptCount val="8"/>
                <c:lvl>
                  <c:pt idx="0">
                    <c:v>Always</c:v>
                  </c:pt>
                  <c:pt idx="1">
                    <c:v>Sometimes</c:v>
                  </c:pt>
                  <c:pt idx="2">
                    <c:v>Rarely</c:v>
                  </c:pt>
                  <c:pt idx="3">
                    <c:v>Never</c:v>
                  </c:pt>
                  <c:pt idx="4">
                    <c:v>Always</c:v>
                  </c:pt>
                  <c:pt idx="5">
                    <c:v>Sometimes</c:v>
                  </c:pt>
                  <c:pt idx="6">
                    <c:v>Rarely</c:v>
                  </c:pt>
                  <c:pt idx="7">
                    <c:v>Never</c:v>
                  </c:pt>
                </c:lvl>
                <c:lvl>
                  <c:pt idx="0">
                    <c:v>Attending tutorials live</c:v>
                  </c:pt>
                  <c:pt idx="4">
                    <c:v>using recordings</c:v>
                  </c:pt>
                </c:lvl>
              </c:multiLvlStrCache>
            </c:multiLvlStrRef>
          </c:cat>
          <c:val>
            <c:numRef>
              <c:f>'Online tutorials'!$C$4:$C$11</c:f>
              <c:numCache>
                <c:formatCode>General</c:formatCode>
                <c:ptCount val="8"/>
                <c:pt idx="0">
                  <c:v>31.395348837209301</c:v>
                </c:pt>
                <c:pt idx="1">
                  <c:v>39.534883720930232</c:v>
                </c:pt>
                <c:pt idx="2">
                  <c:v>23.255813953488371</c:v>
                </c:pt>
                <c:pt idx="3">
                  <c:v>5.8139534883720927</c:v>
                </c:pt>
                <c:pt idx="4">
                  <c:v>26.744186046511626</c:v>
                </c:pt>
                <c:pt idx="5">
                  <c:v>39.534883720930232</c:v>
                </c:pt>
                <c:pt idx="6">
                  <c:v>29.069767441860467</c:v>
                </c:pt>
                <c:pt idx="7">
                  <c:v>4.6511627906976747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F8F-B7D8-F7FBF2D674E0}"/>
            </c:ext>
          </c:extLst>
        </c:ser>
        <c:ser>
          <c:idx val="1"/>
          <c:order val="1"/>
          <c:tx>
            <c:strRef>
              <c:f>'Online tutorials'!$D$3</c:f>
              <c:strCache>
                <c:ptCount val="1"/>
                <c:pt idx="0">
                  <c:v>MH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60645"/>
              </a:solidFill>
            </a:ln>
            <a:effectLst/>
          </c:spPr>
          <c:invertIfNegative val="0"/>
          <c:cat>
            <c:multiLvlStrRef>
              <c:f>'Online tutorials'!$A$4:$B$11</c:f>
              <c:multiLvlStrCache>
                <c:ptCount val="8"/>
                <c:lvl>
                  <c:pt idx="0">
                    <c:v>Always</c:v>
                  </c:pt>
                  <c:pt idx="1">
                    <c:v>Sometimes</c:v>
                  </c:pt>
                  <c:pt idx="2">
                    <c:v>Rarely</c:v>
                  </c:pt>
                  <c:pt idx="3">
                    <c:v>Never</c:v>
                  </c:pt>
                  <c:pt idx="4">
                    <c:v>Always</c:v>
                  </c:pt>
                  <c:pt idx="5">
                    <c:v>Sometimes</c:v>
                  </c:pt>
                  <c:pt idx="6">
                    <c:v>Rarely</c:v>
                  </c:pt>
                  <c:pt idx="7">
                    <c:v>Never</c:v>
                  </c:pt>
                </c:lvl>
                <c:lvl>
                  <c:pt idx="0">
                    <c:v>Attending tutorials live</c:v>
                  </c:pt>
                  <c:pt idx="4">
                    <c:v>using recordings</c:v>
                  </c:pt>
                </c:lvl>
              </c:multiLvlStrCache>
            </c:multiLvlStrRef>
          </c:cat>
          <c:val>
            <c:numRef>
              <c:f>'Online tutorials'!$D$4:$D$11</c:f>
              <c:numCache>
                <c:formatCode>General</c:formatCode>
                <c:ptCount val="8"/>
                <c:pt idx="0">
                  <c:v>29.7</c:v>
                </c:pt>
                <c:pt idx="1">
                  <c:v>48.6</c:v>
                </c:pt>
                <c:pt idx="2">
                  <c:v>10.8</c:v>
                </c:pt>
                <c:pt idx="3">
                  <c:v>10.8</c:v>
                </c:pt>
                <c:pt idx="4">
                  <c:v>27</c:v>
                </c:pt>
                <c:pt idx="5">
                  <c:v>48.6</c:v>
                </c:pt>
                <c:pt idx="6">
                  <c:v>21.6</c:v>
                </c:pt>
                <c:pt idx="7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E0-4F8F-B7D8-F7FBF2D67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190216"/>
        <c:axId val="620190544"/>
      </c:barChart>
      <c:catAx>
        <c:axId val="6201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90544"/>
        <c:crosses val="autoZero"/>
        <c:auto val="1"/>
        <c:lblAlgn val="ctr"/>
        <c:lblOffset val="100"/>
        <c:noMultiLvlLbl val="0"/>
      </c:catAx>
      <c:valAx>
        <c:axId val="6201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Response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9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</a:t>
            </a:r>
            <a:r>
              <a:rPr lang="en-GB" baseline="0"/>
              <a:t> students use forums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'Forum use'!$B$5</c:f>
              <c:strCache>
                <c:ptCount val="1"/>
                <c:pt idx="0">
                  <c:v>Non-MH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60645"/>
              </a:solidFill>
            </a:ln>
            <a:effectLst/>
          </c:spPr>
          <c:invertIfNegative val="0"/>
          <c:cat>
            <c:strRef>
              <c:f>'Forum use'!$A$6:$A$8</c:f>
              <c:strCache>
                <c:ptCount val="3"/>
                <c:pt idx="0">
                  <c:v>read only</c:v>
                </c:pt>
                <c:pt idx="1">
                  <c:v>read/post</c:v>
                </c:pt>
                <c:pt idx="2">
                  <c:v>no use</c:v>
                </c:pt>
              </c:strCache>
            </c:strRef>
          </c:cat>
          <c:val>
            <c:numRef>
              <c:f>'Forum use'!$B$6:$B$8</c:f>
              <c:numCache>
                <c:formatCode>General</c:formatCode>
                <c:ptCount val="3"/>
                <c:pt idx="0">
                  <c:v>31.4</c:v>
                </c:pt>
                <c:pt idx="1">
                  <c:v>62.8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6-43AD-AD3B-D45DCA5891D5}"/>
            </c:ext>
          </c:extLst>
        </c:ser>
        <c:ser>
          <c:idx val="1"/>
          <c:order val="1"/>
          <c:tx>
            <c:strRef>
              <c:f>'Forum use'!$C$5</c:f>
              <c:strCache>
                <c:ptCount val="1"/>
                <c:pt idx="0">
                  <c:v>MH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60645"/>
              </a:solidFill>
            </a:ln>
            <a:effectLst/>
          </c:spPr>
          <c:invertIfNegative val="0"/>
          <c:cat>
            <c:strRef>
              <c:f>'Forum use'!$A$6:$A$8</c:f>
              <c:strCache>
                <c:ptCount val="3"/>
                <c:pt idx="0">
                  <c:v>read only</c:v>
                </c:pt>
                <c:pt idx="1">
                  <c:v>read/post</c:v>
                </c:pt>
                <c:pt idx="2">
                  <c:v>no use</c:v>
                </c:pt>
              </c:strCache>
            </c:strRef>
          </c:cat>
          <c:val>
            <c:numRef>
              <c:f>'Forum use'!$C$6:$C$8</c:f>
              <c:numCache>
                <c:formatCode>General</c:formatCode>
                <c:ptCount val="3"/>
                <c:pt idx="0">
                  <c:v>35.1</c:v>
                </c:pt>
                <c:pt idx="1">
                  <c:v>51.3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6-43AD-AD3B-D45DCA589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818856"/>
        <c:axId val="605819184"/>
      </c:barChart>
      <c:catAx>
        <c:axId val="60581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819184"/>
        <c:crosses val="autoZero"/>
        <c:auto val="1"/>
        <c:lblAlgn val="ctr"/>
        <c:lblOffset val="100"/>
        <c:noMultiLvlLbl val="0"/>
      </c:catAx>
      <c:valAx>
        <c:axId val="6058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Respoonce</a:t>
                </a:r>
                <a:r>
                  <a:rPr lang="en-GB" baseline="0"/>
                  <a:t>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81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Reasons</a:t>
            </a:r>
            <a:r>
              <a:rPr lang="en-GB" baseline="0"/>
              <a:t> why students don’t engage with module-based forums</a:t>
            </a:r>
            <a:endParaRPr lang="en-GB"/>
          </a:p>
        </c:rich>
      </c:tx>
      <c:layout>
        <c:manualLayout>
          <c:xMode val="edge"/>
          <c:yMode val="edge"/>
          <c:x val="0.11352962320718273"/>
          <c:y val="1.7650886915884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'forum engagement'!$C$30</c:f>
              <c:strCache>
                <c:ptCount val="1"/>
                <c:pt idx="0">
                  <c:v>Non-MH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60645"/>
              </a:solidFill>
            </a:ln>
            <a:effectLst/>
          </c:spPr>
          <c:invertIfNegative val="0"/>
          <c:cat>
            <c:multiLvlStrRef>
              <c:f>'forum engagement'!$A$31:$B$36</c:f>
              <c:multiLvlStrCache>
                <c:ptCount val="6"/>
                <c:lvl>
                  <c:pt idx="0">
                    <c:v>Strongly agree/agree</c:v>
                  </c:pt>
                  <c:pt idx="1">
                    <c:v>no opinion</c:v>
                  </c:pt>
                  <c:pt idx="2">
                    <c:v>disagree/strongly disagree</c:v>
                  </c:pt>
                  <c:pt idx="3">
                    <c:v>Strongly agree/agree</c:v>
                  </c:pt>
                  <c:pt idx="4">
                    <c:v>no opinion</c:v>
                  </c:pt>
                  <c:pt idx="5">
                    <c:v>disagree/strongly disagree</c:v>
                  </c:pt>
                </c:lvl>
                <c:lvl>
                  <c:pt idx="0">
                    <c:v>time limitations</c:v>
                  </c:pt>
                  <c:pt idx="3">
                    <c:v>anxiety about posting</c:v>
                  </c:pt>
                </c:lvl>
              </c:multiLvlStrCache>
            </c:multiLvlStrRef>
          </c:cat>
          <c:val>
            <c:numRef>
              <c:f>'forum engagement'!$C$31:$C$36</c:f>
              <c:numCache>
                <c:formatCode>General</c:formatCode>
                <c:ptCount val="6"/>
                <c:pt idx="0">
                  <c:v>44.2</c:v>
                </c:pt>
                <c:pt idx="1">
                  <c:v>22.1</c:v>
                </c:pt>
                <c:pt idx="2">
                  <c:v>34.9</c:v>
                </c:pt>
                <c:pt idx="3">
                  <c:v>36</c:v>
                </c:pt>
                <c:pt idx="4">
                  <c:v>19.8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2-40C8-A319-5CC8D65BC369}"/>
            </c:ext>
          </c:extLst>
        </c:ser>
        <c:ser>
          <c:idx val="1"/>
          <c:order val="1"/>
          <c:tx>
            <c:strRef>
              <c:f>'forum engagement'!$D$30</c:f>
              <c:strCache>
                <c:ptCount val="1"/>
                <c:pt idx="0">
                  <c:v>MH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60645"/>
              </a:solidFill>
            </a:ln>
            <a:effectLst/>
          </c:spPr>
          <c:invertIfNegative val="0"/>
          <c:cat>
            <c:multiLvlStrRef>
              <c:f>'forum engagement'!$A$31:$B$36</c:f>
              <c:multiLvlStrCache>
                <c:ptCount val="6"/>
                <c:lvl>
                  <c:pt idx="0">
                    <c:v>Strongly agree/agree</c:v>
                  </c:pt>
                  <c:pt idx="1">
                    <c:v>no opinion</c:v>
                  </c:pt>
                  <c:pt idx="2">
                    <c:v>disagree/strongly disagree</c:v>
                  </c:pt>
                  <c:pt idx="3">
                    <c:v>Strongly agree/agree</c:v>
                  </c:pt>
                  <c:pt idx="4">
                    <c:v>no opinion</c:v>
                  </c:pt>
                  <c:pt idx="5">
                    <c:v>disagree/strongly disagree</c:v>
                  </c:pt>
                </c:lvl>
                <c:lvl>
                  <c:pt idx="0">
                    <c:v>time limitations</c:v>
                  </c:pt>
                  <c:pt idx="3">
                    <c:v>anxiety about posting</c:v>
                  </c:pt>
                </c:lvl>
              </c:multiLvlStrCache>
            </c:multiLvlStrRef>
          </c:cat>
          <c:val>
            <c:numRef>
              <c:f>'forum engagement'!$D$31:$D$36</c:f>
              <c:numCache>
                <c:formatCode>General</c:formatCode>
                <c:ptCount val="6"/>
                <c:pt idx="0">
                  <c:v>40.5</c:v>
                </c:pt>
                <c:pt idx="1">
                  <c:v>16.2</c:v>
                </c:pt>
                <c:pt idx="2">
                  <c:v>40.299999999999997</c:v>
                </c:pt>
                <c:pt idx="3">
                  <c:v>64.8</c:v>
                </c:pt>
                <c:pt idx="4">
                  <c:v>13.5</c:v>
                </c:pt>
                <c:pt idx="5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2-40C8-A319-5CC8D65BC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672336"/>
        <c:axId val="695671024"/>
      </c:barChart>
      <c:catAx>
        <c:axId val="69567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671024"/>
        <c:crosses val="autoZero"/>
        <c:auto val="1"/>
        <c:lblAlgn val="ctr"/>
        <c:lblOffset val="100"/>
        <c:noMultiLvlLbl val="0"/>
      </c:catAx>
      <c:valAx>
        <c:axId val="6956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Response</a:t>
                </a:r>
                <a:r>
                  <a:rPr lang="en-GB" baseline="0"/>
                  <a:t> (%)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67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Confidence with forum</a:t>
            </a:r>
            <a:r>
              <a:rPr lang="en-GB" baseline="0"/>
              <a:t> use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'confidence forums'!$C$3</c:f>
              <c:strCache>
                <c:ptCount val="1"/>
                <c:pt idx="0">
                  <c:v>Non-MH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'confidence forums'!$A$4:$B$15</c:f>
              <c:multiLvlStrCache>
                <c:ptCount val="12"/>
                <c:lvl>
                  <c:pt idx="0">
                    <c:v>Strongly agree/agree</c:v>
                  </c:pt>
                  <c:pt idx="1">
                    <c:v>no opinion</c:v>
                  </c:pt>
                  <c:pt idx="2">
                    <c:v>disagree/strongly disagree</c:v>
                  </c:pt>
                  <c:pt idx="3">
                    <c:v>Strongly agree/agree</c:v>
                  </c:pt>
                  <c:pt idx="4">
                    <c:v>no opinion</c:v>
                  </c:pt>
                  <c:pt idx="5">
                    <c:v>disagree/strongly disagree</c:v>
                  </c:pt>
                  <c:pt idx="6">
                    <c:v>Strongly agree/agree</c:v>
                  </c:pt>
                  <c:pt idx="7">
                    <c:v>no opinion</c:v>
                  </c:pt>
                  <c:pt idx="8">
                    <c:v>disagree/strongly disagree</c:v>
                  </c:pt>
                  <c:pt idx="9">
                    <c:v>Strongly agree/agree</c:v>
                  </c:pt>
                  <c:pt idx="10">
                    <c:v>no opinion</c:v>
                  </c:pt>
                  <c:pt idx="11">
                    <c:v>disagree/strongly disagree</c:v>
                  </c:pt>
                </c:lvl>
                <c:lvl>
                  <c:pt idx="0">
                    <c:v>Posting to MW forum</c:v>
                  </c:pt>
                  <c:pt idx="3">
                    <c:v>Responding to other students</c:v>
                  </c:pt>
                  <c:pt idx="6">
                    <c:v>Asking your tutor a question</c:v>
                  </c:pt>
                  <c:pt idx="9">
                    <c:v>Engaging with forum based activities</c:v>
                  </c:pt>
                </c:lvl>
              </c:multiLvlStrCache>
            </c:multiLvlStrRef>
          </c:cat>
          <c:val>
            <c:numRef>
              <c:f>'confidence forums'!$C$4:$C$15</c:f>
              <c:numCache>
                <c:formatCode>General</c:formatCode>
                <c:ptCount val="12"/>
                <c:pt idx="0">
                  <c:v>76.8</c:v>
                </c:pt>
                <c:pt idx="1">
                  <c:v>9.3000000000000007</c:v>
                </c:pt>
                <c:pt idx="2">
                  <c:v>14</c:v>
                </c:pt>
                <c:pt idx="3">
                  <c:v>68.599999999999994</c:v>
                </c:pt>
                <c:pt idx="4">
                  <c:v>11.6</c:v>
                </c:pt>
                <c:pt idx="5">
                  <c:v>19.8</c:v>
                </c:pt>
                <c:pt idx="6">
                  <c:v>69.8</c:v>
                </c:pt>
                <c:pt idx="7">
                  <c:v>15.1</c:v>
                </c:pt>
                <c:pt idx="8">
                  <c:v>14</c:v>
                </c:pt>
                <c:pt idx="9">
                  <c:v>75.599999999999994</c:v>
                </c:pt>
                <c:pt idx="10">
                  <c:v>10.5</c:v>
                </c:pt>
                <c:pt idx="1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3-4BF2-AF8A-D92173CF4C2F}"/>
            </c:ext>
          </c:extLst>
        </c:ser>
        <c:ser>
          <c:idx val="1"/>
          <c:order val="1"/>
          <c:tx>
            <c:strRef>
              <c:f>'confidence forums'!$D$3</c:f>
              <c:strCache>
                <c:ptCount val="1"/>
                <c:pt idx="0">
                  <c:v>MH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'confidence forums'!$A$4:$B$15</c:f>
              <c:multiLvlStrCache>
                <c:ptCount val="12"/>
                <c:lvl>
                  <c:pt idx="0">
                    <c:v>Strongly agree/agree</c:v>
                  </c:pt>
                  <c:pt idx="1">
                    <c:v>no opinion</c:v>
                  </c:pt>
                  <c:pt idx="2">
                    <c:v>disagree/strongly disagree</c:v>
                  </c:pt>
                  <c:pt idx="3">
                    <c:v>Strongly agree/agree</c:v>
                  </c:pt>
                  <c:pt idx="4">
                    <c:v>no opinion</c:v>
                  </c:pt>
                  <c:pt idx="5">
                    <c:v>disagree/strongly disagree</c:v>
                  </c:pt>
                  <c:pt idx="6">
                    <c:v>Strongly agree/agree</c:v>
                  </c:pt>
                  <c:pt idx="7">
                    <c:v>no opinion</c:v>
                  </c:pt>
                  <c:pt idx="8">
                    <c:v>disagree/strongly disagree</c:v>
                  </c:pt>
                  <c:pt idx="9">
                    <c:v>Strongly agree/agree</c:v>
                  </c:pt>
                  <c:pt idx="10">
                    <c:v>no opinion</c:v>
                  </c:pt>
                  <c:pt idx="11">
                    <c:v>disagree/strongly disagree</c:v>
                  </c:pt>
                </c:lvl>
                <c:lvl>
                  <c:pt idx="0">
                    <c:v>Posting to MW forum</c:v>
                  </c:pt>
                  <c:pt idx="3">
                    <c:v>Responding to other students</c:v>
                  </c:pt>
                  <c:pt idx="6">
                    <c:v>Asking your tutor a question</c:v>
                  </c:pt>
                  <c:pt idx="9">
                    <c:v>Engaging with forum based activities</c:v>
                  </c:pt>
                </c:lvl>
              </c:multiLvlStrCache>
            </c:multiLvlStrRef>
          </c:cat>
          <c:val>
            <c:numRef>
              <c:f>'confidence forums'!$D$4:$D$15</c:f>
              <c:numCache>
                <c:formatCode>General</c:formatCode>
                <c:ptCount val="12"/>
                <c:pt idx="0">
                  <c:v>54</c:v>
                </c:pt>
                <c:pt idx="1">
                  <c:v>13.5</c:v>
                </c:pt>
                <c:pt idx="2">
                  <c:v>32.4</c:v>
                </c:pt>
                <c:pt idx="3">
                  <c:v>54</c:v>
                </c:pt>
                <c:pt idx="4">
                  <c:v>18.899999999999999</c:v>
                </c:pt>
                <c:pt idx="5">
                  <c:v>27</c:v>
                </c:pt>
                <c:pt idx="6">
                  <c:v>56.7</c:v>
                </c:pt>
                <c:pt idx="7">
                  <c:v>13.5</c:v>
                </c:pt>
                <c:pt idx="8">
                  <c:v>32.4</c:v>
                </c:pt>
                <c:pt idx="9">
                  <c:v>51.3</c:v>
                </c:pt>
                <c:pt idx="10">
                  <c:v>24.3</c:v>
                </c:pt>
                <c:pt idx="11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3-4BF2-AF8A-D92173CF4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186672"/>
        <c:axId val="464187984"/>
      </c:barChart>
      <c:catAx>
        <c:axId val="4641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87984"/>
        <c:crosses val="autoZero"/>
        <c:auto val="1"/>
        <c:lblAlgn val="ctr"/>
        <c:lblOffset val="100"/>
        <c:noMultiLvlLbl val="0"/>
      </c:catAx>
      <c:valAx>
        <c:axId val="4641879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Response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08/10/2024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Lorraine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8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6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Sarah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Lorraine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Lorraine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06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Lorraine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Lorraine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Lorraine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557585" cy="2298272"/>
          </a:xfrm>
        </p:spPr>
        <p:txBody>
          <a:bodyPr/>
          <a:lstStyle/>
          <a:p>
            <a:r>
              <a:rPr lang="en-GB" sz="2800" b="1" i="1">
                <a:effectLst/>
                <a:latin typeface="+mn-lt"/>
              </a:rPr>
              <a:t>What holds students back from attending live tutorials and using online forums on level 2 biology modules?</a:t>
            </a:r>
            <a:endParaRPr lang="en-GB" sz="2800">
              <a:latin typeface="+mn-lt"/>
              <a:cs typeface="Poppins SemiBold" panose="00000700000000000000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2997306"/>
            <a:ext cx="5557584" cy="739426"/>
          </a:xfrm>
        </p:spPr>
        <p:txBody>
          <a:bodyPr/>
          <a:lstStyle/>
          <a:p>
            <a:r>
              <a:rPr lang="en-GB" sz="2000"/>
              <a:t>A focus on students experiencing mental ill-health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Sarah Daniell and Lorraine Waters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School of Life Health and Chemical Sciences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October 2024</a:t>
            </a:r>
          </a:p>
        </p:txBody>
      </p:sp>
      <p:pic>
        <p:nvPicPr>
          <p:cNvPr id="4" name="Picture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EBE965-2C9F-74CF-4003-B489786246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b="18766"/>
          <a:stretch>
            <a:fillRect/>
          </a:stretch>
        </p:blipFill>
        <p:spPr>
          <a:xfrm>
            <a:off x="6134100" y="0"/>
            <a:ext cx="6057900" cy="378424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388F7-6F04-02C8-5601-423A5EB7C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50" y="5943762"/>
            <a:ext cx="2429276" cy="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A6E2DF5-C867-59BB-DD23-6BD64DBB023F}"/>
              </a:ext>
            </a:extLst>
          </p:cNvPr>
          <p:cNvGrpSpPr/>
          <p:nvPr/>
        </p:nvGrpSpPr>
        <p:grpSpPr>
          <a:xfrm>
            <a:off x="264160" y="937260"/>
            <a:ext cx="10443672" cy="5372100"/>
            <a:chOff x="563707" y="998683"/>
            <a:chExt cx="10144125" cy="514674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557A856-E8C6-219D-DF04-88D377E52D29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05" y="1710693"/>
              <a:ext cx="347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017B11-7F8A-D4C9-2F81-D3FADCD31D72}"/>
                </a:ext>
              </a:extLst>
            </p:cNvPr>
            <p:cNvSpPr txBox="1"/>
            <p:nvPr/>
          </p:nvSpPr>
          <p:spPr>
            <a:xfrm>
              <a:off x="8401274" y="1526027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**</a:t>
              </a:r>
            </a:p>
          </p:txBody>
        </p: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BB1F6CC-747A-4EBA-8628-92554A915C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9381873"/>
                </p:ext>
              </p:extLst>
            </p:nvPr>
          </p:nvGraphicFramePr>
          <p:xfrm>
            <a:off x="563707" y="998683"/>
            <a:ext cx="10144125" cy="51467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04F203-409E-4D4A-1A3B-ACE985BB3C4A}"/>
                </a:ext>
              </a:extLst>
            </p:cNvPr>
            <p:cNvCxnSpPr>
              <a:cxnSpLocks/>
            </p:cNvCxnSpPr>
            <p:nvPr/>
          </p:nvCxnSpPr>
          <p:spPr>
            <a:xfrm>
              <a:off x="2974830" y="2853693"/>
              <a:ext cx="347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ABB450-6CA6-A130-4D96-72C1DD14CE9C}"/>
                </a:ext>
              </a:extLst>
            </p:cNvPr>
            <p:cNvCxnSpPr>
              <a:cxnSpLocks/>
            </p:cNvCxnSpPr>
            <p:nvPr/>
          </p:nvCxnSpPr>
          <p:spPr>
            <a:xfrm>
              <a:off x="7632555" y="2853693"/>
              <a:ext cx="347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7EA60C-A32B-BCFC-842E-6866E7A9C614}"/>
                </a:ext>
              </a:extLst>
            </p:cNvPr>
            <p:cNvCxnSpPr>
              <a:cxnSpLocks/>
            </p:cNvCxnSpPr>
            <p:nvPr/>
          </p:nvCxnSpPr>
          <p:spPr>
            <a:xfrm>
              <a:off x="8451281" y="1777368"/>
              <a:ext cx="347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886E6F-3B68-4428-9F8F-91940B21E0B3}"/>
                </a:ext>
              </a:extLst>
            </p:cNvPr>
            <p:cNvCxnSpPr>
              <a:cxnSpLocks/>
            </p:cNvCxnSpPr>
            <p:nvPr/>
          </p:nvCxnSpPr>
          <p:spPr>
            <a:xfrm>
              <a:off x="9246619" y="3072768"/>
              <a:ext cx="347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E4E5B2-CC56-F43A-EDF0-3A409392C679}"/>
                </a:ext>
              </a:extLst>
            </p:cNvPr>
            <p:cNvSpPr txBox="1"/>
            <p:nvPr/>
          </p:nvSpPr>
          <p:spPr>
            <a:xfrm>
              <a:off x="1484168" y="1408036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A90614-5545-34AD-4710-200E6041FF52}"/>
                </a:ext>
              </a:extLst>
            </p:cNvPr>
            <p:cNvSpPr txBox="1"/>
            <p:nvPr/>
          </p:nvSpPr>
          <p:spPr>
            <a:xfrm>
              <a:off x="2974830" y="2585422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DA0214-0117-0FD1-9D5C-6CB04071CF56}"/>
                </a:ext>
              </a:extLst>
            </p:cNvPr>
            <p:cNvSpPr txBox="1"/>
            <p:nvPr/>
          </p:nvSpPr>
          <p:spPr>
            <a:xfrm>
              <a:off x="7632555" y="2585422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1BB549-829C-D5D5-97E0-BD93D3ACEEF5}"/>
                </a:ext>
              </a:extLst>
            </p:cNvPr>
            <p:cNvSpPr txBox="1"/>
            <p:nvPr/>
          </p:nvSpPr>
          <p:spPr>
            <a:xfrm>
              <a:off x="9306228" y="2853693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0A884-F90D-CAA0-3DDE-F1089D7BD9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880" y="176489"/>
            <a:ext cx="10766703" cy="497161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Findings from survey – confidence using forums: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761E9-25BE-2241-A01C-1A47C901E5B3}"/>
              </a:ext>
            </a:extLst>
          </p:cNvPr>
          <p:cNvSpPr txBox="1"/>
          <p:nvPr/>
        </p:nvSpPr>
        <p:spPr>
          <a:xfrm flipH="1">
            <a:off x="3850446" y="6369821"/>
            <a:ext cx="327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** p&lt;0.01; *p&lt;0.05 – Chi</a:t>
            </a:r>
            <a:r>
              <a:rPr lang="en-GB" sz="1400" baseline="30000">
                <a:solidFill>
                  <a:schemeClr val="accent1"/>
                </a:solidFill>
              </a:rPr>
              <a:t>2 </a:t>
            </a:r>
            <a:r>
              <a:rPr lang="en-GB" sz="140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BFC8AB-D87B-362F-30EE-0B08A04FA644}"/>
              </a:ext>
            </a:extLst>
          </p:cNvPr>
          <p:cNvSpPr txBox="1"/>
          <p:nvPr/>
        </p:nvSpPr>
        <p:spPr>
          <a:xfrm>
            <a:off x="9306228" y="815839"/>
            <a:ext cx="27533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002060"/>
                </a:solidFill>
              </a:rPr>
              <a:t>Students indicating mental health issues are less confident about: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2060"/>
                </a:solidFill>
              </a:rPr>
              <a:t>Posting onto module-based forums.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2060"/>
                </a:solidFill>
              </a:rPr>
              <a:t>Asking their tutor a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2060"/>
                </a:solidFill>
              </a:rPr>
              <a:t>Engaging with forum-based activities. </a:t>
            </a:r>
          </a:p>
        </p:txBody>
      </p:sp>
    </p:spTree>
    <p:extLst>
      <p:ext uri="{BB962C8B-B14F-4D97-AF65-F5344CB8AC3E}">
        <p14:creationId xmlns:p14="http://schemas.microsoft.com/office/powerpoint/2010/main" val="100245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B4CD2-CC5D-603B-9960-D642FFF507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1013938"/>
          </a:xfrm>
        </p:spPr>
        <p:txBody>
          <a:bodyPr/>
          <a:lstStyle/>
          <a:p>
            <a:r>
              <a:rPr lang="en-GB"/>
              <a:t>Interviews: Students who have declared mental health issues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695A2-F887-ADC6-7F2A-92F496CCE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7982" y="1948441"/>
            <a:ext cx="9591229" cy="3764202"/>
          </a:xfrm>
        </p:spPr>
        <p:txBody>
          <a:bodyPr/>
          <a:lstStyle/>
          <a:p>
            <a:r>
              <a:rPr lang="en-GB" sz="2000">
                <a:latin typeface="+mn-lt"/>
              </a:rPr>
              <a:t>An opportunity to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talk</a:t>
            </a:r>
            <a:r>
              <a:rPr lang="en-GB" sz="2000">
                <a:latin typeface="+mn-lt"/>
              </a:rPr>
              <a:t> to students who declared having experienced mental health issues during their studies.</a:t>
            </a:r>
          </a:p>
          <a:p>
            <a:endParaRPr lang="en-GB" sz="2000">
              <a:latin typeface="+mn-lt"/>
            </a:endParaRPr>
          </a:p>
          <a:p>
            <a:r>
              <a:rPr lang="en-GB" sz="2000">
                <a:latin typeface="+mn-lt"/>
              </a:rPr>
              <a:t>Gaining a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deeper understanding </a:t>
            </a:r>
            <a:r>
              <a:rPr lang="en-GB" sz="2000">
                <a:latin typeface="+mn-lt"/>
              </a:rPr>
              <a:t>of the key issues.</a:t>
            </a:r>
          </a:p>
          <a:p>
            <a:pPr marL="0" indent="0">
              <a:buNone/>
            </a:pPr>
            <a:endParaRPr lang="en-GB" sz="2000">
              <a:latin typeface="+mn-lt"/>
            </a:endParaRPr>
          </a:p>
          <a:p>
            <a:r>
              <a:rPr lang="en-GB" sz="2000">
                <a:latin typeface="+mn-lt"/>
              </a:rPr>
              <a:t>Rich insight into students’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experience </a:t>
            </a:r>
            <a:r>
              <a:rPr lang="en-GB" sz="2000">
                <a:latin typeface="+mn-lt"/>
              </a:rPr>
              <a:t>of attending tutorials and using forums.</a:t>
            </a:r>
          </a:p>
          <a:p>
            <a:endParaRPr lang="en-GB" sz="2000">
              <a:latin typeface="+mn-lt"/>
            </a:endParaRPr>
          </a:p>
          <a:p>
            <a:r>
              <a:rPr lang="en-GB" sz="2000">
                <a:solidFill>
                  <a:srgbClr val="002060"/>
                </a:solidFill>
                <a:latin typeface="+mn-lt"/>
              </a:rPr>
              <a:t>Thematic analysis of transcripts using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NVivo</a:t>
            </a:r>
            <a:r>
              <a:rPr lang="en-GB" sz="200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81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5D71D-8CFC-02EA-F82B-CAE0AB937F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1008500"/>
          </a:xfrm>
        </p:spPr>
        <p:txBody>
          <a:bodyPr/>
          <a:lstStyle/>
          <a:p>
            <a:r>
              <a:rPr lang="en-GB" sz="2400" b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Thematic analysis of combined qualitative questionnaire data from 2020J and 2021J respondents</a:t>
            </a:r>
            <a:endParaRPr lang="en-GB" sz="2400" b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286D2-4AC5-7FF5-500B-8A8E268D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0" y="1881320"/>
            <a:ext cx="899237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5D71D-8CFC-02EA-F82B-CAE0AB937F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1008500"/>
          </a:xfrm>
        </p:spPr>
        <p:txBody>
          <a:bodyPr/>
          <a:lstStyle/>
          <a:p>
            <a:r>
              <a:rPr lang="en-GB" sz="2400" b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Thematic analysis of interview transcripts from students self-declaring mental health issues</a:t>
            </a:r>
            <a:endParaRPr lang="en-GB" sz="2400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1EE5F-443D-B21D-19F6-A8347B0A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6" y="1835149"/>
            <a:ext cx="899237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2A7EE3-E752-A2EC-33C4-A3B93404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6397" y="2602521"/>
            <a:ext cx="1018939" cy="509531"/>
            <a:chOff x="3299703" y="548246"/>
            <a:chExt cx="2024952" cy="10125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0FA975-3D6C-4077-D7CB-682ED5D0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3AF12-A034-88A5-7C9A-141B7CBB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26A24-0C86-9205-0F3A-9CC21E04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777107" y="4309767"/>
            <a:ext cx="1018939" cy="509531"/>
            <a:chOff x="3299703" y="548246"/>
            <a:chExt cx="2024952" cy="10125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56ADA8-EB16-B714-3441-7C579A21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DF6EB4-1E6C-01AD-B969-182674F9B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B76566-EB8C-9DBA-1708-135847A1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4304" y="968117"/>
            <a:ext cx="1018939" cy="509531"/>
            <a:chOff x="3299703" y="548246"/>
            <a:chExt cx="2024952" cy="10125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A8EFC4-B2A2-5757-7A18-769EBBAB6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4CF13C-443F-80C2-ECDE-4052B31D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50C6CBB-2EA1-36A6-C6C2-8DF13AFD34AE}"/>
              </a:ext>
            </a:extLst>
          </p:cNvPr>
          <p:cNvSpPr txBox="1">
            <a:spLocks/>
          </p:cNvSpPr>
          <p:nvPr/>
        </p:nvSpPr>
        <p:spPr>
          <a:xfrm>
            <a:off x="4556397" y="1540523"/>
            <a:ext cx="6352814" cy="993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I tend to go along to most when I can.  It’s very rare that I can’t attend.  I do enjoy the live tutorials, I prefer to be involved in the conversation, …</a:t>
            </a: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I’m anxious!  Even if I know that I chose to do it and even if I know that If I talk and I make mistakes because maybe I got anxious , nobody will judge me, ……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C08035-A3FC-795C-1A1C-CCAD8018A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777169" y="2279670"/>
            <a:ext cx="1018939" cy="509531"/>
            <a:chOff x="3299703" y="548246"/>
            <a:chExt cx="2024952" cy="10125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8345DD-A465-EE5B-85BA-519CCE90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A5BFC1-5598-B27D-E2DB-E2E183D1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C53BD2-8F9B-C1B0-FAC1-D1DAF56A9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9183" y="4471397"/>
            <a:ext cx="1018939" cy="509531"/>
            <a:chOff x="3299703" y="548246"/>
            <a:chExt cx="2024952" cy="10125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E67213-3EC1-BABA-B3C8-AF858DDF7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CBE3AC-4DF7-0B0D-BEB1-97C8F57F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5723FA-6094-0AC1-F722-448019787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777107" y="6083629"/>
            <a:ext cx="1018939" cy="509531"/>
            <a:chOff x="3299703" y="548246"/>
            <a:chExt cx="2024952" cy="10125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0E1D1F-9C7C-F9AE-C900-FB08DC70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75D0FF-1003-B9EC-4DED-6D657B59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3E4A5C9-4BFC-67E8-A82E-D44C4E2A6589}"/>
              </a:ext>
            </a:extLst>
          </p:cNvPr>
          <p:cNvSpPr txBox="1">
            <a:spLocks/>
          </p:cNvSpPr>
          <p:nvPr/>
        </p:nvSpPr>
        <p:spPr>
          <a:xfrm>
            <a:off x="628022" y="1377670"/>
            <a:ext cx="3271101" cy="4102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Our least expected result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For some students, tutorials build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But are also a source of anxiety.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Harder to interact when you can’t see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890552F-579E-BA2A-9B40-96F8DD4E3D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4338" y="404813"/>
            <a:ext cx="10766425" cy="496887"/>
          </a:xfrm>
        </p:spPr>
        <p:txBody>
          <a:bodyPr/>
          <a:lstStyle/>
          <a:p>
            <a:r>
              <a:rPr lang="en-GB"/>
              <a:t>Attending live tutorials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4169DA-1566-2023-82DD-2B9C6D20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9" y="3429000"/>
            <a:ext cx="1213104" cy="1267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A813C-7DA7-0190-DF1D-D002214DECF9}"/>
              </a:ext>
            </a:extLst>
          </p:cNvPr>
          <p:cNvSpPr txBox="1"/>
          <p:nvPr/>
        </p:nvSpPr>
        <p:spPr>
          <a:xfrm>
            <a:off x="4556397" y="4980928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Horrible!  I just feel really uncomfortable I think it is that no face to face contact, you can’t see the tutor, you can’t see anyone and I’m saying that as someone who has spent I don’t know 10 years on Teams and I hate Teams with a vengeance. </a:t>
            </a:r>
          </a:p>
        </p:txBody>
      </p:sp>
    </p:spTree>
    <p:extLst>
      <p:ext uri="{BB962C8B-B14F-4D97-AF65-F5344CB8AC3E}">
        <p14:creationId xmlns:p14="http://schemas.microsoft.com/office/powerpoint/2010/main" val="272043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890552F-579E-BA2A-9B40-96F8DD4E3D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4338" y="404813"/>
            <a:ext cx="10766425" cy="496887"/>
          </a:xfrm>
        </p:spPr>
        <p:txBody>
          <a:bodyPr/>
          <a:lstStyle/>
          <a:p>
            <a:r>
              <a:rPr lang="en-GB"/>
              <a:t>Forum use anxiety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4C5A1-0A38-40FC-DA8D-9F55D68D7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7442" y="3388947"/>
            <a:ext cx="1018939" cy="509531"/>
            <a:chOff x="3299703" y="548246"/>
            <a:chExt cx="2024952" cy="10125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D6536E-DBA6-D7E4-3D28-B27A71F5A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93A348-5A8B-2F4B-0320-BE8136EE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05089E2-65FC-F0C3-E71D-9027FD28F9B2}"/>
              </a:ext>
            </a:extLst>
          </p:cNvPr>
          <p:cNvSpPr txBox="1">
            <a:spLocks/>
          </p:cNvSpPr>
          <p:nvPr/>
        </p:nvSpPr>
        <p:spPr>
          <a:xfrm>
            <a:off x="4443418" y="4005965"/>
            <a:ext cx="6352814" cy="759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No I don’t think it makes me feel part of the community – it actually it makes me feel more disconnected from my peers! </a:t>
            </a: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320E2F-2CE1-E6AA-5F2E-920629773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885249" y="4831005"/>
            <a:ext cx="1018939" cy="509531"/>
            <a:chOff x="3299703" y="548246"/>
            <a:chExt cx="2024952" cy="10125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77025E-D07F-4F0E-EDA4-F6D609CE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6B3384E-2F71-2BBB-3E4A-83E88A136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BA5BDE-EA7C-8277-292D-ED5AA79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1466" y="4973277"/>
            <a:ext cx="1018939" cy="509531"/>
            <a:chOff x="3299703" y="548246"/>
            <a:chExt cx="2024952" cy="10125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C4D27F1-47F9-F15B-A6FE-924198494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94326B2-3F3F-E440-8057-6970C4F96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4E008B-533C-C4F5-FAFE-E56664D94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885249" y="6200598"/>
            <a:ext cx="1018939" cy="509531"/>
            <a:chOff x="3299703" y="548246"/>
            <a:chExt cx="2024952" cy="101259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2E133-48C5-77BD-628D-54AAE288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EA52F30-2340-10EA-1D17-6EDE9263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4F1881-AF09-D783-2974-48C4E53C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7442" y="1196680"/>
            <a:ext cx="1018939" cy="509531"/>
            <a:chOff x="3299703" y="548246"/>
            <a:chExt cx="2024952" cy="10125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7A98E30-4DA0-9BE4-8943-B3FAC699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EC52BB6-CF57-2FB0-B08B-164A9E03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4F50DB1-ED3D-794B-B4DC-F48FFD1A698E}"/>
              </a:ext>
            </a:extLst>
          </p:cNvPr>
          <p:cNvSpPr txBox="1">
            <a:spLocks/>
          </p:cNvSpPr>
          <p:nvPr/>
        </p:nvSpPr>
        <p:spPr>
          <a:xfrm>
            <a:off x="4443418" y="1914469"/>
            <a:ext cx="6352814" cy="509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I guess I’m someone who gets quite anxious about stuff like that, as it’s sort of putting your opinions down in black and white, for everyone to see.</a:t>
            </a: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  <a:p>
            <a:endParaRPr lang="en-GB" sz="1800" b="0" i="0" u="none" strike="noStrike" baseline="0">
              <a:latin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6DC1100-4836-A3F0-930D-78841065F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777293" y="2762934"/>
            <a:ext cx="1018939" cy="509531"/>
            <a:chOff x="3299703" y="548246"/>
            <a:chExt cx="2024952" cy="101259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C2ACF15-0EB4-067F-15AE-DDA900EA4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F62829C-4039-0D21-059D-C340B1CC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A3A0ADC5-7EA0-D9E5-256A-EB7D8B4F6254}"/>
              </a:ext>
            </a:extLst>
          </p:cNvPr>
          <p:cNvSpPr txBox="1">
            <a:spLocks/>
          </p:cNvSpPr>
          <p:nvPr/>
        </p:nvSpPr>
        <p:spPr>
          <a:xfrm>
            <a:off x="763795" y="1842715"/>
            <a:ext cx="3271101" cy="2029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Reinforcing what we saw in the survey -</a:t>
            </a:r>
          </a:p>
        </p:txBody>
      </p:sp>
      <p:pic>
        <p:nvPicPr>
          <p:cNvPr id="48" name="Picture 47" descr="Icon&#10;&#10;Description automatically generated with medium confidence">
            <a:extLst>
              <a:ext uri="{FF2B5EF4-FFF2-40B4-BE49-F238E27FC236}">
                <a16:creationId xmlns:a16="http://schemas.microsoft.com/office/drawing/2014/main" id="{3ECB6B99-91EA-0991-C30F-37001AC07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8" y="2830912"/>
            <a:ext cx="162560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651F5-1C48-E879-D864-477F072F7EE6}"/>
              </a:ext>
            </a:extLst>
          </p:cNvPr>
          <p:cNvSpPr txBox="1"/>
          <p:nvPr/>
        </p:nvSpPr>
        <p:spPr>
          <a:xfrm>
            <a:off x="763795" y="4624105"/>
            <a:ext cx="2632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/>
              <a:t>Forums </a:t>
            </a:r>
            <a:r>
              <a:rPr lang="en-GB" sz="1800">
                <a:solidFill>
                  <a:schemeClr val="accent5">
                    <a:lumMod val="50000"/>
                  </a:schemeClr>
                </a:solidFill>
              </a:rPr>
              <a:t>aren’t </a:t>
            </a:r>
            <a:r>
              <a:rPr lang="en-GB" sz="1800"/>
              <a:t>serving to build a sense of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C8E08-65B9-EBFC-ACF0-089F58C9A433}"/>
              </a:ext>
            </a:extLst>
          </p:cNvPr>
          <p:cNvSpPr txBox="1"/>
          <p:nvPr/>
        </p:nvSpPr>
        <p:spPr>
          <a:xfrm>
            <a:off x="4445466" y="544488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Calibri" panose="020F0502020204030204" pitchFamily="34" charset="0"/>
              </a:rPr>
              <a:t>I don’t ask questions on them, I’ll read through them but I don’t interact on them – I don’t put up questions and I don’t introduce myself particularly to other students…..</a:t>
            </a:r>
          </a:p>
        </p:txBody>
      </p:sp>
    </p:spTree>
    <p:extLst>
      <p:ext uri="{BB962C8B-B14F-4D97-AF65-F5344CB8AC3E}">
        <p14:creationId xmlns:p14="http://schemas.microsoft.com/office/powerpoint/2010/main" val="255138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0F758-F957-74E4-22F2-B28C84C20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1059421-F4D7-DA88-C7A2-06AF63311C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To summarise:</a:t>
            </a:r>
            <a:endParaRPr lang="en-GB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1638C43-9829-65A3-FF08-319EA74D1255}"/>
              </a:ext>
            </a:extLst>
          </p:cNvPr>
          <p:cNvSpPr txBox="1">
            <a:spLocks/>
          </p:cNvSpPr>
          <p:nvPr/>
        </p:nvSpPr>
        <p:spPr>
          <a:xfrm>
            <a:off x="703612" y="1250471"/>
            <a:ext cx="10112170" cy="435705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Students indicating mental health issues were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not deterred from attending live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tutorials or using recordings, but they can be a source of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anxiety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 exacerbated by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not seeing faces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Time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 is a key reason for students not attending live tutorials or engaging with forums.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Tutors are doing an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excellent job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of delivering tutorials!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All students value having high quality tutorial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recordings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Students indicating mental health issues were more likely to use forums as ‘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read only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’ or not use them at all and less likely to see their benefit.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It’s easier to post for a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TMA task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but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 to ask a question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Posting to forums is a source of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anxiety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students experiencing mental health issues.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Forums don’t help to build a sense of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community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Accessibility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the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B3FF">
                    <a:lumMod val="50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visual format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 forums is off-putting and could be simplified &amp; updated.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0F758-F957-74E4-22F2-B28C84C20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1059421-F4D7-DA88-C7A2-06AF63311C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Recommendations to take forward</a:t>
            </a:r>
            <a:endParaRPr lang="en-GB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1638C43-9829-65A3-FF08-319EA74D1255}"/>
              </a:ext>
            </a:extLst>
          </p:cNvPr>
          <p:cNvSpPr txBox="1">
            <a:spLocks/>
          </p:cNvSpPr>
          <p:nvPr/>
        </p:nvSpPr>
        <p:spPr>
          <a:xfrm>
            <a:off x="1052944" y="1250471"/>
            <a:ext cx="9254837" cy="435705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+mn-lt"/>
              </a:rPr>
              <a:t>Think about how we use forums for activities and make them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less intimidating</a:t>
            </a:r>
            <a:r>
              <a:rPr lang="en-GB" sz="2000">
                <a:latin typeface="+mn-lt"/>
              </a:rPr>
              <a:t>. Different approaches to consider.</a:t>
            </a:r>
          </a:p>
          <a:p>
            <a:r>
              <a:rPr lang="en-GB" sz="2000">
                <a:latin typeface="+mn-lt"/>
              </a:rPr>
              <a:t>Consider other ways of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building community </a:t>
            </a:r>
            <a:r>
              <a:rPr lang="en-GB" sz="2000">
                <a:latin typeface="+mn-lt"/>
              </a:rPr>
              <a:t>on our modules that don’t rely on forums.</a:t>
            </a:r>
          </a:p>
          <a:p>
            <a:r>
              <a:rPr lang="en-GB" sz="2000">
                <a:latin typeface="+mn-lt"/>
              </a:rPr>
              <a:t>Time is a universal factor affecting engagement and students are keen to have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more reminders</a:t>
            </a:r>
            <a:r>
              <a:rPr lang="en-GB" sz="2000">
                <a:latin typeface="+mn-lt"/>
              </a:rPr>
              <a:t>, closer to tutorial dates.</a:t>
            </a:r>
          </a:p>
          <a:p>
            <a:r>
              <a:rPr lang="en-GB" sz="2000">
                <a:latin typeface="+mn-lt"/>
              </a:rPr>
              <a:t>Use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cameras</a:t>
            </a:r>
            <a:r>
              <a:rPr lang="en-GB" sz="2000">
                <a:latin typeface="+mn-lt"/>
              </a:rPr>
              <a:t> as much as we can in tutorials to make them feel more personal.</a:t>
            </a:r>
          </a:p>
          <a:p>
            <a:r>
              <a:rPr lang="en-GB" sz="2000">
                <a:latin typeface="+mn-lt"/>
              </a:rPr>
              <a:t>Recordings are a crucial part of our tuition offer. We could encourage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n-lt"/>
              </a:rPr>
              <a:t>good practice in recording </a:t>
            </a:r>
            <a:r>
              <a:rPr lang="en-GB" sz="2000">
                <a:latin typeface="+mn-lt"/>
              </a:rPr>
              <a:t>tutorials through observations, and staff development.</a:t>
            </a:r>
            <a:endParaRPr lang="en-GB" sz="2000"/>
          </a:p>
          <a:p>
            <a:endParaRPr lang="en-GB" sz="2400"/>
          </a:p>
          <a:p>
            <a:endParaRPr lang="en-GB" sz="2400">
              <a:latin typeface="+mn-lt"/>
            </a:endParaRPr>
          </a:p>
          <a:p>
            <a:endParaRPr lang="en-GB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46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167" y="3124517"/>
            <a:ext cx="7500938" cy="1946247"/>
          </a:xfrm>
        </p:spPr>
        <p:txBody>
          <a:bodyPr/>
          <a:lstStyle/>
          <a:p>
            <a:r>
              <a:rPr lang="en-GB"/>
              <a:t>With many thanks to </a:t>
            </a:r>
            <a:r>
              <a:rPr lang="en-GB" err="1"/>
              <a:t>eSTEeM</a:t>
            </a:r>
            <a:r>
              <a:rPr lang="en-GB"/>
              <a:t> for all their support!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93C7C-BA51-5594-0F2F-3C1225FD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27" y="5769666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22684-2076-CCC1-4B1D-4E021BC1FE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9AE93D-8851-41FD-E084-4F7FB1F520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9102" y="1452615"/>
            <a:ext cx="9591229" cy="3657769"/>
          </a:xfrm>
        </p:spPr>
        <p:txBody>
          <a:bodyPr/>
          <a:lstStyle/>
          <a:p>
            <a:r>
              <a:rPr lang="en-GB" sz="2400">
                <a:latin typeface="+mn-lt"/>
              </a:rPr>
              <a:t>Tutorials are an essential part of our tuition offer throughout the university and forums are often relied upon for activities and communication, hoping to build a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sense of community</a:t>
            </a:r>
            <a:r>
              <a:rPr lang="en-GB" sz="2400">
                <a:latin typeface="+mn-lt"/>
              </a:rPr>
              <a:t>.</a:t>
            </a:r>
          </a:p>
          <a:p>
            <a:r>
              <a:rPr lang="en-GB" sz="2400">
                <a:latin typeface="+mn-lt"/>
              </a:rPr>
              <a:t>In LHCS many level 2 students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don’t attend online synchronous tutorials</a:t>
            </a:r>
            <a:r>
              <a:rPr lang="en-GB" sz="2400">
                <a:latin typeface="+mn-lt"/>
              </a:rPr>
              <a:t>.</a:t>
            </a:r>
          </a:p>
          <a:p>
            <a:r>
              <a:rPr lang="en-GB" sz="2400">
                <a:latin typeface="+mn-lt"/>
              </a:rPr>
              <a:t>Many level 2 students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don’t engage fully with forums</a:t>
            </a:r>
            <a:r>
              <a:rPr lang="en-GB" sz="2400">
                <a:latin typeface="+mn-lt"/>
              </a:rPr>
              <a:t> – even for activities associated with their assessment.</a:t>
            </a:r>
          </a:p>
        </p:txBody>
      </p:sp>
    </p:spTree>
    <p:extLst>
      <p:ext uri="{BB962C8B-B14F-4D97-AF65-F5344CB8AC3E}">
        <p14:creationId xmlns:p14="http://schemas.microsoft.com/office/powerpoint/2010/main" val="204405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B4CD2-CC5D-603B-9960-D642FFF507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Key questions: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5695A2-F887-ADC6-7F2A-92F496CCE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385" y="1636052"/>
            <a:ext cx="9591229" cy="3585896"/>
          </a:xfrm>
        </p:spPr>
        <p:txBody>
          <a:bodyPr/>
          <a:lstStyle/>
          <a:p>
            <a:r>
              <a:rPr lang="en-GB" sz="2400">
                <a:latin typeface="+mn-lt"/>
              </a:rPr>
              <a:t>Why don’t we see high attendance at our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online tutorials</a:t>
            </a:r>
            <a:r>
              <a:rPr lang="en-GB" sz="2400">
                <a:latin typeface="+mn-lt"/>
              </a:rPr>
              <a:t>?</a:t>
            </a:r>
          </a:p>
          <a:p>
            <a:r>
              <a:rPr lang="en-GB" sz="2400">
                <a:latin typeface="+mn-lt"/>
              </a:rPr>
              <a:t>Why is it always a struggle to get students to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engage on our forums</a:t>
            </a:r>
            <a:r>
              <a:rPr lang="en-GB" sz="2400">
                <a:latin typeface="+mn-lt"/>
              </a:rPr>
              <a:t>?</a:t>
            </a:r>
          </a:p>
          <a:p>
            <a:r>
              <a:rPr lang="en-GB" sz="2400">
                <a:latin typeface="+mn-lt"/>
              </a:rPr>
              <a:t>What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holds people back</a:t>
            </a:r>
            <a:r>
              <a:rPr lang="en-GB" sz="2400">
                <a:latin typeface="+mn-lt"/>
              </a:rPr>
              <a:t>?</a:t>
            </a:r>
          </a:p>
          <a:p>
            <a:r>
              <a:rPr lang="en-GB" sz="2400">
                <a:latin typeface="+mn-lt"/>
              </a:rPr>
              <a:t>Is this a particular problem for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students experiencing mental health issues</a:t>
            </a:r>
            <a:r>
              <a:rPr lang="en-GB" sz="2400">
                <a:latin typeface="+mn-lt"/>
              </a:rPr>
              <a:t>?</a:t>
            </a:r>
          </a:p>
          <a:p>
            <a:r>
              <a:rPr lang="en-GB" sz="2400">
                <a:latin typeface="+mn-lt"/>
              </a:rPr>
              <a:t>How can we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improve</a:t>
            </a:r>
            <a:r>
              <a:rPr lang="en-GB" sz="2400">
                <a:latin typeface="+mn-lt"/>
              </a:rPr>
              <a:t> this?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0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9BC4B-7393-7842-CC2E-1E5E36D835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2800"/>
              <a:t>Why focus on students with mental health issues?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51D29-14C5-41D2-14D7-9C7994111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892875"/>
            <a:ext cx="9591229" cy="3072250"/>
          </a:xfrm>
        </p:spPr>
        <p:txBody>
          <a:bodyPr/>
          <a:lstStyle/>
          <a:p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Equality of access </a:t>
            </a:r>
            <a:r>
              <a:rPr lang="en-GB" sz="2400">
                <a:latin typeface="+mn-lt"/>
              </a:rPr>
              <a:t>to online resources.</a:t>
            </a:r>
          </a:p>
          <a:p>
            <a:pPr marL="0" indent="0">
              <a:buNone/>
            </a:pPr>
            <a:endParaRPr lang="en-GB" sz="2400">
              <a:latin typeface="+mn-lt"/>
            </a:endParaRPr>
          </a:p>
          <a:p>
            <a:r>
              <a:rPr lang="en-GB" sz="2400">
                <a:latin typeface="+mn-lt"/>
              </a:rPr>
              <a:t>Avoid students feeling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excluded or isolated</a:t>
            </a:r>
            <a:r>
              <a:rPr lang="en-GB" sz="2400">
                <a:latin typeface="+mn-lt"/>
              </a:rPr>
              <a:t>. </a:t>
            </a:r>
          </a:p>
          <a:p>
            <a:endParaRPr lang="en-GB" sz="2400">
              <a:latin typeface="+mn-lt"/>
            </a:endParaRPr>
          </a:p>
          <a:p>
            <a:r>
              <a:rPr lang="en-GB" sz="2400">
                <a:latin typeface="+mn-lt"/>
              </a:rPr>
              <a:t>Improve 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n-lt"/>
              </a:rPr>
              <a:t>retention</a:t>
            </a:r>
            <a:r>
              <a:rPr lang="en-GB" sz="2400">
                <a:latin typeface="+mn-lt"/>
              </a:rPr>
              <a:t> as well as student learning and module results.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1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BC84D-4623-5F7E-917D-63388E4A47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Our approach: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D0E68-32EB-625E-3B53-DD669B8E4C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202410"/>
            <a:ext cx="9591229" cy="4548910"/>
          </a:xfrm>
        </p:spPr>
        <p:txBody>
          <a:bodyPr/>
          <a:lstStyle/>
          <a:p>
            <a:r>
              <a:rPr lang="en-GB" sz="2400">
                <a:latin typeface="+mn-lt"/>
              </a:rPr>
              <a:t>Surveyed students from SK299: Human Biology and S294: Cell biology in 20J and 21J: combination of quantitative and qualitative questions.</a:t>
            </a:r>
          </a:p>
          <a:p>
            <a:pPr lvl="2"/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20J: 784 students surveyed, 89 responses (11% response rate)</a:t>
            </a:r>
          </a:p>
          <a:p>
            <a:pPr lvl="2"/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21J: 460 students surveyed, 34 responses (7% response rate)</a:t>
            </a:r>
          </a:p>
          <a:p>
            <a:r>
              <a:rPr lang="en-GB" sz="2400"/>
              <a:t>Students indicated on survey if they considered themselves to have mental health issues and were happy to be approached for interview.</a:t>
            </a:r>
          </a:p>
          <a:p>
            <a:r>
              <a:rPr lang="en-GB" sz="2400"/>
              <a:t>Carried out semi-structured interviews with 6 students. </a:t>
            </a:r>
          </a:p>
          <a:p>
            <a:pPr lvl="2"/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4 from 20J</a:t>
            </a:r>
          </a:p>
          <a:p>
            <a:pPr lvl="2"/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2 from 21J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0F758-F957-74E4-22F2-B28C84C20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1059421-F4D7-DA88-C7A2-06AF63311C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Outcomes from survey: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CBB934-145F-6CF3-5DC5-05E40AFB6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371" y="1119930"/>
            <a:ext cx="9591229" cy="4281011"/>
          </a:xfrm>
        </p:spPr>
        <p:txBody>
          <a:bodyPr/>
          <a:lstStyle/>
          <a:p>
            <a:r>
              <a:rPr lang="en-GB" sz="20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123 </a:t>
            </a:r>
            <a:r>
              <a:rPr lang="en-GB" sz="200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responded overall</a:t>
            </a:r>
          </a:p>
          <a:p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students were studying S294</a:t>
            </a:r>
          </a:p>
          <a:p>
            <a:r>
              <a:rPr lang="en-GB" sz="20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102</a:t>
            </a:r>
            <a:r>
              <a:rPr lang="en-GB" sz="200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students were studying SK299</a:t>
            </a:r>
          </a:p>
          <a:p>
            <a:r>
              <a:rPr lang="en-GB" sz="2000" b="1">
                <a:solidFill>
                  <a:srgbClr val="FF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</a:t>
            </a:r>
            <a:r>
              <a:rPr lang="en-GB" sz="200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indicated mental health issues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(30.1% of cohort)</a:t>
            </a:r>
          </a:p>
          <a:p>
            <a:r>
              <a:rPr lang="en-GB" sz="20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40.5% </a:t>
            </a:r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GB" sz="20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indicating mental health issues were declared to the university </a:t>
            </a:r>
            <a:r>
              <a:rPr lang="en-GB" sz="20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(59.5% undeclared)</a:t>
            </a:r>
          </a:p>
          <a:p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Majority of students</a:t>
            </a:r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preferred contacting their tutor via email or forums, few preferred telephone contact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indicating mental health issues were more likely to use module-related social media platforms</a:t>
            </a:r>
            <a:r>
              <a:rPr lang="en-GB" sz="20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(32.4% students using these always or sometimes, compared to 15.1% with no declared mental health issues)</a:t>
            </a:r>
          </a:p>
        </p:txBody>
      </p:sp>
    </p:spTree>
    <p:extLst>
      <p:ext uri="{BB962C8B-B14F-4D97-AF65-F5344CB8AC3E}">
        <p14:creationId xmlns:p14="http://schemas.microsoft.com/office/powerpoint/2010/main" val="228373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0F758-F957-74E4-22F2-B28C84C20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1059421-F4D7-DA88-C7A2-06AF63311C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Findings from survey - tutorials</a:t>
            </a:r>
            <a:endParaRPr lang="en-GB"/>
          </a:p>
          <a:p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CBB934-145F-6CF3-5DC5-05E40AFB6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3041" y="1168924"/>
            <a:ext cx="3494948" cy="46191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Students indicating mental health issues were not deterred from attending live tutorials or listening to recordings.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Main reason for all students not attending was due to time constraints.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Some indication that anxiety was a factor for students declaring mental health issues not attending live tutorials, but numbers were 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Overall good practice by tutors delivering tutorials.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Value for all students having access to tutorial recordings.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3DB0AD-45CF-CF5A-A51A-87E0268EE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07777"/>
              </p:ext>
            </p:extLst>
          </p:nvPr>
        </p:nvGraphicFramePr>
        <p:xfrm>
          <a:off x="740828" y="1093510"/>
          <a:ext cx="6960871" cy="476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41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04A38-1C27-8256-D67E-5845E3F0BF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Findings from surveys – forum 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E882D-8E5C-8C86-F90E-488E70DDB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6615" y="1243600"/>
            <a:ext cx="3361975" cy="4370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Students indicating mental health issues were less likely to post on a forum and they may not use forums at all.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Students indicating mental health issues preferred posting to forums moderated by tutors/module team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Students indicating mental health issues were less likely to see the benefit of peer support/discussion with students/group activities.</a:t>
            </a:r>
          </a:p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58D5A6-DBF9-ADE8-B65E-F76361548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9481"/>
              </p:ext>
            </p:extLst>
          </p:nvPr>
        </p:nvGraphicFramePr>
        <p:xfrm>
          <a:off x="666413" y="1140646"/>
          <a:ext cx="6667641" cy="45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43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70A884-F90D-CAA0-3DDE-F1089D7BD9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Findings from survey – reasons for not engaging with forums: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5503D-C1E0-7259-358D-8EF4E7475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1813" y="1932323"/>
            <a:ext cx="3271101" cy="3560690"/>
          </a:xfrm>
        </p:spPr>
        <p:txBody>
          <a:bodyPr/>
          <a:lstStyle/>
          <a:p>
            <a:r>
              <a:rPr lang="en-GB"/>
              <a:t>The main reasons students don’t engage with module-based forums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Time limitations.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Anxiety about posting to the forum.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Students indicating mental health issues are more likely not to engage with forms due to accessibility via mobile devices and the visual format of the forum.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5D19F7-7A52-20E8-AFDA-75872E3FD2CE}"/>
              </a:ext>
            </a:extLst>
          </p:cNvPr>
          <p:cNvGrpSpPr/>
          <p:nvPr/>
        </p:nvGrpSpPr>
        <p:grpSpPr>
          <a:xfrm>
            <a:off x="320905" y="1442301"/>
            <a:ext cx="7088564" cy="4540735"/>
            <a:chOff x="320905" y="1442301"/>
            <a:chExt cx="7088564" cy="4540735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F990C00-7502-E89D-5ED8-C496B5F0AA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7751394"/>
                </p:ext>
              </p:extLst>
            </p:nvPr>
          </p:nvGraphicFramePr>
          <p:xfrm>
            <a:off x="320905" y="1442301"/>
            <a:ext cx="7088564" cy="4540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4CE1066-91B9-BDA6-F884-0204D7ED2CDC}"/>
                </a:ext>
              </a:extLst>
            </p:cNvPr>
            <p:cNvCxnSpPr/>
            <p:nvPr/>
          </p:nvCxnSpPr>
          <p:spPr>
            <a:xfrm>
              <a:off x="4324350" y="2343150"/>
              <a:ext cx="571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557A856-E8C6-219D-DF04-88D377E52D29}"/>
                </a:ext>
              </a:extLst>
            </p:cNvPr>
            <p:cNvCxnSpPr/>
            <p:nvPr/>
          </p:nvCxnSpPr>
          <p:spPr>
            <a:xfrm>
              <a:off x="6457950" y="3162300"/>
              <a:ext cx="571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017B11-7F8A-D4C9-2F81-D3FADCD31D72}"/>
                </a:ext>
              </a:extLst>
            </p:cNvPr>
            <p:cNvSpPr txBox="1"/>
            <p:nvPr/>
          </p:nvSpPr>
          <p:spPr>
            <a:xfrm>
              <a:off x="4386262" y="2087311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**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011CC6-6FEF-C798-254D-C8309A76D897}"/>
                </a:ext>
              </a:extLst>
            </p:cNvPr>
            <p:cNvSpPr txBox="1"/>
            <p:nvPr/>
          </p:nvSpPr>
          <p:spPr>
            <a:xfrm>
              <a:off x="6581775" y="2906461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*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7761E9-25BE-2241-A01C-1A47C901E5B3}"/>
              </a:ext>
            </a:extLst>
          </p:cNvPr>
          <p:cNvSpPr txBox="1"/>
          <p:nvPr/>
        </p:nvSpPr>
        <p:spPr>
          <a:xfrm flipH="1">
            <a:off x="2848132" y="6084004"/>
            <a:ext cx="327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** p&lt;0.01; *p&lt;0.05 – Chi</a:t>
            </a:r>
            <a:r>
              <a:rPr lang="en-GB" sz="1400" baseline="30000">
                <a:solidFill>
                  <a:schemeClr val="accent1"/>
                </a:solidFill>
              </a:rPr>
              <a:t>2 </a:t>
            </a:r>
            <a:r>
              <a:rPr lang="en-GB" sz="1400">
                <a:solidFill>
                  <a:schemeClr val="accent1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65311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http://schemas.microsoft.com/office/2006/documentManagement/types"/>
    <ds:schemaRef ds:uri="4ed73a0e-c0f4-4682-9833-b80ae4bd0773"/>
    <ds:schemaRef ds:uri="http://purl.org/dc/terms/"/>
    <ds:schemaRef ds:uri="http://schemas.openxmlformats.org/package/2006/metadata/core-properties"/>
    <ds:schemaRef ds:uri="e4476828-269d-41e7-8c7f-463a607b843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3060362-3cc1-48ff-8e33-88570e39b1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3</TotalTime>
  <Words>1340</Words>
  <Application>Microsoft Office PowerPoint</Application>
  <PresentationFormat>Widescreen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Slide Title 11</vt:lpstr>
      <vt:lpstr>Slide Title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11</vt:lpstr>
      <vt:lpstr>Slide Title 11</vt:lpstr>
      <vt:lpstr>Slide Title 30</vt:lpstr>
      <vt:lpstr>Slide Title 31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1</dc:title>
  <dc:subject>OU Master PowerPoint Template with accessibility guidance and best practice tips</dc:subject>
  <dc:creator>Sarah.Daniell</dc:creator>
  <cp:keywords>OU Master PowerPoint Template</cp:keywords>
  <dc:description/>
  <cp:lastModifiedBy>Diane.Ford</cp:lastModifiedBy>
  <cp:revision>3</cp:revision>
  <dcterms:created xsi:type="dcterms:W3CDTF">2023-04-05T17:00:15Z</dcterms:created>
  <dcterms:modified xsi:type="dcterms:W3CDTF">2024-10-08T14:18:27Z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