
<file path=[Content_Types].xml><?xml version="1.0" encoding="utf-8"?>
<Types xmlns="http://schemas.openxmlformats.org/package/2006/content-types">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docProps/app.xml" ContentType="application/vnd.openxmlformats-officedocument.extended-properties+xml"/>
  <Override PartName="/docProps/core.xml" ContentType="application/vnd.openxmlformats-package.core-properties+xml"/>
  <Override PartName="/ppt/theme/theme1.xml" ContentType="application/vnd.openxmlformats-officedocument.theme+xml"/>
  <Override PartName="/ppt/presProps.xml" ContentType="application/vnd.openxmlformats-officedocument.presentationml.presProps+xml"/>
  <Override PartName="/ppt/viewProps.xml" ContentType="application/vnd.openxmlformats-officedocument.presentationml.viewProps+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Default Extension="jpg" ContentType="image/jpg"/>
  <Override PartName="/ppt/slides/slide1.xml" ContentType="application/vnd.openxmlformats-officedocument.presentationml.slide+xml"/>
  <Default Extension="png" ContentType="image/png"/>
  <Override PartName="/docProps/custom.xml" ContentType="application/vnd.openxmlformats-officedocument.custom-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officeDocument/2006/relationships/extended-properties" Target="docProps/app.xml"/><Relationship Id="rId3" Type="http://schemas.openxmlformats.org/package/2006/relationships/metadata/core-properties" Target="docProps/core.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sldIdLst>
    <p:sldId id="256" r:id="rId6"/>
  </p:sldIdLst>
  <p:sldSz cx="15125700" cy="10693400"/>
  <p:notesSz cx="15125700" cy="10693400"/>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78" d="100"/>
          <a:sy n="78" d="100"/>
        </p:scale>
        <p:origin x="-1536" y="-84"/>
      </p:cViewPr>
      <p:guideLst>
        <p:guide orient="horz" pos="2880"/>
        <p:guide pos="216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theme" Target="theme/theme1.xml"/><Relationship Id="rId3" Type="http://schemas.openxmlformats.org/officeDocument/2006/relationships/viewProps" Target="viewProps.xml"/><Relationship Id="rId4" Type="http://schemas.openxmlformats.org/officeDocument/2006/relationships/presProps" Target="presProps.xml"/><Relationship Id="rId5" Type="http://schemas.openxmlformats.org/officeDocument/2006/relationships/tableStyles" Target="tableStyles.xml"/><Relationship Id="rId6" Type="http://schemas.openxmlformats.org/officeDocument/2006/relationships/slide" Target="slides/slid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type="obj">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1134427" y="3314954"/>
            <a:ext cx="12856845" cy="2245614"/>
          </a:xfrm>
          <a:prstGeom prst="rect">
            <a:avLst/>
          </a:prstGeom>
        </p:spPr>
        <p:txBody>
          <a:bodyPr wrap="square" lIns="0" tIns="0" rIns="0" bIns="0">
            <a:spAutoFit/>
          </a:bodyPr>
          <a:lstStyle>
            <a:lvl1pPr>
              <a:defRPr/>
            </a:lvl1pPr>
          </a:lstStyle>
          <a:p/>
        </p:txBody>
      </p:sp>
      <p:sp>
        <p:nvSpPr>
          <p:cNvPr id="3" name="Holder 3"/>
          <p:cNvSpPr>
            <a:spLocks noGrp="1"/>
          </p:cNvSpPr>
          <p:nvPr>
            <p:ph type="subTitle" idx="4"/>
          </p:nvPr>
        </p:nvSpPr>
        <p:spPr>
          <a:xfrm>
            <a:off x="2268855" y="5988304"/>
            <a:ext cx="10587990" cy="2673350"/>
          </a:xfrm>
          <a:prstGeom prst="rect">
            <a:avLst/>
          </a:prstGeom>
        </p:spPr>
        <p:txBody>
          <a:bodyPr wrap="square" lIns="0" tIns="0" rIns="0" bIns="0">
            <a:spAutoFit/>
          </a:bodyPr>
          <a:lstStyle>
            <a:lvl1pPr>
              <a:defRPr/>
            </a:lvl1pPr>
          </a:lstStyle>
          <a:p/>
        </p:txBody>
      </p:sp>
      <p:sp>
        <p:nvSpPr>
          <p:cNvPr id="4" name="Holder 4"/>
          <p:cNvSpPr>
            <a:spLocks noGrp="1"/>
          </p:cNvSpPr>
          <p:nvPr>
            <p:ph type="ftr" idx="5" sz="quarter"/>
          </p:nvPr>
        </p:nvSpPr>
        <p:spPr/>
        <p:txBody>
          <a:bodyPr lIns="0" tIns="0" rIns="0" bIns="0"/>
          <a:lstStyle>
            <a:lvl1pPr algn="ctr">
              <a:defRPr>
                <a:solidFill>
                  <a:schemeClr val="tx1">
                    <a:tint val="75000"/>
                  </a:schemeClr>
                </a:solidFill>
              </a:defRPr>
            </a:lvl1pPr>
          </a:lstStyle>
          <a:p/>
        </p:txBody>
      </p:sp>
      <p:sp>
        <p:nvSpPr>
          <p:cNvPr id="5" name="Holder 5"/>
          <p:cNvSpPr>
            <a:spLocks noGrp="1"/>
          </p:cNvSpPr>
          <p:nvPr>
            <p:ph type="dt" idx="6" sz="half"/>
          </p:nvPr>
        </p:nvSpPr>
        <p:spPr/>
        <p:txBody>
          <a:bodyPr lIns="0" tIns="0" rIns="0" bIns="0"/>
          <a:lstStyle>
            <a:lvl1pPr algn="l">
              <a:defRPr>
                <a:solidFill>
                  <a:schemeClr val="tx1">
                    <a:tint val="75000"/>
                  </a:schemeClr>
                </a:solidFill>
              </a:defRPr>
            </a:lvl1pPr>
          </a:lstStyle>
          <a:p>
            <a:fld id="{1D8BD707-D9CF-40AE-B4C6-C98DA3205C09}" type="datetimeFigureOut">
              <a:rPr lang="en-US"/>
            </a:fld>
          </a:p>
        </p:txBody>
      </p:sp>
      <p:sp>
        <p:nvSpPr>
          <p:cNvPr id="6" name="Holder 6"/>
          <p:cNvSpPr>
            <a:spLocks noGrp="1"/>
          </p:cNvSpPr>
          <p:nvPr>
            <p:ph type="sldNum" idx="7" sz="quarter"/>
          </p:nvPr>
        </p:nvSpPr>
        <p:spPr/>
        <p:txBody>
          <a:bodyPr lIns="0" tIns="0" rIns="0" bIns="0"/>
          <a:lstStyle>
            <a:lvl1pPr algn="r">
              <a:defRPr>
                <a:solidFill>
                  <a:schemeClr val="tx1">
                    <a:tint val="75000"/>
                  </a:schemeClr>
                </a:solidFill>
              </a:defRPr>
            </a:lvl1pPr>
          </a:lstStyle>
          <a:p>
            <a:fld id="{B6F15528-21DE-4FAA-801E-634DDDAF4B2B}" type="slidenum">
              <a:t>#</a:t>
            </a:fld>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type="obj">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3000" b="0" i="0">
                <a:solidFill>
                  <a:srgbClr val="FF6600"/>
                </a:solidFill>
                <a:latin typeface="Arial"/>
                <a:cs typeface="Arial"/>
              </a:defRPr>
            </a:lvl1pPr>
          </a:lstStyle>
          <a:p/>
        </p:txBody>
      </p:sp>
      <p:sp>
        <p:nvSpPr>
          <p:cNvPr id="3" name="Holder 3"/>
          <p:cNvSpPr>
            <a:spLocks noGrp="1"/>
          </p:cNvSpPr>
          <p:nvPr>
            <p:ph type="body" idx="1"/>
          </p:nvPr>
        </p:nvSpPr>
        <p:spPr/>
        <p:txBody>
          <a:bodyPr lIns="0" tIns="0" rIns="0" bIns="0"/>
          <a:lstStyle>
            <a:lvl1pPr>
              <a:defRPr/>
            </a:lvl1pPr>
          </a:lstStyle>
          <a:p/>
        </p:txBody>
      </p:sp>
      <p:sp>
        <p:nvSpPr>
          <p:cNvPr id="4" name="Holder 4"/>
          <p:cNvSpPr>
            <a:spLocks noGrp="1"/>
          </p:cNvSpPr>
          <p:nvPr>
            <p:ph type="ftr" idx="5" sz="quarter"/>
          </p:nvPr>
        </p:nvSpPr>
        <p:spPr/>
        <p:txBody>
          <a:bodyPr lIns="0" tIns="0" rIns="0" bIns="0"/>
          <a:lstStyle>
            <a:lvl1pPr algn="ctr">
              <a:defRPr>
                <a:solidFill>
                  <a:schemeClr val="tx1">
                    <a:tint val="75000"/>
                  </a:schemeClr>
                </a:solidFill>
              </a:defRPr>
            </a:lvl1pPr>
          </a:lstStyle>
          <a:p/>
        </p:txBody>
      </p:sp>
      <p:sp>
        <p:nvSpPr>
          <p:cNvPr id="5" name="Holder 5"/>
          <p:cNvSpPr>
            <a:spLocks noGrp="1"/>
          </p:cNvSpPr>
          <p:nvPr>
            <p:ph type="dt" idx="6" sz="half"/>
          </p:nvPr>
        </p:nvSpPr>
        <p:spPr/>
        <p:txBody>
          <a:bodyPr lIns="0" tIns="0" rIns="0" bIns="0"/>
          <a:lstStyle>
            <a:lvl1pPr algn="l">
              <a:defRPr>
                <a:solidFill>
                  <a:schemeClr val="tx1">
                    <a:tint val="75000"/>
                  </a:schemeClr>
                </a:solidFill>
              </a:defRPr>
            </a:lvl1pPr>
          </a:lstStyle>
          <a:p>
            <a:fld id="{1D8BD707-D9CF-40AE-B4C6-C98DA3205C09}" type="datetimeFigureOut">
              <a:rPr lang="en-US"/>
            </a:fld>
          </a:p>
        </p:txBody>
      </p:sp>
      <p:sp>
        <p:nvSpPr>
          <p:cNvPr id="6" name="Holder 6"/>
          <p:cNvSpPr>
            <a:spLocks noGrp="1"/>
          </p:cNvSpPr>
          <p:nvPr>
            <p:ph type="sldNum" idx="7" sz="quarter"/>
          </p:nvPr>
        </p:nvSpPr>
        <p:spPr/>
        <p:txBody>
          <a:bodyPr lIns="0" tIns="0" rIns="0" bIns="0"/>
          <a:lstStyle>
            <a:lvl1pPr algn="r">
              <a:defRPr>
                <a:solidFill>
                  <a:schemeClr val="tx1">
                    <a:tint val="75000"/>
                  </a:schemeClr>
                </a:solidFill>
              </a:defRPr>
            </a:lvl1pPr>
          </a:lstStyle>
          <a:p>
            <a:fld id="{B6F15528-21DE-4FAA-801E-634DDDAF4B2B}" type="slidenum">
              <a:t>#</a:t>
            </a:fld>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type="obj">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3000" b="0" i="0">
                <a:solidFill>
                  <a:srgbClr val="FF6600"/>
                </a:solidFill>
                <a:latin typeface="Arial"/>
                <a:cs typeface="Arial"/>
              </a:defRPr>
            </a:lvl1pPr>
          </a:lstStyle>
          <a:p/>
        </p:txBody>
      </p:sp>
      <p:sp>
        <p:nvSpPr>
          <p:cNvPr id="3" name="Holder 3"/>
          <p:cNvSpPr>
            <a:spLocks noGrp="1"/>
          </p:cNvSpPr>
          <p:nvPr>
            <p:ph idx="2" sz="half"/>
          </p:nvPr>
        </p:nvSpPr>
        <p:spPr>
          <a:xfrm>
            <a:off x="756285" y="2459482"/>
            <a:ext cx="6579679" cy="7057644"/>
          </a:xfrm>
          <a:prstGeom prst="rect">
            <a:avLst/>
          </a:prstGeom>
        </p:spPr>
        <p:txBody>
          <a:bodyPr wrap="square" lIns="0" tIns="0" rIns="0" bIns="0">
            <a:spAutoFit/>
          </a:bodyPr>
          <a:lstStyle>
            <a:lvl1pPr>
              <a:defRPr/>
            </a:lvl1pPr>
          </a:lstStyle>
          <a:p/>
        </p:txBody>
      </p:sp>
      <p:sp>
        <p:nvSpPr>
          <p:cNvPr id="4" name="Holder 4"/>
          <p:cNvSpPr>
            <a:spLocks noGrp="1"/>
          </p:cNvSpPr>
          <p:nvPr>
            <p:ph idx="3" sz="half"/>
          </p:nvPr>
        </p:nvSpPr>
        <p:spPr>
          <a:xfrm>
            <a:off x="7789735" y="2459482"/>
            <a:ext cx="6579679" cy="7057644"/>
          </a:xfrm>
          <a:prstGeom prst="rect">
            <a:avLst/>
          </a:prstGeom>
        </p:spPr>
        <p:txBody>
          <a:bodyPr wrap="square" lIns="0" tIns="0" rIns="0" bIns="0">
            <a:spAutoFit/>
          </a:bodyPr>
          <a:lstStyle>
            <a:lvl1pPr>
              <a:defRPr/>
            </a:lvl1pPr>
          </a:lstStyle>
          <a:p/>
        </p:txBody>
      </p:sp>
      <p:sp>
        <p:nvSpPr>
          <p:cNvPr id="5" name="Holder 5"/>
          <p:cNvSpPr>
            <a:spLocks noGrp="1"/>
          </p:cNvSpPr>
          <p:nvPr>
            <p:ph type="ftr" idx="5" sz="quarter"/>
          </p:nvPr>
        </p:nvSpPr>
        <p:spPr/>
        <p:txBody>
          <a:bodyPr lIns="0" tIns="0" rIns="0" bIns="0"/>
          <a:lstStyle>
            <a:lvl1pPr algn="ctr">
              <a:defRPr>
                <a:solidFill>
                  <a:schemeClr val="tx1">
                    <a:tint val="75000"/>
                  </a:schemeClr>
                </a:solidFill>
              </a:defRPr>
            </a:lvl1pPr>
          </a:lstStyle>
          <a:p/>
        </p:txBody>
      </p:sp>
      <p:sp>
        <p:nvSpPr>
          <p:cNvPr id="6" name="Holder 6"/>
          <p:cNvSpPr>
            <a:spLocks noGrp="1"/>
          </p:cNvSpPr>
          <p:nvPr>
            <p:ph type="dt" idx="6" sz="half"/>
          </p:nvPr>
        </p:nvSpPr>
        <p:spPr/>
        <p:txBody>
          <a:bodyPr lIns="0" tIns="0" rIns="0" bIns="0"/>
          <a:lstStyle>
            <a:lvl1pPr algn="l">
              <a:defRPr>
                <a:solidFill>
                  <a:schemeClr val="tx1">
                    <a:tint val="75000"/>
                  </a:schemeClr>
                </a:solidFill>
              </a:defRPr>
            </a:lvl1pPr>
          </a:lstStyle>
          <a:p>
            <a:fld id="{1D8BD707-D9CF-40AE-B4C6-C98DA3205C09}" type="datetimeFigureOut">
              <a:rPr lang="en-US"/>
            </a:fld>
          </a:p>
        </p:txBody>
      </p:sp>
      <p:sp>
        <p:nvSpPr>
          <p:cNvPr id="7" name="Holder 7"/>
          <p:cNvSpPr>
            <a:spLocks noGrp="1"/>
          </p:cNvSpPr>
          <p:nvPr>
            <p:ph type="sldNum" idx="7" sz="quarter"/>
          </p:nvPr>
        </p:nvSpPr>
        <p:spPr/>
        <p:txBody>
          <a:bodyPr lIns="0" tIns="0" rIns="0" bIns="0"/>
          <a:lstStyle>
            <a:lvl1pPr algn="r">
              <a:defRPr>
                <a:solidFill>
                  <a:schemeClr val="tx1">
                    <a:tint val="75000"/>
                  </a:schemeClr>
                </a:solidFill>
              </a:defRPr>
            </a:lvl1pPr>
          </a:lstStyle>
          <a:p>
            <a:fld id="{B6F15528-21DE-4FAA-801E-634DDDAF4B2B}" type="slidenum">
              <a:t>#</a:t>
            </a:fld>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type="obj">
  <p:cSld name="Title Only">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3000" b="0" i="0">
                <a:solidFill>
                  <a:srgbClr val="FF6600"/>
                </a:solidFill>
                <a:latin typeface="Arial"/>
                <a:cs typeface="Arial"/>
              </a:defRPr>
            </a:lvl1pPr>
          </a:lstStyle>
          <a:p/>
        </p:txBody>
      </p:sp>
      <p:sp>
        <p:nvSpPr>
          <p:cNvPr id="3" name="Holder 3"/>
          <p:cNvSpPr>
            <a:spLocks noGrp="1"/>
          </p:cNvSpPr>
          <p:nvPr>
            <p:ph type="ftr" idx="5" sz="quarter"/>
          </p:nvPr>
        </p:nvSpPr>
        <p:spPr/>
        <p:txBody>
          <a:bodyPr lIns="0" tIns="0" rIns="0" bIns="0"/>
          <a:lstStyle>
            <a:lvl1pPr algn="ctr">
              <a:defRPr>
                <a:solidFill>
                  <a:schemeClr val="tx1">
                    <a:tint val="75000"/>
                  </a:schemeClr>
                </a:solidFill>
              </a:defRPr>
            </a:lvl1pPr>
          </a:lstStyle>
          <a:p/>
        </p:txBody>
      </p:sp>
      <p:sp>
        <p:nvSpPr>
          <p:cNvPr id="4" name="Holder 4"/>
          <p:cNvSpPr>
            <a:spLocks noGrp="1"/>
          </p:cNvSpPr>
          <p:nvPr>
            <p:ph type="dt" idx="6" sz="half"/>
          </p:nvPr>
        </p:nvSpPr>
        <p:spPr/>
        <p:txBody>
          <a:bodyPr lIns="0" tIns="0" rIns="0" bIns="0"/>
          <a:lstStyle>
            <a:lvl1pPr algn="l">
              <a:defRPr>
                <a:solidFill>
                  <a:schemeClr val="tx1">
                    <a:tint val="75000"/>
                  </a:schemeClr>
                </a:solidFill>
              </a:defRPr>
            </a:lvl1pPr>
          </a:lstStyle>
          <a:p>
            <a:fld id="{1D8BD707-D9CF-40AE-B4C6-C98DA3205C09}" type="datetimeFigureOut">
              <a:rPr lang="en-US"/>
            </a:fld>
          </a:p>
        </p:txBody>
      </p:sp>
      <p:sp>
        <p:nvSpPr>
          <p:cNvPr id="5" name="Holder 5"/>
          <p:cNvSpPr>
            <a:spLocks noGrp="1"/>
          </p:cNvSpPr>
          <p:nvPr>
            <p:ph type="sldNum" idx="7" sz="quarter"/>
          </p:nvPr>
        </p:nvSpPr>
        <p:spPr/>
        <p:txBody>
          <a:bodyPr lIns="0" tIns="0" rIns="0" bIns="0"/>
          <a:lstStyle>
            <a:lvl1pPr algn="r">
              <a:defRPr>
                <a:solidFill>
                  <a:schemeClr val="tx1">
                    <a:tint val="75000"/>
                  </a:schemeClr>
                </a:solidFill>
              </a:defRPr>
            </a:lvl1pPr>
          </a:lstStyle>
          <a:p>
            <a:fld id="{B6F15528-21DE-4FAA-801E-634DDDAF4B2B}" type="slidenum">
              <a:t>#</a:t>
            </a:fld>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type="obj">
  <p:cSld name="Blank">
    <p:spTree>
      <p:nvGrpSpPr>
        <p:cNvPr id="1" name=""/>
        <p:cNvGrpSpPr/>
        <p:nvPr/>
      </p:nvGrpSpPr>
      <p:grpSpPr>
        <a:xfrm>
          <a:off x="0" y="0"/>
          <a:ext cx="0" cy="0"/>
          <a:chOff x="0" y="0"/>
          <a:chExt cx="0" cy="0"/>
        </a:xfrm>
      </p:grpSpPr>
      <p:sp>
        <p:nvSpPr>
          <p:cNvPr id="2" name="Holder 2"/>
          <p:cNvSpPr>
            <a:spLocks noGrp="1"/>
          </p:cNvSpPr>
          <p:nvPr>
            <p:ph type="ftr" idx="5" sz="quarter"/>
          </p:nvPr>
        </p:nvSpPr>
        <p:spPr/>
        <p:txBody>
          <a:bodyPr lIns="0" tIns="0" rIns="0" bIns="0"/>
          <a:lstStyle>
            <a:lvl1pPr algn="ctr">
              <a:defRPr>
                <a:solidFill>
                  <a:schemeClr val="tx1">
                    <a:tint val="75000"/>
                  </a:schemeClr>
                </a:solidFill>
              </a:defRPr>
            </a:lvl1pPr>
          </a:lstStyle>
          <a:p/>
        </p:txBody>
      </p:sp>
      <p:sp>
        <p:nvSpPr>
          <p:cNvPr id="3" name="Holder 3"/>
          <p:cNvSpPr>
            <a:spLocks noGrp="1"/>
          </p:cNvSpPr>
          <p:nvPr>
            <p:ph type="dt" idx="6" sz="half"/>
          </p:nvPr>
        </p:nvSpPr>
        <p:spPr/>
        <p:txBody>
          <a:bodyPr lIns="0" tIns="0" rIns="0" bIns="0"/>
          <a:lstStyle>
            <a:lvl1pPr algn="l">
              <a:defRPr>
                <a:solidFill>
                  <a:schemeClr val="tx1">
                    <a:tint val="75000"/>
                  </a:schemeClr>
                </a:solidFill>
              </a:defRPr>
            </a:lvl1pPr>
          </a:lstStyle>
          <a:p>
            <a:fld id="{1D8BD707-D9CF-40AE-B4C6-C98DA3205C09}" type="datetimeFigureOut">
              <a:rPr lang="en-US"/>
            </a:fld>
          </a:p>
        </p:txBody>
      </p:sp>
      <p:sp>
        <p:nvSpPr>
          <p:cNvPr id="4" name="Holder 4"/>
          <p:cNvSpPr>
            <a:spLocks noGrp="1"/>
          </p:cNvSpPr>
          <p:nvPr>
            <p:ph type="sldNum" idx="7" sz="quarter"/>
          </p:nvPr>
        </p:nvSpPr>
        <p:spPr/>
        <p:txBody>
          <a:bodyPr lIns="0" tIns="0" rIns="0" bIns="0"/>
          <a:lstStyle>
            <a:lvl1pPr algn="r">
              <a:defRPr>
                <a:solidFill>
                  <a:schemeClr val="tx1">
                    <a:tint val="75000"/>
                  </a:schemeClr>
                </a:solidFill>
              </a:defRPr>
            </a:lvl1pPr>
          </a:lstStyle>
          <a:p>
            <a:fld id="{B6F15528-21DE-4FAA-801E-634DDDAF4B2B}" type="slidenum">
              <a:t>#</a:t>
            </a:fld>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theme" Target="../theme/theme1.xml"/><Relationship Id="rId7" Type="http://schemas.openxmlformats.org/officeDocument/2006/relationships/image" Target="../media/image1.jpg"/><Relationship Id="rId8" Type="http://schemas.openxmlformats.org/officeDocument/2006/relationships/image" Target="../media/image2.jp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bk object 16"/>
          <p:cNvSpPr/>
          <p:nvPr/>
        </p:nvSpPr>
        <p:spPr>
          <a:xfrm>
            <a:off x="760730" y="9534770"/>
            <a:ext cx="2933687" cy="807461"/>
          </a:xfrm>
          <a:prstGeom prst="rect">
            <a:avLst/>
          </a:prstGeom>
          <a:blipFill>
            <a:blip r:embed="rId7" cstate="print"/>
            <a:stretch>
              <a:fillRect/>
            </a:stretch>
          </a:blipFill>
        </p:spPr>
        <p:txBody>
          <a:bodyPr wrap="square" lIns="0" tIns="0" rIns="0" bIns="0" rtlCol="0"/>
          <a:lstStyle/>
          <a:p/>
        </p:txBody>
      </p:sp>
      <p:sp>
        <p:nvSpPr>
          <p:cNvPr id="17" name="bk object 17"/>
          <p:cNvSpPr/>
          <p:nvPr/>
        </p:nvSpPr>
        <p:spPr>
          <a:xfrm>
            <a:off x="11725275" y="579767"/>
            <a:ext cx="1841497" cy="1261731"/>
          </a:xfrm>
          <a:prstGeom prst="rect">
            <a:avLst/>
          </a:prstGeom>
          <a:blipFill>
            <a:blip r:embed="rId8" cstate="print"/>
            <a:stretch>
              <a:fillRect/>
            </a:stretch>
          </a:blipFill>
        </p:spPr>
        <p:txBody>
          <a:bodyPr wrap="square" lIns="0" tIns="0" rIns="0" bIns="0" rtlCol="0"/>
          <a:lstStyle/>
          <a:p/>
        </p:txBody>
      </p:sp>
      <p:sp>
        <p:nvSpPr>
          <p:cNvPr id="2" name="Holder 2"/>
          <p:cNvSpPr>
            <a:spLocks noGrp="1"/>
          </p:cNvSpPr>
          <p:nvPr>
            <p:ph type="title"/>
          </p:nvPr>
        </p:nvSpPr>
        <p:spPr>
          <a:xfrm>
            <a:off x="839216" y="666241"/>
            <a:ext cx="9342120" cy="920750"/>
          </a:xfrm>
          <a:prstGeom prst="rect">
            <a:avLst/>
          </a:prstGeom>
        </p:spPr>
        <p:txBody>
          <a:bodyPr wrap="square" lIns="0" tIns="0" rIns="0" bIns="0">
            <a:spAutoFit/>
          </a:bodyPr>
          <a:lstStyle>
            <a:lvl1pPr>
              <a:defRPr sz="3000" b="0" i="0">
                <a:solidFill>
                  <a:srgbClr val="FF6600"/>
                </a:solidFill>
                <a:latin typeface="Arial"/>
                <a:cs typeface="Arial"/>
              </a:defRPr>
            </a:lvl1pPr>
          </a:lstStyle>
          <a:p/>
        </p:txBody>
      </p:sp>
      <p:sp>
        <p:nvSpPr>
          <p:cNvPr id="3" name="Holder 3"/>
          <p:cNvSpPr>
            <a:spLocks noGrp="1"/>
          </p:cNvSpPr>
          <p:nvPr>
            <p:ph type="body" idx="1"/>
          </p:nvPr>
        </p:nvSpPr>
        <p:spPr>
          <a:xfrm>
            <a:off x="756285" y="2459482"/>
            <a:ext cx="13613130" cy="7057644"/>
          </a:xfrm>
          <a:prstGeom prst="rect">
            <a:avLst/>
          </a:prstGeom>
        </p:spPr>
        <p:txBody>
          <a:bodyPr wrap="square" lIns="0" tIns="0" rIns="0" bIns="0">
            <a:spAutoFit/>
          </a:bodyPr>
          <a:lstStyle>
            <a:lvl1pPr>
              <a:defRPr/>
            </a:lvl1pPr>
          </a:lstStyle>
          <a:p/>
        </p:txBody>
      </p:sp>
      <p:sp>
        <p:nvSpPr>
          <p:cNvPr id="4" name="Holder 4"/>
          <p:cNvSpPr>
            <a:spLocks noGrp="1"/>
          </p:cNvSpPr>
          <p:nvPr>
            <p:ph type="ftr" idx="5" sz="quarter"/>
          </p:nvPr>
        </p:nvSpPr>
        <p:spPr>
          <a:xfrm>
            <a:off x="5142738" y="9944862"/>
            <a:ext cx="4840224" cy="534670"/>
          </a:xfrm>
          <a:prstGeom prst="rect">
            <a:avLst/>
          </a:prstGeom>
        </p:spPr>
        <p:txBody>
          <a:bodyPr wrap="square" lIns="0" tIns="0" rIns="0" bIns="0">
            <a:spAutoFit/>
          </a:bodyPr>
          <a:lstStyle>
            <a:lvl1pPr algn="ctr">
              <a:defRPr>
                <a:solidFill>
                  <a:schemeClr val="tx1">
                    <a:tint val="75000"/>
                  </a:schemeClr>
                </a:solidFill>
              </a:defRPr>
            </a:lvl1pPr>
          </a:lstStyle>
          <a:p/>
        </p:txBody>
      </p:sp>
      <p:sp>
        <p:nvSpPr>
          <p:cNvPr id="5" name="Holder 5"/>
          <p:cNvSpPr>
            <a:spLocks noGrp="1"/>
          </p:cNvSpPr>
          <p:nvPr>
            <p:ph type="dt" idx="6" sz="half"/>
          </p:nvPr>
        </p:nvSpPr>
        <p:spPr>
          <a:xfrm>
            <a:off x="756285" y="9944862"/>
            <a:ext cx="3478911" cy="534670"/>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a:fld>
          </a:p>
        </p:txBody>
      </p:sp>
      <p:sp>
        <p:nvSpPr>
          <p:cNvPr id="6" name="Holder 6"/>
          <p:cNvSpPr>
            <a:spLocks noGrp="1"/>
          </p:cNvSpPr>
          <p:nvPr>
            <p:ph type="sldNum" idx="7" sz="quarter"/>
          </p:nvPr>
        </p:nvSpPr>
        <p:spPr>
          <a:xfrm>
            <a:off x="10890504" y="9944862"/>
            <a:ext cx="3478911" cy="534670"/>
          </a:xfrm>
          <a:prstGeom prst="rect">
            <a:avLst/>
          </a:prstGeom>
        </p:spPr>
        <p:txBody>
          <a:bodyPr wrap="square" lIns="0" tIns="0" rIns="0" bIns="0">
            <a:spAutoFit/>
          </a:bodyPr>
          <a:lstStyle>
            <a:lvl1pPr algn="r">
              <a:defRPr>
                <a:solidFill>
                  <a:schemeClr val="tx1">
                    <a:tint val="75000"/>
                  </a:schemeClr>
                </a:solidFill>
              </a:defRPr>
            </a:lvl1pPr>
          </a:lstStyle>
          <a:p>
            <a:fld id="{B6F15528-21DE-4FAA-801E-634DDDAF4B2B}" type="slidenum">
              <a:t>#</a:t>
            </a:fld>
          </a:p>
        </p:txBody>
      </p:sp>
    </p:spTree>
  </p:cSld>
  <p:clrMap folHlink="folHlink" hlink="hlink" accent1="accent1" accent2="accent2" accent3="accent3" accent4="accent4" accent5="accent5" accent6="accent6" tx2="dk2" bg2="lt2" tx1="dk1" bg1="lt1"/>
  <p:sldLayoutIdLst>
    <p:sldLayoutId id="2147483661" r:id="rId1"/>
    <p:sldLayoutId id="2147483662" r:id="rId2"/>
    <p:sldLayoutId id="2147483663" r:id="rId3"/>
    <p:sldLayoutId id="2147483664" r:id="rId4"/>
    <p:sldLayoutId id="2147483665" r:id="rId5"/>
  </p:sldLayoutIdLst>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3.png"/><Relationship Id="rId3"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prstGeom prst="rect"/>
        </p:spPr>
        <p:txBody>
          <a:bodyPr wrap="square" lIns="0" tIns="43180" rIns="0" bIns="0" rtlCol="0" vert="horz">
            <a:spAutoFit/>
          </a:bodyPr>
          <a:lstStyle/>
          <a:p>
            <a:pPr marL="12700" marR="5080">
              <a:lnSpc>
                <a:spcPts val="3450"/>
              </a:lnSpc>
              <a:spcBef>
                <a:spcPts val="340"/>
              </a:spcBef>
            </a:pPr>
            <a:r>
              <a:rPr dirty="0"/>
              <a:t>Evaluation </a:t>
            </a:r>
            <a:r>
              <a:rPr dirty="0" spc="-5"/>
              <a:t>of D-flag </a:t>
            </a:r>
            <a:r>
              <a:rPr dirty="0"/>
              <a:t>students </a:t>
            </a:r>
            <a:r>
              <a:rPr dirty="0" spc="-5"/>
              <a:t>accessibility </a:t>
            </a:r>
            <a:r>
              <a:rPr dirty="0"/>
              <a:t>to </a:t>
            </a:r>
            <a:r>
              <a:rPr dirty="0" spc="-5"/>
              <a:t>and use of  online tutorials and forums in L2</a:t>
            </a:r>
            <a:r>
              <a:rPr dirty="0" spc="-10"/>
              <a:t> </a:t>
            </a:r>
            <a:r>
              <a:rPr dirty="0" spc="-5"/>
              <a:t>modules</a:t>
            </a:r>
          </a:p>
        </p:txBody>
      </p:sp>
      <p:sp>
        <p:nvSpPr>
          <p:cNvPr id="3" name="object 3"/>
          <p:cNvSpPr/>
          <p:nvPr/>
        </p:nvSpPr>
        <p:spPr>
          <a:xfrm>
            <a:off x="1129029" y="2602864"/>
            <a:ext cx="152399" cy="152399"/>
          </a:xfrm>
          <a:prstGeom prst="rect">
            <a:avLst/>
          </a:prstGeom>
          <a:blipFill>
            <a:blip r:embed="rId2" cstate="print"/>
            <a:stretch>
              <a:fillRect/>
            </a:stretch>
          </a:blipFill>
        </p:spPr>
        <p:txBody>
          <a:bodyPr wrap="square" lIns="0" tIns="0" rIns="0" bIns="0" rtlCol="0"/>
          <a:lstStyle/>
          <a:p/>
        </p:txBody>
      </p:sp>
      <p:sp>
        <p:nvSpPr>
          <p:cNvPr id="4" name="object 4"/>
          <p:cNvSpPr/>
          <p:nvPr/>
        </p:nvSpPr>
        <p:spPr>
          <a:xfrm>
            <a:off x="1129029" y="3035934"/>
            <a:ext cx="152399" cy="152399"/>
          </a:xfrm>
          <a:prstGeom prst="rect">
            <a:avLst/>
          </a:prstGeom>
          <a:blipFill>
            <a:blip r:embed="rId2" cstate="print"/>
            <a:stretch>
              <a:fillRect/>
            </a:stretch>
          </a:blipFill>
        </p:spPr>
        <p:txBody>
          <a:bodyPr wrap="square" lIns="0" tIns="0" rIns="0" bIns="0" rtlCol="0"/>
          <a:lstStyle/>
          <a:p/>
        </p:txBody>
      </p:sp>
      <p:sp>
        <p:nvSpPr>
          <p:cNvPr id="5" name="object 5"/>
          <p:cNvSpPr/>
          <p:nvPr/>
        </p:nvSpPr>
        <p:spPr>
          <a:xfrm>
            <a:off x="1129029" y="3882388"/>
            <a:ext cx="152399" cy="152399"/>
          </a:xfrm>
          <a:prstGeom prst="rect">
            <a:avLst/>
          </a:prstGeom>
          <a:blipFill>
            <a:blip r:embed="rId2" cstate="print"/>
            <a:stretch>
              <a:fillRect/>
            </a:stretch>
          </a:blipFill>
        </p:spPr>
        <p:txBody>
          <a:bodyPr wrap="square" lIns="0" tIns="0" rIns="0" bIns="0" rtlCol="0"/>
          <a:lstStyle/>
          <a:p/>
        </p:txBody>
      </p:sp>
      <p:sp>
        <p:nvSpPr>
          <p:cNvPr id="6" name="object 6"/>
          <p:cNvSpPr/>
          <p:nvPr/>
        </p:nvSpPr>
        <p:spPr>
          <a:xfrm>
            <a:off x="1129029" y="4933948"/>
            <a:ext cx="152399" cy="152399"/>
          </a:xfrm>
          <a:prstGeom prst="rect">
            <a:avLst/>
          </a:prstGeom>
          <a:blipFill>
            <a:blip r:embed="rId2" cstate="print"/>
            <a:stretch>
              <a:fillRect/>
            </a:stretch>
          </a:blipFill>
        </p:spPr>
        <p:txBody>
          <a:bodyPr wrap="square" lIns="0" tIns="0" rIns="0" bIns="0" rtlCol="0"/>
          <a:lstStyle/>
          <a:p/>
        </p:txBody>
      </p:sp>
      <p:sp>
        <p:nvSpPr>
          <p:cNvPr id="7" name="object 7"/>
          <p:cNvSpPr/>
          <p:nvPr/>
        </p:nvSpPr>
        <p:spPr>
          <a:xfrm>
            <a:off x="1129029" y="5985508"/>
            <a:ext cx="152399" cy="152399"/>
          </a:xfrm>
          <a:prstGeom prst="rect">
            <a:avLst/>
          </a:prstGeom>
          <a:blipFill>
            <a:blip r:embed="rId2" cstate="print"/>
            <a:stretch>
              <a:fillRect/>
            </a:stretch>
          </a:blipFill>
        </p:spPr>
        <p:txBody>
          <a:bodyPr wrap="square" lIns="0" tIns="0" rIns="0" bIns="0" rtlCol="0"/>
          <a:lstStyle/>
          <a:p/>
        </p:txBody>
      </p:sp>
      <p:sp>
        <p:nvSpPr>
          <p:cNvPr id="8" name="object 8"/>
          <p:cNvSpPr/>
          <p:nvPr/>
        </p:nvSpPr>
        <p:spPr>
          <a:xfrm>
            <a:off x="1129029" y="7043418"/>
            <a:ext cx="152399" cy="152399"/>
          </a:xfrm>
          <a:prstGeom prst="rect">
            <a:avLst/>
          </a:prstGeom>
          <a:blipFill>
            <a:blip r:embed="rId2" cstate="print"/>
            <a:stretch>
              <a:fillRect/>
            </a:stretch>
          </a:blipFill>
        </p:spPr>
        <p:txBody>
          <a:bodyPr wrap="square" lIns="0" tIns="0" rIns="0" bIns="0" rtlCol="0"/>
          <a:lstStyle/>
          <a:p/>
        </p:txBody>
      </p:sp>
      <p:sp>
        <p:nvSpPr>
          <p:cNvPr id="9" name="object 9"/>
          <p:cNvSpPr txBox="1"/>
          <p:nvPr/>
        </p:nvSpPr>
        <p:spPr>
          <a:xfrm>
            <a:off x="839216" y="1363506"/>
            <a:ext cx="7277100" cy="7427595"/>
          </a:xfrm>
          <a:prstGeom prst="rect">
            <a:avLst/>
          </a:prstGeom>
        </p:spPr>
        <p:txBody>
          <a:bodyPr wrap="square" lIns="0" tIns="198120" rIns="0" bIns="0" rtlCol="0" vert="horz">
            <a:spAutoFit/>
          </a:bodyPr>
          <a:lstStyle/>
          <a:p>
            <a:pPr marL="12700">
              <a:lnSpc>
                <a:spcPct val="100000"/>
              </a:lnSpc>
              <a:spcBef>
                <a:spcPts val="1560"/>
              </a:spcBef>
            </a:pPr>
            <a:r>
              <a:rPr dirty="0" sz="2200" spc="-5">
                <a:latin typeface="Arial"/>
                <a:cs typeface="Arial"/>
              </a:rPr>
              <a:t>Sarah Daniell, Lorraine</a:t>
            </a:r>
            <a:r>
              <a:rPr dirty="0" sz="2200" spc="-25">
                <a:latin typeface="Arial"/>
                <a:cs typeface="Arial"/>
              </a:rPr>
              <a:t> </a:t>
            </a:r>
            <a:r>
              <a:rPr dirty="0" sz="2200" spc="-5">
                <a:latin typeface="Arial"/>
                <a:cs typeface="Arial"/>
              </a:rPr>
              <a:t>Waters</a:t>
            </a:r>
            <a:endParaRPr sz="2200">
              <a:latin typeface="Arial"/>
              <a:cs typeface="Arial"/>
            </a:endParaRPr>
          </a:p>
          <a:p>
            <a:pPr marL="60960">
              <a:lnSpc>
                <a:spcPct val="100000"/>
              </a:lnSpc>
              <a:spcBef>
                <a:spcPts val="1190"/>
              </a:spcBef>
            </a:pPr>
            <a:r>
              <a:rPr dirty="0" sz="1800" spc="-5" b="1">
                <a:latin typeface="Arial"/>
                <a:cs typeface="Arial"/>
              </a:rPr>
              <a:t>Background</a:t>
            </a:r>
            <a:endParaRPr sz="1800">
              <a:latin typeface="Arial"/>
              <a:cs typeface="Arial"/>
            </a:endParaRPr>
          </a:p>
          <a:p>
            <a:pPr>
              <a:lnSpc>
                <a:spcPct val="100000"/>
              </a:lnSpc>
              <a:spcBef>
                <a:spcPts val="50"/>
              </a:spcBef>
            </a:pPr>
            <a:endParaRPr sz="1800">
              <a:latin typeface="Arial"/>
              <a:cs typeface="Arial"/>
            </a:endParaRPr>
          </a:p>
          <a:p>
            <a:pPr algn="just" marL="518159" marR="6985">
              <a:lnSpc>
                <a:spcPts val="1610"/>
              </a:lnSpc>
            </a:pPr>
            <a:r>
              <a:rPr dirty="0" sz="1400" spc="-5">
                <a:latin typeface="Arial"/>
                <a:cs typeface="Arial"/>
              </a:rPr>
              <a:t>It seems that many level 2 students in LHCS don’t attend online synchronous tutorials  or engage fully with forums, and this is even more so for students with D</a:t>
            </a:r>
            <a:r>
              <a:rPr dirty="0" sz="1400" spc="100">
                <a:latin typeface="Arial"/>
                <a:cs typeface="Arial"/>
              </a:rPr>
              <a:t> </a:t>
            </a:r>
            <a:r>
              <a:rPr dirty="0" sz="1400" spc="-5">
                <a:latin typeface="Arial"/>
                <a:cs typeface="Arial"/>
              </a:rPr>
              <a:t>flags.</a:t>
            </a:r>
            <a:endParaRPr sz="1400">
              <a:latin typeface="Arial"/>
              <a:cs typeface="Arial"/>
            </a:endParaRPr>
          </a:p>
          <a:p>
            <a:pPr algn="just" marL="518159" indent="-635">
              <a:lnSpc>
                <a:spcPts val="1764"/>
              </a:lnSpc>
            </a:pPr>
            <a:r>
              <a:rPr dirty="0" sz="1600" spc="-5" b="1">
                <a:latin typeface="Arial"/>
                <a:cs typeface="Arial"/>
              </a:rPr>
              <a:t>Why</a:t>
            </a:r>
            <a:r>
              <a:rPr dirty="0" sz="1600" spc="120" b="1">
                <a:latin typeface="Arial"/>
                <a:cs typeface="Arial"/>
              </a:rPr>
              <a:t> </a:t>
            </a:r>
            <a:r>
              <a:rPr dirty="0" sz="1600" spc="-5" b="1">
                <a:latin typeface="Arial"/>
                <a:cs typeface="Arial"/>
              </a:rPr>
              <a:t>is</a:t>
            </a:r>
            <a:r>
              <a:rPr dirty="0" sz="1600" spc="120" b="1">
                <a:latin typeface="Arial"/>
                <a:cs typeface="Arial"/>
              </a:rPr>
              <a:t> </a:t>
            </a:r>
            <a:r>
              <a:rPr dirty="0" sz="1600" spc="-5" b="1">
                <a:latin typeface="Arial"/>
                <a:cs typeface="Arial"/>
              </a:rPr>
              <a:t>this</a:t>
            </a:r>
            <a:r>
              <a:rPr dirty="0" sz="1600" spc="120" b="1">
                <a:latin typeface="Arial"/>
                <a:cs typeface="Arial"/>
              </a:rPr>
              <a:t> </a:t>
            </a:r>
            <a:r>
              <a:rPr dirty="0" sz="1600" spc="-5" b="1">
                <a:latin typeface="Arial"/>
                <a:cs typeface="Arial"/>
              </a:rPr>
              <a:t>important?</a:t>
            </a:r>
            <a:r>
              <a:rPr dirty="0" sz="1600" spc="70" b="1">
                <a:latin typeface="Arial"/>
                <a:cs typeface="Arial"/>
              </a:rPr>
              <a:t> </a:t>
            </a:r>
            <a:r>
              <a:rPr dirty="0" sz="1400" spc="-5">
                <a:latin typeface="Arial"/>
                <a:cs typeface="Arial"/>
              </a:rPr>
              <a:t>If</a:t>
            </a:r>
            <a:r>
              <a:rPr dirty="0" sz="1400" spc="120">
                <a:latin typeface="Arial"/>
                <a:cs typeface="Arial"/>
              </a:rPr>
              <a:t> </a:t>
            </a:r>
            <a:r>
              <a:rPr dirty="0" sz="1400" spc="-5">
                <a:latin typeface="Arial"/>
                <a:cs typeface="Arial"/>
              </a:rPr>
              <a:t>students</a:t>
            </a:r>
            <a:r>
              <a:rPr dirty="0" sz="1400" spc="125">
                <a:latin typeface="Arial"/>
                <a:cs typeface="Arial"/>
              </a:rPr>
              <a:t> </a:t>
            </a:r>
            <a:r>
              <a:rPr dirty="0" sz="1400" spc="-5">
                <a:latin typeface="Arial"/>
                <a:cs typeface="Arial"/>
              </a:rPr>
              <a:t>don’t</a:t>
            </a:r>
            <a:r>
              <a:rPr dirty="0" sz="1400" spc="120">
                <a:latin typeface="Arial"/>
                <a:cs typeface="Arial"/>
              </a:rPr>
              <a:t> </a:t>
            </a:r>
            <a:r>
              <a:rPr dirty="0" sz="1400" spc="-5">
                <a:latin typeface="Arial"/>
                <a:cs typeface="Arial"/>
              </a:rPr>
              <a:t>attend</a:t>
            </a:r>
            <a:r>
              <a:rPr dirty="0" sz="1400" spc="120">
                <a:latin typeface="Arial"/>
                <a:cs typeface="Arial"/>
              </a:rPr>
              <a:t> </a:t>
            </a:r>
            <a:r>
              <a:rPr dirty="0" sz="1400" spc="-5">
                <a:latin typeface="Arial"/>
                <a:cs typeface="Arial"/>
              </a:rPr>
              <a:t>tutorials</a:t>
            </a:r>
            <a:r>
              <a:rPr dirty="0" sz="1400" spc="120">
                <a:latin typeface="Arial"/>
                <a:cs typeface="Arial"/>
              </a:rPr>
              <a:t> </a:t>
            </a:r>
            <a:r>
              <a:rPr dirty="0" sz="1400" spc="-5">
                <a:latin typeface="Arial"/>
                <a:cs typeface="Arial"/>
              </a:rPr>
              <a:t>or</a:t>
            </a:r>
            <a:r>
              <a:rPr dirty="0" sz="1400" spc="125">
                <a:latin typeface="Arial"/>
                <a:cs typeface="Arial"/>
              </a:rPr>
              <a:t> </a:t>
            </a:r>
            <a:r>
              <a:rPr dirty="0" sz="1400" spc="-5">
                <a:latin typeface="Arial"/>
                <a:cs typeface="Arial"/>
              </a:rPr>
              <a:t>engage</a:t>
            </a:r>
            <a:r>
              <a:rPr dirty="0" sz="1400" spc="114">
                <a:latin typeface="Arial"/>
                <a:cs typeface="Arial"/>
              </a:rPr>
              <a:t> </a:t>
            </a:r>
            <a:r>
              <a:rPr dirty="0" sz="1400" spc="-5">
                <a:latin typeface="Arial"/>
                <a:cs typeface="Arial"/>
              </a:rPr>
              <a:t>with</a:t>
            </a:r>
            <a:r>
              <a:rPr dirty="0" sz="1400" spc="125">
                <a:latin typeface="Arial"/>
                <a:cs typeface="Arial"/>
              </a:rPr>
              <a:t> </a:t>
            </a:r>
            <a:r>
              <a:rPr dirty="0" sz="1400" spc="-5">
                <a:latin typeface="Arial"/>
                <a:cs typeface="Arial"/>
              </a:rPr>
              <a:t>forums,</a:t>
            </a:r>
            <a:endParaRPr sz="1400">
              <a:latin typeface="Arial"/>
              <a:cs typeface="Arial"/>
            </a:endParaRPr>
          </a:p>
          <a:p>
            <a:pPr algn="just" marL="518159" marR="6350">
              <a:lnSpc>
                <a:spcPts val="1610"/>
              </a:lnSpc>
              <a:spcBef>
                <a:spcPts val="80"/>
              </a:spcBef>
            </a:pPr>
            <a:r>
              <a:rPr dirty="0" sz="1400" spc="-5">
                <a:latin typeface="Arial"/>
                <a:cs typeface="Arial"/>
              </a:rPr>
              <a:t>they will miss valuable tuition as well as peer to peer learning. Additionally, this could  impact on the chance to build a relationship with their peers, their tutor, become part  of a team and have a far more cohesive experience during their</a:t>
            </a:r>
            <a:r>
              <a:rPr dirty="0" sz="1400" spc="75">
                <a:latin typeface="Arial"/>
                <a:cs typeface="Arial"/>
              </a:rPr>
              <a:t> </a:t>
            </a:r>
            <a:r>
              <a:rPr dirty="0" sz="1400" spc="-5">
                <a:latin typeface="Arial"/>
                <a:cs typeface="Arial"/>
              </a:rPr>
              <a:t>studies.</a:t>
            </a:r>
            <a:endParaRPr sz="1400">
              <a:latin typeface="Arial"/>
              <a:cs typeface="Arial"/>
            </a:endParaRPr>
          </a:p>
          <a:p>
            <a:pPr algn="just" marL="518159">
              <a:lnSpc>
                <a:spcPts val="1755"/>
              </a:lnSpc>
            </a:pPr>
            <a:r>
              <a:rPr dirty="0" sz="1600" b="1">
                <a:latin typeface="Arial"/>
                <a:cs typeface="Arial"/>
              </a:rPr>
              <a:t>What </a:t>
            </a:r>
            <a:r>
              <a:rPr dirty="0" sz="1600" spc="-5" b="1">
                <a:latin typeface="Arial"/>
                <a:cs typeface="Arial"/>
              </a:rPr>
              <a:t>might put students off engaging? </a:t>
            </a:r>
            <a:r>
              <a:rPr dirty="0" sz="1400" spc="-5">
                <a:latin typeface="Arial"/>
                <a:cs typeface="Arial"/>
              </a:rPr>
              <a:t>There are probably many</a:t>
            </a:r>
            <a:r>
              <a:rPr dirty="0" sz="1400" spc="-110">
                <a:latin typeface="Arial"/>
                <a:cs typeface="Arial"/>
              </a:rPr>
              <a:t> </a:t>
            </a:r>
            <a:r>
              <a:rPr dirty="0" sz="1400" spc="-5">
                <a:latin typeface="Arial"/>
                <a:cs typeface="Arial"/>
              </a:rPr>
              <a:t>reasons</a:t>
            </a:r>
            <a:endParaRPr sz="1400">
              <a:latin typeface="Arial"/>
              <a:cs typeface="Arial"/>
            </a:endParaRPr>
          </a:p>
          <a:p>
            <a:pPr algn="just" marL="518159" marR="6350">
              <a:lnSpc>
                <a:spcPct val="95800"/>
              </a:lnSpc>
              <a:spcBef>
                <a:spcPts val="40"/>
              </a:spcBef>
            </a:pPr>
            <a:r>
              <a:rPr dirty="0" sz="1400" spc="-5">
                <a:latin typeface="Arial"/>
                <a:cs typeface="Arial"/>
              </a:rPr>
              <a:t>such as fear of the online environment, technical issues, lack of confidence and a  sense that the benefits of attending don’t outweigh the issues. It may also be the type  of learning expected; for tutors this tends to be active, but students would prefer  passive learning.</a:t>
            </a:r>
            <a:endParaRPr sz="1400">
              <a:latin typeface="Arial"/>
              <a:cs typeface="Arial"/>
            </a:endParaRPr>
          </a:p>
          <a:p>
            <a:pPr algn="just" marL="518159" indent="-635">
              <a:lnSpc>
                <a:spcPts val="1800"/>
              </a:lnSpc>
            </a:pPr>
            <a:r>
              <a:rPr dirty="0" sz="1600" b="1">
                <a:latin typeface="Arial"/>
                <a:cs typeface="Arial"/>
              </a:rPr>
              <a:t>What</a:t>
            </a:r>
            <a:r>
              <a:rPr dirty="0" sz="1600" spc="125" b="1">
                <a:latin typeface="Arial"/>
                <a:cs typeface="Arial"/>
              </a:rPr>
              <a:t> </a:t>
            </a:r>
            <a:r>
              <a:rPr dirty="0" sz="1600" spc="-5" b="1">
                <a:latin typeface="Arial"/>
                <a:cs typeface="Arial"/>
              </a:rPr>
              <a:t>might</a:t>
            </a:r>
            <a:r>
              <a:rPr dirty="0" sz="1600" spc="130" b="1">
                <a:latin typeface="Arial"/>
                <a:cs typeface="Arial"/>
              </a:rPr>
              <a:t> </a:t>
            </a:r>
            <a:r>
              <a:rPr dirty="0" sz="1600" spc="-5" b="1">
                <a:latin typeface="Arial"/>
                <a:cs typeface="Arial"/>
              </a:rPr>
              <a:t>they</a:t>
            </a:r>
            <a:r>
              <a:rPr dirty="0" sz="1600" spc="130" b="1">
                <a:latin typeface="Arial"/>
                <a:cs typeface="Arial"/>
              </a:rPr>
              <a:t> </a:t>
            </a:r>
            <a:r>
              <a:rPr dirty="0" sz="1600" spc="-5" b="1">
                <a:latin typeface="Arial"/>
                <a:cs typeface="Arial"/>
              </a:rPr>
              <a:t>be</a:t>
            </a:r>
            <a:r>
              <a:rPr dirty="0" sz="1600" spc="125" b="1">
                <a:latin typeface="Arial"/>
                <a:cs typeface="Arial"/>
              </a:rPr>
              <a:t> </a:t>
            </a:r>
            <a:r>
              <a:rPr dirty="0" sz="1600" spc="-5" b="1">
                <a:latin typeface="Arial"/>
                <a:cs typeface="Arial"/>
              </a:rPr>
              <a:t>using</a:t>
            </a:r>
            <a:r>
              <a:rPr dirty="0" sz="1600" spc="130" b="1">
                <a:latin typeface="Arial"/>
                <a:cs typeface="Arial"/>
              </a:rPr>
              <a:t> </a:t>
            </a:r>
            <a:r>
              <a:rPr dirty="0" sz="1600" spc="-5" b="1">
                <a:latin typeface="Arial"/>
                <a:cs typeface="Arial"/>
              </a:rPr>
              <a:t>instead?</a:t>
            </a:r>
            <a:r>
              <a:rPr dirty="0" sz="1600" spc="75" b="1">
                <a:latin typeface="Arial"/>
                <a:cs typeface="Arial"/>
              </a:rPr>
              <a:t> </a:t>
            </a:r>
            <a:r>
              <a:rPr dirty="0" sz="1400" spc="-5">
                <a:latin typeface="Arial"/>
                <a:cs typeface="Arial"/>
              </a:rPr>
              <a:t>We’ve</a:t>
            </a:r>
            <a:r>
              <a:rPr dirty="0" sz="1400" spc="120">
                <a:latin typeface="Arial"/>
                <a:cs typeface="Arial"/>
              </a:rPr>
              <a:t> </a:t>
            </a:r>
            <a:r>
              <a:rPr dirty="0" sz="1400" spc="-5">
                <a:latin typeface="Arial"/>
                <a:cs typeface="Arial"/>
              </a:rPr>
              <a:t>seen</a:t>
            </a:r>
            <a:r>
              <a:rPr dirty="0" sz="1400" spc="125">
                <a:latin typeface="Arial"/>
                <a:cs typeface="Arial"/>
              </a:rPr>
              <a:t> </a:t>
            </a:r>
            <a:r>
              <a:rPr dirty="0" sz="1400" spc="-5">
                <a:latin typeface="Arial"/>
                <a:cs typeface="Arial"/>
              </a:rPr>
              <a:t>an</a:t>
            </a:r>
            <a:r>
              <a:rPr dirty="0" sz="1400" spc="125">
                <a:latin typeface="Arial"/>
                <a:cs typeface="Arial"/>
              </a:rPr>
              <a:t> </a:t>
            </a:r>
            <a:r>
              <a:rPr dirty="0" sz="1400" spc="-5">
                <a:latin typeface="Arial"/>
                <a:cs typeface="Arial"/>
              </a:rPr>
              <a:t>increase</a:t>
            </a:r>
            <a:r>
              <a:rPr dirty="0" sz="1400" spc="130">
                <a:latin typeface="Arial"/>
                <a:cs typeface="Arial"/>
              </a:rPr>
              <a:t> </a:t>
            </a:r>
            <a:r>
              <a:rPr dirty="0" sz="1400" spc="-5">
                <a:latin typeface="Arial"/>
                <a:cs typeface="Arial"/>
              </a:rPr>
              <a:t>in</a:t>
            </a:r>
            <a:r>
              <a:rPr dirty="0" sz="1400" spc="125">
                <a:latin typeface="Arial"/>
                <a:cs typeface="Arial"/>
              </a:rPr>
              <a:t> </a:t>
            </a:r>
            <a:r>
              <a:rPr dirty="0" sz="1400" spc="-5">
                <a:latin typeface="Arial"/>
                <a:cs typeface="Arial"/>
              </a:rPr>
              <a:t>use</a:t>
            </a:r>
            <a:r>
              <a:rPr dirty="0" sz="1400" spc="125">
                <a:latin typeface="Arial"/>
                <a:cs typeface="Arial"/>
              </a:rPr>
              <a:t> </a:t>
            </a:r>
            <a:r>
              <a:rPr dirty="0" sz="1400" spc="-5">
                <a:latin typeface="Arial"/>
                <a:cs typeface="Arial"/>
              </a:rPr>
              <a:t>of</a:t>
            </a:r>
            <a:r>
              <a:rPr dirty="0" sz="1400" spc="125">
                <a:latin typeface="Arial"/>
                <a:cs typeface="Arial"/>
              </a:rPr>
              <a:t> </a:t>
            </a:r>
            <a:r>
              <a:rPr dirty="0" sz="1400" spc="-5">
                <a:latin typeface="Arial"/>
                <a:cs typeface="Arial"/>
              </a:rPr>
              <a:t>social</a:t>
            </a:r>
            <a:endParaRPr sz="1400">
              <a:latin typeface="Arial"/>
              <a:cs typeface="Arial"/>
            </a:endParaRPr>
          </a:p>
          <a:p>
            <a:pPr algn="just" marL="518159" marR="5080">
              <a:lnSpc>
                <a:spcPct val="95800"/>
              </a:lnSpc>
              <a:spcBef>
                <a:spcPts val="40"/>
              </a:spcBef>
            </a:pPr>
            <a:r>
              <a:rPr dirty="0" sz="1400" spc="-5">
                <a:latin typeface="Arial"/>
                <a:cs typeface="Arial"/>
              </a:rPr>
              <a:t>media sites such as WhatsApp and Facebook, a great source of community and  support for students, but these aren’t moderated by tutors or module teams so there’s  no guarantee that the information they receive there is accurate or that they’re  sufficiently supported.</a:t>
            </a:r>
            <a:endParaRPr sz="1400">
              <a:latin typeface="Arial"/>
              <a:cs typeface="Arial"/>
            </a:endParaRPr>
          </a:p>
          <a:p>
            <a:pPr algn="just" marL="518159">
              <a:lnSpc>
                <a:spcPts val="1795"/>
              </a:lnSpc>
            </a:pPr>
            <a:r>
              <a:rPr dirty="0" sz="1600" spc="-5" b="1">
                <a:latin typeface="Arial"/>
                <a:cs typeface="Arial"/>
              </a:rPr>
              <a:t>Why</a:t>
            </a:r>
            <a:r>
              <a:rPr dirty="0" sz="1600" spc="70" b="1">
                <a:latin typeface="Arial"/>
                <a:cs typeface="Arial"/>
              </a:rPr>
              <a:t> </a:t>
            </a:r>
            <a:r>
              <a:rPr dirty="0" sz="1600" spc="-5" b="1">
                <a:latin typeface="Arial"/>
                <a:cs typeface="Arial"/>
              </a:rPr>
              <a:t>are</a:t>
            </a:r>
            <a:r>
              <a:rPr dirty="0" sz="1600" spc="80" b="1">
                <a:latin typeface="Arial"/>
                <a:cs typeface="Arial"/>
              </a:rPr>
              <a:t> </a:t>
            </a:r>
            <a:r>
              <a:rPr dirty="0" sz="1600" spc="-5" b="1">
                <a:latin typeface="Arial"/>
                <a:cs typeface="Arial"/>
              </a:rPr>
              <a:t>we</a:t>
            </a:r>
            <a:r>
              <a:rPr dirty="0" sz="1600" spc="75" b="1">
                <a:latin typeface="Arial"/>
                <a:cs typeface="Arial"/>
              </a:rPr>
              <a:t> </a:t>
            </a:r>
            <a:r>
              <a:rPr dirty="0" sz="1600" spc="-5" b="1">
                <a:latin typeface="Arial"/>
                <a:cs typeface="Arial"/>
              </a:rPr>
              <a:t>particularly</a:t>
            </a:r>
            <a:r>
              <a:rPr dirty="0" sz="1600" spc="80" b="1">
                <a:latin typeface="Arial"/>
                <a:cs typeface="Arial"/>
              </a:rPr>
              <a:t> </a:t>
            </a:r>
            <a:r>
              <a:rPr dirty="0" sz="1600" spc="-5" b="1">
                <a:latin typeface="Arial"/>
                <a:cs typeface="Arial"/>
              </a:rPr>
              <a:t>concerned</a:t>
            </a:r>
            <a:r>
              <a:rPr dirty="0" sz="1600" spc="65" b="1">
                <a:latin typeface="Arial"/>
                <a:cs typeface="Arial"/>
              </a:rPr>
              <a:t> </a:t>
            </a:r>
            <a:r>
              <a:rPr dirty="0" sz="1600" spc="-5" b="1">
                <a:latin typeface="Arial"/>
                <a:cs typeface="Arial"/>
              </a:rPr>
              <a:t>about</a:t>
            </a:r>
            <a:r>
              <a:rPr dirty="0" sz="1600" spc="75" b="1">
                <a:latin typeface="Arial"/>
                <a:cs typeface="Arial"/>
              </a:rPr>
              <a:t> </a:t>
            </a:r>
            <a:r>
              <a:rPr dirty="0" sz="1600" b="1">
                <a:latin typeface="Arial"/>
                <a:cs typeface="Arial"/>
              </a:rPr>
              <a:t>D-flag</a:t>
            </a:r>
            <a:r>
              <a:rPr dirty="0" sz="1600" spc="60" b="1">
                <a:latin typeface="Arial"/>
                <a:cs typeface="Arial"/>
              </a:rPr>
              <a:t> </a:t>
            </a:r>
            <a:r>
              <a:rPr dirty="0" sz="1600" spc="-5" b="1">
                <a:latin typeface="Arial"/>
                <a:cs typeface="Arial"/>
              </a:rPr>
              <a:t>students</a:t>
            </a:r>
            <a:r>
              <a:rPr dirty="0" sz="1600" spc="80" b="1">
                <a:latin typeface="Arial"/>
                <a:cs typeface="Arial"/>
              </a:rPr>
              <a:t> </a:t>
            </a:r>
            <a:r>
              <a:rPr dirty="0" sz="1600" spc="-5" b="1">
                <a:latin typeface="Arial"/>
                <a:cs typeface="Arial"/>
              </a:rPr>
              <a:t>in</a:t>
            </a:r>
            <a:r>
              <a:rPr dirty="0" sz="1600" spc="65" b="1">
                <a:latin typeface="Arial"/>
                <a:cs typeface="Arial"/>
              </a:rPr>
              <a:t> </a:t>
            </a:r>
            <a:r>
              <a:rPr dirty="0" sz="1600" spc="-5" b="1">
                <a:latin typeface="Arial"/>
                <a:cs typeface="Arial"/>
              </a:rPr>
              <a:t>this</a:t>
            </a:r>
            <a:endParaRPr sz="1600">
              <a:latin typeface="Arial"/>
              <a:cs typeface="Arial"/>
            </a:endParaRPr>
          </a:p>
          <a:p>
            <a:pPr algn="just" marL="518159" marR="6350">
              <a:lnSpc>
                <a:spcPct val="95900"/>
              </a:lnSpc>
              <a:spcBef>
                <a:spcPts val="40"/>
              </a:spcBef>
            </a:pPr>
            <a:r>
              <a:rPr dirty="0" sz="1600" spc="-5" b="1">
                <a:latin typeface="Arial"/>
                <a:cs typeface="Arial"/>
              </a:rPr>
              <a:t>case? </a:t>
            </a:r>
            <a:r>
              <a:rPr dirty="0" sz="1400" spc="-5">
                <a:latin typeface="Arial"/>
                <a:cs typeface="Arial"/>
              </a:rPr>
              <a:t>We need to ensure that there is a realistic equality of access to online  resources so that these students aren’t becoming disenfranchised with online  learning. There may also be a sense that issues they have can’t be fed back to their  tutors, due to the perceived hierarchical and academic</a:t>
            </a:r>
            <a:r>
              <a:rPr dirty="0" sz="1400" spc="35">
                <a:latin typeface="Arial"/>
                <a:cs typeface="Arial"/>
              </a:rPr>
              <a:t> </a:t>
            </a:r>
            <a:r>
              <a:rPr dirty="0" sz="1400" spc="-5">
                <a:latin typeface="Arial"/>
                <a:cs typeface="Arial"/>
              </a:rPr>
              <a:t>barrier.</a:t>
            </a:r>
            <a:endParaRPr sz="1400">
              <a:latin typeface="Arial"/>
              <a:cs typeface="Arial"/>
            </a:endParaRPr>
          </a:p>
          <a:p>
            <a:pPr algn="just" marL="518159" marR="6350">
              <a:lnSpc>
                <a:spcPts val="1610"/>
              </a:lnSpc>
              <a:spcBef>
                <a:spcPts val="45"/>
              </a:spcBef>
            </a:pPr>
            <a:r>
              <a:rPr dirty="0" sz="1400" spc="-5" b="1">
                <a:latin typeface="Arial"/>
                <a:cs typeface="Arial"/>
              </a:rPr>
              <a:t>Why is this a concern? </a:t>
            </a:r>
            <a:r>
              <a:rPr dirty="0" sz="1400" spc="-5">
                <a:latin typeface="Arial"/>
                <a:cs typeface="Arial"/>
              </a:rPr>
              <a:t>If this happens you could end up with a sub-group who feel  excluded or isolated. In turn this might impact retention as well as student learning  and module</a:t>
            </a:r>
            <a:r>
              <a:rPr dirty="0" sz="1400">
                <a:latin typeface="Arial"/>
                <a:cs typeface="Arial"/>
              </a:rPr>
              <a:t> </a:t>
            </a:r>
            <a:r>
              <a:rPr dirty="0" sz="1400" spc="-5">
                <a:latin typeface="Arial"/>
                <a:cs typeface="Arial"/>
              </a:rPr>
              <a:t>results.</a:t>
            </a:r>
            <a:endParaRPr sz="1400">
              <a:latin typeface="Arial"/>
              <a:cs typeface="Arial"/>
            </a:endParaRPr>
          </a:p>
          <a:p>
            <a:pPr>
              <a:lnSpc>
                <a:spcPct val="100000"/>
              </a:lnSpc>
              <a:spcBef>
                <a:spcPts val="5"/>
              </a:spcBef>
            </a:pPr>
            <a:endParaRPr sz="1350">
              <a:latin typeface="Arial"/>
              <a:cs typeface="Arial"/>
            </a:endParaRPr>
          </a:p>
          <a:p>
            <a:pPr algn="just" marL="61594" marR="5080" indent="-635">
              <a:lnSpc>
                <a:spcPct val="95800"/>
              </a:lnSpc>
            </a:pPr>
            <a:r>
              <a:rPr dirty="0" sz="1600" spc="-5" b="1">
                <a:latin typeface="Arial"/>
                <a:cs typeface="Arial"/>
              </a:rPr>
              <a:t>In this study </a:t>
            </a:r>
            <a:r>
              <a:rPr dirty="0" sz="1600" b="1">
                <a:latin typeface="Arial"/>
                <a:cs typeface="Arial"/>
              </a:rPr>
              <a:t>we </a:t>
            </a:r>
            <a:r>
              <a:rPr dirty="0" sz="1600" spc="-5" b="1">
                <a:latin typeface="Arial"/>
                <a:cs typeface="Arial"/>
              </a:rPr>
              <a:t>are aiming </a:t>
            </a:r>
            <a:r>
              <a:rPr dirty="0" sz="1600" b="1">
                <a:latin typeface="Arial"/>
                <a:cs typeface="Arial"/>
              </a:rPr>
              <a:t>to </a:t>
            </a:r>
            <a:r>
              <a:rPr dirty="0" sz="1600" spc="-5" b="1">
                <a:latin typeface="Arial"/>
                <a:cs typeface="Arial"/>
              </a:rPr>
              <a:t>look at data relating </a:t>
            </a:r>
            <a:r>
              <a:rPr dirty="0" sz="1600" b="1">
                <a:latin typeface="Arial"/>
                <a:cs typeface="Arial"/>
              </a:rPr>
              <a:t>to </a:t>
            </a:r>
            <a:r>
              <a:rPr dirty="0" sz="1600" spc="-5" b="1">
                <a:latin typeface="Arial"/>
                <a:cs typeface="Arial"/>
              </a:rPr>
              <a:t>this as well </a:t>
            </a:r>
            <a:r>
              <a:rPr dirty="0" sz="1600" b="1">
                <a:latin typeface="Arial"/>
                <a:cs typeface="Arial"/>
              </a:rPr>
              <a:t>as  </a:t>
            </a:r>
            <a:r>
              <a:rPr dirty="0" sz="1600" spc="-5" b="1">
                <a:latin typeface="Arial"/>
                <a:cs typeface="Arial"/>
              </a:rPr>
              <a:t>understanding why this might be the case. We will target level </a:t>
            </a:r>
            <a:r>
              <a:rPr dirty="0" sz="1600" b="1">
                <a:latin typeface="Arial"/>
                <a:cs typeface="Arial"/>
              </a:rPr>
              <a:t>2 </a:t>
            </a:r>
            <a:r>
              <a:rPr dirty="0" sz="1600" spc="-5" b="1">
                <a:latin typeface="Arial"/>
                <a:cs typeface="Arial"/>
              </a:rPr>
              <a:t>students,  particularly D-flag students, and find out how they feel about what we  offer in terms of tutorials and forums and what inhibits their</a:t>
            </a:r>
            <a:r>
              <a:rPr dirty="0" sz="1600" spc="60" b="1">
                <a:latin typeface="Arial"/>
                <a:cs typeface="Arial"/>
              </a:rPr>
              <a:t> </a:t>
            </a:r>
            <a:r>
              <a:rPr dirty="0" sz="1600" spc="-5" b="1">
                <a:latin typeface="Arial"/>
                <a:cs typeface="Arial"/>
              </a:rPr>
              <a:t>participation</a:t>
            </a:r>
            <a:endParaRPr sz="1600">
              <a:latin typeface="Arial"/>
              <a:cs typeface="Arial"/>
            </a:endParaRPr>
          </a:p>
        </p:txBody>
      </p:sp>
      <p:sp>
        <p:nvSpPr>
          <p:cNvPr id="10" name="object 10"/>
          <p:cNvSpPr/>
          <p:nvPr/>
        </p:nvSpPr>
        <p:spPr>
          <a:xfrm>
            <a:off x="8787127" y="2339974"/>
            <a:ext cx="152399" cy="152399"/>
          </a:xfrm>
          <a:prstGeom prst="rect">
            <a:avLst/>
          </a:prstGeom>
          <a:blipFill>
            <a:blip r:embed="rId2" cstate="print"/>
            <a:stretch>
              <a:fillRect/>
            </a:stretch>
          </a:blipFill>
        </p:spPr>
        <p:txBody>
          <a:bodyPr wrap="square" lIns="0" tIns="0" rIns="0" bIns="0" rtlCol="0"/>
          <a:lstStyle/>
          <a:p/>
        </p:txBody>
      </p:sp>
      <p:sp>
        <p:nvSpPr>
          <p:cNvPr id="11" name="object 11"/>
          <p:cNvSpPr/>
          <p:nvPr/>
        </p:nvSpPr>
        <p:spPr>
          <a:xfrm>
            <a:off x="8787127" y="2749549"/>
            <a:ext cx="152399" cy="152399"/>
          </a:xfrm>
          <a:prstGeom prst="rect">
            <a:avLst/>
          </a:prstGeom>
          <a:blipFill>
            <a:blip r:embed="rId2" cstate="print"/>
            <a:stretch>
              <a:fillRect/>
            </a:stretch>
          </a:blipFill>
        </p:spPr>
        <p:txBody>
          <a:bodyPr wrap="square" lIns="0" tIns="0" rIns="0" bIns="0" rtlCol="0"/>
          <a:lstStyle/>
          <a:p/>
        </p:txBody>
      </p:sp>
      <p:sp>
        <p:nvSpPr>
          <p:cNvPr id="12" name="object 12"/>
          <p:cNvSpPr/>
          <p:nvPr/>
        </p:nvSpPr>
        <p:spPr>
          <a:xfrm>
            <a:off x="8787127" y="3362959"/>
            <a:ext cx="152399" cy="152399"/>
          </a:xfrm>
          <a:prstGeom prst="rect">
            <a:avLst/>
          </a:prstGeom>
          <a:blipFill>
            <a:blip r:embed="rId2" cstate="print"/>
            <a:stretch>
              <a:fillRect/>
            </a:stretch>
          </a:blipFill>
        </p:spPr>
        <p:txBody>
          <a:bodyPr wrap="square" lIns="0" tIns="0" rIns="0" bIns="0" rtlCol="0"/>
          <a:lstStyle/>
          <a:p/>
        </p:txBody>
      </p:sp>
      <p:sp>
        <p:nvSpPr>
          <p:cNvPr id="13" name="object 13"/>
          <p:cNvSpPr/>
          <p:nvPr/>
        </p:nvSpPr>
        <p:spPr>
          <a:xfrm>
            <a:off x="8787127" y="3976368"/>
            <a:ext cx="152399" cy="152399"/>
          </a:xfrm>
          <a:prstGeom prst="rect">
            <a:avLst/>
          </a:prstGeom>
          <a:blipFill>
            <a:blip r:embed="rId2" cstate="print"/>
            <a:stretch>
              <a:fillRect/>
            </a:stretch>
          </a:blipFill>
        </p:spPr>
        <p:txBody>
          <a:bodyPr wrap="square" lIns="0" tIns="0" rIns="0" bIns="0" rtlCol="0"/>
          <a:lstStyle/>
          <a:p/>
        </p:txBody>
      </p:sp>
      <p:sp>
        <p:nvSpPr>
          <p:cNvPr id="14" name="object 14"/>
          <p:cNvSpPr/>
          <p:nvPr/>
        </p:nvSpPr>
        <p:spPr>
          <a:xfrm>
            <a:off x="8787127" y="4385309"/>
            <a:ext cx="152399" cy="152399"/>
          </a:xfrm>
          <a:prstGeom prst="rect">
            <a:avLst/>
          </a:prstGeom>
          <a:blipFill>
            <a:blip r:embed="rId2" cstate="print"/>
            <a:stretch>
              <a:fillRect/>
            </a:stretch>
          </a:blipFill>
        </p:spPr>
        <p:txBody>
          <a:bodyPr wrap="square" lIns="0" tIns="0" rIns="0" bIns="0" rtlCol="0"/>
          <a:lstStyle/>
          <a:p/>
        </p:txBody>
      </p:sp>
      <p:sp>
        <p:nvSpPr>
          <p:cNvPr id="15" name="object 15"/>
          <p:cNvSpPr/>
          <p:nvPr/>
        </p:nvSpPr>
        <p:spPr>
          <a:xfrm>
            <a:off x="8787127" y="5056503"/>
            <a:ext cx="152399" cy="152399"/>
          </a:xfrm>
          <a:prstGeom prst="rect">
            <a:avLst/>
          </a:prstGeom>
          <a:blipFill>
            <a:blip r:embed="rId2" cstate="print"/>
            <a:stretch>
              <a:fillRect/>
            </a:stretch>
          </a:blipFill>
        </p:spPr>
        <p:txBody>
          <a:bodyPr wrap="square" lIns="0" tIns="0" rIns="0" bIns="0" rtlCol="0"/>
          <a:lstStyle/>
          <a:p/>
        </p:txBody>
      </p:sp>
      <p:sp>
        <p:nvSpPr>
          <p:cNvPr id="16" name="object 16"/>
          <p:cNvSpPr/>
          <p:nvPr/>
        </p:nvSpPr>
        <p:spPr>
          <a:xfrm>
            <a:off x="8787127" y="5669913"/>
            <a:ext cx="152399" cy="152399"/>
          </a:xfrm>
          <a:prstGeom prst="rect">
            <a:avLst/>
          </a:prstGeom>
          <a:blipFill>
            <a:blip r:embed="rId2" cstate="print"/>
            <a:stretch>
              <a:fillRect/>
            </a:stretch>
          </a:blipFill>
        </p:spPr>
        <p:txBody>
          <a:bodyPr wrap="square" lIns="0" tIns="0" rIns="0" bIns="0" rtlCol="0"/>
          <a:lstStyle/>
          <a:p/>
        </p:txBody>
      </p:sp>
      <p:sp>
        <p:nvSpPr>
          <p:cNvPr id="17" name="object 17"/>
          <p:cNvSpPr/>
          <p:nvPr/>
        </p:nvSpPr>
        <p:spPr>
          <a:xfrm>
            <a:off x="8787127" y="6283323"/>
            <a:ext cx="152399" cy="152399"/>
          </a:xfrm>
          <a:prstGeom prst="rect">
            <a:avLst/>
          </a:prstGeom>
          <a:blipFill>
            <a:blip r:embed="rId2" cstate="print"/>
            <a:stretch>
              <a:fillRect/>
            </a:stretch>
          </a:blipFill>
        </p:spPr>
        <p:txBody>
          <a:bodyPr wrap="square" lIns="0" tIns="0" rIns="0" bIns="0" rtlCol="0"/>
          <a:lstStyle/>
          <a:p/>
        </p:txBody>
      </p:sp>
      <p:sp>
        <p:nvSpPr>
          <p:cNvPr id="18" name="object 18"/>
          <p:cNvSpPr txBox="1"/>
          <p:nvPr/>
        </p:nvSpPr>
        <p:spPr>
          <a:xfrm>
            <a:off x="8546083" y="2035555"/>
            <a:ext cx="4969510" cy="4653280"/>
          </a:xfrm>
          <a:prstGeom prst="rect">
            <a:avLst/>
          </a:prstGeom>
        </p:spPr>
        <p:txBody>
          <a:bodyPr wrap="square" lIns="0" tIns="12700" rIns="0" bIns="0" rtlCol="0" vert="horz">
            <a:spAutoFit/>
          </a:bodyPr>
          <a:lstStyle/>
          <a:p>
            <a:pPr marL="12700">
              <a:lnSpc>
                <a:spcPts val="2130"/>
              </a:lnSpc>
              <a:spcBef>
                <a:spcPts val="100"/>
              </a:spcBef>
            </a:pPr>
            <a:r>
              <a:rPr dirty="0" sz="1800" spc="-5" b="1">
                <a:latin typeface="Arial"/>
                <a:cs typeface="Arial"/>
              </a:rPr>
              <a:t>Proposed</a:t>
            </a:r>
            <a:r>
              <a:rPr dirty="0" sz="1800" spc="-10" b="1">
                <a:latin typeface="Arial"/>
                <a:cs typeface="Arial"/>
              </a:rPr>
              <a:t> </a:t>
            </a:r>
            <a:r>
              <a:rPr dirty="0" sz="1800" spc="-5" b="1">
                <a:latin typeface="Arial"/>
                <a:cs typeface="Arial"/>
              </a:rPr>
              <a:t>Methodology</a:t>
            </a:r>
            <a:endParaRPr sz="1800">
              <a:latin typeface="Arial"/>
              <a:cs typeface="Arial"/>
            </a:endParaRPr>
          </a:p>
          <a:p>
            <a:pPr marL="469265" marR="6350">
              <a:lnSpc>
                <a:spcPts val="1610"/>
              </a:lnSpc>
              <a:spcBef>
                <a:spcPts val="80"/>
              </a:spcBef>
            </a:pPr>
            <a:r>
              <a:rPr dirty="0" sz="1400" spc="-5">
                <a:latin typeface="Arial"/>
                <a:cs typeface="Arial"/>
              </a:rPr>
              <a:t>Our cohort of students will be SK299 and S294 L2 health  sciences and biology students in the 20J</a:t>
            </a:r>
            <a:r>
              <a:rPr dirty="0" sz="1400" spc="50">
                <a:latin typeface="Arial"/>
                <a:cs typeface="Arial"/>
              </a:rPr>
              <a:t> </a:t>
            </a:r>
            <a:r>
              <a:rPr dirty="0" sz="1400" spc="-5">
                <a:latin typeface="Arial"/>
                <a:cs typeface="Arial"/>
              </a:rPr>
              <a:t>presentation.</a:t>
            </a:r>
            <a:endParaRPr sz="1400">
              <a:latin typeface="Arial"/>
              <a:cs typeface="Arial"/>
            </a:endParaRPr>
          </a:p>
          <a:p>
            <a:pPr marL="469265" marR="5080">
              <a:lnSpc>
                <a:spcPts val="1610"/>
              </a:lnSpc>
            </a:pPr>
            <a:r>
              <a:rPr dirty="0" sz="1400" spc="-5">
                <a:latin typeface="Arial"/>
                <a:cs typeface="Arial"/>
              </a:rPr>
              <a:t>We will look at historical data to see if there is any  correlation with D-flag students with mental health</a:t>
            </a:r>
            <a:r>
              <a:rPr dirty="0" sz="1400" spc="155">
                <a:latin typeface="Arial"/>
                <a:cs typeface="Arial"/>
              </a:rPr>
              <a:t> </a:t>
            </a:r>
            <a:r>
              <a:rPr dirty="0" sz="1400" spc="-5">
                <a:latin typeface="Arial"/>
                <a:cs typeface="Arial"/>
              </a:rPr>
              <a:t>issues</a:t>
            </a:r>
            <a:endParaRPr sz="1400">
              <a:latin typeface="Arial"/>
              <a:cs typeface="Arial"/>
            </a:endParaRPr>
          </a:p>
          <a:p>
            <a:pPr marL="469265">
              <a:lnSpc>
                <a:spcPts val="1535"/>
              </a:lnSpc>
            </a:pPr>
            <a:r>
              <a:rPr dirty="0" sz="1400" spc="-5">
                <a:latin typeface="Arial"/>
                <a:cs typeface="Arial"/>
              </a:rPr>
              <a:t>and tutorial attendance and forum</a:t>
            </a:r>
            <a:r>
              <a:rPr dirty="0" sz="1400" spc="10">
                <a:latin typeface="Arial"/>
                <a:cs typeface="Arial"/>
              </a:rPr>
              <a:t> </a:t>
            </a:r>
            <a:r>
              <a:rPr dirty="0" sz="1400" spc="-5">
                <a:latin typeface="Arial"/>
                <a:cs typeface="Arial"/>
              </a:rPr>
              <a:t>use.</a:t>
            </a:r>
            <a:endParaRPr sz="1400">
              <a:latin typeface="Arial"/>
              <a:cs typeface="Arial"/>
            </a:endParaRPr>
          </a:p>
          <a:p>
            <a:pPr algn="just" marL="469265" marR="6350">
              <a:lnSpc>
                <a:spcPct val="95900"/>
              </a:lnSpc>
              <a:spcBef>
                <a:spcPts val="35"/>
              </a:spcBef>
            </a:pPr>
            <a:r>
              <a:rPr dirty="0" sz="1400" spc="-5">
                <a:latin typeface="Arial"/>
                <a:cs typeface="Arial"/>
              </a:rPr>
              <a:t>Send out questionnaires, based on our assessment of  the historical data, to a broad spectrum of students  relating – Quantitative data (January</a:t>
            </a:r>
            <a:r>
              <a:rPr dirty="0" sz="1400" spc="10">
                <a:latin typeface="Arial"/>
                <a:cs typeface="Arial"/>
              </a:rPr>
              <a:t> </a:t>
            </a:r>
            <a:r>
              <a:rPr dirty="0" sz="1400" spc="-5">
                <a:latin typeface="Arial"/>
                <a:cs typeface="Arial"/>
              </a:rPr>
              <a:t>2021)</a:t>
            </a:r>
            <a:endParaRPr sz="1400">
              <a:latin typeface="Arial"/>
              <a:cs typeface="Arial"/>
            </a:endParaRPr>
          </a:p>
          <a:p>
            <a:pPr algn="just" marL="469900" marR="5715" indent="-635">
              <a:lnSpc>
                <a:spcPts val="1610"/>
              </a:lnSpc>
              <a:spcBef>
                <a:spcPts val="40"/>
              </a:spcBef>
            </a:pPr>
            <a:r>
              <a:rPr dirty="0" sz="1400" spc="-5">
                <a:latin typeface="Arial"/>
                <a:cs typeface="Arial"/>
              </a:rPr>
              <a:t>Specifically interview D-flag students following on from  the questionnaires – Qualitative data (March</a:t>
            </a:r>
            <a:r>
              <a:rPr dirty="0" sz="1400" spc="30">
                <a:latin typeface="Arial"/>
                <a:cs typeface="Arial"/>
              </a:rPr>
              <a:t> </a:t>
            </a:r>
            <a:r>
              <a:rPr dirty="0" sz="1400" spc="-5">
                <a:latin typeface="Arial"/>
                <a:cs typeface="Arial"/>
              </a:rPr>
              <a:t>2021)</a:t>
            </a:r>
            <a:endParaRPr sz="1400">
              <a:latin typeface="Arial"/>
              <a:cs typeface="Arial"/>
            </a:endParaRPr>
          </a:p>
          <a:p>
            <a:pPr algn="just" marL="469265">
              <a:lnSpc>
                <a:spcPts val="1570"/>
              </a:lnSpc>
            </a:pPr>
            <a:r>
              <a:rPr dirty="0" sz="1400" spc="-5">
                <a:latin typeface="Arial"/>
                <a:cs typeface="Arial"/>
              </a:rPr>
              <a:t>Analyse data – Spring/Summer 2021</a:t>
            </a:r>
            <a:r>
              <a:rPr dirty="0" sz="1400" spc="10">
                <a:latin typeface="Arial"/>
                <a:cs typeface="Arial"/>
              </a:rPr>
              <a:t> </a:t>
            </a:r>
            <a:r>
              <a:rPr dirty="0" sz="1400" spc="-5">
                <a:latin typeface="Arial"/>
                <a:cs typeface="Arial"/>
              </a:rPr>
              <a:t>onwards</a:t>
            </a:r>
            <a:endParaRPr sz="1400">
              <a:latin typeface="Arial"/>
              <a:cs typeface="Arial"/>
            </a:endParaRPr>
          </a:p>
          <a:p>
            <a:pPr>
              <a:lnSpc>
                <a:spcPct val="100000"/>
              </a:lnSpc>
              <a:spcBef>
                <a:spcPts val="10"/>
              </a:spcBef>
            </a:pPr>
            <a:endParaRPr sz="1300">
              <a:latin typeface="Arial"/>
              <a:cs typeface="Arial"/>
            </a:endParaRPr>
          </a:p>
          <a:p>
            <a:pPr marL="12700">
              <a:lnSpc>
                <a:spcPts val="2130"/>
              </a:lnSpc>
            </a:pPr>
            <a:r>
              <a:rPr dirty="0" sz="1800" spc="-5" b="1">
                <a:latin typeface="Arial"/>
                <a:cs typeface="Arial"/>
              </a:rPr>
              <a:t>Outcome</a:t>
            </a:r>
            <a:endParaRPr sz="1800">
              <a:latin typeface="Arial"/>
              <a:cs typeface="Arial"/>
            </a:endParaRPr>
          </a:p>
          <a:p>
            <a:pPr algn="just" marL="469265" marR="5080">
              <a:lnSpc>
                <a:spcPct val="95900"/>
              </a:lnSpc>
              <a:spcBef>
                <a:spcPts val="40"/>
              </a:spcBef>
            </a:pPr>
            <a:r>
              <a:rPr dirty="0" sz="1400" spc="-5">
                <a:latin typeface="Arial"/>
                <a:cs typeface="Arial"/>
              </a:rPr>
              <a:t>Understand what inhibits student, particularly D-flag  student, participation, so we can consider practical ways  of building confidence and overcoming</a:t>
            </a:r>
            <a:r>
              <a:rPr dirty="0" sz="1400" spc="15">
                <a:latin typeface="Arial"/>
                <a:cs typeface="Arial"/>
              </a:rPr>
              <a:t> </a:t>
            </a:r>
            <a:r>
              <a:rPr dirty="0" sz="1400" spc="-5">
                <a:latin typeface="Arial"/>
                <a:cs typeface="Arial"/>
              </a:rPr>
              <a:t>this.</a:t>
            </a:r>
            <a:endParaRPr sz="1400">
              <a:latin typeface="Arial"/>
              <a:cs typeface="Arial"/>
            </a:endParaRPr>
          </a:p>
          <a:p>
            <a:pPr marL="469265" marR="5080">
              <a:lnSpc>
                <a:spcPts val="1610"/>
              </a:lnSpc>
              <a:spcBef>
                <a:spcPts val="40"/>
              </a:spcBef>
            </a:pPr>
            <a:r>
              <a:rPr dirty="0" sz="1400" spc="-5">
                <a:latin typeface="Arial"/>
                <a:cs typeface="Arial"/>
              </a:rPr>
              <a:t>Look at ways to improve accessibility and gain a better  understanding</a:t>
            </a:r>
            <a:r>
              <a:rPr dirty="0" sz="1400" spc="140">
                <a:latin typeface="Arial"/>
                <a:cs typeface="Arial"/>
              </a:rPr>
              <a:t> </a:t>
            </a:r>
            <a:r>
              <a:rPr dirty="0" sz="1400" spc="-5">
                <a:latin typeface="Arial"/>
                <a:cs typeface="Arial"/>
              </a:rPr>
              <a:t>of</a:t>
            </a:r>
            <a:r>
              <a:rPr dirty="0" sz="1400" spc="130">
                <a:latin typeface="Arial"/>
                <a:cs typeface="Arial"/>
              </a:rPr>
              <a:t> </a:t>
            </a:r>
            <a:r>
              <a:rPr dirty="0" sz="1400" spc="-5">
                <a:latin typeface="Arial"/>
                <a:cs typeface="Arial"/>
              </a:rPr>
              <a:t>what</a:t>
            </a:r>
            <a:r>
              <a:rPr dirty="0" sz="1400" spc="140">
                <a:latin typeface="Arial"/>
                <a:cs typeface="Arial"/>
              </a:rPr>
              <a:t> </a:t>
            </a:r>
            <a:r>
              <a:rPr dirty="0" sz="1400" spc="-5">
                <a:latin typeface="Arial"/>
                <a:cs typeface="Arial"/>
              </a:rPr>
              <a:t>we’re</a:t>
            </a:r>
            <a:r>
              <a:rPr dirty="0" sz="1400" spc="140">
                <a:latin typeface="Arial"/>
                <a:cs typeface="Arial"/>
              </a:rPr>
              <a:t> </a:t>
            </a:r>
            <a:r>
              <a:rPr dirty="0" sz="1400" spc="-5">
                <a:latin typeface="Arial"/>
                <a:cs typeface="Arial"/>
              </a:rPr>
              <a:t>getting</a:t>
            </a:r>
            <a:r>
              <a:rPr dirty="0" sz="1400" spc="135">
                <a:latin typeface="Arial"/>
                <a:cs typeface="Arial"/>
              </a:rPr>
              <a:t> </a:t>
            </a:r>
            <a:r>
              <a:rPr dirty="0" sz="1400" spc="-5">
                <a:latin typeface="Arial"/>
                <a:cs typeface="Arial"/>
              </a:rPr>
              <a:t>right</a:t>
            </a:r>
            <a:r>
              <a:rPr dirty="0" sz="1400" spc="135">
                <a:latin typeface="Arial"/>
                <a:cs typeface="Arial"/>
              </a:rPr>
              <a:t> </a:t>
            </a:r>
            <a:r>
              <a:rPr dirty="0" sz="1400" spc="-5">
                <a:latin typeface="Arial"/>
                <a:cs typeface="Arial"/>
              </a:rPr>
              <a:t>and</a:t>
            </a:r>
            <a:r>
              <a:rPr dirty="0" sz="1400" spc="145">
                <a:latin typeface="Arial"/>
                <a:cs typeface="Arial"/>
              </a:rPr>
              <a:t> </a:t>
            </a:r>
            <a:r>
              <a:rPr dirty="0" sz="1400" spc="-5">
                <a:latin typeface="Arial"/>
                <a:cs typeface="Arial"/>
              </a:rPr>
              <a:t>things</a:t>
            </a:r>
            <a:r>
              <a:rPr dirty="0" sz="1400" spc="140">
                <a:latin typeface="Arial"/>
                <a:cs typeface="Arial"/>
              </a:rPr>
              <a:t> </a:t>
            </a:r>
            <a:r>
              <a:rPr dirty="0" sz="1400" spc="-5">
                <a:latin typeface="Arial"/>
                <a:cs typeface="Arial"/>
              </a:rPr>
              <a:t>we</a:t>
            </a:r>
            <a:endParaRPr sz="1400">
              <a:latin typeface="Arial"/>
              <a:cs typeface="Arial"/>
            </a:endParaRPr>
          </a:p>
          <a:p>
            <a:pPr marL="469265">
              <a:lnSpc>
                <a:spcPts val="1535"/>
              </a:lnSpc>
            </a:pPr>
            <a:r>
              <a:rPr dirty="0" sz="1400" spc="-5">
                <a:latin typeface="Arial"/>
                <a:cs typeface="Arial"/>
              </a:rPr>
              <a:t>could potentially improve</a:t>
            </a:r>
            <a:r>
              <a:rPr dirty="0" sz="1400">
                <a:latin typeface="Arial"/>
                <a:cs typeface="Arial"/>
              </a:rPr>
              <a:t> </a:t>
            </a:r>
            <a:r>
              <a:rPr dirty="0" sz="1400" spc="-5">
                <a:latin typeface="Arial"/>
                <a:cs typeface="Arial"/>
              </a:rPr>
              <a:t>on.</a:t>
            </a:r>
            <a:endParaRPr sz="1400">
              <a:latin typeface="Arial"/>
              <a:cs typeface="Arial"/>
            </a:endParaRPr>
          </a:p>
          <a:p>
            <a:pPr marL="469265" marR="5715">
              <a:lnSpc>
                <a:spcPts val="1610"/>
              </a:lnSpc>
              <a:spcBef>
                <a:spcPts val="75"/>
              </a:spcBef>
            </a:pPr>
            <a:r>
              <a:rPr dirty="0" sz="1400" spc="-5">
                <a:latin typeface="Arial"/>
                <a:cs typeface="Arial"/>
              </a:rPr>
              <a:t>Disseminate information to module teams, eSTEeM </a:t>
            </a:r>
            <a:r>
              <a:rPr dirty="0" sz="1400">
                <a:latin typeface="Arial"/>
                <a:cs typeface="Arial"/>
              </a:rPr>
              <a:t>and  </a:t>
            </a:r>
            <a:r>
              <a:rPr dirty="0" sz="1400" spc="-5">
                <a:latin typeface="Arial"/>
                <a:cs typeface="Arial"/>
              </a:rPr>
              <a:t>the wider scholarship</a:t>
            </a:r>
            <a:r>
              <a:rPr dirty="0" sz="1400">
                <a:latin typeface="Arial"/>
                <a:cs typeface="Arial"/>
              </a:rPr>
              <a:t> </a:t>
            </a:r>
            <a:r>
              <a:rPr dirty="0" sz="1400" spc="-5">
                <a:latin typeface="Arial"/>
                <a:cs typeface="Arial"/>
              </a:rPr>
              <a:t>community</a:t>
            </a:r>
            <a:endParaRPr sz="1400">
              <a:latin typeface="Arial"/>
              <a:cs typeface="Arial"/>
            </a:endParaRPr>
          </a:p>
        </p:txBody>
      </p:sp>
      <p:sp>
        <p:nvSpPr>
          <p:cNvPr id="19" name="object 19"/>
          <p:cNvSpPr/>
          <p:nvPr/>
        </p:nvSpPr>
        <p:spPr>
          <a:xfrm>
            <a:off x="9154158" y="6882127"/>
            <a:ext cx="3752848" cy="2096770"/>
          </a:xfrm>
          <a:prstGeom prst="rect">
            <a:avLst/>
          </a:prstGeom>
          <a:blipFill>
            <a:blip r:embed="rId3" cstate="print"/>
            <a:stretch>
              <a:fillRect/>
            </a:stretch>
          </a:blipFill>
        </p:spPr>
        <p:txBody>
          <a:bodyPr wrap="square" lIns="0" tIns="0" rIns="0" bIns="0" rtlCol="0"/>
          <a:lstStyle/>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0</TotalTime>
  <Application>Microsoft Office PowerPoint</Application>
  <PresentationFormat>On-screen Show (4:3)</PresentationFormat>
  <ScaleCrop>false</ScaleCrop>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Kevin Mayles</dc:creator>
  <dcterms:created xsi:type="dcterms:W3CDTF">2020-05-04T08:13:24Z</dcterms:created>
  <dcterms:modified xsi:type="dcterms:W3CDTF">2020-05-04T08:13:24Z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2020-05-04T00:00:00Z</vt:filetime>
  </property>
  <property fmtid="{D5CDD505-2E9C-101B-9397-08002B2CF9AE}" pid="3" name="Creator">
    <vt:lpwstr>Acrobat PDFMaker 20 for Word</vt:lpwstr>
  </property>
  <property fmtid="{D5CDD505-2E9C-101B-9397-08002B2CF9AE}" pid="4" name="LastSaved">
    <vt:filetime>2020-05-04T00:00:00Z</vt:filetime>
  </property>
</Properties>
</file>