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31" r:id="rId2"/>
  </p:sldIdLst>
  <p:sldSz cx="12192000" cy="6858000"/>
  <p:notesSz cx="7010400" cy="92964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0645"/>
    <a:srgbClr val="FF8A77"/>
    <a:srgbClr val="06061D"/>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750" autoAdjust="0"/>
    <p:restoredTop sz="86410" autoAdjust="0"/>
  </p:normalViewPr>
  <p:slideViewPr>
    <p:cSldViewPr snapToGrid="0">
      <p:cViewPr varScale="1">
        <p:scale>
          <a:sx n="72" d="100"/>
          <a:sy n="72" d="100"/>
        </p:scale>
        <p:origin x="43" y="43"/>
      </p:cViewPr>
      <p:guideLst>
        <p:guide orient="horz" pos="2160"/>
        <p:guide pos="3840"/>
      </p:guideLst>
    </p:cSldViewPr>
  </p:slideViewPr>
  <p:outlineViewPr>
    <p:cViewPr>
      <p:scale>
        <a:sx n="33" d="100"/>
        <a:sy n="33" d="100"/>
      </p:scale>
      <p:origin x="0" y="-5630"/>
    </p:cViewPr>
  </p:outlineViewPr>
  <p:notesTextViewPr>
    <p:cViewPr>
      <p:scale>
        <a:sx n="1" d="1"/>
        <a:sy n="1" d="1"/>
      </p:scale>
      <p:origin x="0" y="0"/>
    </p:cViewPr>
  </p:notesTextViewPr>
  <p:sorterViewPr>
    <p:cViewPr>
      <p:scale>
        <a:sx n="140" d="100"/>
        <a:sy n="140" d="100"/>
      </p:scale>
      <p:origin x="0" y="-4937"/>
    </p:cViewPr>
  </p:sorterViewPr>
  <p:notesViewPr>
    <p:cSldViewPr snapToGrid="0">
      <p:cViewPr varScale="1">
        <p:scale>
          <a:sx n="64" d="100"/>
          <a:sy n="64" d="100"/>
        </p:scale>
        <p:origin x="3149"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l23332\Work%20Folders\Documents\Prof%20Doc\Pilot%20study%20data\23J\Diary%20responses\Data%20collection.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Average</a:t>
            </a:r>
            <a:r>
              <a:rPr lang="en-GB" baseline="0" dirty="0"/>
              <a:t> w</a:t>
            </a:r>
            <a:r>
              <a:rPr lang="en-GB" dirty="0"/>
              <a:t>eekly</a:t>
            </a:r>
            <a:r>
              <a:rPr lang="en-GB" baseline="0" dirty="0"/>
              <a:t> self-efficacy scores for students studying a level 1 introductory science module (Science and Health)</a:t>
            </a:r>
            <a:endParaRPr lang="en-GB" dirty="0"/>
          </a:p>
        </c:rich>
      </c:tx>
      <c:layout>
        <c:manualLayout>
          <c:xMode val="edge"/>
          <c:yMode val="edge"/>
          <c:x val="0.12968044619422572"/>
          <c:y val="2.777777777777777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0"/>
            <c:dispEq val="0"/>
          </c:trendline>
          <c:cat>
            <c:numRef>
              <c:f>Quant!$A$2:$A$15</c:f>
              <c:numCache>
                <c:formatCode>General</c:formatCode>
                <c:ptCount val="14"/>
                <c:pt idx="0">
                  <c:v>0</c:v>
                </c:pt>
                <c:pt idx="1">
                  <c:v>1</c:v>
                </c:pt>
                <c:pt idx="2">
                  <c:v>2</c:v>
                </c:pt>
                <c:pt idx="3">
                  <c:v>3</c:v>
                </c:pt>
                <c:pt idx="4">
                  <c:v>4</c:v>
                </c:pt>
                <c:pt idx="5">
                  <c:v>5</c:v>
                </c:pt>
                <c:pt idx="6">
                  <c:v>6</c:v>
                </c:pt>
                <c:pt idx="7">
                  <c:v>7</c:v>
                </c:pt>
                <c:pt idx="8">
                  <c:v>8</c:v>
                </c:pt>
                <c:pt idx="9">
                  <c:v>9</c:v>
                </c:pt>
                <c:pt idx="10">
                  <c:v>10</c:v>
                </c:pt>
                <c:pt idx="11">
                  <c:v>11</c:v>
                </c:pt>
                <c:pt idx="12">
                  <c:v>12</c:v>
                </c:pt>
                <c:pt idx="13">
                  <c:v>13</c:v>
                </c:pt>
              </c:numCache>
            </c:numRef>
          </c:cat>
          <c:val>
            <c:numRef>
              <c:f>Quant!$J$2:$J$15</c:f>
              <c:numCache>
                <c:formatCode>0.0</c:formatCode>
                <c:ptCount val="14"/>
                <c:pt idx="0">
                  <c:v>4</c:v>
                </c:pt>
                <c:pt idx="1">
                  <c:v>4</c:v>
                </c:pt>
                <c:pt idx="2">
                  <c:v>3</c:v>
                </c:pt>
                <c:pt idx="3">
                  <c:v>3.6666666666666665</c:v>
                </c:pt>
                <c:pt idx="4">
                  <c:v>4</c:v>
                </c:pt>
                <c:pt idx="5">
                  <c:v>3.6666666666666665</c:v>
                </c:pt>
                <c:pt idx="6">
                  <c:v>2.3333333333333335</c:v>
                </c:pt>
                <c:pt idx="7">
                  <c:v>2.5</c:v>
                </c:pt>
                <c:pt idx="8">
                  <c:v>2</c:v>
                </c:pt>
                <c:pt idx="9">
                  <c:v>2.3333333333333335</c:v>
                </c:pt>
                <c:pt idx="10">
                  <c:v>3.5</c:v>
                </c:pt>
                <c:pt idx="11">
                  <c:v>3</c:v>
                </c:pt>
                <c:pt idx="12">
                  <c:v>3</c:v>
                </c:pt>
                <c:pt idx="13">
                  <c:v>1</c:v>
                </c:pt>
              </c:numCache>
            </c:numRef>
          </c:val>
          <c:smooth val="0"/>
          <c:extLst>
            <c:ext xmlns:c16="http://schemas.microsoft.com/office/drawing/2014/chart" uri="{C3380CC4-5D6E-409C-BE32-E72D297353CC}">
              <c16:uniqueId val="{00000001-C410-4C01-AE39-C27530C5598C}"/>
            </c:ext>
          </c:extLst>
        </c:ser>
        <c:dLbls>
          <c:showLegendKey val="0"/>
          <c:showVal val="0"/>
          <c:showCatName val="0"/>
          <c:showSerName val="0"/>
          <c:showPercent val="0"/>
          <c:showBubbleSize val="0"/>
        </c:dLbls>
        <c:marker val="1"/>
        <c:smooth val="0"/>
        <c:axId val="417401280"/>
        <c:axId val="417400200"/>
      </c:lineChart>
      <c:catAx>
        <c:axId val="41740128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Module week</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7400200"/>
        <c:crosses val="autoZero"/>
        <c:auto val="1"/>
        <c:lblAlgn val="ctr"/>
        <c:lblOffset val="100"/>
        <c:noMultiLvlLbl val="0"/>
      </c:catAx>
      <c:valAx>
        <c:axId val="4174002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Average self-efficacy score (1-5)</a:t>
                </a:r>
              </a:p>
            </c:rich>
          </c:tx>
          <c:layout>
            <c:manualLayout>
              <c:xMode val="edge"/>
              <c:yMode val="edge"/>
              <c:x val="1.4817687029059584E-2"/>
              <c:y val="0.25841316546932525"/>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74012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22225">
      <a:solidFill>
        <a:schemeClr val="accent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11/06/2024</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11/06/2024</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kern="0" dirty="0">
                <a:effectLst/>
                <a:latin typeface="Calibri Light" panose="020F0302020204030204" pitchFamily="34" charset="0"/>
                <a:ea typeface="Times New Roman" panose="02020603050405020304" pitchFamily="18" charset="0"/>
              </a:rPr>
              <a:t>Week two of this module includes calculation of mortality rates and rounding decimals, week six includes complex molecules, basal metabolic rate calculations and writing skills, week seven includes cellular respiration, plotting graphs and a yeast experiment, week eight includes glucose regulation, BEDMAS order of operations, and exponents, week nine includes meeting deadlines and applying feedback (associated with an assessment), and week 13 includes scientific writing and essay plans. </a:t>
            </a:r>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chart" Target="../charts/chart1.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dirty="0"/>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197016" y="513272"/>
            <a:ext cx="11797967" cy="5186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lvl="0" algn="l" eaLnBrk="0" fontAlgn="base" hangingPunct="0">
              <a:lnSpc>
                <a:spcPct val="100000"/>
              </a:lnSpc>
              <a:spcAft>
                <a:spcPct val="0"/>
              </a:spcAft>
            </a:pPr>
            <a:r>
              <a:rPr lang="en-GB" altLang="en-US" sz="2400" b="1" dirty="0">
                <a:solidFill>
                  <a:srgbClr val="060645"/>
                </a:solidFill>
                <a:latin typeface="Poppins" panose="00000500000000000000" pitchFamily="2" charset="0"/>
                <a:cs typeface="Poppins" panose="00000500000000000000" pitchFamily="2" charset="0"/>
              </a:rPr>
              <a:t>Exploring self-efficacy in introductory level </a:t>
            </a:r>
            <a:br>
              <a:rPr lang="en-GB" altLang="en-US" sz="2400" b="1" dirty="0">
                <a:solidFill>
                  <a:srgbClr val="060645"/>
                </a:solidFill>
                <a:latin typeface="Poppins" panose="00000500000000000000" pitchFamily="2" charset="0"/>
                <a:cs typeface="Poppins" panose="00000500000000000000" pitchFamily="2" charset="0"/>
              </a:rPr>
            </a:br>
            <a:r>
              <a:rPr lang="en-GB" altLang="en-US" sz="2400" b="1" dirty="0">
                <a:solidFill>
                  <a:srgbClr val="060645"/>
                </a:solidFill>
                <a:latin typeface="Poppins" panose="00000500000000000000" pitchFamily="2" charset="0"/>
                <a:cs typeface="Poppins" panose="00000500000000000000" pitchFamily="2" charset="0"/>
              </a:rPr>
              <a:t>science modules</a:t>
            </a:r>
            <a:br>
              <a:rPr lang="en-GB" altLang="en-US" sz="2400" b="1" dirty="0">
                <a:solidFill>
                  <a:srgbClr val="060645"/>
                </a:solidFill>
                <a:latin typeface="Poppins" panose="00000500000000000000" pitchFamily="2" charset="0"/>
                <a:cs typeface="Poppins" panose="00000500000000000000" pitchFamily="2" charset="0"/>
              </a:rPr>
            </a:br>
            <a:br>
              <a:rPr lang="en-GB" altLang="en-US" sz="1800" b="1" dirty="0">
                <a:solidFill>
                  <a:schemeClr val="tx1"/>
                </a:solidFill>
                <a:latin typeface="Poppins" panose="00000500000000000000" pitchFamily="2" charset="0"/>
                <a:cs typeface="Poppins" panose="00000500000000000000" pitchFamily="2" charset="0"/>
              </a:rPr>
            </a:br>
            <a:r>
              <a:rPr lang="en-GB" altLang="en-US" sz="2000" b="1" dirty="0">
                <a:solidFill>
                  <a:srgbClr val="060645"/>
                </a:solidFill>
                <a:latin typeface="Poppins" panose="00000500000000000000" pitchFamily="2" charset="0"/>
                <a:cs typeface="Poppins" panose="00000500000000000000" pitchFamily="2" charset="0"/>
              </a:rPr>
              <a:t>Sam Johnson</a:t>
            </a:r>
            <a:br>
              <a:rPr lang="en-GB" altLang="en-US" sz="1800" b="1" dirty="0">
                <a:solidFill>
                  <a:srgbClr val="060645"/>
                </a:solidFill>
                <a:latin typeface="Poppins" panose="00000500000000000000" pitchFamily="2" charset="0"/>
                <a:cs typeface="Poppins" panose="00000500000000000000" pitchFamily="2" charset="0"/>
              </a:rPr>
            </a:br>
            <a:br>
              <a:rPr lang="en-GB" altLang="en-US" sz="1800" b="1" dirty="0">
                <a:solidFill>
                  <a:srgbClr val="060645"/>
                </a:solidFill>
                <a:latin typeface="Poppins" panose="00000500000000000000" pitchFamily="2" charset="0"/>
                <a:cs typeface="Poppins" panose="00000500000000000000" pitchFamily="2" charset="0"/>
              </a:rPr>
            </a:br>
            <a:r>
              <a:rPr kumimoji="0" lang="en-GB" altLang="en-US" sz="1800" b="1" i="0" u="none" strike="noStrike" cap="none" normalizeH="0" baseline="0" dirty="0">
                <a:ln>
                  <a:noFill/>
                </a:ln>
                <a:solidFill>
                  <a:srgbClr val="060645"/>
                </a:solidFill>
                <a:effectLst/>
                <a:latin typeface="Poppins" panose="00000500000000000000" pitchFamily="2" charset="0"/>
                <a:cs typeface="Poppins" panose="00000500000000000000" pitchFamily="2" charset="0"/>
              </a:rPr>
              <a:t>Self-efficacy</a:t>
            </a:r>
            <a:r>
              <a:rPr lang="en-GB" altLang="en-US" sz="1800" b="1" dirty="0">
                <a:solidFill>
                  <a:srgbClr val="060645"/>
                </a:solidFill>
                <a:latin typeface="Poppins" panose="00000500000000000000" pitchFamily="2" charset="0"/>
                <a:cs typeface="Poppins" panose="00000500000000000000" pitchFamily="2" charset="0"/>
              </a:rPr>
              <a:t>: </a:t>
            </a:r>
            <a:r>
              <a:rPr lang="en-GB" sz="1800" kern="0" dirty="0">
                <a:solidFill>
                  <a:srgbClr val="002060"/>
                </a:solidFill>
                <a:latin typeface="Calibri Light" panose="020F0302020204030204" pitchFamily="34" charset="0"/>
                <a:ea typeface="Times New Roman" panose="02020603050405020304" pitchFamily="18" charset="0"/>
                <a:cs typeface="Poppins" panose="00000500000000000000" pitchFamily="2" charset="0"/>
              </a:rPr>
              <a:t>‘B</a:t>
            </a:r>
            <a:r>
              <a:rPr lang="en-GB" sz="1400" kern="0" dirty="0">
                <a:solidFill>
                  <a:srgbClr val="002060"/>
                </a:solidFill>
                <a:effectLst/>
                <a:latin typeface="Poppins" panose="00000500000000000000" pitchFamily="2" charset="0"/>
                <a:ea typeface="Times New Roman" panose="02020603050405020304" pitchFamily="18" charset="0"/>
                <a:cs typeface="Poppins" panose="00000500000000000000" pitchFamily="2" charset="0"/>
              </a:rPr>
              <a:t>eliefs in one’s capabilities to organise and execute the courses of action required to produce given attainments’ Bandura, 1997</a:t>
            </a:r>
            <a:br>
              <a:rPr kumimoji="0" lang="en-GB" altLang="en-US" sz="1400" b="0" i="0" u="none" strike="noStrike" cap="none" normalizeH="0" baseline="0" dirty="0">
                <a:ln>
                  <a:noFill/>
                </a:ln>
                <a:solidFill>
                  <a:schemeClr val="tx1"/>
                </a:solidFill>
                <a:effectLst/>
                <a:latin typeface="Poppins" panose="00000500000000000000" pitchFamily="2" charset="0"/>
                <a:ea typeface="Times New Roman" panose="02020603050405020304" pitchFamily="18" charset="0"/>
                <a:cs typeface="Poppins" panose="00000500000000000000" pitchFamily="2"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n-GB" altLang="en-US" sz="1200" b="0" i="0" u="none" strike="noStrike" cap="none" normalizeH="0" baseline="0" dirty="0">
              <a:ln>
                <a:noFill/>
              </a:ln>
              <a:solidFill>
                <a:srgbClr val="002060"/>
              </a:solidFill>
              <a:effectLst/>
              <a:latin typeface="Poppins" panose="00000500000000000000" pitchFamily="2" charset="0"/>
              <a:cs typeface="Poppins" panose="00000500000000000000" pitchFamily="2" charset="0"/>
            </a:endParaRPr>
          </a:p>
        </p:txBody>
      </p:sp>
      <p:pic>
        <p:nvPicPr>
          <p:cNvPr id="9" name="Picture 8" descr="A black and white logo&#10;&#10;Description automatically generated with low confidence">
            <a:extLst>
              <a:ext uri="{FF2B5EF4-FFF2-40B4-BE49-F238E27FC236}">
                <a16:creationId xmlns:a16="http://schemas.microsoft.com/office/drawing/2014/main" id="{6C7A6090-39D0-B303-D8E4-96EDB08762E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28464" y="379696"/>
            <a:ext cx="2273415" cy="744026"/>
          </a:xfrm>
          <a:prstGeom prst="rect">
            <a:avLst/>
          </a:prstGeom>
        </p:spPr>
      </p:pic>
      <p:pic>
        <p:nvPicPr>
          <p:cNvPr id="5" name="Picture 4" descr="A black background with blue text&#10;&#10;Description automatically generated">
            <a:extLst>
              <a:ext uri="{FF2B5EF4-FFF2-40B4-BE49-F238E27FC236}">
                <a16:creationId xmlns:a16="http://schemas.microsoft.com/office/drawing/2014/main" id="{0F097027-6750-6F5F-752A-302E070627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7016" y="6280564"/>
            <a:ext cx="2771745" cy="398346"/>
          </a:xfrm>
          <a:prstGeom prst="rect">
            <a:avLst/>
          </a:prstGeom>
        </p:spPr>
      </p:pic>
      <p:graphicFrame>
        <p:nvGraphicFramePr>
          <p:cNvPr id="4" name="Chart 3">
            <a:extLst>
              <a:ext uri="{FF2B5EF4-FFF2-40B4-BE49-F238E27FC236}">
                <a16:creationId xmlns:a16="http://schemas.microsoft.com/office/drawing/2014/main" id="{3A11EC2E-CDF8-5F00-37E2-AE8571068637}"/>
              </a:ext>
            </a:extLst>
          </p:cNvPr>
          <p:cNvGraphicFramePr/>
          <p:nvPr>
            <p:extLst>
              <p:ext uri="{D42A27DB-BD31-4B8C-83A1-F6EECF244321}">
                <p14:modId xmlns:p14="http://schemas.microsoft.com/office/powerpoint/2010/main" val="1400939382"/>
              </p:ext>
            </p:extLst>
          </p:nvPr>
        </p:nvGraphicFramePr>
        <p:xfrm>
          <a:off x="6270165" y="2569955"/>
          <a:ext cx="5697708" cy="2667159"/>
        </p:xfrm>
        <a:graphic>
          <a:graphicData uri="http://schemas.openxmlformats.org/drawingml/2006/chart">
            <c:chart xmlns:c="http://schemas.openxmlformats.org/drawingml/2006/chart" xmlns:r="http://schemas.openxmlformats.org/officeDocument/2006/relationships" r:id="rId6"/>
          </a:graphicData>
        </a:graphic>
      </p:graphicFrame>
      <p:sp>
        <p:nvSpPr>
          <p:cNvPr id="6" name="Speech Bubble: Oval 5">
            <a:extLst>
              <a:ext uri="{FF2B5EF4-FFF2-40B4-BE49-F238E27FC236}">
                <a16:creationId xmlns:a16="http://schemas.microsoft.com/office/drawing/2014/main" id="{0567E898-C80E-559F-05F3-014C2E862E73}"/>
              </a:ext>
            </a:extLst>
          </p:cNvPr>
          <p:cNvSpPr/>
          <p:nvPr/>
        </p:nvSpPr>
        <p:spPr>
          <a:xfrm>
            <a:off x="364491" y="2756226"/>
            <a:ext cx="2361174" cy="1800470"/>
          </a:xfrm>
          <a:prstGeom prst="wedgeEllipseCallou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72E1737F-C53D-0AB5-64E8-7A07C314D00E}"/>
              </a:ext>
            </a:extLst>
          </p:cNvPr>
          <p:cNvSpPr txBox="1"/>
          <p:nvPr/>
        </p:nvSpPr>
        <p:spPr>
          <a:xfrm>
            <a:off x="569185" y="3113049"/>
            <a:ext cx="2051221" cy="1200329"/>
          </a:xfrm>
          <a:prstGeom prst="rect">
            <a:avLst/>
          </a:prstGeom>
          <a:noFill/>
        </p:spPr>
        <p:txBody>
          <a:bodyPr wrap="square" rtlCol="0">
            <a:spAutoFit/>
          </a:bodyPr>
          <a:lstStyle/>
          <a:p>
            <a:r>
              <a:rPr lang="en-GB" sz="1200" kern="0" dirty="0">
                <a:effectLst/>
                <a:latin typeface="Poppins" panose="00000500000000000000" pitchFamily="2" charset="0"/>
                <a:ea typeface="Times New Roman" panose="02020603050405020304" pitchFamily="18" charset="0"/>
                <a:cs typeface="Poppins" panose="00000500000000000000" pitchFamily="2" charset="0"/>
              </a:rPr>
              <a:t>‘I was looking forward to the Chemistry tutorial to help fill in the blanks but logged off in tears due to the worry and lack of confidence with it’</a:t>
            </a:r>
            <a:endParaRPr lang="en-GB" sz="1200" dirty="0">
              <a:latin typeface="Poppins" panose="00000500000000000000" pitchFamily="2" charset="0"/>
              <a:cs typeface="Poppins" panose="00000500000000000000" pitchFamily="2" charset="0"/>
            </a:endParaRPr>
          </a:p>
        </p:txBody>
      </p:sp>
      <p:sp>
        <p:nvSpPr>
          <p:cNvPr id="10" name="TextBox 9">
            <a:extLst>
              <a:ext uri="{FF2B5EF4-FFF2-40B4-BE49-F238E27FC236}">
                <a16:creationId xmlns:a16="http://schemas.microsoft.com/office/drawing/2014/main" id="{99A758B2-5BBD-4E8A-6EC4-BF6FCEEB24BC}"/>
              </a:ext>
            </a:extLst>
          </p:cNvPr>
          <p:cNvSpPr txBox="1"/>
          <p:nvPr/>
        </p:nvSpPr>
        <p:spPr>
          <a:xfrm>
            <a:off x="3213360" y="2963963"/>
            <a:ext cx="2474491" cy="1384995"/>
          </a:xfrm>
          <a:prstGeom prst="rect">
            <a:avLst/>
          </a:prstGeom>
          <a:noFill/>
        </p:spPr>
        <p:txBody>
          <a:bodyPr wrap="square">
            <a:spAutoFit/>
          </a:bodyPr>
          <a:lstStyle/>
          <a:p>
            <a:r>
              <a:rPr lang="en-GB" sz="1200" kern="0" dirty="0">
                <a:effectLst/>
                <a:latin typeface="Poppins" panose="00000500000000000000" pitchFamily="2" charset="0"/>
                <a:ea typeface="Times New Roman" panose="02020603050405020304" pitchFamily="18" charset="0"/>
                <a:cs typeface="Poppins" panose="00000500000000000000" pitchFamily="2" charset="0"/>
              </a:rPr>
              <a:t>‘My confidence in my ability regarding understanding complex molecules as carbohydrates is very low and I have considered giving up my module due to this part in the studies’</a:t>
            </a:r>
            <a:endParaRPr lang="en-GB" sz="1200" dirty="0">
              <a:latin typeface="Poppins" panose="00000500000000000000" pitchFamily="2" charset="0"/>
              <a:cs typeface="Poppins" panose="00000500000000000000" pitchFamily="2" charset="0"/>
            </a:endParaRPr>
          </a:p>
        </p:txBody>
      </p:sp>
      <p:sp>
        <p:nvSpPr>
          <p:cNvPr id="11" name="Speech Bubble: Oval 10">
            <a:extLst>
              <a:ext uri="{FF2B5EF4-FFF2-40B4-BE49-F238E27FC236}">
                <a16:creationId xmlns:a16="http://schemas.microsoft.com/office/drawing/2014/main" id="{0AD6DDF9-2FD2-5E0A-1406-8FDB8FB1A6EA}"/>
              </a:ext>
            </a:extLst>
          </p:cNvPr>
          <p:cNvSpPr/>
          <p:nvPr/>
        </p:nvSpPr>
        <p:spPr>
          <a:xfrm flipH="1">
            <a:off x="2968761" y="2569955"/>
            <a:ext cx="2719090" cy="2149407"/>
          </a:xfrm>
          <a:prstGeom prst="wedgeEllipseCallou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C72FE8F3-4291-3778-5F9B-3F8A4F4EE942}"/>
              </a:ext>
            </a:extLst>
          </p:cNvPr>
          <p:cNvSpPr txBox="1"/>
          <p:nvPr/>
        </p:nvSpPr>
        <p:spPr>
          <a:xfrm>
            <a:off x="4086754" y="6478304"/>
            <a:ext cx="9093787" cy="276999"/>
          </a:xfrm>
          <a:prstGeom prst="rect">
            <a:avLst/>
          </a:prstGeom>
          <a:noFill/>
        </p:spPr>
        <p:txBody>
          <a:bodyPr wrap="square">
            <a:spAutoFit/>
          </a:bodyPr>
          <a:lstStyle/>
          <a:p>
            <a:r>
              <a:rPr lang="en-GB" sz="1200" b="0" i="0" dirty="0">
                <a:solidFill>
                  <a:srgbClr val="002060"/>
                </a:solidFill>
                <a:effectLst/>
                <a:latin typeface="Poppins" panose="00000500000000000000" pitchFamily="2" charset="0"/>
                <a:cs typeface="Poppins" panose="00000500000000000000" pitchFamily="2" charset="0"/>
              </a:rPr>
              <a:t>Bandura, A (1997) Self Efficacy: The Exercise of Control. Worth Publishers, New York, 1997 edition, May 1997</a:t>
            </a:r>
            <a:endParaRPr lang="en-GB" sz="1200" dirty="0"/>
          </a:p>
        </p:txBody>
      </p:sp>
      <p:sp>
        <p:nvSpPr>
          <p:cNvPr id="15" name="TextBox 14">
            <a:extLst>
              <a:ext uri="{FF2B5EF4-FFF2-40B4-BE49-F238E27FC236}">
                <a16:creationId xmlns:a16="http://schemas.microsoft.com/office/drawing/2014/main" id="{7D9A57E1-41FF-6445-CA86-8AF0D3D124D5}"/>
              </a:ext>
            </a:extLst>
          </p:cNvPr>
          <p:cNvSpPr txBox="1"/>
          <p:nvPr/>
        </p:nvSpPr>
        <p:spPr>
          <a:xfrm>
            <a:off x="169907" y="4840684"/>
            <a:ext cx="4698656" cy="461665"/>
          </a:xfrm>
          <a:prstGeom prst="rect">
            <a:avLst/>
          </a:prstGeom>
          <a:noFill/>
        </p:spPr>
        <p:txBody>
          <a:bodyPr wrap="square">
            <a:spAutoFit/>
          </a:bodyPr>
          <a:lstStyle/>
          <a:p>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Results from pilot study on ‘Science and Health’ level one module, </a:t>
            </a:r>
            <a:br>
              <a:rPr lang="en-GB" altLang="en-US" sz="1200" dirty="0">
                <a:solidFill>
                  <a:schemeClr val="tx1"/>
                </a:solidFill>
                <a:latin typeface="Arial" panose="020B0604020202020204" pitchFamily="34" charset="0"/>
                <a:ea typeface="Times New Roman" panose="02020603050405020304" pitchFamily="18" charset="0"/>
                <a:cs typeface="Arial" panose="020B0604020202020204" pitchFamily="34" charset="0"/>
              </a:rPr>
            </a:br>
            <a:r>
              <a:rPr lang="en-GB" altLang="en-US" sz="1200" dirty="0">
                <a:solidFill>
                  <a:schemeClr val="tx1"/>
                </a:solidFill>
                <a:latin typeface="Arial" panose="020B0604020202020204" pitchFamily="34" charset="0"/>
                <a:ea typeface="Times New Roman" panose="02020603050405020304" pitchFamily="18" charset="0"/>
                <a:cs typeface="Arial" panose="020B0604020202020204" pitchFamily="34" charset="0"/>
              </a:rPr>
              <a:t>October 2023 presentation</a:t>
            </a:r>
            <a:endParaRPr lang="en-GB" sz="1200" dirty="0"/>
          </a:p>
        </p:txBody>
      </p:sp>
      <p:sp>
        <p:nvSpPr>
          <p:cNvPr id="17" name="TextBox 16">
            <a:extLst>
              <a:ext uri="{FF2B5EF4-FFF2-40B4-BE49-F238E27FC236}">
                <a16:creationId xmlns:a16="http://schemas.microsoft.com/office/drawing/2014/main" id="{3BECE38A-ACAF-0941-000B-FF959910A739}"/>
              </a:ext>
            </a:extLst>
          </p:cNvPr>
          <p:cNvSpPr txBox="1"/>
          <p:nvPr/>
        </p:nvSpPr>
        <p:spPr>
          <a:xfrm>
            <a:off x="169907" y="5423672"/>
            <a:ext cx="11797966" cy="692497"/>
          </a:xfrm>
          <a:prstGeom prst="rect">
            <a:avLst/>
          </a:prstGeom>
          <a:noFill/>
        </p:spPr>
        <p:txBody>
          <a:bodyPr wrap="square">
            <a:spAutoFit/>
          </a:bodyPr>
          <a:lstStyle/>
          <a:p>
            <a:r>
              <a:rPr lang="en-GB" sz="1300" kern="0" dirty="0">
                <a:solidFill>
                  <a:srgbClr val="002060"/>
                </a:solidFill>
                <a:latin typeface="Poppins" panose="00000500000000000000" pitchFamily="2" charset="0"/>
                <a:cs typeface="Poppins" panose="00000500000000000000" pitchFamily="2" charset="0"/>
              </a:rPr>
              <a:t>The main study will involve quantitative questionnaires and qualitative reflective diaries to explore self-efficacy in introductory level science modules, specifically how self-efficacy fluctuates in response to module events. I am hoping to better understand what influences self-efficacy for students, and to build a framework based on this to assist teams on other modules to conduct similar work</a:t>
            </a:r>
            <a:endParaRPr lang="en-GB" sz="1300" dirty="0">
              <a:latin typeface="Poppins" panose="00000500000000000000" pitchFamily="2" charset="0"/>
              <a:cs typeface="Poppins" panose="00000500000000000000" pitchFamily="2" charset="0"/>
            </a:endParaRPr>
          </a:p>
        </p:txBody>
      </p:sp>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20778</TotalTime>
  <Words>323</Words>
  <Application>Microsoft Office PowerPoint</Application>
  <PresentationFormat>Widescreen</PresentationFormat>
  <Paragraphs>11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Poppins</vt:lpstr>
      <vt:lpstr>Office Theme</vt:lpstr>
      <vt:lpstr>Exploring self-efficacy in introductory level  science modules  Sam Johnson  Self-efficacy: ‘Beliefs in one’s capabilities to organise and execute the courses of action required to produce given attainments’ Bandura, 1997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482</cp:revision>
  <cp:lastPrinted>2018-10-16T09:27:54Z</cp:lastPrinted>
  <dcterms:created xsi:type="dcterms:W3CDTF">2017-05-06T04:58:44Z</dcterms:created>
  <dcterms:modified xsi:type="dcterms:W3CDTF">2024-06-11T09:10:24Z</dcterms:modified>
</cp:coreProperties>
</file>