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4"/>
  </p:notesMasterIdLst>
  <p:sldIdLst>
    <p:sldId id="290" r:id="rId2"/>
    <p:sldId id="257" r:id="rId3"/>
    <p:sldId id="259" r:id="rId4"/>
    <p:sldId id="293" r:id="rId5"/>
    <p:sldId id="291" r:id="rId6"/>
    <p:sldId id="298" r:id="rId7"/>
    <p:sldId id="289" r:id="rId8"/>
    <p:sldId id="292" r:id="rId9"/>
    <p:sldId id="294" r:id="rId10"/>
    <p:sldId id="295" r:id="rId11"/>
    <p:sldId id="296" r:id="rId12"/>
    <p:sldId id="297" r:id="rId13"/>
    <p:sldId id="299" r:id="rId14"/>
    <p:sldId id="302" r:id="rId15"/>
    <p:sldId id="303" r:id="rId16"/>
    <p:sldId id="304" r:id="rId17"/>
    <p:sldId id="305" r:id="rId18"/>
    <p:sldId id="306" r:id="rId19"/>
    <p:sldId id="307" r:id="rId20"/>
    <p:sldId id="308" r:id="rId21"/>
    <p:sldId id="300"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256" autoAdjust="0"/>
  </p:normalViewPr>
  <p:slideViewPr>
    <p:cSldViewPr snapToGrid="0">
      <p:cViewPr varScale="1">
        <p:scale>
          <a:sx n="63" d="100"/>
          <a:sy n="63" d="100"/>
        </p:scale>
        <p:origin x="145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46cfdf42809f152f/Documents/Open%20University/Prof%20Doc%20year%201/module%20stat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l23332\Work%20Folders\Documents\Prof%20Doc\Prof%20Doc%20year%203\Maths%20stat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sl23332\Work%20Folders\Documents\Prof%20Doc\Prof%20Doc%20year%203\Maths%20stat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l23332\Work%20Folders\Documents\Prof%20Doc\Prof%20Doc%20year%203\Preintervention%20study%20data\Questionnaire%20reponses\Overview%20of%20questionnaire%20data%2024J%20(version%201).xlsb.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l23332\Work%20Folders\Documents\Prof%20Doc\Prof%20Doc%20year%203\Preintervention%20study%20data\Questionnaire%20reponses\Overview%20of%20questionnaire%20data%2024J%20(version%201).xlsb.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l23332\Work%20Folders\Documents\Prof%20Doc\Prof%20Doc%20year%203\Preintervention%20study%20data\J%20and%20B%20comparison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l23332\Work%20Folders\Documents\Prof%20Doc\Prof%20Doc%20year%203\Preintervention%20study%20data\J%20and%20B%20comparison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l23332\Work%20Folders\Documents\Prof%20Doc\Prof%20Doc%20year%203\Preintervention%20study%20data\Student%20demographic%20data.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l23332\Work%20Folders\Documents\Prof%20Doc\Prof%20Doc%20year%203\Preintervention%20study%20data\Student%20demographic%20data.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GB" sz="1800" b="0" i="0" baseline="0" dirty="0">
                <a:effectLst/>
              </a:rPr>
              <a:t>% Withdrawal rates for science level 1 module </a:t>
            </a:r>
          </a:p>
          <a:p>
            <a:pPr>
              <a:defRPr sz="1800"/>
            </a:pPr>
            <a:r>
              <a:rPr lang="en-GB" sz="1800" b="0" i="0" baseline="0" dirty="0">
                <a:effectLst/>
              </a:rPr>
              <a:t>2018-2022</a:t>
            </a:r>
            <a:endParaRPr lang="en-GB" sz="1800" dirty="0">
              <a:effectLst/>
            </a:endParaRPr>
          </a:p>
        </c:rich>
      </c:tx>
      <c:layout>
        <c:manualLayout>
          <c:xMode val="edge"/>
          <c:yMode val="edge"/>
          <c:x val="0.16077485710793693"/>
          <c:y val="3.4042558261023918E-2"/>
        </c:manualLayout>
      </c:layout>
      <c:overlay val="0"/>
    </c:title>
    <c:autoTitleDeleted val="0"/>
    <c:plotArea>
      <c:layout/>
      <c:lineChart>
        <c:grouping val="standard"/>
        <c:varyColors val="0"/>
        <c:ser>
          <c:idx val="8"/>
          <c:order val="0"/>
          <c:tx>
            <c:v>SDK100 J</c:v>
          </c:tx>
          <c:cat>
            <c:numRef>
              <c:f>'[module stats.xlsx]Retention'!$I$19:$M$19</c:f>
              <c:numCache>
                <c:formatCode>General</c:formatCode>
                <c:ptCount val="5"/>
                <c:pt idx="0">
                  <c:v>2018</c:v>
                </c:pt>
                <c:pt idx="1">
                  <c:v>2019</c:v>
                </c:pt>
                <c:pt idx="2">
                  <c:v>2020</c:v>
                </c:pt>
                <c:pt idx="3">
                  <c:v>2021</c:v>
                </c:pt>
                <c:pt idx="4">
                  <c:v>2022</c:v>
                </c:pt>
              </c:numCache>
            </c:numRef>
          </c:cat>
          <c:val>
            <c:numRef>
              <c:f>'[module stats.xlsx]Retention'!$B$32,'[module stats.xlsx]Retention'!$B$34,'[module stats.xlsx]Retention'!$B$36,'[module stats.xlsx]Retention'!$B$38</c:f>
              <c:numCache>
                <c:formatCode>0.0</c:formatCode>
                <c:ptCount val="4"/>
                <c:pt idx="0">
                  <c:v>30.50221565731167</c:v>
                </c:pt>
                <c:pt idx="1">
                  <c:v>28.893587033121914</c:v>
                </c:pt>
                <c:pt idx="2">
                  <c:v>25.980392156862749</c:v>
                </c:pt>
                <c:pt idx="3">
                  <c:v>28.63247863247863</c:v>
                </c:pt>
              </c:numCache>
            </c:numRef>
          </c:val>
          <c:smooth val="0"/>
          <c:extLst>
            <c:ext xmlns:c16="http://schemas.microsoft.com/office/drawing/2014/chart" uri="{C3380CC4-5D6E-409C-BE32-E72D297353CC}">
              <c16:uniqueId val="{00000000-44F3-4BED-9CE5-178A966D83FA}"/>
            </c:ext>
          </c:extLst>
        </c:ser>
        <c:ser>
          <c:idx val="9"/>
          <c:order val="1"/>
          <c:tx>
            <c:v>S111 J</c:v>
          </c:tx>
          <c:cat>
            <c:numRef>
              <c:f>'[module stats.xlsx]Retention'!$I$19:$M$19</c:f>
              <c:numCache>
                <c:formatCode>General</c:formatCode>
                <c:ptCount val="5"/>
                <c:pt idx="0">
                  <c:v>2018</c:v>
                </c:pt>
                <c:pt idx="1">
                  <c:v>2019</c:v>
                </c:pt>
                <c:pt idx="2">
                  <c:v>2020</c:v>
                </c:pt>
                <c:pt idx="3">
                  <c:v>2021</c:v>
                </c:pt>
                <c:pt idx="4">
                  <c:v>2022</c:v>
                </c:pt>
              </c:numCache>
            </c:numRef>
          </c:cat>
          <c:val>
            <c:numRef>
              <c:f>'[module stats.xlsx]Retention'!$C$32,'[module stats.xlsx]Retention'!$C$34,'[module stats.xlsx]Retention'!$C$36,'[module stats.xlsx]Retention'!$C$38</c:f>
              <c:numCache>
                <c:formatCode>0.0</c:formatCode>
                <c:ptCount val="4"/>
                <c:pt idx="0">
                  <c:v>27.1356783919598</c:v>
                </c:pt>
                <c:pt idx="1">
                  <c:v>25.340014316392267</c:v>
                </c:pt>
                <c:pt idx="2">
                  <c:v>21.444954128440365</c:v>
                </c:pt>
                <c:pt idx="3">
                  <c:v>22.862957937584802</c:v>
                </c:pt>
              </c:numCache>
            </c:numRef>
          </c:val>
          <c:smooth val="0"/>
          <c:extLst>
            <c:ext xmlns:c16="http://schemas.microsoft.com/office/drawing/2014/chart" uri="{C3380CC4-5D6E-409C-BE32-E72D297353CC}">
              <c16:uniqueId val="{00000001-44F3-4BED-9CE5-178A966D83FA}"/>
            </c:ext>
          </c:extLst>
        </c:ser>
        <c:ser>
          <c:idx val="10"/>
          <c:order val="2"/>
          <c:tx>
            <c:v>S112 J</c:v>
          </c:tx>
          <c:cat>
            <c:numRef>
              <c:f>'[module stats.xlsx]Retention'!$I$19:$M$19</c:f>
              <c:numCache>
                <c:formatCode>General</c:formatCode>
                <c:ptCount val="5"/>
                <c:pt idx="0">
                  <c:v>2018</c:v>
                </c:pt>
                <c:pt idx="1">
                  <c:v>2019</c:v>
                </c:pt>
                <c:pt idx="2">
                  <c:v>2020</c:v>
                </c:pt>
                <c:pt idx="3">
                  <c:v>2021</c:v>
                </c:pt>
                <c:pt idx="4">
                  <c:v>2022</c:v>
                </c:pt>
              </c:numCache>
            </c:numRef>
          </c:cat>
          <c:val>
            <c:numRef>
              <c:f>'[module stats.xlsx]Retention'!$D$32,'[module stats.xlsx]Retention'!$D$34,'[module stats.xlsx]Retention'!$D$36,'[module stats.xlsx]Retention'!$D$38</c:f>
              <c:numCache>
                <c:formatCode>0.0</c:formatCode>
                <c:ptCount val="4"/>
                <c:pt idx="0">
                  <c:v>29.516876240900064</c:v>
                </c:pt>
                <c:pt idx="1">
                  <c:v>27.294256956779162</c:v>
                </c:pt>
                <c:pt idx="2">
                  <c:v>24.368421052631579</c:v>
                </c:pt>
                <c:pt idx="3">
                  <c:v>23.92807745504841</c:v>
                </c:pt>
              </c:numCache>
            </c:numRef>
          </c:val>
          <c:smooth val="0"/>
          <c:extLst>
            <c:ext xmlns:c16="http://schemas.microsoft.com/office/drawing/2014/chart" uri="{C3380CC4-5D6E-409C-BE32-E72D297353CC}">
              <c16:uniqueId val="{00000002-44F3-4BED-9CE5-178A966D83FA}"/>
            </c:ext>
          </c:extLst>
        </c:ser>
        <c:ser>
          <c:idx val="11"/>
          <c:order val="3"/>
          <c:tx>
            <c:v>E119 J</c:v>
          </c:tx>
          <c:cat>
            <c:numRef>
              <c:f>'[module stats.xlsx]Retention'!$I$19:$M$19</c:f>
              <c:numCache>
                <c:formatCode>General</c:formatCode>
                <c:ptCount val="5"/>
                <c:pt idx="0">
                  <c:v>2018</c:v>
                </c:pt>
                <c:pt idx="1">
                  <c:v>2019</c:v>
                </c:pt>
                <c:pt idx="2">
                  <c:v>2020</c:v>
                </c:pt>
                <c:pt idx="3">
                  <c:v>2021</c:v>
                </c:pt>
                <c:pt idx="4">
                  <c:v>2022</c:v>
                </c:pt>
              </c:numCache>
            </c:numRef>
          </c:cat>
          <c:val>
            <c:numRef>
              <c:f>'[module stats.xlsx]Retention'!$E$32,'[module stats.xlsx]Retention'!$E$34,'[module stats.xlsx]Retention'!$E$36,'[module stats.xlsx]Retention'!$E$38</c:f>
              <c:numCache>
                <c:formatCode>0.0</c:formatCode>
                <c:ptCount val="4"/>
                <c:pt idx="0">
                  <c:v>19.700214132762312</c:v>
                </c:pt>
                <c:pt idx="1">
                  <c:v>14.102564102564102</c:v>
                </c:pt>
                <c:pt idx="2">
                  <c:v>18.821839080459771</c:v>
                </c:pt>
                <c:pt idx="3">
                  <c:v>17.597765363128492</c:v>
                </c:pt>
              </c:numCache>
            </c:numRef>
          </c:val>
          <c:smooth val="0"/>
          <c:extLst>
            <c:ext xmlns:c16="http://schemas.microsoft.com/office/drawing/2014/chart" uri="{C3380CC4-5D6E-409C-BE32-E72D297353CC}">
              <c16:uniqueId val="{00000003-44F3-4BED-9CE5-178A966D83FA}"/>
            </c:ext>
          </c:extLst>
        </c:ser>
        <c:ser>
          <c:idx val="12"/>
          <c:order val="4"/>
          <c:tx>
            <c:v>U116 J</c:v>
          </c:tx>
          <c:cat>
            <c:numRef>
              <c:f>'[module stats.xlsx]Retention'!$I$19:$M$19</c:f>
              <c:numCache>
                <c:formatCode>General</c:formatCode>
                <c:ptCount val="5"/>
                <c:pt idx="0">
                  <c:v>2018</c:v>
                </c:pt>
                <c:pt idx="1">
                  <c:v>2019</c:v>
                </c:pt>
                <c:pt idx="2">
                  <c:v>2020</c:v>
                </c:pt>
                <c:pt idx="3">
                  <c:v>2021</c:v>
                </c:pt>
                <c:pt idx="4">
                  <c:v>2022</c:v>
                </c:pt>
              </c:numCache>
            </c:numRef>
          </c:cat>
          <c:val>
            <c:numRef>
              <c:f>'[module stats.xlsx]Retention'!$F$32,'[module stats.xlsx]Retention'!$F$34,'[module stats.xlsx]Retention'!$F$36,'[module stats.xlsx]Retention'!$F$38</c:f>
              <c:numCache>
                <c:formatCode>0.0</c:formatCode>
                <c:ptCount val="4"/>
                <c:pt idx="0">
                  <c:v>17.463617463617464</c:v>
                </c:pt>
                <c:pt idx="1">
                  <c:v>19.516407599309154</c:v>
                </c:pt>
                <c:pt idx="2">
                  <c:v>15.61771561771562</c:v>
                </c:pt>
                <c:pt idx="3">
                  <c:v>15.544041450777202</c:v>
                </c:pt>
              </c:numCache>
            </c:numRef>
          </c:val>
          <c:smooth val="0"/>
          <c:extLst>
            <c:ext xmlns:c16="http://schemas.microsoft.com/office/drawing/2014/chart" uri="{C3380CC4-5D6E-409C-BE32-E72D297353CC}">
              <c16:uniqueId val="{00000004-44F3-4BED-9CE5-178A966D83FA}"/>
            </c:ext>
          </c:extLst>
        </c:ser>
        <c:ser>
          <c:idx val="13"/>
          <c:order val="5"/>
          <c:tx>
            <c:v>SDK100 B</c:v>
          </c:tx>
          <c:cat>
            <c:numRef>
              <c:f>'[module stats.xlsx]Retention'!$I$19:$M$19</c:f>
              <c:numCache>
                <c:formatCode>General</c:formatCode>
                <c:ptCount val="5"/>
                <c:pt idx="0">
                  <c:v>2018</c:v>
                </c:pt>
                <c:pt idx="1">
                  <c:v>2019</c:v>
                </c:pt>
                <c:pt idx="2">
                  <c:v>2020</c:v>
                </c:pt>
                <c:pt idx="3">
                  <c:v>2021</c:v>
                </c:pt>
                <c:pt idx="4">
                  <c:v>2022</c:v>
                </c:pt>
              </c:numCache>
            </c:numRef>
          </c:cat>
          <c:val>
            <c:numRef>
              <c:f>'[module stats.xlsx]Retention'!$B$33,'[module stats.xlsx]Retention'!$B$35,'[module stats.xlsx]Retention'!$B$37,'[module stats.xlsx]Retention'!$B$39</c:f>
              <c:numCache>
                <c:formatCode>0.0</c:formatCode>
                <c:ptCount val="4"/>
                <c:pt idx="0">
                  <c:v>35.679012345679013</c:v>
                </c:pt>
                <c:pt idx="1">
                  <c:v>32.868757259001164</c:v>
                </c:pt>
                <c:pt idx="2">
                  <c:v>28.0107047279215</c:v>
                </c:pt>
                <c:pt idx="3">
                  <c:v>32.004981320049815</c:v>
                </c:pt>
              </c:numCache>
            </c:numRef>
          </c:val>
          <c:smooth val="0"/>
          <c:extLst>
            <c:ext xmlns:c16="http://schemas.microsoft.com/office/drawing/2014/chart" uri="{C3380CC4-5D6E-409C-BE32-E72D297353CC}">
              <c16:uniqueId val="{00000005-44F3-4BED-9CE5-178A966D83FA}"/>
            </c:ext>
          </c:extLst>
        </c:ser>
        <c:ser>
          <c:idx val="14"/>
          <c:order val="6"/>
          <c:tx>
            <c:v>S111 B</c:v>
          </c:tx>
          <c:cat>
            <c:numRef>
              <c:f>'[module stats.xlsx]Retention'!$I$19:$M$19</c:f>
              <c:numCache>
                <c:formatCode>General</c:formatCode>
                <c:ptCount val="5"/>
                <c:pt idx="0">
                  <c:v>2018</c:v>
                </c:pt>
                <c:pt idx="1">
                  <c:v>2019</c:v>
                </c:pt>
                <c:pt idx="2">
                  <c:v>2020</c:v>
                </c:pt>
                <c:pt idx="3">
                  <c:v>2021</c:v>
                </c:pt>
                <c:pt idx="4">
                  <c:v>2022</c:v>
                </c:pt>
              </c:numCache>
            </c:numRef>
          </c:cat>
          <c:val>
            <c:numRef>
              <c:f>'[module stats.xlsx]Retention'!$C$33,'[module stats.xlsx]Retention'!$C$35,'[module stats.xlsx]Retention'!$C$37,'[module stats.xlsx]Retention'!$C$39</c:f>
              <c:numCache>
                <c:formatCode>0.0</c:formatCode>
                <c:ptCount val="4"/>
                <c:pt idx="0">
                  <c:v>29.187817258883246</c:v>
                </c:pt>
                <c:pt idx="1">
                  <c:v>31.140939597315437</c:v>
                </c:pt>
                <c:pt idx="2">
                  <c:v>22.537878787878789</c:v>
                </c:pt>
                <c:pt idx="3">
                  <c:v>23.024830699774267</c:v>
                </c:pt>
              </c:numCache>
            </c:numRef>
          </c:val>
          <c:smooth val="0"/>
          <c:extLst>
            <c:ext xmlns:c16="http://schemas.microsoft.com/office/drawing/2014/chart" uri="{C3380CC4-5D6E-409C-BE32-E72D297353CC}">
              <c16:uniqueId val="{00000006-44F3-4BED-9CE5-178A966D83FA}"/>
            </c:ext>
          </c:extLst>
        </c:ser>
        <c:ser>
          <c:idx val="15"/>
          <c:order val="7"/>
          <c:tx>
            <c:v>U116 B</c:v>
          </c:tx>
          <c:cat>
            <c:numRef>
              <c:f>'[module stats.xlsx]Retention'!$I$19:$M$19</c:f>
              <c:numCache>
                <c:formatCode>General</c:formatCode>
                <c:ptCount val="5"/>
                <c:pt idx="0">
                  <c:v>2018</c:v>
                </c:pt>
                <c:pt idx="1">
                  <c:v>2019</c:v>
                </c:pt>
                <c:pt idx="2">
                  <c:v>2020</c:v>
                </c:pt>
                <c:pt idx="3">
                  <c:v>2021</c:v>
                </c:pt>
                <c:pt idx="4">
                  <c:v>2022</c:v>
                </c:pt>
              </c:numCache>
            </c:numRef>
          </c:cat>
          <c:val>
            <c:numRef>
              <c:f>'[module stats.xlsx]Retention'!$F$33,'[module stats.xlsx]Retention'!$F$35,'[module stats.xlsx]Retention'!$F$37,'[module stats.xlsx]Retention'!$F$39</c:f>
              <c:numCache>
                <c:formatCode>0.0</c:formatCode>
                <c:ptCount val="4"/>
                <c:pt idx="0">
                  <c:v>17.408123791102515</c:v>
                </c:pt>
                <c:pt idx="1">
                  <c:v>17.944535073409462</c:v>
                </c:pt>
                <c:pt idx="2">
                  <c:v>15.429234338747101</c:v>
                </c:pt>
                <c:pt idx="3">
                  <c:v>18.55828220858896</c:v>
                </c:pt>
              </c:numCache>
            </c:numRef>
          </c:val>
          <c:smooth val="0"/>
          <c:extLst>
            <c:ext xmlns:c16="http://schemas.microsoft.com/office/drawing/2014/chart" uri="{C3380CC4-5D6E-409C-BE32-E72D297353CC}">
              <c16:uniqueId val="{00000007-44F3-4BED-9CE5-178A966D83FA}"/>
            </c:ext>
          </c:extLst>
        </c:ser>
        <c:dLbls>
          <c:showLegendKey val="0"/>
          <c:showVal val="0"/>
          <c:showCatName val="0"/>
          <c:showSerName val="0"/>
          <c:showPercent val="0"/>
          <c:showBubbleSize val="0"/>
        </c:dLbls>
        <c:marker val="1"/>
        <c:smooth val="0"/>
        <c:axId val="467527032"/>
        <c:axId val="467527992"/>
      </c:lineChart>
      <c:catAx>
        <c:axId val="4675270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527992"/>
        <c:crosses val="autoZero"/>
        <c:auto val="1"/>
        <c:lblAlgn val="ctr"/>
        <c:lblOffset val="100"/>
        <c:noMultiLvlLbl val="0"/>
      </c:catAx>
      <c:valAx>
        <c:axId val="467527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GB"/>
                  <a:t>%</a:t>
                </a:r>
                <a:r>
                  <a:rPr lang="en-GB" baseline="0"/>
                  <a:t> Withdrawal rates</a:t>
                </a:r>
                <a:endParaRPr lang="en-GB"/>
              </a:p>
            </c:rich>
          </c:tx>
          <c:layout>
            <c:manualLayout>
              <c:xMode val="edge"/>
              <c:yMode val="edge"/>
              <c:x val="1.656314545497228E-2"/>
              <c:y val="0.35237175069291349"/>
            </c:manualLayout>
          </c:layout>
          <c:overlay val="0"/>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527032"/>
        <c:crosses val="autoZero"/>
        <c:crossBetween val="between"/>
      </c:valAx>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Pre- and post-intervention self-efficacy scores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Pre-intervention</c:v>
          </c:tx>
          <c:spPr>
            <a:solidFill>
              <a:schemeClr val="accent1"/>
            </a:solidFill>
            <a:ln>
              <a:noFill/>
            </a:ln>
            <a:effectLst/>
          </c:spPr>
          <c:invertIfNegative val="0"/>
          <c:cat>
            <c:strRef>
              <c:f>Sheet2!$A$5:$A$13</c:f>
              <c:strCache>
                <c:ptCount val="9"/>
                <c:pt idx="0">
                  <c:v>Staying on track with studies if presented with unforeseen circumstances (e.g. illness)</c:v>
                </c:pt>
                <c:pt idx="1">
                  <c:v>Managing stress levels</c:v>
                </c:pt>
                <c:pt idx="2">
                  <c:v>Selecting and applying suitable stress management strategies</c:v>
                </c:pt>
                <c:pt idx="3">
                  <c:v>Persevere through studies during periods of high levels of stress</c:v>
                </c:pt>
                <c:pt idx="4">
                  <c:v>Assessing if time or stress management strategies are effective</c:v>
                </c:pt>
                <c:pt idx="5">
                  <c:v>Asking for help regarding time and stress management</c:v>
                </c:pt>
                <c:pt idx="6">
                  <c:v>Selecting suitable time management strategies and applying them</c:v>
                </c:pt>
                <c:pt idx="7">
                  <c:v>Manage time effectively whilst studying</c:v>
                </c:pt>
                <c:pt idx="8">
                  <c:v>Assessing  own stress levels</c:v>
                </c:pt>
              </c:strCache>
            </c:strRef>
          </c:cat>
          <c:val>
            <c:numRef>
              <c:f>Sheet2!$B$5:$B$13</c:f>
              <c:numCache>
                <c:formatCode>General</c:formatCode>
                <c:ptCount val="9"/>
                <c:pt idx="0">
                  <c:v>3.2</c:v>
                </c:pt>
                <c:pt idx="1">
                  <c:v>3.25</c:v>
                </c:pt>
                <c:pt idx="2">
                  <c:v>3.2</c:v>
                </c:pt>
                <c:pt idx="3">
                  <c:v>3.36</c:v>
                </c:pt>
                <c:pt idx="4">
                  <c:v>3.35</c:v>
                </c:pt>
                <c:pt idx="5">
                  <c:v>3.15</c:v>
                </c:pt>
                <c:pt idx="6">
                  <c:v>3.55</c:v>
                </c:pt>
                <c:pt idx="7">
                  <c:v>3.5</c:v>
                </c:pt>
                <c:pt idx="8">
                  <c:v>3.7</c:v>
                </c:pt>
              </c:numCache>
            </c:numRef>
          </c:val>
          <c:extLst>
            <c:ext xmlns:c16="http://schemas.microsoft.com/office/drawing/2014/chart" uri="{C3380CC4-5D6E-409C-BE32-E72D297353CC}">
              <c16:uniqueId val="{00000000-FCC8-45E1-A8BA-B40F92F15BA7}"/>
            </c:ext>
          </c:extLst>
        </c:ser>
        <c:ser>
          <c:idx val="1"/>
          <c:order val="1"/>
          <c:tx>
            <c:v>Post-intervention</c:v>
          </c:tx>
          <c:spPr>
            <a:solidFill>
              <a:schemeClr val="accent3">
                <a:lumMod val="75000"/>
              </a:schemeClr>
            </a:solidFill>
            <a:ln>
              <a:noFill/>
            </a:ln>
            <a:effectLst/>
          </c:spPr>
          <c:invertIfNegative val="0"/>
          <c:cat>
            <c:strRef>
              <c:f>Sheet2!$A$5:$A$13</c:f>
              <c:strCache>
                <c:ptCount val="9"/>
                <c:pt idx="0">
                  <c:v>Staying on track with studies if presented with unforeseen circumstances (e.g. illness)</c:v>
                </c:pt>
                <c:pt idx="1">
                  <c:v>Managing stress levels</c:v>
                </c:pt>
                <c:pt idx="2">
                  <c:v>Selecting and applying suitable stress management strategies</c:v>
                </c:pt>
                <c:pt idx="3">
                  <c:v>Persevere through studies during periods of high levels of stress</c:v>
                </c:pt>
                <c:pt idx="4">
                  <c:v>Assessing if time or stress management strategies are effective</c:v>
                </c:pt>
                <c:pt idx="5">
                  <c:v>Asking for help regarding time and stress management</c:v>
                </c:pt>
                <c:pt idx="6">
                  <c:v>Selecting suitable time management strategies and applying them</c:v>
                </c:pt>
                <c:pt idx="7">
                  <c:v>Manage time effectively whilst studying</c:v>
                </c:pt>
                <c:pt idx="8">
                  <c:v>Assessing  own stress levels</c:v>
                </c:pt>
              </c:strCache>
            </c:strRef>
          </c:cat>
          <c:val>
            <c:numRef>
              <c:f>Sheet2!$C$5:$C$13</c:f>
              <c:numCache>
                <c:formatCode>General</c:formatCode>
                <c:ptCount val="9"/>
                <c:pt idx="0">
                  <c:v>3.2</c:v>
                </c:pt>
                <c:pt idx="1">
                  <c:v>3.4</c:v>
                </c:pt>
                <c:pt idx="2">
                  <c:v>3.6</c:v>
                </c:pt>
                <c:pt idx="3">
                  <c:v>3.7</c:v>
                </c:pt>
                <c:pt idx="4">
                  <c:v>3.8</c:v>
                </c:pt>
                <c:pt idx="5">
                  <c:v>3.2</c:v>
                </c:pt>
                <c:pt idx="6">
                  <c:v>3.8</c:v>
                </c:pt>
                <c:pt idx="7">
                  <c:v>3.8</c:v>
                </c:pt>
                <c:pt idx="8">
                  <c:v>3.8</c:v>
                </c:pt>
              </c:numCache>
            </c:numRef>
          </c:val>
          <c:extLst>
            <c:ext xmlns:c16="http://schemas.microsoft.com/office/drawing/2014/chart" uri="{C3380CC4-5D6E-409C-BE32-E72D297353CC}">
              <c16:uniqueId val="{00000001-FCC8-45E1-A8BA-B40F92F15BA7}"/>
            </c:ext>
          </c:extLst>
        </c:ser>
        <c:dLbls>
          <c:showLegendKey val="0"/>
          <c:showVal val="0"/>
          <c:showCatName val="0"/>
          <c:showSerName val="0"/>
          <c:showPercent val="0"/>
          <c:showBubbleSize val="0"/>
        </c:dLbls>
        <c:gapWidth val="219"/>
        <c:overlap val="-27"/>
        <c:axId val="814243768"/>
        <c:axId val="814246288"/>
      </c:barChart>
      <c:catAx>
        <c:axId val="8142437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Self-efficacy</a:t>
                </a:r>
                <a:r>
                  <a:rPr lang="en-GB" sz="1400" baseline="0"/>
                  <a:t> questions</a:t>
                </a:r>
                <a:endParaRPr lang="en-GB" sz="1400"/>
              </a:p>
            </c:rich>
          </c:tx>
          <c:layout>
            <c:manualLayout>
              <c:xMode val="edge"/>
              <c:yMode val="edge"/>
              <c:x val="0.41174846391467057"/>
              <c:y val="0.890631447693631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246288"/>
        <c:crosses val="autoZero"/>
        <c:auto val="1"/>
        <c:lblAlgn val="ctr"/>
        <c:lblOffset val="100"/>
        <c:noMultiLvlLbl val="0"/>
      </c:catAx>
      <c:valAx>
        <c:axId val="814246288"/>
        <c:scaling>
          <c:orientation val="minMax"/>
          <c:max val="5"/>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Self-efficacy score</a:t>
                </a:r>
                <a:r>
                  <a:rPr lang="en-GB" sz="1400" baseline="0"/>
                  <a:t> 1-5</a:t>
                </a:r>
                <a:endParaRPr lang="en-GB"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24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GB" sz="1800" b="0" i="0" baseline="0" dirty="0">
                <a:effectLst/>
              </a:rPr>
              <a:t>% Withdrawal rates for maths level 1 module </a:t>
            </a:r>
          </a:p>
          <a:p>
            <a:pPr>
              <a:defRPr sz="1800"/>
            </a:pPr>
            <a:r>
              <a:rPr lang="en-GB" sz="1800" b="0" i="0" baseline="0" dirty="0">
                <a:effectLst/>
              </a:rPr>
              <a:t>2018-2022</a:t>
            </a:r>
            <a:endParaRPr lang="en-GB" sz="1800" dirty="0">
              <a:effectLst/>
            </a:endParaRPr>
          </a:p>
        </c:rich>
      </c:tx>
      <c:layout>
        <c:manualLayout>
          <c:xMode val="edge"/>
          <c:yMode val="edge"/>
          <c:x val="0.16077485710793693"/>
          <c:y val="3.4042558261023918E-2"/>
        </c:manualLayout>
      </c:layout>
      <c:overlay val="0"/>
    </c:title>
    <c:autoTitleDeleted val="0"/>
    <c:plotArea>
      <c:layout/>
      <c:lineChart>
        <c:grouping val="standard"/>
        <c:varyColors val="0"/>
        <c:ser>
          <c:idx val="0"/>
          <c:order val="0"/>
          <c:tx>
            <c:v>MU123 J</c:v>
          </c:tx>
          <c:val>
            <c:numRef>
              <c:f>(Sheet1!$E$8,Sheet1!$G$8,Sheet1!$I$8,Sheet1!$K$8,Sheet1!$M$8)</c:f>
              <c:numCache>
                <c:formatCode>0.0</c:formatCode>
                <c:ptCount val="5"/>
                <c:pt idx="0">
                  <c:v>19.433781190019197</c:v>
                </c:pt>
                <c:pt idx="1">
                  <c:v>20.068694798822374</c:v>
                </c:pt>
                <c:pt idx="2">
                  <c:v>18.468823993685874</c:v>
                </c:pt>
                <c:pt idx="3">
                  <c:v>20.244862264975954</c:v>
                </c:pt>
                <c:pt idx="4">
                  <c:v>20.877458396369139</c:v>
                </c:pt>
              </c:numCache>
            </c:numRef>
          </c:val>
          <c:smooth val="0"/>
          <c:extLst>
            <c:ext xmlns:c16="http://schemas.microsoft.com/office/drawing/2014/chart" uri="{C3380CC4-5D6E-409C-BE32-E72D297353CC}">
              <c16:uniqueId val="{00000000-497A-4137-A4B0-25D890BB6DD6}"/>
            </c:ext>
          </c:extLst>
        </c:ser>
        <c:ser>
          <c:idx val="1"/>
          <c:order val="1"/>
          <c:tx>
            <c:v>MU123 B</c:v>
          </c:tx>
          <c:val>
            <c:numRef>
              <c:f>(Sheet1!$F$8,Sheet1!$H$8,Sheet1!$J$8,Sheet1!$L$8)</c:f>
              <c:numCache>
                <c:formatCode>0.0</c:formatCode>
                <c:ptCount val="4"/>
                <c:pt idx="0">
                  <c:v>20.64343163538874</c:v>
                </c:pt>
                <c:pt idx="1">
                  <c:v>20.845481049562682</c:v>
                </c:pt>
                <c:pt idx="2">
                  <c:v>19.765066394279877</c:v>
                </c:pt>
                <c:pt idx="3">
                  <c:v>22.594142259414227</c:v>
                </c:pt>
              </c:numCache>
            </c:numRef>
          </c:val>
          <c:smooth val="0"/>
          <c:extLst>
            <c:ext xmlns:c16="http://schemas.microsoft.com/office/drawing/2014/chart" uri="{C3380CC4-5D6E-409C-BE32-E72D297353CC}">
              <c16:uniqueId val="{00000001-497A-4137-A4B0-25D890BB6DD6}"/>
            </c:ext>
          </c:extLst>
        </c:ser>
        <c:ser>
          <c:idx val="2"/>
          <c:order val="2"/>
          <c:tx>
            <c:v>MST124 J</c:v>
          </c:tx>
          <c:val>
            <c:numRef>
              <c:f>(Sheet1!$E$9,Sheet1!$G$9,Sheet1!$I$9,Sheet1!$K$9,Sheet1!$M$9)</c:f>
              <c:numCache>
                <c:formatCode>0.0</c:formatCode>
                <c:ptCount val="5"/>
                <c:pt idx="0">
                  <c:v>31.19447186574531</c:v>
                </c:pt>
                <c:pt idx="1">
                  <c:v>28.128031037827348</c:v>
                </c:pt>
                <c:pt idx="2">
                  <c:v>25.627705627705627</c:v>
                </c:pt>
                <c:pt idx="3">
                  <c:v>27.486785199423352</c:v>
                </c:pt>
                <c:pt idx="4">
                  <c:v>29.389721627408992</c:v>
                </c:pt>
              </c:numCache>
            </c:numRef>
          </c:val>
          <c:smooth val="0"/>
          <c:extLst>
            <c:ext xmlns:c16="http://schemas.microsoft.com/office/drawing/2014/chart" uri="{C3380CC4-5D6E-409C-BE32-E72D297353CC}">
              <c16:uniqueId val="{00000002-497A-4137-A4B0-25D890BB6DD6}"/>
            </c:ext>
          </c:extLst>
        </c:ser>
        <c:ser>
          <c:idx val="3"/>
          <c:order val="3"/>
          <c:tx>
            <c:v>MST124 B</c:v>
          </c:tx>
          <c:val>
            <c:numRef>
              <c:f>(Sheet1!$F$9,Sheet1!$H$9,Sheet1!$J$9,Sheet1!$L$9)</c:f>
              <c:numCache>
                <c:formatCode>0.0</c:formatCode>
                <c:ptCount val="4"/>
                <c:pt idx="0">
                  <c:v>34.704112337011033</c:v>
                </c:pt>
                <c:pt idx="1">
                  <c:v>29.708737864077673</c:v>
                </c:pt>
                <c:pt idx="2">
                  <c:v>27.450980392156865</c:v>
                </c:pt>
                <c:pt idx="3">
                  <c:v>34.38368860055607</c:v>
                </c:pt>
              </c:numCache>
            </c:numRef>
          </c:val>
          <c:smooth val="0"/>
          <c:extLst>
            <c:ext xmlns:c16="http://schemas.microsoft.com/office/drawing/2014/chart" uri="{C3380CC4-5D6E-409C-BE32-E72D297353CC}">
              <c16:uniqueId val="{00000003-497A-4137-A4B0-25D890BB6DD6}"/>
            </c:ext>
          </c:extLst>
        </c:ser>
        <c:ser>
          <c:idx val="4"/>
          <c:order val="4"/>
          <c:tx>
            <c:v>MST125 J</c:v>
          </c:tx>
          <c:val>
            <c:numRef>
              <c:f>(Sheet1!$E$10,Sheet1!$G$10,Sheet1!$I$10,Sheet1!$K$10,Sheet1!$M$10)</c:f>
              <c:numCache>
                <c:formatCode>0.0</c:formatCode>
                <c:ptCount val="5"/>
                <c:pt idx="0">
                  <c:v>22.613636363636363</c:v>
                </c:pt>
                <c:pt idx="1">
                  <c:v>21.59090909090909</c:v>
                </c:pt>
                <c:pt idx="2">
                  <c:v>19.451371571072318</c:v>
                </c:pt>
                <c:pt idx="3">
                  <c:v>22.422680412371136</c:v>
                </c:pt>
                <c:pt idx="4">
                  <c:v>24.159021406727827</c:v>
                </c:pt>
              </c:numCache>
            </c:numRef>
          </c:val>
          <c:smooth val="0"/>
          <c:extLst>
            <c:ext xmlns:c16="http://schemas.microsoft.com/office/drawing/2014/chart" uri="{C3380CC4-5D6E-409C-BE32-E72D297353CC}">
              <c16:uniqueId val="{00000004-497A-4137-A4B0-25D890BB6DD6}"/>
            </c:ext>
          </c:extLst>
        </c:ser>
        <c:ser>
          <c:idx val="5"/>
          <c:order val="5"/>
          <c:tx>
            <c:v>MST125 B</c:v>
          </c:tx>
          <c:val>
            <c:numRef>
              <c:f>(Sheet1!$F$10,Sheet1!$H$10,Sheet1!$J$10,Sheet1!$L$10)</c:f>
              <c:numCache>
                <c:formatCode>0.0</c:formatCode>
                <c:ptCount val="4"/>
                <c:pt idx="0">
                  <c:v>28.487229862475445</c:v>
                </c:pt>
                <c:pt idx="1">
                  <c:v>28.160919540229884</c:v>
                </c:pt>
                <c:pt idx="2">
                  <c:v>26.887661141804784</c:v>
                </c:pt>
                <c:pt idx="3">
                  <c:v>32.523364485981311</c:v>
                </c:pt>
              </c:numCache>
            </c:numRef>
          </c:val>
          <c:smooth val="0"/>
          <c:extLst>
            <c:ext xmlns:c16="http://schemas.microsoft.com/office/drawing/2014/chart" uri="{C3380CC4-5D6E-409C-BE32-E72D297353CC}">
              <c16:uniqueId val="{00000005-497A-4137-A4B0-25D890BB6DD6}"/>
            </c:ext>
          </c:extLst>
        </c:ser>
        <c:dLbls>
          <c:showLegendKey val="0"/>
          <c:showVal val="0"/>
          <c:showCatName val="0"/>
          <c:showSerName val="0"/>
          <c:showPercent val="0"/>
          <c:showBubbleSize val="0"/>
        </c:dLbls>
        <c:marker val="1"/>
        <c:smooth val="0"/>
        <c:axId val="467527032"/>
        <c:axId val="467527992"/>
      </c:lineChart>
      <c:catAx>
        <c:axId val="4675270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527992"/>
        <c:crosses val="autoZero"/>
        <c:auto val="1"/>
        <c:lblAlgn val="ctr"/>
        <c:lblOffset val="100"/>
        <c:noMultiLvlLbl val="0"/>
      </c:catAx>
      <c:valAx>
        <c:axId val="467527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GB"/>
                  <a:t>%</a:t>
                </a:r>
                <a:r>
                  <a:rPr lang="en-GB" baseline="0"/>
                  <a:t> Withdrawal rates</a:t>
                </a:r>
                <a:endParaRPr lang="en-GB"/>
              </a:p>
            </c:rich>
          </c:tx>
          <c:layout>
            <c:manualLayout>
              <c:xMode val="edge"/>
              <c:yMode val="edge"/>
              <c:x val="1.656314545497228E-2"/>
              <c:y val="0.35237175069291349"/>
            </c:manualLayout>
          </c:layout>
          <c:overlay val="0"/>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527032"/>
        <c:crosses val="autoZero"/>
        <c:crossBetween val="between"/>
      </c:valAx>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Gap analysis of the sources of self-efficacy present in the first 14 weeks/ 8</a:t>
            </a:r>
            <a:r>
              <a:rPr lang="en-GB" sz="1800" baseline="0"/>
              <a:t> units</a:t>
            </a:r>
            <a:r>
              <a:rPr lang="en-GB" sz="1800"/>
              <a:t> of two online introductory STEM modules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Science and Health</c:v>
          </c:tx>
          <c:spPr>
            <a:solidFill>
              <a:schemeClr val="accent1"/>
            </a:solidFill>
            <a:ln>
              <a:noFill/>
            </a:ln>
            <a:effectLst/>
            <a:sp3d/>
          </c:spPr>
          <c:invertIfNegative val="0"/>
          <c:cat>
            <c:strRef>
              <c:f>Sheet2!$A$2:$A$5</c:f>
              <c:strCache>
                <c:ptCount val="4"/>
                <c:pt idx="0">
                  <c:v>Mastery experience</c:v>
                </c:pt>
                <c:pt idx="1">
                  <c:v>Verbal persuasion</c:v>
                </c:pt>
                <c:pt idx="2">
                  <c:v>Social persuasion</c:v>
                </c:pt>
                <c:pt idx="3">
                  <c:v>Emotional arousal</c:v>
                </c:pt>
              </c:strCache>
            </c:strRef>
          </c:cat>
          <c:val>
            <c:numRef>
              <c:f>Sheet2!$B$2:$B$5</c:f>
              <c:numCache>
                <c:formatCode>General</c:formatCode>
                <c:ptCount val="4"/>
                <c:pt idx="0">
                  <c:v>53.1</c:v>
                </c:pt>
                <c:pt idx="1">
                  <c:v>25</c:v>
                </c:pt>
                <c:pt idx="2">
                  <c:v>18.8</c:v>
                </c:pt>
                <c:pt idx="3">
                  <c:v>3.1</c:v>
                </c:pt>
              </c:numCache>
            </c:numRef>
          </c:val>
          <c:extLst>
            <c:ext xmlns:c16="http://schemas.microsoft.com/office/drawing/2014/chart" uri="{C3380CC4-5D6E-409C-BE32-E72D297353CC}">
              <c16:uniqueId val="{00000000-9E17-4214-82F8-20C8F3DAF6AB}"/>
            </c:ext>
          </c:extLst>
        </c:ser>
        <c:ser>
          <c:idx val="1"/>
          <c:order val="1"/>
          <c:tx>
            <c:v>Essential Mathematics 1</c:v>
          </c:tx>
          <c:spPr>
            <a:solidFill>
              <a:schemeClr val="accent2"/>
            </a:solidFill>
            <a:ln>
              <a:noFill/>
            </a:ln>
            <a:effectLst/>
            <a:sp3d/>
          </c:spPr>
          <c:invertIfNegative val="0"/>
          <c:cat>
            <c:strRef>
              <c:f>Sheet2!$A$2:$A$5</c:f>
              <c:strCache>
                <c:ptCount val="4"/>
                <c:pt idx="0">
                  <c:v>Mastery experience</c:v>
                </c:pt>
                <c:pt idx="1">
                  <c:v>Verbal persuasion</c:v>
                </c:pt>
                <c:pt idx="2">
                  <c:v>Social persuasion</c:v>
                </c:pt>
                <c:pt idx="3">
                  <c:v>Emotional arousal</c:v>
                </c:pt>
              </c:strCache>
            </c:strRef>
          </c:cat>
          <c:val>
            <c:numRef>
              <c:f>Sheet2!$C$2:$C$5</c:f>
              <c:numCache>
                <c:formatCode>General</c:formatCode>
                <c:ptCount val="4"/>
                <c:pt idx="0">
                  <c:v>58</c:v>
                </c:pt>
                <c:pt idx="1">
                  <c:v>30</c:v>
                </c:pt>
                <c:pt idx="2">
                  <c:v>9</c:v>
                </c:pt>
                <c:pt idx="3">
                  <c:v>2</c:v>
                </c:pt>
              </c:numCache>
            </c:numRef>
          </c:val>
          <c:extLst>
            <c:ext xmlns:c16="http://schemas.microsoft.com/office/drawing/2014/chart" uri="{C3380CC4-5D6E-409C-BE32-E72D297353CC}">
              <c16:uniqueId val="{00000001-9E17-4214-82F8-20C8F3DAF6AB}"/>
            </c:ext>
          </c:extLst>
        </c:ser>
        <c:dLbls>
          <c:showLegendKey val="0"/>
          <c:showVal val="0"/>
          <c:showCatName val="0"/>
          <c:showSerName val="0"/>
          <c:showPercent val="0"/>
          <c:showBubbleSize val="0"/>
        </c:dLbls>
        <c:gapWidth val="150"/>
        <c:shape val="box"/>
        <c:axId val="786400376"/>
        <c:axId val="890321712"/>
        <c:axId val="0"/>
      </c:bar3DChart>
      <c:catAx>
        <c:axId val="7864003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Sources of self-efficacy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0321712"/>
        <c:crosses val="autoZero"/>
        <c:auto val="1"/>
        <c:lblAlgn val="ctr"/>
        <c:lblOffset val="100"/>
        <c:noMultiLvlLbl val="0"/>
      </c:catAx>
      <c:valAx>
        <c:axId val="890321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Percentage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400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a:t>Science and Health Oct 2024 and Feb 2025: </a:t>
            </a:r>
          </a:p>
          <a:p>
            <a:pPr>
              <a:defRPr sz="2000"/>
            </a:pPr>
            <a:r>
              <a:rPr lang="en-GB" sz="2000" dirty="0"/>
              <a:t>Average</a:t>
            </a:r>
            <a:r>
              <a:rPr lang="en-GB" sz="2000" baseline="0" dirty="0"/>
              <a:t> weekly self-efficacy score</a:t>
            </a:r>
            <a:endParaRPr lang="en-GB"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v>October presentation</c:v>
          </c:tx>
          <c:spPr>
            <a:ln w="28575" cap="rnd">
              <a:solidFill>
                <a:srgbClr val="FFC000"/>
              </a:solidFill>
              <a:round/>
            </a:ln>
            <a:effectLst/>
          </c:spPr>
          <c:marker>
            <c:symbol val="circle"/>
            <c:size val="5"/>
            <c:spPr>
              <a:solidFill>
                <a:srgbClr val="FFC000"/>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strRef>
              <c:f>'SDK100 24J'!$B$6:$O$6</c:f>
              <c:strCache>
                <c:ptCount val="14"/>
                <c:pt idx="0">
                  <c:v>Induction</c:v>
                </c:pt>
                <c:pt idx="1">
                  <c:v>Week 1</c:v>
                </c:pt>
                <c:pt idx="2">
                  <c:v>Week 2</c:v>
                </c:pt>
                <c:pt idx="3">
                  <c:v>Week 3</c:v>
                </c:pt>
                <c:pt idx="4">
                  <c:v>Week 4</c:v>
                </c:pt>
                <c:pt idx="5">
                  <c:v>Week 5</c:v>
                </c:pt>
                <c:pt idx="6">
                  <c:v>Week 6</c:v>
                </c:pt>
                <c:pt idx="7">
                  <c:v>Week 7</c:v>
                </c:pt>
                <c:pt idx="8">
                  <c:v>Week 8</c:v>
                </c:pt>
                <c:pt idx="9">
                  <c:v>Week 9</c:v>
                </c:pt>
                <c:pt idx="10">
                  <c:v>Week 10</c:v>
                </c:pt>
                <c:pt idx="11">
                  <c:v>Week 11</c:v>
                </c:pt>
                <c:pt idx="12">
                  <c:v>Week 12</c:v>
                </c:pt>
                <c:pt idx="13">
                  <c:v>Week 13</c:v>
                </c:pt>
              </c:strCache>
            </c:strRef>
          </c:cat>
          <c:val>
            <c:numRef>
              <c:f>'SDK100 24J'!$B$7:$P$7</c:f>
              <c:numCache>
                <c:formatCode>General</c:formatCode>
                <c:ptCount val="15"/>
                <c:pt idx="0">
                  <c:v>3.85</c:v>
                </c:pt>
                <c:pt idx="1">
                  <c:v>3.86</c:v>
                </c:pt>
                <c:pt idx="2">
                  <c:v>4.04</c:v>
                </c:pt>
                <c:pt idx="3">
                  <c:v>4.1900000000000004</c:v>
                </c:pt>
                <c:pt idx="4">
                  <c:v>4.1399999999999997</c:v>
                </c:pt>
                <c:pt idx="5">
                  <c:v>3.85</c:v>
                </c:pt>
                <c:pt idx="6">
                  <c:v>3.98</c:v>
                </c:pt>
                <c:pt idx="7">
                  <c:v>4.07</c:v>
                </c:pt>
                <c:pt idx="8">
                  <c:v>3.92</c:v>
                </c:pt>
                <c:pt idx="9">
                  <c:v>3.98</c:v>
                </c:pt>
                <c:pt idx="10">
                  <c:v>3.72</c:v>
                </c:pt>
                <c:pt idx="11">
                  <c:v>3.72</c:v>
                </c:pt>
                <c:pt idx="12">
                  <c:v>3.96</c:v>
                </c:pt>
                <c:pt idx="13">
                  <c:v>3.79</c:v>
                </c:pt>
              </c:numCache>
            </c:numRef>
          </c:val>
          <c:smooth val="0"/>
          <c:extLst>
            <c:ext xmlns:c16="http://schemas.microsoft.com/office/drawing/2014/chart" uri="{C3380CC4-5D6E-409C-BE32-E72D297353CC}">
              <c16:uniqueId val="{00000001-35AC-4C46-BC17-1E68C46FBD60}"/>
            </c:ext>
          </c:extLst>
        </c:ser>
        <c:ser>
          <c:idx val="1"/>
          <c:order val="1"/>
          <c:tx>
            <c:v>February presentation</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'SDK100 24J'!$B$11:$O$11</c:f>
              <c:numCache>
                <c:formatCode>General</c:formatCode>
                <c:ptCount val="14"/>
                <c:pt idx="0">
                  <c:v>3.95</c:v>
                </c:pt>
                <c:pt idx="1">
                  <c:v>3.96</c:v>
                </c:pt>
                <c:pt idx="2">
                  <c:v>4.1399999999999997</c:v>
                </c:pt>
                <c:pt idx="3">
                  <c:v>4.32</c:v>
                </c:pt>
                <c:pt idx="4">
                  <c:v>4.29</c:v>
                </c:pt>
                <c:pt idx="5">
                  <c:v>4.1100000000000003</c:v>
                </c:pt>
                <c:pt idx="6">
                  <c:v>4.01</c:v>
                </c:pt>
                <c:pt idx="7">
                  <c:v>4.0599999999999996</c:v>
                </c:pt>
                <c:pt idx="8">
                  <c:v>4.21</c:v>
                </c:pt>
                <c:pt idx="9">
                  <c:v>4.18</c:v>
                </c:pt>
                <c:pt idx="10">
                  <c:v>3.94</c:v>
                </c:pt>
                <c:pt idx="11">
                  <c:v>3.9</c:v>
                </c:pt>
                <c:pt idx="12">
                  <c:v>4.22</c:v>
                </c:pt>
                <c:pt idx="13">
                  <c:v>4.16</c:v>
                </c:pt>
              </c:numCache>
            </c:numRef>
          </c:val>
          <c:smooth val="0"/>
          <c:extLst>
            <c:ext xmlns:c16="http://schemas.microsoft.com/office/drawing/2014/chart" uri="{C3380CC4-5D6E-409C-BE32-E72D297353CC}">
              <c16:uniqueId val="{00000002-35AC-4C46-BC17-1E68C46FBD60}"/>
            </c:ext>
          </c:extLst>
        </c:ser>
        <c:dLbls>
          <c:showLegendKey val="0"/>
          <c:showVal val="0"/>
          <c:showCatName val="0"/>
          <c:showSerName val="0"/>
          <c:showPercent val="0"/>
          <c:showBubbleSize val="0"/>
        </c:dLbls>
        <c:marker val="1"/>
        <c:smooth val="0"/>
        <c:axId val="611136040"/>
        <c:axId val="611137840"/>
      </c:lineChart>
      <c:catAx>
        <c:axId val="6111360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Week</a:t>
                </a:r>
                <a:r>
                  <a:rPr lang="en-GB" sz="1400" baseline="0"/>
                  <a:t> of module timeline</a:t>
                </a:r>
                <a:endParaRPr lang="en-GB"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1137840"/>
        <c:crosses val="autoZero"/>
        <c:auto val="1"/>
        <c:lblAlgn val="ctr"/>
        <c:lblOffset val="100"/>
        <c:noMultiLvlLbl val="0"/>
      </c:catAx>
      <c:valAx>
        <c:axId val="611137840"/>
        <c:scaling>
          <c:orientation val="minMax"/>
          <c:max val="5"/>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Self-efficacy score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1136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a:t>Essential Mathematics 1 October</a:t>
            </a:r>
            <a:r>
              <a:rPr lang="en-GB" sz="2000" baseline="0" dirty="0"/>
              <a:t> 2024 and February 2025</a:t>
            </a:r>
            <a:r>
              <a:rPr lang="en-GB" sz="2000" dirty="0"/>
              <a:t>: </a:t>
            </a:r>
          </a:p>
          <a:p>
            <a:pPr>
              <a:defRPr sz="2000"/>
            </a:pPr>
            <a:r>
              <a:rPr lang="en-GB" sz="2000" dirty="0"/>
              <a:t>Average</a:t>
            </a:r>
            <a:r>
              <a:rPr lang="en-GB" sz="2000" baseline="0" dirty="0"/>
              <a:t> weekly self-efficacy score</a:t>
            </a:r>
            <a:endParaRPr lang="en-GB"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v>October presentation</c:v>
          </c:tx>
          <c:spPr>
            <a:ln w="28575" cap="rnd">
              <a:solidFill>
                <a:srgbClr val="FFC000"/>
              </a:solidFill>
              <a:round/>
            </a:ln>
            <a:effectLst/>
          </c:spPr>
          <c:marker>
            <c:symbol val="circle"/>
            <c:size val="5"/>
            <c:spPr>
              <a:solidFill>
                <a:srgbClr val="FFC000"/>
              </a:solidFill>
              <a:ln w="9525">
                <a:solidFill>
                  <a:schemeClr val="accent1"/>
                </a:solidFill>
              </a:ln>
              <a:effectLst/>
            </c:spPr>
          </c:marker>
          <c:cat>
            <c:strRef>
              <c:f>'MST124 24J'!$B$6:$J$6</c:f>
              <c:strCache>
                <c:ptCount val="9"/>
                <c:pt idx="0">
                  <c:v>Getting started week</c:v>
                </c:pt>
                <c:pt idx="1">
                  <c:v>Unit 1</c:v>
                </c:pt>
                <c:pt idx="2">
                  <c:v>Unit 2</c:v>
                </c:pt>
                <c:pt idx="3">
                  <c:v>Unit 3</c:v>
                </c:pt>
                <c:pt idx="4">
                  <c:v>Unit 4</c:v>
                </c:pt>
                <c:pt idx="5">
                  <c:v>Unit 5</c:v>
                </c:pt>
                <c:pt idx="6">
                  <c:v>Unit 6</c:v>
                </c:pt>
                <c:pt idx="7">
                  <c:v>Unit 7</c:v>
                </c:pt>
                <c:pt idx="8">
                  <c:v>Unit 8</c:v>
                </c:pt>
              </c:strCache>
            </c:strRef>
          </c:cat>
          <c:val>
            <c:numRef>
              <c:f>'MST124 24J'!$B$7:$J$7</c:f>
              <c:numCache>
                <c:formatCode>General</c:formatCode>
                <c:ptCount val="9"/>
                <c:pt idx="0">
                  <c:v>3.84</c:v>
                </c:pt>
                <c:pt idx="1">
                  <c:v>4.34</c:v>
                </c:pt>
                <c:pt idx="2">
                  <c:v>4.3499999999999996</c:v>
                </c:pt>
                <c:pt idx="3">
                  <c:v>4.17</c:v>
                </c:pt>
                <c:pt idx="4">
                  <c:v>4.2699999999999996</c:v>
                </c:pt>
                <c:pt idx="5">
                  <c:v>4.29</c:v>
                </c:pt>
                <c:pt idx="6">
                  <c:v>4.58</c:v>
                </c:pt>
                <c:pt idx="7">
                  <c:v>4.3600000000000003</c:v>
                </c:pt>
                <c:pt idx="8">
                  <c:v>4.24</c:v>
                </c:pt>
              </c:numCache>
            </c:numRef>
          </c:val>
          <c:smooth val="0"/>
          <c:extLst>
            <c:ext xmlns:c16="http://schemas.microsoft.com/office/drawing/2014/chart" uri="{C3380CC4-5D6E-409C-BE32-E72D297353CC}">
              <c16:uniqueId val="{00000000-4AF3-44EB-A4E9-0F644826D87C}"/>
            </c:ext>
          </c:extLst>
        </c:ser>
        <c:ser>
          <c:idx val="1"/>
          <c:order val="1"/>
          <c:tx>
            <c:v>February presentation </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'MST124 24J'!$B$9:$J$9</c:f>
              <c:numCache>
                <c:formatCode>General</c:formatCode>
                <c:ptCount val="9"/>
                <c:pt idx="0">
                  <c:v>3.79</c:v>
                </c:pt>
                <c:pt idx="1">
                  <c:v>4.46</c:v>
                </c:pt>
                <c:pt idx="2">
                  <c:v>4.3499999999999996</c:v>
                </c:pt>
                <c:pt idx="3">
                  <c:v>4.0599999999999996</c:v>
                </c:pt>
                <c:pt idx="4">
                  <c:v>4.16</c:v>
                </c:pt>
                <c:pt idx="5">
                  <c:v>4.26</c:v>
                </c:pt>
                <c:pt idx="6">
                  <c:v>4.3499999999999996</c:v>
                </c:pt>
                <c:pt idx="7">
                  <c:v>4.03</c:v>
                </c:pt>
                <c:pt idx="8">
                  <c:v>4.0199999999999996</c:v>
                </c:pt>
              </c:numCache>
            </c:numRef>
          </c:val>
          <c:smooth val="0"/>
          <c:extLst>
            <c:ext xmlns:c16="http://schemas.microsoft.com/office/drawing/2014/chart" uri="{C3380CC4-5D6E-409C-BE32-E72D297353CC}">
              <c16:uniqueId val="{00000001-4AF3-44EB-A4E9-0F644826D87C}"/>
            </c:ext>
          </c:extLst>
        </c:ser>
        <c:dLbls>
          <c:showLegendKey val="0"/>
          <c:showVal val="0"/>
          <c:showCatName val="0"/>
          <c:showSerName val="0"/>
          <c:showPercent val="0"/>
          <c:showBubbleSize val="0"/>
        </c:dLbls>
        <c:marker val="1"/>
        <c:smooth val="0"/>
        <c:axId val="611136040"/>
        <c:axId val="611137840"/>
      </c:lineChart>
      <c:catAx>
        <c:axId val="6111360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Week</a:t>
                </a:r>
                <a:r>
                  <a:rPr lang="en-GB" sz="1400" baseline="0"/>
                  <a:t> of module timeline</a:t>
                </a:r>
                <a:endParaRPr lang="en-GB"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1137840"/>
        <c:crosses val="autoZero"/>
        <c:auto val="1"/>
        <c:lblAlgn val="ctr"/>
        <c:lblOffset val="100"/>
        <c:noMultiLvlLbl val="0"/>
      </c:catAx>
      <c:valAx>
        <c:axId val="611137840"/>
        <c:scaling>
          <c:orientation val="minMax"/>
          <c:max val="5"/>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Self-efficacy score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1136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Science and health</a:t>
            </a:r>
            <a:r>
              <a:rPr lang="en-GB" baseline="0"/>
              <a:t> October 2024 and February 2025 presentations; mean self-efficacy scores for selected module tasks</a:t>
            </a:r>
            <a:endParaRPr lang="en-GB"/>
          </a:p>
        </c:rich>
      </c:tx>
      <c:layout>
        <c:manualLayout>
          <c:xMode val="edge"/>
          <c:yMode val="edge"/>
          <c:x val="2.1570233882707988E-2"/>
          <c:y val="2.27079063747168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36284049008044034"/>
          <c:y val="0.1236986301369863"/>
          <c:w val="0.5461946507698684"/>
          <c:h val="0.77510660482508176"/>
        </c:manualLayout>
      </c:layout>
      <c:barChart>
        <c:barDir val="bar"/>
        <c:grouping val="clustered"/>
        <c:varyColors val="0"/>
        <c:ser>
          <c:idx val="0"/>
          <c:order val="0"/>
          <c:spPr>
            <a:solidFill>
              <a:srgbClr val="00B0F0"/>
            </a:solidFill>
            <a:ln>
              <a:noFill/>
            </a:ln>
            <a:effectLst/>
          </c:spPr>
          <c:invertIfNegative val="0"/>
          <c:cat>
            <c:strRef>
              <c:f>'SDK100 task mean summary'!$B$1:$Z$1</c:f>
              <c:strCache>
                <c:ptCount val="25"/>
                <c:pt idx="0">
                  <c:v>Maths tasks associated with the module</c:v>
                </c:pt>
                <c:pt idx="1">
                  <c:v>Using exponentials</c:v>
                </c:pt>
                <c:pt idx="2">
                  <c:v>Use powers (e.g., 2x10-9)</c:v>
                </c:pt>
                <c:pt idx="3">
                  <c:v>Calculate energy expenditure</c:v>
                </c:pt>
                <c:pt idx="4">
                  <c:v>Understand the infectious disease topic</c:v>
                </c:pt>
                <c:pt idx="5">
                  <c:v>Understand the pain topic</c:v>
                </c:pt>
                <c:pt idx="6">
                  <c:v>Understanding of the nutrition topic</c:v>
                </c:pt>
                <c:pt idx="7">
                  <c:v>Navigate around the module website</c:v>
                </c:pt>
                <c:pt idx="8">
                  <c:v>Successfully complete the first TMA</c:v>
                </c:pt>
                <c:pt idx="9">
                  <c:v>Score a high mark on the first TMA</c:v>
                </c:pt>
                <c:pt idx="10">
                  <c:v>Use the digital microscope</c:v>
                </c:pt>
                <c:pt idx="11">
                  <c:v>Using the online wiki to enter cell counts</c:v>
                </c:pt>
                <c:pt idx="12">
                  <c:v>Understand of covalent bonding</c:v>
                </c:pt>
                <c:pt idx="13">
                  <c:v>Understand polar molecules</c:v>
                </c:pt>
                <c:pt idx="14">
                  <c:v>Balance chemical equations</c:v>
                </c:pt>
                <c:pt idx="15">
                  <c:v>Manage  time effectively whilst studying</c:v>
                </c:pt>
                <c:pt idx="16">
                  <c:v>Balance  studies with  other commitments</c:v>
                </c:pt>
                <c:pt idx="17">
                  <c:v>Reference  work correctly
</c:v>
                </c:pt>
                <c:pt idx="18">
                  <c:v>Manage  stress levels throughout the module</c:v>
                </c:pt>
                <c:pt idx="19">
                  <c:v>Write a personal development plan</c:v>
                </c:pt>
                <c:pt idx="20">
                  <c:v>Write a successful essay</c:v>
                </c:pt>
                <c:pt idx="21">
                  <c:v>Use critical thinking skills to evaluate sources of information</c:v>
                </c:pt>
                <c:pt idx="22">
                  <c:v>Communicating with your tutor</c:v>
                </c:pt>
                <c:pt idx="23">
                  <c:v>Posting to the tutor group forum</c:v>
                </c:pt>
                <c:pt idx="24">
                  <c:v>Reach out for help when required</c:v>
                </c:pt>
              </c:strCache>
            </c:strRef>
          </c:cat>
          <c:val>
            <c:numRef>
              <c:f>'SDK100 task mean summary'!$B$2:$Z$2</c:f>
              <c:numCache>
                <c:formatCode>General</c:formatCode>
                <c:ptCount val="25"/>
                <c:pt idx="0">
                  <c:v>3.65</c:v>
                </c:pt>
                <c:pt idx="1">
                  <c:v>3.29</c:v>
                </c:pt>
                <c:pt idx="2">
                  <c:v>3.71</c:v>
                </c:pt>
                <c:pt idx="3">
                  <c:v>3.81</c:v>
                </c:pt>
                <c:pt idx="4">
                  <c:v>4.22</c:v>
                </c:pt>
                <c:pt idx="5">
                  <c:v>3.97</c:v>
                </c:pt>
                <c:pt idx="6">
                  <c:v>3.98</c:v>
                </c:pt>
                <c:pt idx="7">
                  <c:v>4.28</c:v>
                </c:pt>
                <c:pt idx="8">
                  <c:v>4.22</c:v>
                </c:pt>
                <c:pt idx="9">
                  <c:v>3.59</c:v>
                </c:pt>
                <c:pt idx="10">
                  <c:v>4.4800000000000004</c:v>
                </c:pt>
                <c:pt idx="11">
                  <c:v>4.3099999999999996</c:v>
                </c:pt>
                <c:pt idx="12">
                  <c:v>3.59</c:v>
                </c:pt>
                <c:pt idx="13">
                  <c:v>3.44</c:v>
                </c:pt>
                <c:pt idx="14">
                  <c:v>3.85</c:v>
                </c:pt>
                <c:pt idx="15">
                  <c:v>3.78</c:v>
                </c:pt>
                <c:pt idx="16">
                  <c:v>3.77</c:v>
                </c:pt>
                <c:pt idx="17">
                  <c:v>3.59</c:v>
                </c:pt>
                <c:pt idx="18">
                  <c:v>3.68</c:v>
                </c:pt>
                <c:pt idx="19">
                  <c:v>3.66</c:v>
                </c:pt>
                <c:pt idx="20">
                  <c:v>3.73</c:v>
                </c:pt>
                <c:pt idx="21">
                  <c:v>3.81</c:v>
                </c:pt>
                <c:pt idx="22">
                  <c:v>4.3</c:v>
                </c:pt>
                <c:pt idx="23">
                  <c:v>4.09</c:v>
                </c:pt>
                <c:pt idx="24">
                  <c:v>4.28</c:v>
                </c:pt>
              </c:numCache>
            </c:numRef>
          </c:val>
          <c:extLst>
            <c:ext xmlns:c16="http://schemas.microsoft.com/office/drawing/2014/chart" uri="{C3380CC4-5D6E-409C-BE32-E72D297353CC}">
              <c16:uniqueId val="{00000000-2954-48D2-AE85-8B6BDDB79873}"/>
            </c:ext>
          </c:extLst>
        </c:ser>
        <c:ser>
          <c:idx val="1"/>
          <c:order val="1"/>
          <c:spPr>
            <a:solidFill>
              <a:srgbClr val="FFC000"/>
            </a:solidFill>
            <a:ln>
              <a:noFill/>
            </a:ln>
            <a:effectLst/>
          </c:spPr>
          <c:invertIfNegative val="0"/>
          <c:cat>
            <c:strRef>
              <c:f>'SDK100 task mean summary'!$B$1:$Z$1</c:f>
              <c:strCache>
                <c:ptCount val="25"/>
                <c:pt idx="0">
                  <c:v>Maths tasks associated with the module</c:v>
                </c:pt>
                <c:pt idx="1">
                  <c:v>Using exponentials</c:v>
                </c:pt>
                <c:pt idx="2">
                  <c:v>Use powers (e.g., 2x10-9)</c:v>
                </c:pt>
                <c:pt idx="3">
                  <c:v>Calculate energy expenditure</c:v>
                </c:pt>
                <c:pt idx="4">
                  <c:v>Understand the infectious disease topic</c:v>
                </c:pt>
                <c:pt idx="5">
                  <c:v>Understand the pain topic</c:v>
                </c:pt>
                <c:pt idx="6">
                  <c:v>Understanding of the nutrition topic</c:v>
                </c:pt>
                <c:pt idx="7">
                  <c:v>Navigate around the module website</c:v>
                </c:pt>
                <c:pt idx="8">
                  <c:v>Successfully complete the first TMA</c:v>
                </c:pt>
                <c:pt idx="9">
                  <c:v>Score a high mark on the first TMA</c:v>
                </c:pt>
                <c:pt idx="10">
                  <c:v>Use the digital microscope</c:v>
                </c:pt>
                <c:pt idx="11">
                  <c:v>Using the online wiki to enter cell counts</c:v>
                </c:pt>
                <c:pt idx="12">
                  <c:v>Understand of covalent bonding</c:v>
                </c:pt>
                <c:pt idx="13">
                  <c:v>Understand polar molecules</c:v>
                </c:pt>
                <c:pt idx="14">
                  <c:v>Balance chemical equations</c:v>
                </c:pt>
                <c:pt idx="15">
                  <c:v>Manage  time effectively whilst studying</c:v>
                </c:pt>
                <c:pt idx="16">
                  <c:v>Balance  studies with  other commitments</c:v>
                </c:pt>
                <c:pt idx="17">
                  <c:v>Reference  work correctly
</c:v>
                </c:pt>
                <c:pt idx="18">
                  <c:v>Manage  stress levels throughout the module</c:v>
                </c:pt>
                <c:pt idx="19">
                  <c:v>Write a personal development plan</c:v>
                </c:pt>
                <c:pt idx="20">
                  <c:v>Write a successful essay</c:v>
                </c:pt>
                <c:pt idx="21">
                  <c:v>Use critical thinking skills to evaluate sources of information</c:v>
                </c:pt>
                <c:pt idx="22">
                  <c:v>Communicating with your tutor</c:v>
                </c:pt>
                <c:pt idx="23">
                  <c:v>Posting to the tutor group forum</c:v>
                </c:pt>
                <c:pt idx="24">
                  <c:v>Reach out for help when required</c:v>
                </c:pt>
              </c:strCache>
            </c:strRef>
          </c:cat>
          <c:val>
            <c:numRef>
              <c:f>'SDK100 task mean summary'!$B$4:$Z$4</c:f>
              <c:numCache>
                <c:formatCode>General</c:formatCode>
                <c:ptCount val="25"/>
                <c:pt idx="0">
                  <c:v>3.65</c:v>
                </c:pt>
                <c:pt idx="1">
                  <c:v>3.54</c:v>
                </c:pt>
                <c:pt idx="2">
                  <c:v>4.03</c:v>
                </c:pt>
                <c:pt idx="3">
                  <c:v>4.18</c:v>
                </c:pt>
                <c:pt idx="4">
                  <c:v>4.41</c:v>
                </c:pt>
                <c:pt idx="5">
                  <c:v>3.94</c:v>
                </c:pt>
                <c:pt idx="6">
                  <c:v>4.26</c:v>
                </c:pt>
                <c:pt idx="7">
                  <c:v>4.33</c:v>
                </c:pt>
                <c:pt idx="8">
                  <c:v>4.4000000000000004</c:v>
                </c:pt>
                <c:pt idx="9">
                  <c:v>3.83</c:v>
                </c:pt>
                <c:pt idx="10">
                  <c:v>4.55</c:v>
                </c:pt>
                <c:pt idx="11">
                  <c:v>4.55</c:v>
                </c:pt>
                <c:pt idx="12">
                  <c:v>3.84</c:v>
                </c:pt>
                <c:pt idx="13">
                  <c:v>3.84</c:v>
                </c:pt>
                <c:pt idx="14">
                  <c:v>3.76</c:v>
                </c:pt>
                <c:pt idx="15">
                  <c:v>3.92</c:v>
                </c:pt>
                <c:pt idx="16">
                  <c:v>3.87</c:v>
                </c:pt>
                <c:pt idx="17">
                  <c:v>3.59</c:v>
                </c:pt>
                <c:pt idx="18">
                  <c:v>3.96</c:v>
                </c:pt>
                <c:pt idx="19">
                  <c:v>3.79</c:v>
                </c:pt>
                <c:pt idx="20">
                  <c:v>3.88</c:v>
                </c:pt>
                <c:pt idx="21">
                  <c:v>3.85</c:v>
                </c:pt>
                <c:pt idx="22">
                  <c:v>4.45</c:v>
                </c:pt>
                <c:pt idx="23">
                  <c:v>4.12</c:v>
                </c:pt>
                <c:pt idx="24">
                  <c:v>4.29</c:v>
                </c:pt>
              </c:numCache>
            </c:numRef>
          </c:val>
          <c:extLst>
            <c:ext xmlns:c16="http://schemas.microsoft.com/office/drawing/2014/chart" uri="{C3380CC4-5D6E-409C-BE32-E72D297353CC}">
              <c16:uniqueId val="{00000001-2954-48D2-AE85-8B6BDDB79873}"/>
            </c:ext>
          </c:extLst>
        </c:ser>
        <c:dLbls>
          <c:showLegendKey val="0"/>
          <c:showVal val="0"/>
          <c:showCatName val="0"/>
          <c:showSerName val="0"/>
          <c:showPercent val="0"/>
          <c:showBubbleSize val="0"/>
        </c:dLbls>
        <c:gapWidth val="150"/>
        <c:axId val="611136040"/>
        <c:axId val="611137840"/>
      </c:barChart>
      <c:catAx>
        <c:axId val="6111360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Week</a:t>
                </a:r>
                <a:r>
                  <a:rPr lang="en-GB" baseline="0"/>
                  <a:t> of module timeline</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137840"/>
        <c:crosses val="autoZero"/>
        <c:auto val="0"/>
        <c:lblAlgn val="ctr"/>
        <c:lblOffset val="100"/>
        <c:noMultiLvlLbl val="0"/>
      </c:catAx>
      <c:valAx>
        <c:axId val="611137840"/>
        <c:scaling>
          <c:orientation val="minMax"/>
          <c:max val="5"/>
          <c:min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Self-efficacy score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136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Essential Mathematics 1 </a:t>
            </a:r>
            <a:r>
              <a:rPr lang="en-GB" baseline="0"/>
              <a:t>October 2024 and February 2025 presentations; mean self-efficacy scores for selected module tasks</a:t>
            </a:r>
            <a:endParaRPr lang="en-GB"/>
          </a:p>
        </c:rich>
      </c:tx>
      <c:layout>
        <c:manualLayout>
          <c:xMode val="edge"/>
          <c:yMode val="edge"/>
          <c:x val="0.15517344706911637"/>
          <c:y val="2.0424836601307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clustered"/>
        <c:varyColors val="0"/>
        <c:ser>
          <c:idx val="0"/>
          <c:order val="0"/>
          <c:spPr>
            <a:solidFill>
              <a:srgbClr val="00B0F0"/>
            </a:solidFill>
            <a:ln>
              <a:noFill/>
            </a:ln>
            <a:effectLst/>
          </c:spPr>
          <c:invertIfNegative val="0"/>
          <c:cat>
            <c:strRef>
              <c:f>'MST124 task mean summary'!$A$1:$U$1</c:f>
              <c:strCache>
                <c:ptCount val="21"/>
                <c:pt idx="0">
                  <c:v>Use BIDMAS</c:v>
                </c:pt>
                <c:pt idx="1">
                  <c:v>Manipulating fractions</c:v>
                </c:pt>
                <c:pt idx="2">
                  <c:v>Simplify algebraic expressions</c:v>
                </c:pt>
                <c:pt idx="3">
                  <c:v>Composing functions and finding inverse functions</c:v>
                </c:pt>
                <c:pt idx="4">
                  <c:v>Finding the domain and the image set of functions</c:v>
                </c:pt>
                <c:pt idx="5">
                  <c:v>Working with translations and scalings of graphs of functions</c:v>
                </c:pt>
                <c:pt idx="6">
                  <c:v>Using trigonometric graphs to find all the solutions to equations, such as sin x = 0.2</c:v>
                </c:pt>
                <c:pt idx="7">
                  <c:v>Using the ASTC diagram to find all the solutions to equations, such as sin x = 0.2</c:v>
                </c:pt>
                <c:pt idx="8">
                  <c:v>Choosing a method for integration</c:v>
                </c:pt>
                <c:pt idx="9">
                  <c:v>Using trigonometric identities in integration</c:v>
                </c:pt>
                <c:pt idx="10">
                  <c:v>Nnavigate around the module website and workbooks</c:v>
                </c:pt>
                <c:pt idx="11">
                  <c:v>Completing assessments</c:v>
                </c:pt>
                <c:pt idx="12">
                  <c:v>Use Maxima</c:v>
                </c:pt>
                <c:pt idx="13">
                  <c:v>Use the online tutorial rooms</c:v>
                </c:pt>
                <c:pt idx="14">
                  <c:v>Communicating with your tutor</c:v>
                </c:pt>
                <c:pt idx="15">
                  <c:v>Asking  tutor for help when needed</c:v>
                </c:pt>
                <c:pt idx="16">
                  <c:v>Using the forums</c:v>
                </c:pt>
                <c:pt idx="17">
                  <c:v>Using good mathematical communication</c:v>
                </c:pt>
                <c:pt idx="18">
                  <c:v>Manage your time effectively whilst studying</c:v>
                </c:pt>
                <c:pt idx="19">
                  <c:v>Manage your stress levels</c:v>
                </c:pt>
                <c:pt idx="20">
                  <c:v>Managing your emotions if/when you face challenges</c:v>
                </c:pt>
              </c:strCache>
            </c:strRef>
          </c:cat>
          <c:val>
            <c:numRef>
              <c:f>'MST124 task mean summary'!$A$2:$U$2</c:f>
              <c:numCache>
                <c:formatCode>General</c:formatCode>
                <c:ptCount val="21"/>
                <c:pt idx="0">
                  <c:v>4.78</c:v>
                </c:pt>
                <c:pt idx="1">
                  <c:v>4.38</c:v>
                </c:pt>
                <c:pt idx="2">
                  <c:v>4.4800000000000004</c:v>
                </c:pt>
                <c:pt idx="3">
                  <c:v>4.09</c:v>
                </c:pt>
                <c:pt idx="4">
                  <c:v>3.97</c:v>
                </c:pt>
                <c:pt idx="5">
                  <c:v>3.99</c:v>
                </c:pt>
                <c:pt idx="6">
                  <c:v>3.85</c:v>
                </c:pt>
                <c:pt idx="7">
                  <c:v>3.94</c:v>
                </c:pt>
                <c:pt idx="8">
                  <c:v>3.79</c:v>
                </c:pt>
                <c:pt idx="9">
                  <c:v>3.74</c:v>
                </c:pt>
                <c:pt idx="10">
                  <c:v>4.4000000000000004</c:v>
                </c:pt>
                <c:pt idx="11">
                  <c:v>4.41</c:v>
                </c:pt>
                <c:pt idx="12">
                  <c:v>3.06</c:v>
                </c:pt>
                <c:pt idx="13">
                  <c:v>4.1399999999999997</c:v>
                </c:pt>
                <c:pt idx="14">
                  <c:v>4</c:v>
                </c:pt>
                <c:pt idx="15">
                  <c:v>4.0599999999999996</c:v>
                </c:pt>
                <c:pt idx="16">
                  <c:v>4.04</c:v>
                </c:pt>
                <c:pt idx="17">
                  <c:v>4.01</c:v>
                </c:pt>
                <c:pt idx="18">
                  <c:v>3.69</c:v>
                </c:pt>
                <c:pt idx="19">
                  <c:v>3.69</c:v>
                </c:pt>
                <c:pt idx="20">
                  <c:v>4.21</c:v>
                </c:pt>
              </c:numCache>
            </c:numRef>
          </c:val>
          <c:extLst>
            <c:ext xmlns:c16="http://schemas.microsoft.com/office/drawing/2014/chart" uri="{C3380CC4-5D6E-409C-BE32-E72D297353CC}">
              <c16:uniqueId val="{00000000-310C-454F-A01E-FEB1B765EF5C}"/>
            </c:ext>
          </c:extLst>
        </c:ser>
        <c:ser>
          <c:idx val="1"/>
          <c:order val="1"/>
          <c:spPr>
            <a:solidFill>
              <a:srgbClr val="FFC000"/>
            </a:solidFill>
            <a:ln>
              <a:noFill/>
            </a:ln>
            <a:effectLst/>
          </c:spPr>
          <c:invertIfNegative val="0"/>
          <c:cat>
            <c:strRef>
              <c:f>'MST124 task mean summary'!$A$1:$U$1</c:f>
              <c:strCache>
                <c:ptCount val="21"/>
                <c:pt idx="0">
                  <c:v>Use BIDMAS</c:v>
                </c:pt>
                <c:pt idx="1">
                  <c:v>Manipulating fractions</c:v>
                </c:pt>
                <c:pt idx="2">
                  <c:v>Simplify algebraic expressions</c:v>
                </c:pt>
                <c:pt idx="3">
                  <c:v>Composing functions and finding inverse functions</c:v>
                </c:pt>
                <c:pt idx="4">
                  <c:v>Finding the domain and the image set of functions</c:v>
                </c:pt>
                <c:pt idx="5">
                  <c:v>Working with translations and scalings of graphs of functions</c:v>
                </c:pt>
                <c:pt idx="6">
                  <c:v>Using trigonometric graphs to find all the solutions to equations, such as sin x = 0.2</c:v>
                </c:pt>
                <c:pt idx="7">
                  <c:v>Using the ASTC diagram to find all the solutions to equations, such as sin x = 0.2</c:v>
                </c:pt>
                <c:pt idx="8">
                  <c:v>Choosing a method for integration</c:v>
                </c:pt>
                <c:pt idx="9">
                  <c:v>Using trigonometric identities in integration</c:v>
                </c:pt>
                <c:pt idx="10">
                  <c:v>Nnavigate around the module website and workbooks</c:v>
                </c:pt>
                <c:pt idx="11">
                  <c:v>Completing assessments</c:v>
                </c:pt>
                <c:pt idx="12">
                  <c:v>Use Maxima</c:v>
                </c:pt>
                <c:pt idx="13">
                  <c:v>Use the online tutorial rooms</c:v>
                </c:pt>
                <c:pt idx="14">
                  <c:v>Communicating with your tutor</c:v>
                </c:pt>
                <c:pt idx="15">
                  <c:v>Asking  tutor for help when needed</c:v>
                </c:pt>
                <c:pt idx="16">
                  <c:v>Using the forums</c:v>
                </c:pt>
                <c:pt idx="17">
                  <c:v>Using good mathematical communication</c:v>
                </c:pt>
                <c:pt idx="18">
                  <c:v>Manage your time effectively whilst studying</c:v>
                </c:pt>
                <c:pt idx="19">
                  <c:v>Manage your stress levels</c:v>
                </c:pt>
                <c:pt idx="20">
                  <c:v>Managing your emotions if/when you face challenges</c:v>
                </c:pt>
              </c:strCache>
            </c:strRef>
          </c:cat>
          <c:val>
            <c:numRef>
              <c:f>'MST124 task mean summary'!$A$4:$U$4</c:f>
              <c:numCache>
                <c:formatCode>General</c:formatCode>
                <c:ptCount val="21"/>
                <c:pt idx="0">
                  <c:v>4.8899999999999997</c:v>
                </c:pt>
                <c:pt idx="1">
                  <c:v>4.55</c:v>
                </c:pt>
                <c:pt idx="2">
                  <c:v>4.54</c:v>
                </c:pt>
                <c:pt idx="3">
                  <c:v>3.87</c:v>
                </c:pt>
                <c:pt idx="4">
                  <c:v>3.76</c:v>
                </c:pt>
                <c:pt idx="5">
                  <c:v>3.61</c:v>
                </c:pt>
                <c:pt idx="6">
                  <c:v>3.76</c:v>
                </c:pt>
                <c:pt idx="7">
                  <c:v>3.8</c:v>
                </c:pt>
                <c:pt idx="8">
                  <c:v>3.74</c:v>
                </c:pt>
                <c:pt idx="9">
                  <c:v>3.61</c:v>
                </c:pt>
                <c:pt idx="10">
                  <c:v>4.32</c:v>
                </c:pt>
                <c:pt idx="11">
                  <c:v>4.42</c:v>
                </c:pt>
                <c:pt idx="12">
                  <c:v>2.9</c:v>
                </c:pt>
                <c:pt idx="13">
                  <c:v>4.24</c:v>
                </c:pt>
                <c:pt idx="14">
                  <c:v>3.94</c:v>
                </c:pt>
                <c:pt idx="15">
                  <c:v>3.97</c:v>
                </c:pt>
                <c:pt idx="16">
                  <c:v>4.0199999999999996</c:v>
                </c:pt>
                <c:pt idx="17">
                  <c:v>4.0999999999999996</c:v>
                </c:pt>
                <c:pt idx="18">
                  <c:v>3.7</c:v>
                </c:pt>
                <c:pt idx="19">
                  <c:v>3.62</c:v>
                </c:pt>
                <c:pt idx="20">
                  <c:v>3.96</c:v>
                </c:pt>
              </c:numCache>
            </c:numRef>
          </c:val>
          <c:extLst>
            <c:ext xmlns:c16="http://schemas.microsoft.com/office/drawing/2014/chart" uri="{C3380CC4-5D6E-409C-BE32-E72D297353CC}">
              <c16:uniqueId val="{00000001-310C-454F-A01E-FEB1B765EF5C}"/>
            </c:ext>
          </c:extLst>
        </c:ser>
        <c:dLbls>
          <c:showLegendKey val="0"/>
          <c:showVal val="0"/>
          <c:showCatName val="0"/>
          <c:showSerName val="0"/>
          <c:showPercent val="0"/>
          <c:showBubbleSize val="0"/>
        </c:dLbls>
        <c:gapWidth val="150"/>
        <c:axId val="611136040"/>
        <c:axId val="611137840"/>
      </c:barChart>
      <c:catAx>
        <c:axId val="6111360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Selected</a:t>
                </a:r>
                <a:r>
                  <a:rPr lang="en-GB" baseline="0"/>
                  <a:t> module tasks</a:t>
                </a:r>
                <a:endParaRPr lang="en-GB"/>
              </a:p>
            </c:rich>
          </c:tx>
          <c:layout>
            <c:manualLayout>
              <c:xMode val="edge"/>
              <c:yMode val="edge"/>
              <c:x val="8.7399854333576107E-3"/>
              <c:y val="0.5271087201963438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137840"/>
        <c:crosses val="autoZero"/>
        <c:auto val="0"/>
        <c:lblAlgn val="ctr"/>
        <c:lblOffset val="100"/>
        <c:noMultiLvlLbl val="0"/>
      </c:catAx>
      <c:valAx>
        <c:axId val="611137840"/>
        <c:scaling>
          <c:orientation val="minMax"/>
          <c:max val="5"/>
          <c:min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Self-efficacy score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136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Science</a:t>
            </a:r>
            <a:r>
              <a:rPr lang="en-GB" sz="2000" baseline="0"/>
              <a:t> and Health module outcomes for students taking part in the questionnaire study with low and high self-efficacy (who also provided their PI)</a:t>
            </a:r>
            <a:endParaRPr lang="en-GB" sz="2000"/>
          </a:p>
        </c:rich>
      </c:tx>
      <c:layout>
        <c:manualLayout>
          <c:xMode val="edge"/>
          <c:yMode val="edge"/>
          <c:x val="0.14298881611037559"/>
          <c:y val="4.166666666666666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8.1956483868719954E-2"/>
          <c:y val="0.23540123456790127"/>
          <c:w val="0.90297462817147855"/>
          <c:h val="0.50972465247399634"/>
        </c:manualLayout>
      </c:layout>
      <c:barChart>
        <c:barDir val="col"/>
        <c:grouping val="clustered"/>
        <c:varyColors val="0"/>
        <c:ser>
          <c:idx val="1"/>
          <c:order val="0"/>
          <c:tx>
            <c:v>Low self-efficacy</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 outcome'!$H$48:$H$56</c:f>
              <c:strCache>
                <c:ptCount val="9"/>
                <c:pt idx="0">
                  <c:v>Withdrawn</c:v>
                </c:pt>
                <c:pt idx="1">
                  <c:v>Fail: no resit</c:v>
                </c:pt>
                <c:pt idx="2">
                  <c:v>Fail: resubmission</c:v>
                </c:pt>
                <c:pt idx="3">
                  <c:v>Grade 4 pass</c:v>
                </c:pt>
                <c:pt idx="4">
                  <c:v>Grade 3 pass</c:v>
                </c:pt>
                <c:pt idx="5">
                  <c:v>Grade 2 pass</c:v>
                </c:pt>
                <c:pt idx="6">
                  <c:v>Pass</c:v>
                </c:pt>
                <c:pt idx="7">
                  <c:v>Disctiction</c:v>
                </c:pt>
                <c:pt idx="8">
                  <c:v>Postponed</c:v>
                </c:pt>
              </c:strCache>
            </c:strRef>
          </c:cat>
          <c:val>
            <c:numRef>
              <c:f>'Mod outcome'!$I$15:$I$23</c:f>
              <c:numCache>
                <c:formatCode>0</c:formatCode>
                <c:ptCount val="9"/>
                <c:pt idx="0">
                  <c:v>27.777777777777779</c:v>
                </c:pt>
                <c:pt idx="1">
                  <c:v>22.222222222222221</c:v>
                </c:pt>
                <c:pt idx="2">
                  <c:v>5.5555555555555554</c:v>
                </c:pt>
                <c:pt idx="3">
                  <c:v>0</c:v>
                </c:pt>
                <c:pt idx="4">
                  <c:v>0</c:v>
                </c:pt>
                <c:pt idx="5">
                  <c:v>0</c:v>
                </c:pt>
                <c:pt idx="6">
                  <c:v>27.777777777777779</c:v>
                </c:pt>
                <c:pt idx="7">
                  <c:v>16.666666666666664</c:v>
                </c:pt>
                <c:pt idx="8">
                  <c:v>0</c:v>
                </c:pt>
              </c:numCache>
            </c:numRef>
          </c:val>
          <c:extLst>
            <c:ext xmlns:c16="http://schemas.microsoft.com/office/drawing/2014/chart" uri="{C3380CC4-5D6E-409C-BE32-E72D297353CC}">
              <c16:uniqueId val="{00000000-59AD-440D-A701-1D63D2950C8F}"/>
            </c:ext>
          </c:extLst>
        </c:ser>
        <c:ser>
          <c:idx val="2"/>
          <c:order val="1"/>
          <c:tx>
            <c:v>High self-efficacy</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 outcome'!$H$48:$H$56</c:f>
              <c:strCache>
                <c:ptCount val="9"/>
                <c:pt idx="0">
                  <c:v>Withdrawn</c:v>
                </c:pt>
                <c:pt idx="1">
                  <c:v>Fail: no resit</c:v>
                </c:pt>
                <c:pt idx="2">
                  <c:v>Fail: resubmission</c:v>
                </c:pt>
                <c:pt idx="3">
                  <c:v>Grade 4 pass</c:v>
                </c:pt>
                <c:pt idx="4">
                  <c:v>Grade 3 pass</c:v>
                </c:pt>
                <c:pt idx="5">
                  <c:v>Grade 2 pass</c:v>
                </c:pt>
                <c:pt idx="6">
                  <c:v>Pass</c:v>
                </c:pt>
                <c:pt idx="7">
                  <c:v>Disctiction</c:v>
                </c:pt>
                <c:pt idx="8">
                  <c:v>Postponed</c:v>
                </c:pt>
              </c:strCache>
            </c:strRef>
          </c:cat>
          <c:val>
            <c:numRef>
              <c:f>'Mod outcome'!$J$15:$J$23</c:f>
              <c:numCache>
                <c:formatCode>0</c:formatCode>
                <c:ptCount val="9"/>
                <c:pt idx="0">
                  <c:v>11.111111111111111</c:v>
                </c:pt>
                <c:pt idx="1">
                  <c:v>0</c:v>
                </c:pt>
                <c:pt idx="2">
                  <c:v>0</c:v>
                </c:pt>
                <c:pt idx="3">
                  <c:v>0</c:v>
                </c:pt>
                <c:pt idx="4">
                  <c:v>0</c:v>
                </c:pt>
                <c:pt idx="5">
                  <c:v>0</c:v>
                </c:pt>
                <c:pt idx="6">
                  <c:v>55.555555555555557</c:v>
                </c:pt>
                <c:pt idx="7">
                  <c:v>33.333333333333329</c:v>
                </c:pt>
                <c:pt idx="8">
                  <c:v>0</c:v>
                </c:pt>
              </c:numCache>
            </c:numRef>
          </c:val>
          <c:extLst>
            <c:ext xmlns:c16="http://schemas.microsoft.com/office/drawing/2014/chart" uri="{C3380CC4-5D6E-409C-BE32-E72D297353CC}">
              <c16:uniqueId val="{00000001-59AD-440D-A701-1D63D2950C8F}"/>
            </c:ext>
          </c:extLst>
        </c:ser>
        <c:dLbls>
          <c:showLegendKey val="0"/>
          <c:showVal val="0"/>
          <c:showCatName val="0"/>
          <c:showSerName val="0"/>
          <c:showPercent val="0"/>
          <c:showBubbleSize val="0"/>
        </c:dLbls>
        <c:gapWidth val="150"/>
        <c:axId val="761903392"/>
        <c:axId val="761904112"/>
      </c:barChart>
      <c:catAx>
        <c:axId val="7619033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Module outcome</a:t>
                </a:r>
              </a:p>
            </c:rich>
          </c:tx>
          <c:layout>
            <c:manualLayout>
              <c:xMode val="edge"/>
              <c:yMode val="edge"/>
              <c:x val="0.81314889286301417"/>
              <c:y val="0.921411012083499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1904112"/>
        <c:crosses val="autoZero"/>
        <c:auto val="1"/>
        <c:lblAlgn val="ctr"/>
        <c:lblOffset val="100"/>
        <c:noMultiLvlLbl val="0"/>
      </c:catAx>
      <c:valAx>
        <c:axId val="761904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Tota</a:t>
                </a:r>
                <a:r>
                  <a:rPr lang="en-GB" sz="1400" baseline="0"/>
                  <a:t> number of students (%)</a:t>
                </a:r>
                <a:endParaRPr lang="en-GB"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903392"/>
        <c:crosses val="autoZero"/>
        <c:crossBetween val="between"/>
      </c:valAx>
      <c:spPr>
        <a:noFill/>
        <a:ln>
          <a:noFill/>
        </a:ln>
        <a:effectLst/>
      </c:spPr>
    </c:plotArea>
    <c:legend>
      <c:legendPos val="b"/>
      <c:layout>
        <c:manualLayout>
          <c:xMode val="edge"/>
          <c:yMode val="edge"/>
          <c:x val="0.30589349174273572"/>
          <c:y val="0.94791630212890055"/>
          <c:w val="0.40591195735488816"/>
          <c:h val="5.20836978710994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b="0" i="0" u="none" strike="noStrike" kern="1200" spc="0" baseline="0">
                <a:solidFill>
                  <a:sysClr val="windowText" lastClr="000000">
                    <a:lumMod val="65000"/>
                    <a:lumOff val="35000"/>
                  </a:sysClr>
                </a:solidFill>
              </a:rPr>
              <a:t>Essential Mathematics 1 module outcomes for students taking part in the questionnaire study with low and high self-efficacy who provided their PI</a:t>
            </a:r>
          </a:p>
        </c:rich>
      </c:tx>
      <c:layout>
        <c:manualLayout>
          <c:xMode val="edge"/>
          <c:yMode val="edge"/>
          <c:x val="0.14242338412734379"/>
          <c:y val="4.110116006491555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10161925881848249"/>
          <c:y val="0.27804567129490493"/>
          <c:w val="0.86782516640604457"/>
          <c:h val="0.41640144457133704"/>
        </c:manualLayout>
      </c:layout>
      <c:barChart>
        <c:barDir val="col"/>
        <c:grouping val="clustered"/>
        <c:varyColors val="0"/>
        <c:ser>
          <c:idx val="1"/>
          <c:order val="0"/>
          <c:tx>
            <c:v>Low self-efficacy</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 outcome'!$H$48:$H$56</c:f>
              <c:strCache>
                <c:ptCount val="9"/>
                <c:pt idx="0">
                  <c:v>Withdrawn</c:v>
                </c:pt>
                <c:pt idx="1">
                  <c:v>Fail: no resit</c:v>
                </c:pt>
                <c:pt idx="2">
                  <c:v>Fail: resubmission</c:v>
                </c:pt>
                <c:pt idx="3">
                  <c:v>Grade 4 pass</c:v>
                </c:pt>
                <c:pt idx="4">
                  <c:v>Grade 3 pass</c:v>
                </c:pt>
                <c:pt idx="5">
                  <c:v>Grade 2 pass</c:v>
                </c:pt>
                <c:pt idx="6">
                  <c:v>Pass</c:v>
                </c:pt>
                <c:pt idx="7">
                  <c:v>Disctiction</c:v>
                </c:pt>
                <c:pt idx="8">
                  <c:v>Postponed</c:v>
                </c:pt>
              </c:strCache>
            </c:strRef>
          </c:cat>
          <c:val>
            <c:numRef>
              <c:f>'Mod outcome'!$W$24:$W$32</c:f>
              <c:numCache>
                <c:formatCode>0</c:formatCode>
                <c:ptCount val="9"/>
                <c:pt idx="0">
                  <c:v>28.571428571428569</c:v>
                </c:pt>
                <c:pt idx="1">
                  <c:v>9.5238095238095237</c:v>
                </c:pt>
                <c:pt idx="2">
                  <c:v>0</c:v>
                </c:pt>
                <c:pt idx="3">
                  <c:v>19.047619047619047</c:v>
                </c:pt>
                <c:pt idx="4">
                  <c:v>0</c:v>
                </c:pt>
                <c:pt idx="5">
                  <c:v>4.7619047619047619</c:v>
                </c:pt>
                <c:pt idx="6">
                  <c:v>0</c:v>
                </c:pt>
                <c:pt idx="7">
                  <c:v>33.333333333333329</c:v>
                </c:pt>
                <c:pt idx="8">
                  <c:v>4.7619047619047619</c:v>
                </c:pt>
              </c:numCache>
            </c:numRef>
          </c:val>
          <c:extLst>
            <c:ext xmlns:c16="http://schemas.microsoft.com/office/drawing/2014/chart" uri="{C3380CC4-5D6E-409C-BE32-E72D297353CC}">
              <c16:uniqueId val="{00000000-3483-4C55-B926-CC2548BDEDC5}"/>
            </c:ext>
          </c:extLst>
        </c:ser>
        <c:ser>
          <c:idx val="2"/>
          <c:order val="1"/>
          <c:tx>
            <c:v>High self-efficacy</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 outcome'!$H$48:$H$56</c:f>
              <c:strCache>
                <c:ptCount val="9"/>
                <c:pt idx="0">
                  <c:v>Withdrawn</c:v>
                </c:pt>
                <c:pt idx="1">
                  <c:v>Fail: no resit</c:v>
                </c:pt>
                <c:pt idx="2">
                  <c:v>Fail: resubmission</c:v>
                </c:pt>
                <c:pt idx="3">
                  <c:v>Grade 4 pass</c:v>
                </c:pt>
                <c:pt idx="4">
                  <c:v>Grade 3 pass</c:v>
                </c:pt>
                <c:pt idx="5">
                  <c:v>Grade 2 pass</c:v>
                </c:pt>
                <c:pt idx="6">
                  <c:v>Pass</c:v>
                </c:pt>
                <c:pt idx="7">
                  <c:v>Disctiction</c:v>
                </c:pt>
                <c:pt idx="8">
                  <c:v>Postponed</c:v>
                </c:pt>
              </c:strCache>
            </c:strRef>
          </c:cat>
          <c:val>
            <c:numRef>
              <c:f>'Mod outcome'!$X$24:$X$32</c:f>
              <c:numCache>
                <c:formatCode>0</c:formatCode>
                <c:ptCount val="9"/>
                <c:pt idx="0">
                  <c:v>0</c:v>
                </c:pt>
                <c:pt idx="1">
                  <c:v>0</c:v>
                </c:pt>
                <c:pt idx="2">
                  <c:v>0</c:v>
                </c:pt>
                <c:pt idx="3">
                  <c:v>0</c:v>
                </c:pt>
                <c:pt idx="4">
                  <c:v>13.333333333333334</c:v>
                </c:pt>
                <c:pt idx="5">
                  <c:v>6.666666666666667</c:v>
                </c:pt>
                <c:pt idx="6">
                  <c:v>0</c:v>
                </c:pt>
                <c:pt idx="7">
                  <c:v>80</c:v>
                </c:pt>
                <c:pt idx="8">
                  <c:v>0</c:v>
                </c:pt>
              </c:numCache>
            </c:numRef>
          </c:val>
          <c:extLst>
            <c:ext xmlns:c16="http://schemas.microsoft.com/office/drawing/2014/chart" uri="{C3380CC4-5D6E-409C-BE32-E72D297353CC}">
              <c16:uniqueId val="{00000001-3483-4C55-B926-CC2548BDEDC5}"/>
            </c:ext>
          </c:extLst>
        </c:ser>
        <c:dLbls>
          <c:showLegendKey val="0"/>
          <c:showVal val="0"/>
          <c:showCatName val="0"/>
          <c:showSerName val="0"/>
          <c:showPercent val="0"/>
          <c:showBubbleSize val="0"/>
        </c:dLbls>
        <c:gapWidth val="150"/>
        <c:axId val="761903392"/>
        <c:axId val="761904112"/>
      </c:barChart>
      <c:catAx>
        <c:axId val="7619033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Module</a:t>
                </a:r>
                <a:r>
                  <a:rPr lang="en-GB" sz="1400" baseline="0"/>
                  <a:t> outcomes</a:t>
                </a:r>
                <a:endParaRPr lang="en-GB" sz="1400"/>
              </a:p>
            </c:rich>
          </c:tx>
          <c:layout>
            <c:manualLayout>
              <c:xMode val="edge"/>
              <c:yMode val="edge"/>
              <c:x val="0.82938511095204004"/>
              <c:y val="0.933527221660735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1904112"/>
        <c:crosses val="autoZero"/>
        <c:auto val="1"/>
        <c:lblAlgn val="ctr"/>
        <c:lblOffset val="100"/>
        <c:noMultiLvlLbl val="0"/>
      </c:catAx>
      <c:valAx>
        <c:axId val="761904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Total</a:t>
                </a:r>
                <a:r>
                  <a:rPr lang="en-GB" sz="1400" baseline="0"/>
                  <a:t> number of students (%)</a:t>
                </a:r>
                <a:endParaRPr lang="en-GB" sz="1400"/>
              </a:p>
            </c:rich>
          </c:tx>
          <c:layout>
            <c:manualLayout>
              <c:xMode val="edge"/>
              <c:yMode val="edge"/>
              <c:x val="2.2941922052908854E-2"/>
              <c:y val="0.297129640760553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190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A47C5-7E4D-4BB2-9AE7-D6843936422F}"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53E04913-AD8C-45D4-B8A6-F9EC81158B59}">
      <dgm:prSet/>
      <dgm:spPr/>
      <dgm:t>
        <a:bodyPr/>
        <a:lstStyle/>
        <a:p>
          <a:r>
            <a:rPr lang="en-GB" dirty="0"/>
            <a:t>Mastery experience</a:t>
          </a:r>
          <a:endParaRPr lang="en-US" dirty="0"/>
        </a:p>
      </dgm:t>
    </dgm:pt>
    <dgm:pt modelId="{73BCB2C4-AE17-4889-B544-B777A2079B5D}" type="parTrans" cxnId="{B4F06D85-EF0E-4091-B432-AB985B86F9A5}">
      <dgm:prSet/>
      <dgm:spPr/>
      <dgm:t>
        <a:bodyPr/>
        <a:lstStyle/>
        <a:p>
          <a:endParaRPr lang="en-US"/>
        </a:p>
      </dgm:t>
    </dgm:pt>
    <dgm:pt modelId="{95915022-CAEC-456E-9F2B-E58D3870689F}" type="sibTrans" cxnId="{B4F06D85-EF0E-4091-B432-AB985B86F9A5}">
      <dgm:prSet/>
      <dgm:spPr/>
      <dgm:t>
        <a:bodyPr/>
        <a:lstStyle/>
        <a:p>
          <a:endParaRPr lang="en-US"/>
        </a:p>
      </dgm:t>
    </dgm:pt>
    <dgm:pt modelId="{E7FE8F56-BD13-407A-9359-7E139F05F8C4}">
      <dgm:prSet/>
      <dgm:spPr/>
      <dgm:t>
        <a:bodyPr/>
        <a:lstStyle/>
        <a:p>
          <a:r>
            <a:rPr lang="en-GB" dirty="0"/>
            <a:t>Social persuasion</a:t>
          </a:r>
          <a:endParaRPr lang="en-US" dirty="0"/>
        </a:p>
      </dgm:t>
    </dgm:pt>
    <dgm:pt modelId="{19E51440-D0CD-47EA-8BB0-9A1A1710839D}" type="parTrans" cxnId="{D35C24AC-E152-4FB0-9D50-312451A2CA4D}">
      <dgm:prSet/>
      <dgm:spPr/>
      <dgm:t>
        <a:bodyPr/>
        <a:lstStyle/>
        <a:p>
          <a:endParaRPr lang="en-US"/>
        </a:p>
      </dgm:t>
    </dgm:pt>
    <dgm:pt modelId="{BDE6A4D1-2E87-403A-AB56-FE9BB29DAF34}" type="sibTrans" cxnId="{D35C24AC-E152-4FB0-9D50-312451A2CA4D}">
      <dgm:prSet/>
      <dgm:spPr/>
      <dgm:t>
        <a:bodyPr/>
        <a:lstStyle/>
        <a:p>
          <a:endParaRPr lang="en-US"/>
        </a:p>
      </dgm:t>
    </dgm:pt>
    <dgm:pt modelId="{7D16DB81-0DF4-4F0F-BF5E-D54B2558468F}">
      <dgm:prSet/>
      <dgm:spPr/>
      <dgm:t>
        <a:bodyPr/>
        <a:lstStyle/>
        <a:p>
          <a:r>
            <a:rPr lang="en-GB" dirty="0"/>
            <a:t>Verbal persuasion</a:t>
          </a:r>
          <a:endParaRPr lang="en-US" dirty="0"/>
        </a:p>
      </dgm:t>
    </dgm:pt>
    <dgm:pt modelId="{A96B394F-C3AD-4371-BBCE-6DC0B122083B}" type="parTrans" cxnId="{60B833FC-3649-4717-831F-8278E0F11BD2}">
      <dgm:prSet/>
      <dgm:spPr/>
      <dgm:t>
        <a:bodyPr/>
        <a:lstStyle/>
        <a:p>
          <a:endParaRPr lang="en-US"/>
        </a:p>
      </dgm:t>
    </dgm:pt>
    <dgm:pt modelId="{4BAA0FB3-B81D-4AAA-ACD3-FA73175C7F72}" type="sibTrans" cxnId="{60B833FC-3649-4717-831F-8278E0F11BD2}">
      <dgm:prSet/>
      <dgm:spPr/>
      <dgm:t>
        <a:bodyPr/>
        <a:lstStyle/>
        <a:p>
          <a:endParaRPr lang="en-US"/>
        </a:p>
      </dgm:t>
    </dgm:pt>
    <dgm:pt modelId="{3C550B3A-3BE0-4ED8-8180-D0A5438AC0ED}">
      <dgm:prSet/>
      <dgm:spPr/>
      <dgm:t>
        <a:bodyPr/>
        <a:lstStyle/>
        <a:p>
          <a:r>
            <a:rPr lang="en-GB" dirty="0">
              <a:solidFill>
                <a:schemeClr val="bg1"/>
              </a:solidFill>
            </a:rPr>
            <a:t>Emotional arousal</a:t>
          </a:r>
          <a:endParaRPr lang="en-US" dirty="0">
            <a:solidFill>
              <a:schemeClr val="bg1"/>
            </a:solidFill>
          </a:endParaRPr>
        </a:p>
      </dgm:t>
    </dgm:pt>
    <dgm:pt modelId="{B8514328-8607-4560-9D05-46814203F242}" type="parTrans" cxnId="{0240322D-5008-42FD-8B1E-2583CB59AACE}">
      <dgm:prSet/>
      <dgm:spPr/>
      <dgm:t>
        <a:bodyPr/>
        <a:lstStyle/>
        <a:p>
          <a:endParaRPr lang="en-US"/>
        </a:p>
      </dgm:t>
    </dgm:pt>
    <dgm:pt modelId="{342FD378-6C6C-4AD8-A5F1-AD1D2EA0B28D}" type="sibTrans" cxnId="{0240322D-5008-42FD-8B1E-2583CB59AACE}">
      <dgm:prSet/>
      <dgm:spPr/>
      <dgm:t>
        <a:bodyPr/>
        <a:lstStyle/>
        <a:p>
          <a:endParaRPr lang="en-US"/>
        </a:p>
      </dgm:t>
    </dgm:pt>
    <dgm:pt modelId="{81AA1F42-A539-496A-AC9C-E6BE0A2CCE9B}" type="pres">
      <dgm:prSet presAssocID="{C02A47C5-7E4D-4BB2-9AE7-D6843936422F}" presName="matrix" presStyleCnt="0">
        <dgm:presLayoutVars>
          <dgm:chMax val="1"/>
          <dgm:dir/>
          <dgm:resizeHandles val="exact"/>
        </dgm:presLayoutVars>
      </dgm:prSet>
      <dgm:spPr/>
    </dgm:pt>
    <dgm:pt modelId="{3803682B-86EB-49DB-BDC4-3731D0E4E449}" type="pres">
      <dgm:prSet presAssocID="{C02A47C5-7E4D-4BB2-9AE7-D6843936422F}" presName="diamond" presStyleLbl="bgShp" presStyleIdx="0" presStyleCnt="1"/>
      <dgm:spPr/>
    </dgm:pt>
    <dgm:pt modelId="{26104869-03C4-4FAE-94EF-1E70C0FC2583}" type="pres">
      <dgm:prSet presAssocID="{C02A47C5-7E4D-4BB2-9AE7-D6843936422F}" presName="quad1" presStyleLbl="node1" presStyleIdx="0" presStyleCnt="4">
        <dgm:presLayoutVars>
          <dgm:chMax val="0"/>
          <dgm:chPref val="0"/>
          <dgm:bulletEnabled val="1"/>
        </dgm:presLayoutVars>
      </dgm:prSet>
      <dgm:spPr/>
    </dgm:pt>
    <dgm:pt modelId="{5FFCC455-0A10-4CD2-B28B-1086966CCB23}" type="pres">
      <dgm:prSet presAssocID="{C02A47C5-7E4D-4BB2-9AE7-D6843936422F}" presName="quad2" presStyleLbl="node1" presStyleIdx="1" presStyleCnt="4">
        <dgm:presLayoutVars>
          <dgm:chMax val="0"/>
          <dgm:chPref val="0"/>
          <dgm:bulletEnabled val="1"/>
        </dgm:presLayoutVars>
      </dgm:prSet>
      <dgm:spPr/>
    </dgm:pt>
    <dgm:pt modelId="{9C4E8D13-27C2-40FF-88AC-1C71AF12D6F0}" type="pres">
      <dgm:prSet presAssocID="{C02A47C5-7E4D-4BB2-9AE7-D6843936422F}" presName="quad3" presStyleLbl="node1" presStyleIdx="2" presStyleCnt="4">
        <dgm:presLayoutVars>
          <dgm:chMax val="0"/>
          <dgm:chPref val="0"/>
          <dgm:bulletEnabled val="1"/>
        </dgm:presLayoutVars>
      </dgm:prSet>
      <dgm:spPr/>
    </dgm:pt>
    <dgm:pt modelId="{E9A2DB31-A03D-45DE-B7CD-70E0EDBF33B0}" type="pres">
      <dgm:prSet presAssocID="{C02A47C5-7E4D-4BB2-9AE7-D6843936422F}" presName="quad4" presStyleLbl="node1" presStyleIdx="3" presStyleCnt="4">
        <dgm:presLayoutVars>
          <dgm:chMax val="0"/>
          <dgm:chPref val="0"/>
          <dgm:bulletEnabled val="1"/>
        </dgm:presLayoutVars>
      </dgm:prSet>
      <dgm:spPr/>
    </dgm:pt>
  </dgm:ptLst>
  <dgm:cxnLst>
    <dgm:cxn modelId="{ACADE304-BDF3-42F5-812E-694C45117357}" type="presOf" srcId="{3C550B3A-3BE0-4ED8-8180-D0A5438AC0ED}" destId="{E9A2DB31-A03D-45DE-B7CD-70E0EDBF33B0}" srcOrd="0" destOrd="0" presId="urn:microsoft.com/office/officeart/2005/8/layout/matrix3"/>
    <dgm:cxn modelId="{0240322D-5008-42FD-8B1E-2583CB59AACE}" srcId="{C02A47C5-7E4D-4BB2-9AE7-D6843936422F}" destId="{3C550B3A-3BE0-4ED8-8180-D0A5438AC0ED}" srcOrd="3" destOrd="0" parTransId="{B8514328-8607-4560-9D05-46814203F242}" sibTransId="{342FD378-6C6C-4AD8-A5F1-AD1D2EA0B28D}"/>
    <dgm:cxn modelId="{E091DE7E-C1C9-460D-8BB1-1F411BCC6BA4}" type="presOf" srcId="{E7FE8F56-BD13-407A-9359-7E139F05F8C4}" destId="{5FFCC455-0A10-4CD2-B28B-1086966CCB23}" srcOrd="0" destOrd="0" presId="urn:microsoft.com/office/officeart/2005/8/layout/matrix3"/>
    <dgm:cxn modelId="{B4F06D85-EF0E-4091-B432-AB985B86F9A5}" srcId="{C02A47C5-7E4D-4BB2-9AE7-D6843936422F}" destId="{53E04913-AD8C-45D4-B8A6-F9EC81158B59}" srcOrd="0" destOrd="0" parTransId="{73BCB2C4-AE17-4889-B544-B777A2079B5D}" sibTransId="{95915022-CAEC-456E-9F2B-E58D3870689F}"/>
    <dgm:cxn modelId="{A26B8C97-24F3-42F3-B53B-A9362673918D}" type="presOf" srcId="{7D16DB81-0DF4-4F0F-BF5E-D54B2558468F}" destId="{9C4E8D13-27C2-40FF-88AC-1C71AF12D6F0}" srcOrd="0" destOrd="0" presId="urn:microsoft.com/office/officeart/2005/8/layout/matrix3"/>
    <dgm:cxn modelId="{D35C24AC-E152-4FB0-9D50-312451A2CA4D}" srcId="{C02A47C5-7E4D-4BB2-9AE7-D6843936422F}" destId="{E7FE8F56-BD13-407A-9359-7E139F05F8C4}" srcOrd="1" destOrd="0" parTransId="{19E51440-D0CD-47EA-8BB0-9A1A1710839D}" sibTransId="{BDE6A4D1-2E87-403A-AB56-FE9BB29DAF34}"/>
    <dgm:cxn modelId="{C360AAD0-5E17-456E-8A55-46DC6F33636C}" type="presOf" srcId="{C02A47C5-7E4D-4BB2-9AE7-D6843936422F}" destId="{81AA1F42-A539-496A-AC9C-E6BE0A2CCE9B}" srcOrd="0" destOrd="0" presId="urn:microsoft.com/office/officeart/2005/8/layout/matrix3"/>
    <dgm:cxn modelId="{09AF5EE0-B713-4C1D-85A4-E39784F554F7}" type="presOf" srcId="{53E04913-AD8C-45D4-B8A6-F9EC81158B59}" destId="{26104869-03C4-4FAE-94EF-1E70C0FC2583}" srcOrd="0" destOrd="0" presId="urn:microsoft.com/office/officeart/2005/8/layout/matrix3"/>
    <dgm:cxn modelId="{60B833FC-3649-4717-831F-8278E0F11BD2}" srcId="{C02A47C5-7E4D-4BB2-9AE7-D6843936422F}" destId="{7D16DB81-0DF4-4F0F-BF5E-D54B2558468F}" srcOrd="2" destOrd="0" parTransId="{A96B394F-C3AD-4371-BBCE-6DC0B122083B}" sibTransId="{4BAA0FB3-B81D-4AAA-ACD3-FA73175C7F72}"/>
    <dgm:cxn modelId="{1B2452CF-A9B8-41D7-9781-E5E5E59BE367}" type="presParOf" srcId="{81AA1F42-A539-496A-AC9C-E6BE0A2CCE9B}" destId="{3803682B-86EB-49DB-BDC4-3731D0E4E449}" srcOrd="0" destOrd="0" presId="urn:microsoft.com/office/officeart/2005/8/layout/matrix3"/>
    <dgm:cxn modelId="{57918152-1F02-4E2A-82DA-5631A93D5B5A}" type="presParOf" srcId="{81AA1F42-A539-496A-AC9C-E6BE0A2CCE9B}" destId="{26104869-03C4-4FAE-94EF-1E70C0FC2583}" srcOrd="1" destOrd="0" presId="urn:microsoft.com/office/officeart/2005/8/layout/matrix3"/>
    <dgm:cxn modelId="{05EEA809-EE47-43A8-90E9-D29BA87BA18A}" type="presParOf" srcId="{81AA1F42-A539-496A-AC9C-E6BE0A2CCE9B}" destId="{5FFCC455-0A10-4CD2-B28B-1086966CCB23}" srcOrd="2" destOrd="0" presId="urn:microsoft.com/office/officeart/2005/8/layout/matrix3"/>
    <dgm:cxn modelId="{7862C168-6DED-41C7-9061-7B9EE71D885B}" type="presParOf" srcId="{81AA1F42-A539-496A-AC9C-E6BE0A2CCE9B}" destId="{9C4E8D13-27C2-40FF-88AC-1C71AF12D6F0}" srcOrd="3" destOrd="0" presId="urn:microsoft.com/office/officeart/2005/8/layout/matrix3"/>
    <dgm:cxn modelId="{586F83FE-EB45-46E8-8FE2-B78347F7317E}" type="presParOf" srcId="{81AA1F42-A539-496A-AC9C-E6BE0A2CCE9B}" destId="{E9A2DB31-A03D-45DE-B7CD-70E0EDBF33B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3682B-86EB-49DB-BDC4-3731D0E4E449}">
      <dsp:nvSpPr>
        <dsp:cNvPr id="0" name=""/>
        <dsp:cNvSpPr/>
      </dsp:nvSpPr>
      <dsp:spPr>
        <a:xfrm>
          <a:off x="178970" y="0"/>
          <a:ext cx="5503150" cy="5503150"/>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04869-03C4-4FAE-94EF-1E70C0FC2583}">
      <dsp:nvSpPr>
        <dsp:cNvPr id="0" name=""/>
        <dsp:cNvSpPr/>
      </dsp:nvSpPr>
      <dsp:spPr>
        <a:xfrm>
          <a:off x="701769" y="522799"/>
          <a:ext cx="2146228" cy="21462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Mastery experience</a:t>
          </a:r>
          <a:endParaRPr lang="en-US" sz="2600" kern="1200" dirty="0"/>
        </a:p>
      </dsp:txBody>
      <dsp:txXfrm>
        <a:off x="806539" y="627569"/>
        <a:ext cx="1936688" cy="1936688"/>
      </dsp:txXfrm>
    </dsp:sp>
    <dsp:sp modelId="{5FFCC455-0A10-4CD2-B28B-1086966CCB23}">
      <dsp:nvSpPr>
        <dsp:cNvPr id="0" name=""/>
        <dsp:cNvSpPr/>
      </dsp:nvSpPr>
      <dsp:spPr>
        <a:xfrm>
          <a:off x="3013092" y="522799"/>
          <a:ext cx="2146228" cy="21462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Social persuasion</a:t>
          </a:r>
          <a:endParaRPr lang="en-US" sz="2600" kern="1200" dirty="0"/>
        </a:p>
      </dsp:txBody>
      <dsp:txXfrm>
        <a:off x="3117862" y="627569"/>
        <a:ext cx="1936688" cy="1936688"/>
      </dsp:txXfrm>
    </dsp:sp>
    <dsp:sp modelId="{9C4E8D13-27C2-40FF-88AC-1C71AF12D6F0}">
      <dsp:nvSpPr>
        <dsp:cNvPr id="0" name=""/>
        <dsp:cNvSpPr/>
      </dsp:nvSpPr>
      <dsp:spPr>
        <a:xfrm>
          <a:off x="701769" y="2834122"/>
          <a:ext cx="2146228" cy="21462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Verbal persuasion</a:t>
          </a:r>
          <a:endParaRPr lang="en-US" sz="2600" kern="1200" dirty="0"/>
        </a:p>
      </dsp:txBody>
      <dsp:txXfrm>
        <a:off x="806539" y="2938892"/>
        <a:ext cx="1936688" cy="1936688"/>
      </dsp:txXfrm>
    </dsp:sp>
    <dsp:sp modelId="{E9A2DB31-A03D-45DE-B7CD-70E0EDBF33B0}">
      <dsp:nvSpPr>
        <dsp:cNvPr id="0" name=""/>
        <dsp:cNvSpPr/>
      </dsp:nvSpPr>
      <dsp:spPr>
        <a:xfrm>
          <a:off x="3013092" y="2834122"/>
          <a:ext cx="2146228" cy="214622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bg1"/>
              </a:solidFill>
            </a:rPr>
            <a:t>Emotional arousal</a:t>
          </a:r>
          <a:endParaRPr lang="en-US" sz="2600" kern="1200" dirty="0">
            <a:solidFill>
              <a:schemeClr val="bg1"/>
            </a:solidFill>
          </a:endParaRPr>
        </a:p>
      </dsp:txBody>
      <dsp:txXfrm>
        <a:off x="3117862" y="2938892"/>
        <a:ext cx="1936688" cy="193668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0.07782</cdr:x>
      <cdr:y>0.35948</cdr:y>
    </cdr:from>
    <cdr:to>
      <cdr:x>0.99167</cdr:x>
      <cdr:y>0.40987</cdr:y>
    </cdr:to>
    <cdr:grpSp>
      <cdr:nvGrpSpPr>
        <cdr:cNvPr id="4" name="Group 3">
          <a:extLst xmlns:a="http://schemas.openxmlformats.org/drawingml/2006/main">
            <a:ext uri="{FF2B5EF4-FFF2-40B4-BE49-F238E27FC236}">
              <a16:creationId xmlns:a16="http://schemas.microsoft.com/office/drawing/2014/main" id="{EB0FF1BB-2CB0-345B-B5C4-E7830B8A83B6}"/>
            </a:ext>
          </a:extLst>
        </cdr:cNvPr>
        <cdr:cNvGrpSpPr/>
      </cdr:nvGrpSpPr>
      <cdr:grpSpPr>
        <a:xfrm xmlns:a="http://schemas.openxmlformats.org/drawingml/2006/main">
          <a:off x="783761" y="2188259"/>
          <a:ext cx="9203807" cy="306739"/>
          <a:chOff x="629920" y="1117600"/>
          <a:chExt cx="3903980" cy="119362"/>
        </a:xfrm>
      </cdr:grpSpPr>
      <cdr:cxnSp macro="">
        <cdr:nvCxnSpPr>
          <cdr:cNvPr id="2" name="Straight Connector 1">
            <a:extLst xmlns:a="http://schemas.openxmlformats.org/drawingml/2006/main">
              <a:ext uri="{FF2B5EF4-FFF2-40B4-BE49-F238E27FC236}">
                <a16:creationId xmlns:a16="http://schemas.microsoft.com/office/drawing/2014/main" id="{71140873-F506-F748-E5F4-B6C0E0CFBE39}"/>
              </a:ext>
            </a:extLst>
          </cdr:cNvPr>
          <cdr:cNvCxnSpPr/>
        </cdr:nvCxnSpPr>
        <cdr:spPr>
          <a:xfrm xmlns:a="http://schemas.openxmlformats.org/drawingml/2006/main">
            <a:off x="632475" y="1230620"/>
            <a:ext cx="3901425" cy="6342"/>
          </a:xfrm>
          <a:prstGeom xmlns:a="http://schemas.openxmlformats.org/drawingml/2006/main" prst="line">
            <a:avLst/>
          </a:prstGeom>
          <a:ln xmlns:a="http://schemas.openxmlformats.org/drawingml/2006/main" w="15875">
            <a:solidFill>
              <a:schemeClr val="accent4">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3" name="Straight Connector 2">
            <a:extLst xmlns:a="http://schemas.openxmlformats.org/drawingml/2006/main">
              <a:ext uri="{FF2B5EF4-FFF2-40B4-BE49-F238E27FC236}">
                <a16:creationId xmlns:a16="http://schemas.microsoft.com/office/drawing/2014/main" id="{B4D04AAE-883F-7C28-D7A4-F379B3D1636E}"/>
              </a:ext>
            </a:extLst>
          </cdr:cNvPr>
          <cdr:cNvCxnSpPr/>
        </cdr:nvCxnSpPr>
        <cdr:spPr>
          <a:xfrm xmlns:a="http://schemas.openxmlformats.org/drawingml/2006/main">
            <a:off x="629920" y="1117600"/>
            <a:ext cx="3901425" cy="6342"/>
          </a:xfrm>
          <a:prstGeom xmlns:a="http://schemas.openxmlformats.org/drawingml/2006/main" prst="line">
            <a:avLst/>
          </a:prstGeom>
          <a:ln xmlns:a="http://schemas.openxmlformats.org/drawingml/2006/main" w="158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0.09298</cdr:x>
      <cdr:y>0.35001</cdr:y>
    </cdr:from>
    <cdr:to>
      <cdr:x>0.94631</cdr:x>
      <cdr:y>0.35206</cdr:y>
    </cdr:to>
    <cdr:cxnSp macro="">
      <cdr:nvCxnSpPr>
        <cdr:cNvPr id="2" name="Straight Connector 1">
          <a:extLst xmlns:a="http://schemas.openxmlformats.org/drawingml/2006/main">
            <a:ext uri="{FF2B5EF4-FFF2-40B4-BE49-F238E27FC236}">
              <a16:creationId xmlns:a16="http://schemas.microsoft.com/office/drawing/2014/main" id="{DDD63388-8B8C-DA2F-0BBD-08A1446D805E}"/>
            </a:ext>
          </a:extLst>
        </cdr:cNvPr>
        <cdr:cNvCxnSpPr/>
      </cdr:nvCxnSpPr>
      <cdr:spPr>
        <a:xfrm xmlns:a="http://schemas.openxmlformats.org/drawingml/2006/main">
          <a:off x="989107" y="2139355"/>
          <a:ext cx="9077315" cy="12530"/>
        </a:xfrm>
        <a:prstGeom xmlns:a="http://schemas.openxmlformats.org/drawingml/2006/main" prst="line">
          <a:avLst/>
        </a:prstGeom>
        <a:ln xmlns:a="http://schemas.openxmlformats.org/drawingml/2006/main" w="15875">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0.0897</cdr:x>
      <cdr:y>0.31348</cdr:y>
    </cdr:from>
    <cdr:to>
      <cdr:x>0.94303</cdr:x>
      <cdr:y>0.31553</cdr:y>
    </cdr:to>
    <cdr:cxnSp macro="">
      <cdr:nvCxnSpPr>
        <cdr:cNvPr id="3" name="Straight Connector 2">
          <a:extLst xmlns:a="http://schemas.openxmlformats.org/drawingml/2006/main">
            <a:ext uri="{FF2B5EF4-FFF2-40B4-BE49-F238E27FC236}">
              <a16:creationId xmlns:a16="http://schemas.microsoft.com/office/drawing/2014/main" id="{01FA2ED7-F783-7302-48C6-FA7D02570B99}"/>
            </a:ext>
          </a:extLst>
        </cdr:cNvPr>
        <cdr:cNvCxnSpPr/>
      </cdr:nvCxnSpPr>
      <cdr:spPr>
        <a:xfrm xmlns:a="http://schemas.openxmlformats.org/drawingml/2006/main">
          <a:off x="954206" y="1916101"/>
          <a:ext cx="9077315" cy="12531"/>
        </a:xfrm>
        <a:prstGeom xmlns:a="http://schemas.openxmlformats.org/drawingml/2006/main" prst="line">
          <a:avLst/>
        </a:prstGeom>
        <a:ln xmlns:a="http://schemas.openxmlformats.org/drawingml/2006/main" w="15875">
          <a:solidFill>
            <a:schemeClr val="accent4">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0.67449</cdr:x>
      <cdr:y>0.11611</cdr:y>
    </cdr:from>
    <cdr:to>
      <cdr:x>0.67692</cdr:x>
      <cdr:y>0.90566</cdr:y>
    </cdr:to>
    <cdr:cxnSp macro="">
      <cdr:nvCxnSpPr>
        <cdr:cNvPr id="3" name="Straight Connector 2">
          <a:extLst xmlns:a="http://schemas.openxmlformats.org/drawingml/2006/main">
            <a:ext uri="{FF2B5EF4-FFF2-40B4-BE49-F238E27FC236}">
              <a16:creationId xmlns:a16="http://schemas.microsoft.com/office/drawing/2014/main" id="{2FF89D85-69A2-1723-3631-8E77E142D645}"/>
            </a:ext>
          </a:extLst>
        </cdr:cNvPr>
        <cdr:cNvCxnSpPr/>
      </cdr:nvCxnSpPr>
      <cdr:spPr>
        <a:xfrm xmlns:a="http://schemas.openxmlformats.org/drawingml/2006/main">
          <a:off x="6347460" y="609600"/>
          <a:ext cx="22860" cy="4145280"/>
        </a:xfrm>
        <a:prstGeom xmlns:a="http://schemas.openxmlformats.org/drawingml/2006/main" prst="line">
          <a:avLst/>
        </a:prstGeom>
        <a:ln xmlns:a="http://schemas.openxmlformats.org/drawingml/2006/main" w="15875">
          <a:solidFill>
            <a:srgbClr val="00206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0.80709</cdr:x>
      <cdr:y>0.14466</cdr:y>
    </cdr:from>
    <cdr:to>
      <cdr:x>0.92956</cdr:x>
      <cdr:y>0.19304</cdr:y>
    </cdr:to>
    <cdr:sp macro="" textlink="">
      <cdr:nvSpPr>
        <cdr:cNvPr id="4" name="Text Box 2"/>
        <cdr:cNvSpPr txBox="1">
          <a:spLocks xmlns:a="http://schemas.openxmlformats.org/drawingml/2006/main" noChangeArrowheads="1"/>
        </cdr:cNvSpPr>
      </cdr:nvSpPr>
      <cdr:spPr bwMode="auto">
        <a:xfrm xmlns:a="http://schemas.openxmlformats.org/drawingml/2006/main">
          <a:off x="7595266" y="759471"/>
          <a:ext cx="1152528" cy="254004"/>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07000"/>
            </a:lnSpc>
            <a:spcAft>
              <a:spcPts val="800"/>
            </a:spcAft>
            <a:buNone/>
          </a:pPr>
          <a:r>
            <a:rPr lang="en-GB" sz="1000" kern="100">
              <a:effectLst/>
              <a:latin typeface="Aptos" panose="020B0004020202020204" pitchFamily="34" charset="0"/>
              <a:ea typeface="Aptos" panose="020B0004020202020204" pitchFamily="34" charset="0"/>
              <a:cs typeface="Times New Roman" panose="02020603050405020304" pitchFamily="18" charset="0"/>
            </a:rPr>
            <a:t>Communication</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cdr:txBody>
    </cdr:sp>
  </cdr:relSizeAnchor>
  <cdr:relSizeAnchor xmlns:cdr="http://schemas.openxmlformats.org/drawingml/2006/chartDrawing">
    <cdr:from>
      <cdr:x>0.78623</cdr:x>
      <cdr:y>0.12917</cdr:y>
    </cdr:from>
    <cdr:to>
      <cdr:x>0.80405</cdr:x>
      <cdr:y>0.21626</cdr:y>
    </cdr:to>
    <cdr:sp macro="" textlink="">
      <cdr:nvSpPr>
        <cdr:cNvPr id="5" name="Right Brace 4"/>
        <cdr:cNvSpPr/>
      </cdr:nvSpPr>
      <cdr:spPr>
        <a:xfrm xmlns:a="http://schemas.openxmlformats.org/drawingml/2006/main">
          <a:off x="7399020" y="678180"/>
          <a:ext cx="167640" cy="45720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kern="1200"/>
        </a:p>
      </cdr:txBody>
    </cdr:sp>
  </cdr:relSizeAnchor>
  <cdr:relSizeAnchor xmlns:cdr="http://schemas.openxmlformats.org/drawingml/2006/chartDrawing">
    <cdr:from>
      <cdr:x>0.7301</cdr:x>
      <cdr:y>0.22448</cdr:y>
    </cdr:from>
    <cdr:to>
      <cdr:x>0.7498</cdr:x>
      <cdr:y>0.42816</cdr:y>
    </cdr:to>
    <cdr:sp macro="" textlink="">
      <cdr:nvSpPr>
        <cdr:cNvPr id="6" name="Right Brace 5"/>
        <cdr:cNvSpPr/>
      </cdr:nvSpPr>
      <cdr:spPr>
        <a:xfrm xmlns:a="http://schemas.openxmlformats.org/drawingml/2006/main">
          <a:off x="6870742" y="1178560"/>
          <a:ext cx="185391" cy="1069357"/>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GB" kern="1200"/>
        </a:p>
      </cdr:txBody>
    </cdr:sp>
  </cdr:relSizeAnchor>
  <cdr:relSizeAnchor xmlns:cdr="http://schemas.openxmlformats.org/drawingml/2006/chartDrawing">
    <cdr:from>
      <cdr:x>0.73307</cdr:x>
      <cdr:y>0.44316</cdr:y>
    </cdr:from>
    <cdr:to>
      <cdr:x>0.74737</cdr:x>
      <cdr:y>0.5196</cdr:y>
    </cdr:to>
    <cdr:sp macro="" textlink="">
      <cdr:nvSpPr>
        <cdr:cNvPr id="7" name="Right Brace 6"/>
        <cdr:cNvSpPr/>
      </cdr:nvSpPr>
      <cdr:spPr>
        <a:xfrm xmlns:a="http://schemas.openxmlformats.org/drawingml/2006/main">
          <a:off x="6898687" y="2326655"/>
          <a:ext cx="134573" cy="401324"/>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GB" kern="1200"/>
        </a:p>
      </cdr:txBody>
    </cdr:sp>
  </cdr:relSizeAnchor>
  <cdr:relSizeAnchor xmlns:cdr="http://schemas.openxmlformats.org/drawingml/2006/chartDrawing">
    <cdr:from>
      <cdr:x>0.8135</cdr:x>
      <cdr:y>0.52588</cdr:y>
    </cdr:from>
    <cdr:to>
      <cdr:x>0.83077</cdr:x>
      <cdr:y>0.68215</cdr:y>
    </cdr:to>
    <cdr:sp macro="" textlink="">
      <cdr:nvSpPr>
        <cdr:cNvPr id="8" name="Right Brace 7"/>
        <cdr:cNvSpPr/>
      </cdr:nvSpPr>
      <cdr:spPr>
        <a:xfrm xmlns:a="http://schemas.openxmlformats.org/drawingml/2006/main">
          <a:off x="7655560" y="2760980"/>
          <a:ext cx="162560" cy="82042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GB" kern="1200"/>
        </a:p>
      </cdr:txBody>
    </cdr:sp>
  </cdr:relSizeAnchor>
  <cdr:relSizeAnchor xmlns:cdr="http://schemas.openxmlformats.org/drawingml/2006/chartDrawing">
    <cdr:from>
      <cdr:x>0.79703</cdr:x>
      <cdr:y>0.69086</cdr:y>
    </cdr:from>
    <cdr:to>
      <cdr:x>0.8081</cdr:x>
      <cdr:y>0.77504</cdr:y>
    </cdr:to>
    <cdr:sp macro="" textlink="">
      <cdr:nvSpPr>
        <cdr:cNvPr id="9" name="Right Brace 8"/>
        <cdr:cNvSpPr/>
      </cdr:nvSpPr>
      <cdr:spPr>
        <a:xfrm xmlns:a="http://schemas.openxmlformats.org/drawingml/2006/main">
          <a:off x="7500620" y="3627120"/>
          <a:ext cx="104140" cy="44196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GB" kern="1200"/>
        </a:p>
      </cdr:txBody>
    </cdr:sp>
  </cdr:relSizeAnchor>
  <cdr:relSizeAnchor xmlns:cdr="http://schemas.openxmlformats.org/drawingml/2006/chartDrawing">
    <cdr:from>
      <cdr:x>0.81565</cdr:x>
      <cdr:y>0.78036</cdr:y>
    </cdr:from>
    <cdr:to>
      <cdr:x>0.82753</cdr:x>
      <cdr:y>0.89985</cdr:y>
    </cdr:to>
    <cdr:sp macro="" textlink="">
      <cdr:nvSpPr>
        <cdr:cNvPr id="10" name="Right Brace 9"/>
        <cdr:cNvSpPr/>
      </cdr:nvSpPr>
      <cdr:spPr>
        <a:xfrm xmlns:a="http://schemas.openxmlformats.org/drawingml/2006/main">
          <a:off x="7675880" y="4097020"/>
          <a:ext cx="111760" cy="62738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GB" kern="1200"/>
        </a:p>
      </cdr:txBody>
    </cdr:sp>
  </cdr:relSizeAnchor>
  <cdr:relSizeAnchor xmlns:cdr="http://schemas.openxmlformats.org/drawingml/2006/chartDrawing">
    <cdr:from>
      <cdr:x>0.83131</cdr:x>
      <cdr:y>0.80939</cdr:y>
    </cdr:from>
    <cdr:to>
      <cdr:x>0.89879</cdr:x>
      <cdr:y>0.86889</cdr:y>
    </cdr:to>
    <cdr:sp macro="" textlink="">
      <cdr:nvSpPr>
        <cdr:cNvPr id="11" name="Text Box 2"/>
        <cdr:cNvSpPr txBox="1">
          <a:spLocks xmlns:a="http://schemas.openxmlformats.org/drawingml/2006/main" noChangeArrowheads="1"/>
        </cdr:cNvSpPr>
      </cdr:nvSpPr>
      <cdr:spPr bwMode="auto">
        <a:xfrm xmlns:a="http://schemas.openxmlformats.org/drawingml/2006/main">
          <a:off x="7823200" y="4249420"/>
          <a:ext cx="635000" cy="31242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07000"/>
            </a:lnSpc>
            <a:spcAft>
              <a:spcPts val="800"/>
            </a:spcAft>
            <a:buNone/>
          </a:pPr>
          <a:r>
            <a:rPr lang="en-GB" sz="1000" kern="100">
              <a:effectLst/>
              <a:latin typeface="Aptos" panose="020B0004020202020204" pitchFamily="34" charset="0"/>
              <a:ea typeface="Aptos" panose="020B0004020202020204" pitchFamily="34" charset="0"/>
              <a:cs typeface="Times New Roman" panose="02020603050405020304" pitchFamily="18" charset="0"/>
            </a:rPr>
            <a:t>Maths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cdr:txBody>
    </cdr:sp>
  </cdr:relSizeAnchor>
  <cdr:relSizeAnchor xmlns:cdr="http://schemas.openxmlformats.org/drawingml/2006/chartDrawing">
    <cdr:from>
      <cdr:x>0.71336</cdr:x>
      <cdr:y>0.11563</cdr:y>
    </cdr:from>
    <cdr:to>
      <cdr:x>0.71579</cdr:x>
      <cdr:y>0.90518</cdr:y>
    </cdr:to>
    <cdr:cxnSp macro="">
      <cdr:nvCxnSpPr>
        <cdr:cNvPr id="15" name="Straight Connector 14">
          <a:extLst xmlns:a="http://schemas.openxmlformats.org/drawingml/2006/main">
            <a:ext uri="{FF2B5EF4-FFF2-40B4-BE49-F238E27FC236}">
              <a16:creationId xmlns:a16="http://schemas.microsoft.com/office/drawing/2014/main" id="{426663C3-6D88-EFE0-B3B2-3B547A3CE97F}"/>
            </a:ext>
          </a:extLst>
        </cdr:cNvPr>
        <cdr:cNvCxnSpPr/>
      </cdr:nvCxnSpPr>
      <cdr:spPr>
        <a:xfrm xmlns:a="http://schemas.openxmlformats.org/drawingml/2006/main">
          <a:off x="6713217" y="607078"/>
          <a:ext cx="22868" cy="4145280"/>
        </a:xfrm>
        <a:prstGeom xmlns:a="http://schemas.openxmlformats.org/drawingml/2006/main" prst="line">
          <a:avLst/>
        </a:prstGeom>
        <a:ln xmlns:a="http://schemas.openxmlformats.org/drawingml/2006/main" w="15875">
          <a:solidFill>
            <a:srgbClr val="FFC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0.75581</cdr:x>
      <cdr:y>0.29802</cdr:y>
    </cdr:from>
    <cdr:to>
      <cdr:x>0.85263</cdr:x>
      <cdr:y>0.3464</cdr:y>
    </cdr:to>
    <cdr:sp macro="" textlink="">
      <cdr:nvSpPr>
        <cdr:cNvPr id="2" name="Text Box 2"/>
        <cdr:cNvSpPr txBox="1">
          <a:spLocks xmlns:a="http://schemas.openxmlformats.org/drawingml/2006/main" noChangeArrowheads="1"/>
        </cdr:cNvSpPr>
      </cdr:nvSpPr>
      <cdr:spPr bwMode="auto">
        <a:xfrm xmlns:a="http://schemas.openxmlformats.org/drawingml/2006/main">
          <a:off x="7112666" y="1564651"/>
          <a:ext cx="911194" cy="254004"/>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buNone/>
          </a:pPr>
          <a:r>
            <a:rPr lang="en-GB" sz="1000" kern="100">
              <a:effectLst/>
              <a:latin typeface="Aptos" panose="020B0004020202020204" pitchFamily="34" charset="0"/>
              <a:ea typeface="Aptos" panose="020B0004020202020204" pitchFamily="34" charset="0"/>
              <a:cs typeface="Times New Roman" panose="02020603050405020304" pitchFamily="18" charset="0"/>
            </a:rPr>
            <a:t>Study skills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cdr:txBody>
    </cdr:sp>
  </cdr:relSizeAnchor>
  <cdr:relSizeAnchor xmlns:cdr="http://schemas.openxmlformats.org/drawingml/2006/chartDrawing">
    <cdr:from>
      <cdr:x>0.755</cdr:x>
      <cdr:y>0.45332</cdr:y>
    </cdr:from>
    <cdr:to>
      <cdr:x>0.84858</cdr:x>
      <cdr:y>0.5017</cdr:y>
    </cdr:to>
    <cdr:sp macro="" textlink="">
      <cdr:nvSpPr>
        <cdr:cNvPr id="12" name="Text Box 2"/>
        <cdr:cNvSpPr txBox="1">
          <a:spLocks xmlns:a="http://schemas.openxmlformats.org/drawingml/2006/main" noChangeArrowheads="1"/>
        </cdr:cNvSpPr>
      </cdr:nvSpPr>
      <cdr:spPr bwMode="auto">
        <a:xfrm xmlns:a="http://schemas.openxmlformats.org/drawingml/2006/main">
          <a:off x="7105046" y="2379991"/>
          <a:ext cx="880714" cy="254004"/>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buNone/>
          </a:pPr>
          <a:r>
            <a:rPr lang="en-GB" sz="1000" kern="100">
              <a:effectLst/>
              <a:latin typeface="Aptos" panose="020B0004020202020204" pitchFamily="34" charset="0"/>
              <a:ea typeface="Aptos" panose="020B0004020202020204" pitchFamily="34" charset="0"/>
              <a:cs typeface="Times New Roman" panose="02020603050405020304" pitchFamily="18" charset="0"/>
            </a:rPr>
            <a:t>Chemistry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cdr:txBody>
    </cdr:sp>
  </cdr:relSizeAnchor>
  <cdr:relSizeAnchor xmlns:cdr="http://schemas.openxmlformats.org/drawingml/2006/chartDrawing">
    <cdr:from>
      <cdr:x>0.81006</cdr:x>
      <cdr:y>0.70295</cdr:y>
    </cdr:from>
    <cdr:to>
      <cdr:x>0.87611</cdr:x>
      <cdr:y>0.75133</cdr:y>
    </cdr:to>
    <cdr:sp macro="" textlink="">
      <cdr:nvSpPr>
        <cdr:cNvPr id="13" name="Text Box 2"/>
        <cdr:cNvSpPr txBox="1">
          <a:spLocks xmlns:a="http://schemas.openxmlformats.org/drawingml/2006/main" noChangeArrowheads="1"/>
        </cdr:cNvSpPr>
      </cdr:nvSpPr>
      <cdr:spPr bwMode="auto">
        <a:xfrm xmlns:a="http://schemas.openxmlformats.org/drawingml/2006/main">
          <a:off x="7623206" y="3690631"/>
          <a:ext cx="621634" cy="254004"/>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buNone/>
          </a:pPr>
          <a:r>
            <a:rPr lang="en-GB" sz="1000" kern="100">
              <a:effectLst/>
              <a:latin typeface="Aptos" panose="020B0004020202020204" pitchFamily="34" charset="0"/>
              <a:ea typeface="Aptos" panose="020B0004020202020204" pitchFamily="34" charset="0"/>
              <a:cs typeface="Times New Roman" panose="02020603050405020304" pitchFamily="18" charset="0"/>
            </a:rPr>
            <a:t>Topics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cdr:txBody>
    </cdr:sp>
  </cdr:relSizeAnchor>
  <cdr:relSizeAnchor xmlns:cdr="http://schemas.openxmlformats.org/drawingml/2006/chartDrawing">
    <cdr:from>
      <cdr:x>0.83563</cdr:x>
      <cdr:y>0.58249</cdr:y>
    </cdr:from>
    <cdr:to>
      <cdr:x>0.939</cdr:x>
      <cdr:y>0.67199</cdr:y>
    </cdr:to>
    <cdr:sp macro="" textlink="">
      <cdr:nvSpPr>
        <cdr:cNvPr id="14" name="Text Box 2"/>
        <cdr:cNvSpPr txBox="1">
          <a:spLocks xmlns:a="http://schemas.openxmlformats.org/drawingml/2006/main" noChangeArrowheads="1"/>
        </cdr:cNvSpPr>
      </cdr:nvSpPr>
      <cdr:spPr bwMode="auto">
        <a:xfrm xmlns:a="http://schemas.openxmlformats.org/drawingml/2006/main">
          <a:off x="7863840" y="3058170"/>
          <a:ext cx="972854" cy="469889"/>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buNone/>
          </a:pPr>
          <a:r>
            <a:rPr lang="en-GB" sz="1000" kern="100">
              <a:effectLst/>
              <a:latin typeface="Aptos" panose="020B0004020202020204" pitchFamily="34" charset="0"/>
              <a:ea typeface="Aptos" panose="020B0004020202020204" pitchFamily="34" charset="0"/>
              <a:cs typeface="Times New Roman" panose="02020603050405020304" pitchFamily="18" charset="0"/>
            </a:rPr>
            <a:t>Assessments and IT</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0.84484</cdr:x>
      <cdr:y>0.11713</cdr:y>
    </cdr:from>
    <cdr:to>
      <cdr:x>0.86232</cdr:x>
      <cdr:y>0.21523</cdr:y>
    </cdr:to>
    <cdr:sp macro="" textlink="">
      <cdr:nvSpPr>
        <cdr:cNvPr id="2" name="Right Brace 1"/>
        <cdr:cNvSpPr/>
      </cdr:nvSpPr>
      <cdr:spPr>
        <a:xfrm xmlns:a="http://schemas.openxmlformats.org/drawingml/2006/main">
          <a:off x="7365745" y="608712"/>
          <a:ext cx="152400" cy="509810"/>
        </a:xfrm>
        <a:prstGeom xmlns:a="http://schemas.openxmlformats.org/drawingml/2006/main" prst="rightBrace">
          <a:avLst/>
        </a:prstGeom>
        <a:ln xmlns:a="http://schemas.openxmlformats.org/drawingml/2006/main" w="19050">
          <a:solidFill>
            <a:schemeClr val="accent6">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kern="1200"/>
        </a:p>
      </cdr:txBody>
    </cdr:sp>
  </cdr:relSizeAnchor>
  <cdr:relSizeAnchor xmlns:cdr="http://schemas.openxmlformats.org/drawingml/2006/chartDrawing">
    <cdr:from>
      <cdr:x>0.84952</cdr:x>
      <cdr:y>0.24647</cdr:y>
    </cdr:from>
    <cdr:to>
      <cdr:x>0.86613</cdr:x>
      <cdr:y>0.41496</cdr:y>
    </cdr:to>
    <cdr:sp macro="" textlink="">
      <cdr:nvSpPr>
        <cdr:cNvPr id="3" name="Right Brace 2"/>
        <cdr:cNvSpPr/>
      </cdr:nvSpPr>
      <cdr:spPr>
        <a:xfrm xmlns:a="http://schemas.openxmlformats.org/drawingml/2006/main">
          <a:off x="7406549" y="1280878"/>
          <a:ext cx="144872" cy="875582"/>
        </a:xfrm>
        <a:prstGeom xmlns:a="http://schemas.openxmlformats.org/drawingml/2006/main" prst="rightBrace">
          <a:avLst/>
        </a:prstGeom>
        <a:ln xmlns:a="http://schemas.openxmlformats.org/drawingml/2006/main" w="19050">
          <a:solidFill>
            <a:schemeClr val="accent6">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GB" kern="1200"/>
        </a:p>
      </cdr:txBody>
    </cdr:sp>
  </cdr:relSizeAnchor>
  <cdr:relSizeAnchor xmlns:cdr="http://schemas.openxmlformats.org/drawingml/2006/chartDrawing">
    <cdr:from>
      <cdr:x>0.88903</cdr:x>
      <cdr:y>0.39436</cdr:y>
    </cdr:from>
    <cdr:to>
      <cdr:x>0.90436</cdr:x>
      <cdr:y>0.52711</cdr:y>
    </cdr:to>
    <cdr:sp macro="" textlink="">
      <cdr:nvSpPr>
        <cdr:cNvPr id="4" name="Right Brace 3"/>
        <cdr:cNvSpPr/>
      </cdr:nvSpPr>
      <cdr:spPr>
        <a:xfrm xmlns:a="http://schemas.openxmlformats.org/drawingml/2006/main">
          <a:off x="7751010" y="2160337"/>
          <a:ext cx="133684" cy="727241"/>
        </a:xfrm>
        <a:prstGeom xmlns:a="http://schemas.openxmlformats.org/drawingml/2006/main" prst="rightBrace">
          <a:avLst/>
        </a:prstGeom>
        <a:ln xmlns:a="http://schemas.openxmlformats.org/drawingml/2006/main" w="19050">
          <a:solidFill>
            <a:schemeClr val="accent6">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GB" kern="1200"/>
        </a:p>
      </cdr:txBody>
    </cdr:sp>
  </cdr:relSizeAnchor>
  <cdr:relSizeAnchor xmlns:cdr="http://schemas.openxmlformats.org/drawingml/2006/chartDrawing">
    <cdr:from>
      <cdr:x>0.95283</cdr:x>
      <cdr:y>0.54224</cdr:y>
    </cdr:from>
    <cdr:to>
      <cdr:x>0.98063</cdr:x>
      <cdr:y>0.8915</cdr:y>
    </cdr:to>
    <cdr:sp macro="" textlink="">
      <cdr:nvSpPr>
        <cdr:cNvPr id="5" name="Right Brace 4"/>
        <cdr:cNvSpPr/>
      </cdr:nvSpPr>
      <cdr:spPr>
        <a:xfrm xmlns:a="http://schemas.openxmlformats.org/drawingml/2006/main">
          <a:off x="8307312" y="2817935"/>
          <a:ext cx="242328" cy="1815025"/>
        </a:xfrm>
        <a:prstGeom xmlns:a="http://schemas.openxmlformats.org/drawingml/2006/main" prst="rightBrace">
          <a:avLst/>
        </a:prstGeom>
        <a:ln xmlns:a="http://schemas.openxmlformats.org/drawingml/2006/main" w="19050">
          <a:solidFill>
            <a:schemeClr val="accent6">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GB"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14570-B4E7-4AA6-A094-61D8271FD272}" type="datetimeFigureOut">
              <a:rPr lang="en-GB" smtClean="0"/>
              <a:t>07/04/2026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C3DAF-6442-4FAD-8C8B-C3BFBC2F395F}" type="slidenum">
              <a:rPr lang="en-GB" smtClean="0"/>
              <a:t>‹#›</a:t>
            </a:fld>
            <a:endParaRPr lang="en-GB"/>
          </a:p>
        </p:txBody>
      </p:sp>
    </p:spTree>
    <p:extLst>
      <p:ext uri="{BB962C8B-B14F-4D97-AF65-F5344CB8AC3E}">
        <p14:creationId xmlns:p14="http://schemas.microsoft.com/office/powerpoint/2010/main" val="356704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session will look at student’s self-confidence, also known as self-efficacy, and the impact it can have on student’s persistence and success. </a:t>
            </a:r>
          </a:p>
          <a:p>
            <a:r>
              <a:rPr lang="en-GB" sz="1200" b="0" i="0" kern="1200" dirty="0">
                <a:solidFill>
                  <a:schemeClr val="tx1"/>
                </a:solidFill>
                <a:effectLst/>
                <a:latin typeface="+mn-lt"/>
                <a:ea typeface="+mn-ea"/>
                <a:cs typeface="+mn-cs"/>
              </a:rPr>
              <a:t>We will discuss research that quantified student’s self-reported self-efficacy levels on two level one STEM modules, tracking how self-efficacy changed over the module timeline. </a:t>
            </a:r>
          </a:p>
          <a:p>
            <a:r>
              <a:rPr lang="en-GB" sz="1200" b="0" i="0" kern="1200" dirty="0">
                <a:solidFill>
                  <a:schemeClr val="tx1"/>
                </a:solidFill>
                <a:effectLst/>
                <a:latin typeface="+mn-lt"/>
                <a:ea typeface="+mn-ea"/>
                <a:cs typeface="+mn-cs"/>
              </a:rPr>
              <a:t>We will also look at the factors that students report affected their self-efficacy, and whether lower self-efficacy correlated with lower retention rate, and whether this is comparable across presentations and modules. </a:t>
            </a:r>
          </a:p>
          <a:p>
            <a:r>
              <a:rPr lang="en-GB" sz="1200" b="0" i="0" kern="1200" dirty="0">
                <a:solidFill>
                  <a:schemeClr val="tx1"/>
                </a:solidFill>
                <a:effectLst/>
                <a:latin typeface="+mn-lt"/>
                <a:ea typeface="+mn-ea"/>
                <a:cs typeface="+mn-cs"/>
              </a:rPr>
              <a:t>We will then look at the effect of a targeted intervention aiming to increase self-efficacy within the modules.</a:t>
            </a:r>
          </a:p>
          <a:p>
            <a:r>
              <a:rPr lang="en-GB"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F8DC3DAF-6442-4FAD-8C8B-C3BFBC2F395F}" type="slidenum">
              <a:rPr lang="en-GB" smtClean="0"/>
              <a:t>1</a:t>
            </a:fld>
            <a:endParaRPr lang="en-GB"/>
          </a:p>
        </p:txBody>
      </p:sp>
    </p:spTree>
    <p:extLst>
      <p:ext uri="{BB962C8B-B14F-4D97-AF65-F5344CB8AC3E}">
        <p14:creationId xmlns:p14="http://schemas.microsoft.com/office/powerpoint/2010/main" val="500305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Baseline = 3.35</a:t>
            </a:r>
          </a:p>
        </p:txBody>
      </p:sp>
      <p:sp>
        <p:nvSpPr>
          <p:cNvPr id="4" name="Slide Number Placeholder 3"/>
          <p:cNvSpPr>
            <a:spLocks noGrp="1"/>
          </p:cNvSpPr>
          <p:nvPr>
            <p:ph type="sldNum" sz="quarter" idx="5"/>
          </p:nvPr>
        </p:nvSpPr>
        <p:spPr/>
        <p:txBody>
          <a:bodyPr/>
          <a:lstStyle/>
          <a:p>
            <a:fld id="{F8DC3DAF-6442-4FAD-8C8B-C3BFBC2F395F}" type="slidenum">
              <a:rPr lang="en-GB" smtClean="0"/>
              <a:t>19</a:t>
            </a:fld>
            <a:endParaRPr lang="en-GB"/>
          </a:p>
        </p:txBody>
      </p:sp>
    </p:spTree>
    <p:extLst>
      <p:ext uri="{BB962C8B-B14F-4D97-AF65-F5344CB8AC3E}">
        <p14:creationId xmlns:p14="http://schemas.microsoft.com/office/powerpoint/2010/main" val="223684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As shown by studies discussed in this literature review, high self-efficacy has been linked to positive study outcomes e.g., higher retention numbers and performance (Gore et al, 2006, Cabell, 2021, Kim </a:t>
            </a:r>
            <a:r>
              <a:rPr lang="en-GB" sz="1200" i="1" dirty="0">
                <a:effectLst/>
                <a:latin typeface="Calibri Light" panose="020F0302020204030204" pitchFamily="34" charset="0"/>
                <a:ea typeface="Times New Roman" panose="02020603050405020304" pitchFamily="18" charset="0"/>
                <a:cs typeface="Times New Roman" panose="02020603050405020304" pitchFamily="18" charset="0"/>
              </a:rPr>
              <a:t>et al</a:t>
            </a: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 2022). This effect has been attributed to more positive emotional states, a reduction in procrastination, improved ability to initiate a particular task, more perseverance in the face of challenges and increasing the amount of effort expended in carrying out the task (Schunk, 1989, Zimmerman, 2000b).The reverse has also been demonstrated; lower self-efficacy has been associated with poorer emotional states, higher rates of procrastination, poor task initiation, lower levels of perseverance, the tendency to view challenges as insurmountable problems and applying less effort to a particular task (Bandura, 1997).</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8DC3DAF-6442-4FAD-8C8B-C3BFBC2F395F}" type="slidenum">
              <a:rPr lang="en-GB" smtClean="0"/>
              <a:t>3</a:t>
            </a:fld>
            <a:endParaRPr lang="en-GB"/>
          </a:p>
        </p:txBody>
      </p:sp>
    </p:spTree>
    <p:extLst>
      <p:ext uri="{BB962C8B-B14F-4D97-AF65-F5344CB8AC3E}">
        <p14:creationId xmlns:p14="http://schemas.microsoft.com/office/powerpoint/2010/main" val="139022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Percentage withdrawal rates for October (J) and February (B)  presentations of level one 60 credit science modules available through The Open University. Modules include Science and Health (SDK100), Questions in Science (S111), Science: Concepts and Practice (S112), Working with People in Sports and Fitness (E119), and Environment: Journeys Through a Changing World (U116).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Percentage withdrawal rates for October (J) and February (B) presentations of level one 60 credit science modules available through The Open University. Modules include Discovering Mathematics (MU123), Essential Mathematics 1 (MST124), Essential Mathematics 2 (MST125).</a:t>
            </a:r>
            <a:endParaRPr lang="en-GB" dirty="0"/>
          </a:p>
        </p:txBody>
      </p:sp>
      <p:sp>
        <p:nvSpPr>
          <p:cNvPr id="4" name="Slide Number Placeholder 3"/>
          <p:cNvSpPr>
            <a:spLocks noGrp="1"/>
          </p:cNvSpPr>
          <p:nvPr>
            <p:ph type="sldNum" sz="quarter" idx="5"/>
          </p:nvPr>
        </p:nvSpPr>
        <p:spPr/>
        <p:txBody>
          <a:bodyPr/>
          <a:lstStyle/>
          <a:p>
            <a:fld id="{F8DC3DAF-6442-4FAD-8C8B-C3BFBC2F395F}" type="slidenum">
              <a:rPr lang="en-GB" smtClean="0"/>
              <a:t>6</a:t>
            </a:fld>
            <a:endParaRPr lang="en-GB"/>
          </a:p>
        </p:txBody>
      </p:sp>
    </p:spTree>
    <p:extLst>
      <p:ext uri="{BB962C8B-B14F-4D97-AF65-F5344CB8AC3E}">
        <p14:creationId xmlns:p14="http://schemas.microsoft.com/office/powerpoint/2010/main" val="97635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 overview of SDK100 for the first 14 weeks. This was done in detail for both modules to look for tasks, skills, knowledge. Also sources of self-efficacy</a:t>
            </a:r>
          </a:p>
          <a:p>
            <a:endParaRPr lang="en-GB" dirty="0"/>
          </a:p>
        </p:txBody>
      </p:sp>
      <p:sp>
        <p:nvSpPr>
          <p:cNvPr id="4" name="Slide Number Placeholder 3"/>
          <p:cNvSpPr>
            <a:spLocks noGrp="1"/>
          </p:cNvSpPr>
          <p:nvPr>
            <p:ph type="sldNum" sz="quarter" idx="5"/>
          </p:nvPr>
        </p:nvSpPr>
        <p:spPr/>
        <p:txBody>
          <a:bodyPr/>
          <a:lstStyle/>
          <a:p>
            <a:fld id="{F8DC3DAF-6442-4FAD-8C8B-C3BFBC2F395F}" type="slidenum">
              <a:rPr lang="en-GB" smtClean="0"/>
              <a:t>7</a:t>
            </a:fld>
            <a:endParaRPr lang="en-GB"/>
          </a:p>
        </p:txBody>
      </p:sp>
    </p:spTree>
    <p:extLst>
      <p:ext uri="{BB962C8B-B14F-4D97-AF65-F5344CB8AC3E}">
        <p14:creationId xmlns:p14="http://schemas.microsoft.com/office/powerpoint/2010/main" val="72154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effectLst/>
                <a:latin typeface="Arial" panose="020B0604020202020204" pitchFamily="34" charset="0"/>
                <a:ea typeface="Times New Roman" panose="02020603050405020304" pitchFamily="18" charset="0"/>
              </a:rPr>
              <a:t>Gap analysis of two online introductory STEM modules available through The Open University, where the first 14 weeks of study/8 units were analysed for tasks, knowledge and skills and their associated source of self-efficacy</a:t>
            </a:r>
            <a:endParaRPr lang="en-GB" dirty="0"/>
          </a:p>
          <a:p>
            <a:endParaRPr lang="en-GB" dirty="0"/>
          </a:p>
          <a:p>
            <a:r>
              <a:rPr lang="en-GB" dirty="0"/>
              <a:t>The aim is to not make these equal, as some have more weight than others, but to address any deficits. </a:t>
            </a:r>
          </a:p>
        </p:txBody>
      </p:sp>
      <p:sp>
        <p:nvSpPr>
          <p:cNvPr id="4" name="Slide Number Placeholder 3"/>
          <p:cNvSpPr>
            <a:spLocks noGrp="1"/>
          </p:cNvSpPr>
          <p:nvPr>
            <p:ph type="sldNum" sz="quarter" idx="5"/>
          </p:nvPr>
        </p:nvSpPr>
        <p:spPr/>
        <p:txBody>
          <a:bodyPr/>
          <a:lstStyle/>
          <a:p>
            <a:fld id="{F8DC3DAF-6442-4FAD-8C8B-C3BFBC2F395F}" type="slidenum">
              <a:rPr lang="en-GB" smtClean="0"/>
              <a:t>8</a:t>
            </a:fld>
            <a:endParaRPr lang="en-GB"/>
          </a:p>
        </p:txBody>
      </p:sp>
    </p:spTree>
    <p:extLst>
      <p:ext uri="{BB962C8B-B14F-4D97-AF65-F5344CB8AC3E}">
        <p14:creationId xmlns:p14="http://schemas.microsoft.com/office/powerpoint/2010/main" val="263598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Kendall’s tau. There was a moderate positive correlation, which was statistically significant ( 𝜏𝑏 = 0.356, p = 0.008).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unknown whether some February participants had previous experience with the module, for example starting to study on the October presentation then deferring to the February presentation. This difference may be due to differences in previous education, for example 21.42% of the February 2025 full module cohort have previous higher education qualifications, compared to 16.49% of the October 2024 presentation </a:t>
            </a:r>
            <a:endParaRPr lang="en-GB" dirty="0"/>
          </a:p>
        </p:txBody>
      </p:sp>
      <p:sp>
        <p:nvSpPr>
          <p:cNvPr id="4" name="Slide Number Placeholder 3"/>
          <p:cNvSpPr>
            <a:spLocks noGrp="1"/>
          </p:cNvSpPr>
          <p:nvPr>
            <p:ph type="sldNum" sz="quarter" idx="5"/>
          </p:nvPr>
        </p:nvSpPr>
        <p:spPr/>
        <p:txBody>
          <a:bodyPr/>
          <a:lstStyle/>
          <a:p>
            <a:fld id="{F8DC3DAF-6442-4FAD-8C8B-C3BFBC2F395F}" type="slidenum">
              <a:rPr lang="en-GB" smtClean="0"/>
              <a:t>10</a:t>
            </a:fld>
            <a:endParaRPr lang="en-GB"/>
          </a:p>
        </p:txBody>
      </p:sp>
    </p:spTree>
    <p:extLst>
      <p:ext uri="{BB962C8B-B14F-4D97-AF65-F5344CB8AC3E}">
        <p14:creationId xmlns:p14="http://schemas.microsoft.com/office/powerpoint/2010/main" val="2423672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was a moderate-strong positive correlation, which was statistically significant ( 𝜏𝑏 = 0.535, p = 0.046).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Unlike Science and Health, there is a negligible difference regarding previous education, for example 24.22% of students on the October 2024 presentation of Essential Mathematics 1 had a previous higher education qualification, compared to 23.83% of those studying on the February 2025 presentation. </a:t>
            </a:r>
            <a:endParaRPr lang="en-GB" dirty="0"/>
          </a:p>
        </p:txBody>
      </p:sp>
      <p:sp>
        <p:nvSpPr>
          <p:cNvPr id="4" name="Slide Number Placeholder 3"/>
          <p:cNvSpPr>
            <a:spLocks noGrp="1"/>
          </p:cNvSpPr>
          <p:nvPr>
            <p:ph type="sldNum" sz="quarter" idx="5"/>
          </p:nvPr>
        </p:nvSpPr>
        <p:spPr/>
        <p:txBody>
          <a:bodyPr/>
          <a:lstStyle/>
          <a:p>
            <a:fld id="{F8DC3DAF-6442-4FAD-8C8B-C3BFBC2F395F}" type="slidenum">
              <a:rPr lang="en-GB" smtClean="0"/>
              <a:t>11</a:t>
            </a:fld>
            <a:endParaRPr lang="en-GB"/>
          </a:p>
        </p:txBody>
      </p:sp>
    </p:spTree>
    <p:extLst>
      <p:ext uri="{BB962C8B-B14F-4D97-AF65-F5344CB8AC3E}">
        <p14:creationId xmlns:p14="http://schemas.microsoft.com/office/powerpoint/2010/main" val="205257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Comparison of module outcomes for students categorised as having either high or low self-efficacy based on their questionnaire scores for Science and Health and who provided their PI.</a:t>
            </a:r>
            <a:endParaRPr lang="en-GB" dirty="0"/>
          </a:p>
        </p:txBody>
      </p:sp>
      <p:sp>
        <p:nvSpPr>
          <p:cNvPr id="4" name="Slide Number Placeholder 3"/>
          <p:cNvSpPr>
            <a:spLocks noGrp="1"/>
          </p:cNvSpPr>
          <p:nvPr>
            <p:ph type="sldNum" sz="quarter" idx="5"/>
          </p:nvPr>
        </p:nvSpPr>
        <p:spPr/>
        <p:txBody>
          <a:bodyPr/>
          <a:lstStyle/>
          <a:p>
            <a:fld id="{F8DC3DAF-6442-4FAD-8C8B-C3BFBC2F395F}" type="slidenum">
              <a:rPr lang="en-GB" smtClean="0"/>
              <a:t>14</a:t>
            </a:fld>
            <a:endParaRPr lang="en-GB"/>
          </a:p>
        </p:txBody>
      </p:sp>
    </p:spTree>
    <p:extLst>
      <p:ext uri="{BB962C8B-B14F-4D97-AF65-F5344CB8AC3E}">
        <p14:creationId xmlns:p14="http://schemas.microsoft.com/office/powerpoint/2010/main" val="192294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Science and Health, it was agreed with the module team that an additional tutorial would run during week 13.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MST124 </a:t>
            </a:r>
            <a:r>
              <a:rPr lang="en-US" sz="1200" kern="1200" dirty="0">
                <a:solidFill>
                  <a:schemeClr val="tx1"/>
                </a:solidFill>
                <a:effectLst/>
                <a:latin typeface="+mn-lt"/>
                <a:ea typeface="+mn-ea"/>
                <a:cs typeface="+mn-cs"/>
              </a:rPr>
              <a:t>was ran during unit 2,</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N=20</a:t>
            </a:r>
          </a:p>
          <a:p>
            <a:r>
              <a:rPr lang="en-US" sz="1200" kern="1200" dirty="0">
                <a:solidFill>
                  <a:schemeClr val="tx1"/>
                </a:solidFill>
                <a:effectLst/>
                <a:latin typeface="+mn-lt"/>
                <a:ea typeface="+mn-ea"/>
                <a:cs typeface="+mn-cs"/>
              </a:rPr>
              <a:t>N=10</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Mann-Whitney U test was performed to compare pre- and -post intervention scores for both modules. There was a significant difference in self-efficacy score between pre- and post-intervention groups when scores from both modules were combined; z = -2.229, p = 0.026 (n=180, n=90).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DC3DAF-6442-4FAD-8C8B-C3BFBC2F395F}" type="slidenum">
              <a:rPr lang="en-GB" smtClean="0"/>
              <a:t>18</a:t>
            </a:fld>
            <a:endParaRPr lang="en-GB"/>
          </a:p>
        </p:txBody>
      </p:sp>
    </p:spTree>
    <p:extLst>
      <p:ext uri="{BB962C8B-B14F-4D97-AF65-F5344CB8AC3E}">
        <p14:creationId xmlns:p14="http://schemas.microsoft.com/office/powerpoint/2010/main" val="22695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0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48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52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08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92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79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7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58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92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4/7/2026</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81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4/7/2026</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9132171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7"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1006/ceps.1999.101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25867E-8461-BFE6-F599-0C7CBF6540F9}"/>
              </a:ext>
            </a:extLst>
          </p:cNvPr>
          <p:cNvPicPr>
            <a:picLocks noChangeAspect="1"/>
          </p:cNvPicPr>
          <p:nvPr/>
        </p:nvPicPr>
        <p:blipFill>
          <a:blip r:embed="rId3"/>
          <a:srcRect b="6250"/>
          <a:stretch>
            <a:fillRect/>
          </a:stretch>
        </p:blipFill>
        <p:spPr>
          <a:xfrm>
            <a:off x="1" y="10"/>
            <a:ext cx="12192000" cy="6857990"/>
          </a:xfrm>
          <a:prstGeom prst="rect">
            <a:avLst/>
          </a:prstGeom>
        </p:spPr>
      </p:pic>
      <p:sp>
        <p:nvSpPr>
          <p:cNvPr id="3" name="Subtitle 2">
            <a:extLst>
              <a:ext uri="{FF2B5EF4-FFF2-40B4-BE49-F238E27FC236}">
                <a16:creationId xmlns:a16="http://schemas.microsoft.com/office/drawing/2014/main" id="{9957557A-6DCD-CC10-D651-CEFE29D70367}"/>
              </a:ext>
            </a:extLst>
          </p:cNvPr>
          <p:cNvSpPr>
            <a:spLocks noGrp="1"/>
          </p:cNvSpPr>
          <p:nvPr>
            <p:ph type="subTitle" idx="1"/>
          </p:nvPr>
        </p:nvSpPr>
        <p:spPr>
          <a:xfrm>
            <a:off x="804818" y="4321622"/>
            <a:ext cx="3816351" cy="941832"/>
          </a:xfrm>
        </p:spPr>
        <p:txBody>
          <a:bodyPr>
            <a:normAutofit/>
          </a:bodyPr>
          <a:lstStyle/>
          <a:p>
            <a:r>
              <a:rPr lang="en-GB" dirty="0"/>
              <a:t>Sam Johnson</a:t>
            </a:r>
          </a:p>
        </p:txBody>
      </p:sp>
      <p:sp>
        <p:nvSpPr>
          <p:cNvPr id="5" name="Rectangle 1">
            <a:extLst>
              <a:ext uri="{FF2B5EF4-FFF2-40B4-BE49-F238E27FC236}">
                <a16:creationId xmlns:a16="http://schemas.microsoft.com/office/drawing/2014/main" id="{FF66BD73-7E76-2360-80B4-F6F32B9ACECD}"/>
              </a:ext>
            </a:extLst>
          </p:cNvPr>
          <p:cNvSpPr>
            <a:spLocks noGrp="1" noChangeArrowheads="1"/>
          </p:cNvSpPr>
          <p:nvPr>
            <p:ph type="ctrTitle"/>
          </p:nvPr>
        </p:nvSpPr>
        <p:spPr bwMode="auto">
          <a:xfrm>
            <a:off x="804863" y="2192655"/>
            <a:ext cx="860684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500" b="0" i="0" u="none" strike="noStrike" cap="none" normalizeH="0" baseline="0" dirty="0">
                <a:ln>
                  <a:noFill/>
                </a:ln>
                <a:solidFill>
                  <a:srgbClr val="242424"/>
                </a:solidFill>
                <a:effectLst/>
                <a:latin typeface="Poppins" panose="00000500000000000000" pitchFamily="2" charset="0"/>
                <a:cs typeface="Poppins" panose="00000500000000000000" pitchFamily="2" charset="0"/>
              </a:rPr>
              <a:t>Confidence Matters: </a:t>
            </a:r>
            <a:br>
              <a:rPr kumimoji="0" lang="en-US" altLang="en-US" sz="4500" b="0" i="0" u="none" strike="noStrike" cap="none" normalizeH="0" baseline="0" dirty="0">
                <a:ln>
                  <a:noFill/>
                </a:ln>
                <a:solidFill>
                  <a:srgbClr val="242424"/>
                </a:solidFill>
                <a:effectLst/>
                <a:latin typeface="Poppins" panose="00000500000000000000" pitchFamily="2" charset="0"/>
                <a:cs typeface="Poppins" panose="00000500000000000000" pitchFamily="2" charset="0"/>
              </a:rPr>
            </a:br>
            <a:r>
              <a:rPr kumimoji="0" lang="en-US" altLang="en-US" sz="4500" b="0" i="0" u="none" strike="noStrike" cap="none" normalizeH="0" baseline="0" dirty="0">
                <a:ln>
                  <a:noFill/>
                </a:ln>
                <a:solidFill>
                  <a:srgbClr val="242424"/>
                </a:solidFill>
                <a:effectLst/>
                <a:latin typeface="Poppins" panose="00000500000000000000" pitchFamily="2" charset="0"/>
                <a:cs typeface="Poppins" panose="00000500000000000000" pitchFamily="2" charset="0"/>
              </a:rPr>
              <a:t>Self-Efficacy in STEM Modules</a:t>
            </a:r>
            <a:endParaRPr kumimoji="0" lang="en-US" altLang="en-US" sz="45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9541B4F5-3482-D901-6CD4-78FB15495213}"/>
              </a:ext>
            </a:extLst>
          </p:cNvPr>
          <p:cNvSpPr txBox="1"/>
          <p:nvPr/>
        </p:nvSpPr>
        <p:spPr>
          <a:xfrm>
            <a:off x="118605" y="6524822"/>
            <a:ext cx="11954790" cy="333168"/>
          </a:xfrm>
          <a:prstGeom prst="rect">
            <a:avLst/>
          </a:prstGeom>
          <a:noFill/>
        </p:spPr>
        <p:txBody>
          <a:bodyPr wrap="square">
            <a:spAutoFit/>
          </a:bodyPr>
          <a:lstStyle/>
          <a:p>
            <a:pPr>
              <a:lnSpc>
                <a:spcPts val="1800"/>
              </a:lnSpc>
              <a:buNone/>
            </a:pPr>
            <a:r>
              <a:rPr lang="en-GB" sz="2000" b="1" i="0" cap="all" dirty="0">
                <a:effectLst/>
                <a:latin typeface="YACgEVR7RtU 0"/>
              </a:rPr>
              <a:t>Project supported and funded by </a:t>
            </a:r>
            <a:r>
              <a:rPr lang="en-GB" sz="2000" b="1" cap="all" dirty="0" err="1">
                <a:latin typeface="YACgEVR7RtU 0"/>
              </a:rPr>
              <a:t>e</a:t>
            </a:r>
            <a:r>
              <a:rPr lang="en-GB" sz="2000" b="1" i="0" cap="all" dirty="0" err="1">
                <a:effectLst/>
                <a:latin typeface="YACgEVR7RtU 0"/>
              </a:rPr>
              <a:t>STEeM</a:t>
            </a:r>
            <a:r>
              <a:rPr lang="en-GB" sz="2000" b="1" i="0" cap="all" dirty="0">
                <a:effectLst/>
                <a:latin typeface="YACgEVR7RtU 0"/>
              </a:rPr>
              <a:t> – Project Reference ESTEEM232419</a:t>
            </a:r>
            <a:endParaRPr lang="en-GB" sz="2000" cap="all" dirty="0">
              <a:effectLst/>
              <a:latin typeface="YACgEVR7RtU 0"/>
            </a:endParaRPr>
          </a:p>
        </p:txBody>
      </p:sp>
    </p:spTree>
    <p:extLst>
      <p:ext uri="{BB962C8B-B14F-4D97-AF65-F5344CB8AC3E}">
        <p14:creationId xmlns:p14="http://schemas.microsoft.com/office/powerpoint/2010/main" val="362084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7ADC3C2-37C2-B4D1-C3D5-A7402B78DBA0}"/>
              </a:ext>
            </a:extLst>
          </p:cNvPr>
          <p:cNvGrpSpPr/>
          <p:nvPr/>
        </p:nvGrpSpPr>
        <p:grpSpPr>
          <a:xfrm>
            <a:off x="1214846" y="483326"/>
            <a:ext cx="10737668" cy="6087291"/>
            <a:chOff x="1214846" y="483326"/>
            <a:chExt cx="10737668" cy="6087291"/>
          </a:xfrm>
        </p:grpSpPr>
        <p:graphicFrame>
          <p:nvGraphicFramePr>
            <p:cNvPr id="7" name="Chart 6">
              <a:extLst>
                <a:ext uri="{FF2B5EF4-FFF2-40B4-BE49-F238E27FC236}">
                  <a16:creationId xmlns:a16="http://schemas.microsoft.com/office/drawing/2014/main" id="{3D173225-2F31-AB4F-F38A-AF91EAEA0244}"/>
                </a:ext>
              </a:extLst>
            </p:cNvPr>
            <p:cNvGraphicFramePr>
              <a:graphicFrameLocks/>
            </p:cNvGraphicFramePr>
            <p:nvPr>
              <p:extLst>
                <p:ext uri="{D42A27DB-BD31-4B8C-83A1-F6EECF244321}">
                  <p14:modId xmlns:p14="http://schemas.microsoft.com/office/powerpoint/2010/main" val="3442494603"/>
                </p:ext>
              </p:extLst>
            </p:nvPr>
          </p:nvGraphicFramePr>
          <p:xfrm>
            <a:off x="1214846" y="483326"/>
            <a:ext cx="10071463" cy="60872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706D045-673D-156F-6A70-500650599436}"/>
                </a:ext>
              </a:extLst>
            </p:cNvPr>
            <p:cNvSpPr txBox="1"/>
            <p:nvPr/>
          </p:nvSpPr>
          <p:spPr>
            <a:xfrm>
              <a:off x="10280469" y="4598126"/>
              <a:ext cx="1672045" cy="646331"/>
            </a:xfrm>
            <a:prstGeom prst="rect">
              <a:avLst/>
            </a:prstGeom>
            <a:noFill/>
          </p:spPr>
          <p:txBody>
            <a:bodyPr wrap="square" rtlCol="0">
              <a:spAutoFit/>
            </a:bodyPr>
            <a:lstStyle/>
            <a:p>
              <a:r>
                <a:rPr lang="en-GB" dirty="0"/>
                <a:t>October 24</a:t>
              </a:r>
            </a:p>
            <a:p>
              <a:r>
                <a:rPr lang="en-GB" dirty="0"/>
                <a:t>February 25</a:t>
              </a:r>
            </a:p>
          </p:txBody>
        </p:sp>
        <p:cxnSp>
          <p:nvCxnSpPr>
            <p:cNvPr id="10" name="Straight Connector 9">
              <a:extLst>
                <a:ext uri="{FF2B5EF4-FFF2-40B4-BE49-F238E27FC236}">
                  <a16:creationId xmlns:a16="http://schemas.microsoft.com/office/drawing/2014/main" id="{28B85FD1-3CA0-AD19-B98D-68E713A13CED}"/>
                </a:ext>
              </a:extLst>
            </p:cNvPr>
            <p:cNvCxnSpPr/>
            <p:nvPr/>
          </p:nvCxnSpPr>
          <p:spPr>
            <a:xfrm>
              <a:off x="9444445" y="5077097"/>
              <a:ext cx="8360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653CB7-C4B2-80DD-C022-3B23CD1055ED}"/>
                </a:ext>
              </a:extLst>
            </p:cNvPr>
            <p:cNvCxnSpPr/>
            <p:nvPr/>
          </p:nvCxnSpPr>
          <p:spPr>
            <a:xfrm>
              <a:off x="9444446" y="4763588"/>
              <a:ext cx="836023"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456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34AD15-4768-14D0-152E-5414688751BA}"/>
              </a:ext>
            </a:extLst>
          </p:cNvPr>
          <p:cNvGrpSpPr/>
          <p:nvPr/>
        </p:nvGrpSpPr>
        <p:grpSpPr>
          <a:xfrm>
            <a:off x="1001484" y="372836"/>
            <a:ext cx="10951030" cy="6112328"/>
            <a:chOff x="1001484" y="372836"/>
            <a:chExt cx="10951030" cy="6112328"/>
          </a:xfrm>
        </p:grpSpPr>
        <p:graphicFrame>
          <p:nvGraphicFramePr>
            <p:cNvPr id="7" name="Chart 6">
              <a:extLst>
                <a:ext uri="{FF2B5EF4-FFF2-40B4-BE49-F238E27FC236}">
                  <a16:creationId xmlns:a16="http://schemas.microsoft.com/office/drawing/2014/main" id="{73EC6DE5-8239-48F2-9F0F-8D7C0DBBFDA0}"/>
                </a:ext>
              </a:extLst>
            </p:cNvPr>
            <p:cNvGraphicFramePr>
              <a:graphicFrameLocks/>
            </p:cNvGraphicFramePr>
            <p:nvPr>
              <p:extLst>
                <p:ext uri="{D42A27DB-BD31-4B8C-83A1-F6EECF244321}">
                  <p14:modId xmlns:p14="http://schemas.microsoft.com/office/powerpoint/2010/main" val="1463606702"/>
                </p:ext>
              </p:extLst>
            </p:nvPr>
          </p:nvGraphicFramePr>
          <p:xfrm>
            <a:off x="1001484" y="372836"/>
            <a:ext cx="10637520" cy="611232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721119A-3E85-F095-41C2-FE96C732F72E}"/>
                </a:ext>
              </a:extLst>
            </p:cNvPr>
            <p:cNvSpPr txBox="1"/>
            <p:nvPr/>
          </p:nvSpPr>
          <p:spPr>
            <a:xfrm>
              <a:off x="10280469" y="4598126"/>
              <a:ext cx="1672045" cy="646331"/>
            </a:xfrm>
            <a:prstGeom prst="rect">
              <a:avLst/>
            </a:prstGeom>
            <a:noFill/>
          </p:spPr>
          <p:txBody>
            <a:bodyPr wrap="square" rtlCol="0">
              <a:spAutoFit/>
            </a:bodyPr>
            <a:lstStyle/>
            <a:p>
              <a:r>
                <a:rPr lang="en-GB" dirty="0"/>
                <a:t>October 24</a:t>
              </a:r>
            </a:p>
            <a:p>
              <a:r>
                <a:rPr lang="en-GB" dirty="0"/>
                <a:t>February 25</a:t>
              </a:r>
            </a:p>
          </p:txBody>
        </p:sp>
        <p:cxnSp>
          <p:nvCxnSpPr>
            <p:cNvPr id="9" name="Straight Connector 8">
              <a:extLst>
                <a:ext uri="{FF2B5EF4-FFF2-40B4-BE49-F238E27FC236}">
                  <a16:creationId xmlns:a16="http://schemas.microsoft.com/office/drawing/2014/main" id="{D4D54CCF-D212-39B7-981B-D445C7399686}"/>
                </a:ext>
              </a:extLst>
            </p:cNvPr>
            <p:cNvCxnSpPr/>
            <p:nvPr/>
          </p:nvCxnSpPr>
          <p:spPr>
            <a:xfrm>
              <a:off x="9444445" y="5077097"/>
              <a:ext cx="8360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E0DEC0-3872-C5C7-17EB-58CD581C62AE}"/>
                </a:ext>
              </a:extLst>
            </p:cNvPr>
            <p:cNvCxnSpPr/>
            <p:nvPr/>
          </p:nvCxnSpPr>
          <p:spPr>
            <a:xfrm>
              <a:off x="9444446" y="4763588"/>
              <a:ext cx="836023"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5140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633D0F4-1CB5-4254-B16C-E65A1B03CF99}"/>
              </a:ext>
            </a:extLst>
          </p:cNvPr>
          <p:cNvGraphicFramePr/>
          <p:nvPr>
            <p:extLst>
              <p:ext uri="{D42A27DB-BD31-4B8C-83A1-F6EECF244321}">
                <p14:modId xmlns:p14="http://schemas.microsoft.com/office/powerpoint/2010/main" val="3361399892"/>
              </p:ext>
            </p:extLst>
          </p:nvPr>
        </p:nvGraphicFramePr>
        <p:xfrm>
          <a:off x="567689" y="189955"/>
          <a:ext cx="11280321" cy="65374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755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9248FFA-68D9-40E3-8D90-5FF463E1FF21}"/>
              </a:ext>
            </a:extLst>
          </p:cNvPr>
          <p:cNvGraphicFramePr/>
          <p:nvPr>
            <p:extLst>
              <p:ext uri="{D42A27DB-BD31-4B8C-83A1-F6EECF244321}">
                <p14:modId xmlns:p14="http://schemas.microsoft.com/office/powerpoint/2010/main" val="2779455355"/>
              </p:ext>
            </p:extLst>
          </p:nvPr>
        </p:nvGraphicFramePr>
        <p:xfrm>
          <a:off x="261257" y="334191"/>
          <a:ext cx="11599817" cy="63278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D9F008DE-96D5-BA15-5C29-ED842B41795C}"/>
              </a:ext>
            </a:extLst>
          </p:cNvPr>
          <p:cNvSpPr txBox="1">
            <a:spLocks noChangeArrowheads="1"/>
          </p:cNvSpPr>
          <p:nvPr/>
        </p:nvSpPr>
        <p:spPr bwMode="auto">
          <a:xfrm>
            <a:off x="10368552" y="1276350"/>
            <a:ext cx="800100"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buNone/>
            </a:pPr>
            <a:r>
              <a:rPr lang="en-GB" sz="800">
                <a:effectLst/>
                <a:latin typeface="Calibri" panose="020F0502020204030204" pitchFamily="34" charset="0"/>
                <a:ea typeface="Calibri" panose="020F0502020204030204" pitchFamily="34" charset="0"/>
                <a:cs typeface="Times New Roman" panose="02020603050405020304" pitchFamily="18" charset="0"/>
              </a:rPr>
              <a:t>Study skills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68F66E7D-DF73-C9B7-1862-D94908BD9E7A}"/>
              </a:ext>
            </a:extLst>
          </p:cNvPr>
          <p:cNvSpPr txBox="1">
            <a:spLocks noChangeArrowheads="1"/>
          </p:cNvSpPr>
          <p:nvPr/>
        </p:nvSpPr>
        <p:spPr bwMode="auto">
          <a:xfrm>
            <a:off x="10414272" y="2202996"/>
            <a:ext cx="952500" cy="3581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buNone/>
            </a:pPr>
            <a:r>
              <a:rPr lang="en-GB" sz="900">
                <a:effectLst/>
                <a:latin typeface="Calibri" panose="020F0502020204030204" pitchFamily="34" charset="0"/>
                <a:ea typeface="Calibri" panose="020F0502020204030204" pitchFamily="34" charset="0"/>
                <a:cs typeface="Times New Roman" panose="02020603050405020304" pitchFamily="18" charset="0"/>
              </a:rPr>
              <a:t>Communication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799DE4EF-3DBE-CF9D-4BA1-EFE127E1E934}"/>
              </a:ext>
            </a:extLst>
          </p:cNvPr>
          <p:cNvSpPr txBox="1">
            <a:spLocks noChangeArrowheads="1"/>
          </p:cNvSpPr>
          <p:nvPr/>
        </p:nvSpPr>
        <p:spPr bwMode="auto">
          <a:xfrm>
            <a:off x="10787017" y="3055620"/>
            <a:ext cx="763270" cy="3733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buNone/>
            </a:pPr>
            <a:r>
              <a:rPr lang="en-GB" sz="800">
                <a:effectLst/>
                <a:latin typeface="Calibri" panose="020F0502020204030204" pitchFamily="34" charset="0"/>
                <a:ea typeface="Calibri" panose="020F0502020204030204" pitchFamily="34" charset="0"/>
                <a:cs typeface="Times New Roman" panose="02020603050405020304" pitchFamily="18" charset="0"/>
              </a:rPr>
              <a:t>IT and assessments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B4317605-194A-EA7C-9609-5032F4E54E02}"/>
              </a:ext>
            </a:extLst>
          </p:cNvPr>
          <p:cNvSpPr txBox="1">
            <a:spLocks noChangeArrowheads="1"/>
          </p:cNvSpPr>
          <p:nvPr/>
        </p:nvSpPr>
        <p:spPr bwMode="auto">
          <a:xfrm>
            <a:off x="10825752" y="4626428"/>
            <a:ext cx="541020" cy="419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buNone/>
            </a:pPr>
            <a:r>
              <a:rPr lang="en-GB" sz="800">
                <a:effectLst/>
                <a:latin typeface="Calibri" panose="020F0502020204030204" pitchFamily="34" charset="0"/>
                <a:ea typeface="Calibri" panose="020F0502020204030204" pitchFamily="34" charset="0"/>
                <a:cs typeface="Times New Roman" panose="02020603050405020304" pitchFamily="18" charset="0"/>
              </a:rPr>
              <a:t>Maths topics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9FF7C3A1-3F1F-D915-E016-4D3B898990FF}"/>
              </a:ext>
            </a:extLst>
          </p:cNvPr>
          <p:cNvCxnSpPr>
            <a:cxnSpLocks/>
          </p:cNvCxnSpPr>
          <p:nvPr/>
        </p:nvCxnSpPr>
        <p:spPr>
          <a:xfrm>
            <a:off x="9579248" y="998220"/>
            <a:ext cx="0" cy="5258889"/>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03B3C5-CB28-E3A4-412D-A8F5E9EFE1AB}"/>
              </a:ext>
            </a:extLst>
          </p:cNvPr>
          <p:cNvCxnSpPr>
            <a:cxnSpLocks/>
          </p:cNvCxnSpPr>
          <p:nvPr/>
        </p:nvCxnSpPr>
        <p:spPr>
          <a:xfrm>
            <a:off x="9754508" y="982980"/>
            <a:ext cx="0" cy="5248003"/>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99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B1B1CC3-E3C9-42D1-9DA9-B0AACC08BEBA}"/>
              </a:ext>
            </a:extLst>
          </p:cNvPr>
          <p:cNvGraphicFramePr/>
          <p:nvPr>
            <p:extLst>
              <p:ext uri="{D42A27DB-BD31-4B8C-83A1-F6EECF244321}">
                <p14:modId xmlns:p14="http://schemas.microsoft.com/office/powerpoint/2010/main" val="3535174259"/>
              </p:ext>
            </p:extLst>
          </p:nvPr>
        </p:nvGraphicFramePr>
        <p:xfrm>
          <a:off x="1815011" y="352697"/>
          <a:ext cx="9288417" cy="6152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055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068279F-AC81-403E-97CB-1471C0E9D105}"/>
              </a:ext>
            </a:extLst>
          </p:cNvPr>
          <p:cNvGraphicFramePr/>
          <p:nvPr>
            <p:extLst>
              <p:ext uri="{D42A27DB-BD31-4B8C-83A1-F6EECF244321}">
                <p14:modId xmlns:p14="http://schemas.microsoft.com/office/powerpoint/2010/main" val="499457143"/>
              </p:ext>
            </p:extLst>
          </p:nvPr>
        </p:nvGraphicFramePr>
        <p:xfrm>
          <a:off x="1389743" y="410754"/>
          <a:ext cx="9779000" cy="5990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337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9325-2F4E-ECC0-3580-2585E9475D7E}"/>
              </a:ext>
            </a:extLst>
          </p:cNvPr>
          <p:cNvSpPr>
            <a:spLocks noGrp="1"/>
          </p:cNvSpPr>
          <p:nvPr>
            <p:ph type="title"/>
          </p:nvPr>
        </p:nvSpPr>
        <p:spPr/>
        <p:txBody>
          <a:bodyPr/>
          <a:lstStyle/>
          <a:p>
            <a:r>
              <a:rPr lang="en-GB" dirty="0"/>
              <a:t>Thematic analysis: SDK100</a:t>
            </a:r>
          </a:p>
        </p:txBody>
      </p:sp>
      <p:sp>
        <p:nvSpPr>
          <p:cNvPr id="5" name="TextBox 4">
            <a:extLst>
              <a:ext uri="{FF2B5EF4-FFF2-40B4-BE49-F238E27FC236}">
                <a16:creationId xmlns:a16="http://schemas.microsoft.com/office/drawing/2014/main" id="{2BCB4F1C-330D-AC57-A976-A6D75FE9F921}"/>
              </a:ext>
            </a:extLst>
          </p:cNvPr>
          <p:cNvSpPr txBox="1"/>
          <p:nvPr/>
        </p:nvSpPr>
        <p:spPr>
          <a:xfrm>
            <a:off x="2014946" y="1925301"/>
            <a:ext cx="2713808" cy="646331"/>
          </a:xfrm>
          <a:prstGeom prst="rect">
            <a:avLst/>
          </a:prstGeom>
          <a:noFill/>
          <a:ln>
            <a:solidFill>
              <a:schemeClr val="accent2">
                <a:lumMod val="75000"/>
              </a:schemeClr>
            </a:solidFill>
          </a:ln>
        </p:spPr>
        <p:txBody>
          <a:bodyPr wrap="square">
            <a:spAutoFit/>
          </a:bodyPr>
          <a:lstStyle/>
          <a:p>
            <a:pPr algn="ctr"/>
            <a:r>
              <a:rPr lang="en-GB" dirty="0">
                <a:effectLst/>
                <a:latin typeface="Calibri" panose="020F0502020204030204" pitchFamily="34" charset="0"/>
                <a:ea typeface="Calibri" panose="020F0502020204030204" pitchFamily="34" charset="0"/>
                <a:cs typeface="Calibri" panose="020F0502020204030204" pitchFamily="34" charset="0"/>
              </a:rPr>
              <a:t>With familiarity, comes confidence</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3554D64-5711-7518-5A58-34F8531A88E2}"/>
              </a:ext>
            </a:extLst>
          </p:cNvPr>
          <p:cNvSpPr txBox="1"/>
          <p:nvPr/>
        </p:nvSpPr>
        <p:spPr>
          <a:xfrm>
            <a:off x="1308645" y="3723177"/>
            <a:ext cx="2834458" cy="646331"/>
          </a:xfrm>
          <a:prstGeom prst="rect">
            <a:avLst/>
          </a:prstGeom>
          <a:noFill/>
          <a:ln>
            <a:solidFill>
              <a:schemeClr val="accent2">
                <a:lumMod val="75000"/>
              </a:schemeClr>
            </a:solidFill>
          </a:ln>
        </p:spPr>
        <p:txBody>
          <a:bodyPr wrap="square">
            <a:spAutoFit/>
          </a:bodyPr>
          <a:lstStyle/>
          <a:p>
            <a:pPr algn="ctr"/>
            <a:r>
              <a:rPr lang="en-GB" dirty="0">
                <a:effectLst/>
                <a:latin typeface="Calibri" panose="020F0502020204030204" pitchFamily="34" charset="0"/>
                <a:ea typeface="Calibri" panose="020F0502020204030204" pitchFamily="34" charset="0"/>
                <a:cs typeface="Calibri" panose="020F0502020204030204" pitchFamily="34" charset="0"/>
              </a:rPr>
              <a:t>Stress; the under-appreciated barrier to study</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1229BD8-BF13-6180-54A3-A0DD660F861E}"/>
              </a:ext>
            </a:extLst>
          </p:cNvPr>
          <p:cNvSpPr txBox="1"/>
          <p:nvPr/>
        </p:nvSpPr>
        <p:spPr>
          <a:xfrm>
            <a:off x="6672851" y="5533845"/>
            <a:ext cx="2834458" cy="646330"/>
          </a:xfrm>
          <a:prstGeom prst="rect">
            <a:avLst/>
          </a:prstGeom>
          <a:noFill/>
          <a:ln>
            <a:solidFill>
              <a:schemeClr val="accent2">
                <a:lumMod val="75000"/>
              </a:schemeClr>
            </a:solidFill>
          </a:ln>
        </p:spPr>
        <p:txBody>
          <a:bodyPr wrap="square">
            <a:spAutoFit/>
          </a:bodyPr>
          <a:lstStyle/>
          <a:p>
            <a:pPr algn="ctr"/>
            <a:r>
              <a:rPr lang="en-GB" dirty="0">
                <a:effectLst/>
                <a:latin typeface="Calibri" panose="020F0502020204030204" pitchFamily="34" charset="0"/>
                <a:ea typeface="Calibri" panose="020F0502020204030204" pitchFamily="34" charset="0"/>
                <a:cs typeface="Calibri" panose="020F0502020204030204" pitchFamily="34" charset="0"/>
              </a:rPr>
              <a:t>Inaccurate calibration of self-efficacy</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95BE33C-A60B-0D7E-BAEA-D1A6EAE9DE68}"/>
              </a:ext>
            </a:extLst>
          </p:cNvPr>
          <p:cNvSpPr txBox="1"/>
          <p:nvPr/>
        </p:nvSpPr>
        <p:spPr>
          <a:xfrm>
            <a:off x="8899977" y="4136974"/>
            <a:ext cx="2658654" cy="646331"/>
          </a:xfrm>
          <a:prstGeom prst="rect">
            <a:avLst/>
          </a:prstGeom>
          <a:noFill/>
          <a:ln>
            <a:solidFill>
              <a:schemeClr val="accent2">
                <a:lumMod val="75000"/>
              </a:schemeClr>
            </a:solidFill>
          </a:ln>
        </p:spPr>
        <p:txBody>
          <a:bodyPr wrap="square">
            <a:spAutoFit/>
          </a:bodyPr>
          <a:lstStyle/>
          <a:p>
            <a:pPr algn="ctr"/>
            <a:r>
              <a:rPr lang="en-GB" dirty="0">
                <a:effectLst/>
                <a:latin typeface="Calibri" panose="020F0502020204030204" pitchFamily="34" charset="0"/>
                <a:ea typeface="Calibri" panose="020F0502020204030204" pitchFamily="34" charset="0"/>
                <a:cs typeface="Calibri" panose="020F0502020204030204" pitchFamily="34" charset="0"/>
              </a:rPr>
              <a:t>The unrecognised value of reflection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7AC5F2C-EFB8-5514-9CCB-997A11E3E4A9}"/>
              </a:ext>
            </a:extLst>
          </p:cNvPr>
          <p:cNvSpPr txBox="1"/>
          <p:nvPr/>
        </p:nvSpPr>
        <p:spPr>
          <a:xfrm>
            <a:off x="4967243" y="3449190"/>
            <a:ext cx="2559957" cy="646331"/>
          </a:xfrm>
          <a:prstGeom prst="rect">
            <a:avLst/>
          </a:prstGeom>
          <a:noFill/>
          <a:ln>
            <a:solidFill>
              <a:schemeClr val="accent2">
                <a:lumMod val="75000"/>
              </a:schemeClr>
            </a:solidFill>
          </a:ln>
        </p:spPr>
        <p:txBody>
          <a:bodyPr wrap="square">
            <a:spAutoFit/>
          </a:bodyPr>
          <a:lstStyle/>
          <a:p>
            <a:pPr algn="ctr"/>
            <a:r>
              <a:rPr lang="en-GB" dirty="0">
                <a:effectLst/>
                <a:latin typeface="Calibri" panose="020F0502020204030204" pitchFamily="34" charset="0"/>
                <a:ea typeface="Calibri" panose="020F0502020204030204" pitchFamily="34" charset="0"/>
                <a:cs typeface="Calibri" panose="020F0502020204030204" pitchFamily="34" charset="0"/>
              </a:rPr>
              <a:t>Connection improves confidence</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1C5D699-5D14-DE86-7E70-0C83CB27F918}"/>
              </a:ext>
            </a:extLst>
          </p:cNvPr>
          <p:cNvSpPr txBox="1"/>
          <p:nvPr/>
        </p:nvSpPr>
        <p:spPr>
          <a:xfrm>
            <a:off x="2266497" y="5185095"/>
            <a:ext cx="2818311" cy="671915"/>
          </a:xfrm>
          <a:prstGeom prst="rect">
            <a:avLst/>
          </a:prstGeom>
          <a:noFill/>
          <a:ln>
            <a:solidFill>
              <a:schemeClr val="accent2">
                <a:lumMod val="75000"/>
              </a:schemeClr>
            </a:solidFill>
          </a:ln>
        </p:spPr>
        <p:txBody>
          <a:bodyPr wrap="square">
            <a:spAutoFit/>
          </a:bodyPr>
          <a:lstStyle/>
          <a:p>
            <a:pPr algn="ctr">
              <a:lnSpc>
                <a:spcPct val="107000"/>
              </a:lnSpc>
              <a:spcAft>
                <a:spcPts val="800"/>
              </a:spcAft>
              <a:buNone/>
            </a:pPr>
            <a:r>
              <a:rPr lang="en-GB" dirty="0">
                <a:latin typeface="Calibri" panose="020F0502020204030204" pitchFamily="34" charset="0"/>
                <a:ea typeface="Calibri" panose="020F0502020204030204" pitchFamily="34" charset="0"/>
                <a:cs typeface="Calibri" panose="020F0502020204030204" pitchFamily="34" charset="0"/>
              </a:rPr>
              <a:t>Managing time  and distractions </a:t>
            </a:r>
          </a:p>
        </p:txBody>
      </p:sp>
      <p:sp>
        <p:nvSpPr>
          <p:cNvPr id="21" name="TextBox 20">
            <a:extLst>
              <a:ext uri="{FF2B5EF4-FFF2-40B4-BE49-F238E27FC236}">
                <a16:creationId xmlns:a16="http://schemas.microsoft.com/office/drawing/2014/main" id="{636CD845-5659-37E7-3C8C-752116490CB3}"/>
              </a:ext>
            </a:extLst>
          </p:cNvPr>
          <p:cNvSpPr txBox="1"/>
          <p:nvPr/>
        </p:nvSpPr>
        <p:spPr>
          <a:xfrm>
            <a:off x="7101842" y="1745435"/>
            <a:ext cx="3905793" cy="1006061"/>
          </a:xfrm>
          <a:prstGeom prst="rect">
            <a:avLst/>
          </a:prstGeom>
          <a:noFill/>
          <a:ln>
            <a:solidFill>
              <a:schemeClr val="accent2">
                <a:lumMod val="75000"/>
              </a:schemeClr>
            </a:solidFill>
          </a:ln>
        </p:spPr>
        <p:txBody>
          <a:bodyPr wrap="square">
            <a:spAutoFit/>
          </a:bodyPr>
          <a:lstStyle/>
          <a:p>
            <a:pPr algn="ctr">
              <a:lnSpc>
                <a:spcPct val="107000"/>
              </a:lnSpc>
              <a:spcAft>
                <a:spcPts val="800"/>
              </a:spcAft>
              <a:buNone/>
            </a:pPr>
            <a:r>
              <a:rPr lang="en-US" dirty="0">
                <a:latin typeface="Calibri" panose="020F0502020204030204" pitchFamily="34" charset="0"/>
                <a:ea typeface="Calibri" panose="020F0502020204030204" pitchFamily="34" charset="0"/>
                <a:cs typeface="Calibri" panose="020F0502020204030204" pitchFamily="34" charset="0"/>
              </a:rPr>
              <a:t>Chemistry and </a:t>
            </a:r>
            <a:r>
              <a:rPr lang="en-US" dirty="0" err="1">
                <a:latin typeface="Calibri" panose="020F0502020204030204" pitchFamily="34" charset="0"/>
                <a:ea typeface="Calibri" panose="020F0502020204030204" pitchFamily="34" charset="0"/>
                <a:cs typeface="Calibri" panose="020F0502020204030204" pitchFamily="34" charset="0"/>
              </a:rPr>
              <a:t>maths</a:t>
            </a:r>
            <a:r>
              <a:rPr lang="en-US" dirty="0">
                <a:latin typeface="Calibri" panose="020F0502020204030204" pitchFamily="34" charset="0"/>
                <a:ea typeface="Calibri" panose="020F0502020204030204" pitchFamily="34" charset="0"/>
                <a:cs typeface="Calibri" panose="020F0502020204030204" pitchFamily="34" charset="0"/>
              </a:rPr>
              <a:t>; the side of biological science students didn’t sign up for</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018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0753-D171-A3D6-98FA-25D74A36C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EDC9B-91C3-2A5A-D5DB-9CBF4EC9BF09}"/>
              </a:ext>
            </a:extLst>
          </p:cNvPr>
          <p:cNvSpPr>
            <a:spLocks noGrp="1"/>
          </p:cNvSpPr>
          <p:nvPr>
            <p:ph type="title"/>
          </p:nvPr>
        </p:nvSpPr>
        <p:spPr/>
        <p:txBody>
          <a:bodyPr/>
          <a:lstStyle/>
          <a:p>
            <a:r>
              <a:rPr lang="en-GB" dirty="0"/>
              <a:t>Thematic analysis: MST124</a:t>
            </a:r>
          </a:p>
        </p:txBody>
      </p:sp>
      <p:sp>
        <p:nvSpPr>
          <p:cNvPr id="5" name="TextBox 4">
            <a:extLst>
              <a:ext uri="{FF2B5EF4-FFF2-40B4-BE49-F238E27FC236}">
                <a16:creationId xmlns:a16="http://schemas.microsoft.com/office/drawing/2014/main" id="{0EFD4F1A-E5DC-7D18-10E4-53CEC58411B8}"/>
              </a:ext>
            </a:extLst>
          </p:cNvPr>
          <p:cNvSpPr txBox="1"/>
          <p:nvPr/>
        </p:nvSpPr>
        <p:spPr>
          <a:xfrm>
            <a:off x="2014946" y="1925301"/>
            <a:ext cx="2713808" cy="646331"/>
          </a:xfrm>
          <a:prstGeom prst="rect">
            <a:avLst/>
          </a:prstGeom>
          <a:noFill/>
          <a:ln>
            <a:solidFill>
              <a:schemeClr val="accent2">
                <a:lumMod val="75000"/>
              </a:schemeClr>
            </a:solidFill>
          </a:ln>
        </p:spPr>
        <p:txBody>
          <a:bodyPr wrap="square">
            <a:spAutoFit/>
          </a:bodyPr>
          <a:lstStyle/>
          <a:p>
            <a:pPr algn="ctr"/>
            <a:r>
              <a:rPr lang="en-GB" dirty="0">
                <a:effectLst/>
                <a:latin typeface="Calibri" panose="020F0502020204030204" pitchFamily="34" charset="0"/>
                <a:ea typeface="Calibri" panose="020F0502020204030204" pitchFamily="34" charset="0"/>
                <a:cs typeface="Calibri" panose="020F0502020204030204" pitchFamily="34" charset="0"/>
              </a:rPr>
              <a:t>With familiarity, comes confidence</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CF8F2C2-96E7-1998-31C8-E8BD21459FB1}"/>
              </a:ext>
            </a:extLst>
          </p:cNvPr>
          <p:cNvSpPr txBox="1"/>
          <p:nvPr/>
        </p:nvSpPr>
        <p:spPr>
          <a:xfrm>
            <a:off x="1308645" y="3723177"/>
            <a:ext cx="2834458" cy="646331"/>
          </a:xfrm>
          <a:prstGeom prst="rect">
            <a:avLst/>
          </a:prstGeom>
          <a:noFill/>
          <a:ln>
            <a:solidFill>
              <a:schemeClr val="accent2">
                <a:lumMod val="75000"/>
              </a:schemeClr>
            </a:solidFill>
          </a:ln>
        </p:spPr>
        <p:txBody>
          <a:bodyPr wrap="square">
            <a:spAutoFit/>
          </a:bodyPr>
          <a:lstStyle/>
          <a:p>
            <a:pPr algn="ctr"/>
            <a:r>
              <a:rPr lang="en-GB" dirty="0">
                <a:effectLst/>
                <a:latin typeface="Calibri" panose="020F0502020204030204" pitchFamily="34" charset="0"/>
                <a:ea typeface="Calibri" panose="020F0502020204030204" pitchFamily="34" charset="0"/>
                <a:cs typeface="Calibri" panose="020F0502020204030204" pitchFamily="34" charset="0"/>
              </a:rPr>
              <a:t>Stress; the under-appreciated barrier to study</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C9A9AFA-B6CC-8ED1-2B75-5AAB68B28401}"/>
              </a:ext>
            </a:extLst>
          </p:cNvPr>
          <p:cNvSpPr txBox="1"/>
          <p:nvPr/>
        </p:nvSpPr>
        <p:spPr>
          <a:xfrm>
            <a:off x="6672851" y="5533845"/>
            <a:ext cx="2834458" cy="646330"/>
          </a:xfrm>
          <a:prstGeom prst="rect">
            <a:avLst/>
          </a:prstGeom>
          <a:noFill/>
          <a:ln>
            <a:solidFill>
              <a:schemeClr val="accent2">
                <a:lumMod val="75000"/>
              </a:schemeClr>
            </a:solidFill>
          </a:ln>
        </p:spPr>
        <p:txBody>
          <a:bodyPr wrap="square">
            <a:spAutoFit/>
          </a:bodyPr>
          <a:lstStyle/>
          <a:p>
            <a:pPr algn="ctr"/>
            <a:r>
              <a:rPr lang="en-GB" dirty="0">
                <a:effectLst/>
                <a:latin typeface="Calibri" panose="020F0502020204030204" pitchFamily="34" charset="0"/>
                <a:ea typeface="Calibri" panose="020F0502020204030204" pitchFamily="34" charset="0"/>
                <a:cs typeface="Calibri" panose="020F0502020204030204" pitchFamily="34" charset="0"/>
              </a:rPr>
              <a:t>Inaccurate calibration of self-efficacy</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A378ADC-BF2C-20F0-1DDD-B662804D40E2}"/>
              </a:ext>
            </a:extLst>
          </p:cNvPr>
          <p:cNvSpPr txBox="1"/>
          <p:nvPr/>
        </p:nvSpPr>
        <p:spPr>
          <a:xfrm>
            <a:off x="8695146" y="3716961"/>
            <a:ext cx="2658654" cy="646331"/>
          </a:xfrm>
          <a:prstGeom prst="rect">
            <a:avLst/>
          </a:prstGeom>
          <a:noFill/>
          <a:ln>
            <a:solidFill>
              <a:schemeClr val="accent2">
                <a:lumMod val="75000"/>
              </a:schemeClr>
            </a:solidFill>
          </a:ln>
        </p:spPr>
        <p:txBody>
          <a:bodyPr wrap="square">
            <a:spAutoFit/>
          </a:bodyPr>
          <a:lstStyle/>
          <a:p>
            <a:pPr algn="ctr"/>
            <a:r>
              <a:rPr lang="en-GB" dirty="0">
                <a:effectLst/>
                <a:latin typeface="Calibri" panose="020F0502020204030204" pitchFamily="34" charset="0"/>
                <a:ea typeface="Calibri" panose="020F0502020204030204" pitchFamily="34" charset="0"/>
                <a:cs typeface="Calibri" panose="020F0502020204030204" pitchFamily="34" charset="0"/>
              </a:rPr>
              <a:t>The unrecognised value of reflection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FA2F3F0-9806-DFD8-B3F6-F132F793B130}"/>
              </a:ext>
            </a:extLst>
          </p:cNvPr>
          <p:cNvSpPr txBox="1"/>
          <p:nvPr/>
        </p:nvSpPr>
        <p:spPr>
          <a:xfrm>
            <a:off x="4967243" y="3449190"/>
            <a:ext cx="2559957" cy="646331"/>
          </a:xfrm>
          <a:prstGeom prst="rect">
            <a:avLst/>
          </a:prstGeom>
          <a:noFill/>
          <a:ln>
            <a:solidFill>
              <a:schemeClr val="accent2">
                <a:lumMod val="75000"/>
              </a:schemeClr>
            </a:solidFill>
          </a:ln>
        </p:spPr>
        <p:txBody>
          <a:bodyPr wrap="square">
            <a:spAutoFit/>
          </a:bodyPr>
          <a:lstStyle/>
          <a:p>
            <a:pPr algn="ctr"/>
            <a:r>
              <a:rPr lang="en-GB" dirty="0">
                <a:effectLst/>
                <a:latin typeface="Calibri" panose="020F0502020204030204" pitchFamily="34" charset="0"/>
                <a:ea typeface="Calibri" panose="020F0502020204030204" pitchFamily="34" charset="0"/>
                <a:cs typeface="Calibri" panose="020F0502020204030204" pitchFamily="34" charset="0"/>
              </a:rPr>
              <a:t>Connection improves confidence</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7474E03-2A7F-B07C-DA80-92E842F88DE8}"/>
              </a:ext>
            </a:extLst>
          </p:cNvPr>
          <p:cNvSpPr txBox="1"/>
          <p:nvPr/>
        </p:nvSpPr>
        <p:spPr>
          <a:xfrm>
            <a:off x="2266497" y="5185095"/>
            <a:ext cx="2818311" cy="671915"/>
          </a:xfrm>
          <a:prstGeom prst="rect">
            <a:avLst/>
          </a:prstGeom>
          <a:noFill/>
          <a:ln>
            <a:solidFill>
              <a:schemeClr val="accent2">
                <a:lumMod val="75000"/>
              </a:schemeClr>
            </a:solidFill>
          </a:ln>
        </p:spPr>
        <p:txBody>
          <a:bodyPr wrap="square">
            <a:spAutoFit/>
          </a:bodyPr>
          <a:lstStyle/>
          <a:p>
            <a:pPr algn="ctr">
              <a:lnSpc>
                <a:spcPct val="107000"/>
              </a:lnSpc>
              <a:spcAft>
                <a:spcPts val="800"/>
              </a:spcAft>
              <a:buNone/>
            </a:pPr>
            <a:r>
              <a:rPr lang="en-GB" dirty="0">
                <a:latin typeface="Calibri" panose="020F0502020204030204" pitchFamily="34" charset="0"/>
                <a:ea typeface="Calibri" panose="020F0502020204030204" pitchFamily="34" charset="0"/>
                <a:cs typeface="Calibri" panose="020F0502020204030204" pitchFamily="34" charset="0"/>
              </a:rPr>
              <a:t>Managing time  and distractions </a:t>
            </a:r>
          </a:p>
        </p:txBody>
      </p:sp>
      <p:sp>
        <p:nvSpPr>
          <p:cNvPr id="21" name="TextBox 20">
            <a:extLst>
              <a:ext uri="{FF2B5EF4-FFF2-40B4-BE49-F238E27FC236}">
                <a16:creationId xmlns:a16="http://schemas.microsoft.com/office/drawing/2014/main" id="{7A60842F-44E5-7DDD-C6DF-CE5AAA94E1DA}"/>
              </a:ext>
            </a:extLst>
          </p:cNvPr>
          <p:cNvSpPr txBox="1"/>
          <p:nvPr/>
        </p:nvSpPr>
        <p:spPr>
          <a:xfrm>
            <a:off x="7297785" y="1770403"/>
            <a:ext cx="2303415" cy="670825"/>
          </a:xfrm>
          <a:prstGeom prst="rect">
            <a:avLst/>
          </a:prstGeom>
          <a:noFill/>
          <a:ln>
            <a:solidFill>
              <a:schemeClr val="accent2">
                <a:lumMod val="75000"/>
              </a:schemeClr>
            </a:solidFill>
          </a:ln>
        </p:spPr>
        <p:txBody>
          <a:bodyPr wrap="square">
            <a:spAutoFit/>
          </a:bodyPr>
          <a:lstStyle/>
          <a:p>
            <a:pPr algn="ctr">
              <a:lnSpc>
                <a:spcPct val="107000"/>
              </a:lnSpc>
              <a:spcAft>
                <a:spcPts val="800"/>
              </a:spcAft>
              <a:buNone/>
            </a:pPr>
            <a:r>
              <a:rPr lang="en-GB" dirty="0">
                <a:latin typeface="Calibri" panose="020F0502020204030204" pitchFamily="34" charset="0"/>
                <a:ea typeface="Calibri" panose="020F0502020204030204" pitchFamily="34" charset="0"/>
                <a:cs typeface="Calibri" panose="020F0502020204030204" pitchFamily="34" charset="0"/>
              </a:rPr>
              <a:t>The art of never giving up</a:t>
            </a:r>
          </a:p>
        </p:txBody>
      </p:sp>
    </p:spTree>
    <p:extLst>
      <p:ext uri="{BB962C8B-B14F-4D97-AF65-F5344CB8AC3E}">
        <p14:creationId xmlns:p14="http://schemas.microsoft.com/office/powerpoint/2010/main" val="306773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A0BA-7ABD-8A97-785A-70D97C44392F}"/>
              </a:ext>
            </a:extLst>
          </p:cNvPr>
          <p:cNvSpPr>
            <a:spLocks noGrp="1"/>
          </p:cNvSpPr>
          <p:nvPr>
            <p:ph type="title"/>
          </p:nvPr>
        </p:nvSpPr>
        <p:spPr/>
        <p:txBody>
          <a:bodyPr/>
          <a:lstStyle/>
          <a:p>
            <a:r>
              <a:rPr lang="en-GB" dirty="0"/>
              <a:t>Example intervention</a:t>
            </a:r>
          </a:p>
        </p:txBody>
      </p:sp>
      <p:sp>
        <p:nvSpPr>
          <p:cNvPr id="5" name="TextBox 4">
            <a:extLst>
              <a:ext uri="{FF2B5EF4-FFF2-40B4-BE49-F238E27FC236}">
                <a16:creationId xmlns:a16="http://schemas.microsoft.com/office/drawing/2014/main" id="{A9799208-9336-938D-E93A-6D1A8BAA9ADD}"/>
              </a:ext>
            </a:extLst>
          </p:cNvPr>
          <p:cNvSpPr txBox="1"/>
          <p:nvPr/>
        </p:nvSpPr>
        <p:spPr>
          <a:xfrm>
            <a:off x="3774080" y="1894714"/>
            <a:ext cx="2713808" cy="430887"/>
          </a:xfrm>
          <a:prstGeom prst="rect">
            <a:avLst/>
          </a:prstGeom>
          <a:noFill/>
          <a:ln>
            <a:solidFill>
              <a:schemeClr val="accent4">
                <a:lumMod val="75000"/>
              </a:schemeClr>
            </a:solidFill>
          </a:ln>
        </p:spPr>
        <p:txBody>
          <a:bodyPr wrap="square">
            <a:spAutoFit/>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Executive functioning</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E1A6148-DEEA-5230-12EE-8202A19C5BFC}"/>
              </a:ext>
            </a:extLst>
          </p:cNvPr>
          <p:cNvSpPr txBox="1"/>
          <p:nvPr/>
        </p:nvSpPr>
        <p:spPr>
          <a:xfrm>
            <a:off x="8140200" y="2371743"/>
            <a:ext cx="2713808" cy="769441"/>
          </a:xfrm>
          <a:prstGeom prst="rect">
            <a:avLst/>
          </a:prstGeom>
          <a:noFill/>
          <a:ln>
            <a:solidFill>
              <a:schemeClr val="accent4">
                <a:lumMod val="75000"/>
              </a:schemeClr>
            </a:solidFill>
          </a:ln>
        </p:spPr>
        <p:txBody>
          <a:bodyPr wrap="square">
            <a:spAutoFit/>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Goal setting/ motivation</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5278BCF-C99A-E99E-4F20-640DFABCA165}"/>
              </a:ext>
            </a:extLst>
          </p:cNvPr>
          <p:cNvSpPr txBox="1"/>
          <p:nvPr/>
        </p:nvSpPr>
        <p:spPr>
          <a:xfrm>
            <a:off x="1337992" y="3439122"/>
            <a:ext cx="2713808" cy="430887"/>
          </a:xfrm>
          <a:prstGeom prst="rect">
            <a:avLst/>
          </a:prstGeom>
          <a:noFill/>
          <a:ln>
            <a:solidFill>
              <a:schemeClr val="accent4">
                <a:lumMod val="75000"/>
              </a:schemeClr>
            </a:solidFill>
          </a:ln>
        </p:spPr>
        <p:txBody>
          <a:bodyPr wrap="square">
            <a:spAutoFit/>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Stress management</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D1303AE-B7AB-0004-092C-AC52AA833334}"/>
              </a:ext>
            </a:extLst>
          </p:cNvPr>
          <p:cNvSpPr txBox="1"/>
          <p:nvPr/>
        </p:nvSpPr>
        <p:spPr>
          <a:xfrm>
            <a:off x="7656951" y="4747581"/>
            <a:ext cx="2713808" cy="430887"/>
          </a:xfrm>
          <a:prstGeom prst="rect">
            <a:avLst/>
          </a:prstGeom>
          <a:noFill/>
          <a:ln>
            <a:solidFill>
              <a:schemeClr val="accent4">
                <a:lumMod val="75000"/>
              </a:schemeClr>
            </a:solidFill>
          </a:ln>
        </p:spPr>
        <p:txBody>
          <a:bodyPr wrap="square">
            <a:spAutoFit/>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Time management</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D0A7F5F-E58C-E2F7-4AD9-314E87710261}"/>
              </a:ext>
            </a:extLst>
          </p:cNvPr>
          <p:cNvSpPr txBox="1"/>
          <p:nvPr/>
        </p:nvSpPr>
        <p:spPr>
          <a:xfrm>
            <a:off x="3572965" y="5058458"/>
            <a:ext cx="2713808" cy="430887"/>
          </a:xfrm>
          <a:prstGeom prst="rect">
            <a:avLst/>
          </a:prstGeom>
          <a:noFill/>
          <a:ln>
            <a:solidFill>
              <a:schemeClr val="accent4">
                <a:lumMod val="75000"/>
              </a:schemeClr>
            </a:solidFill>
          </a:ln>
        </p:spPr>
        <p:txBody>
          <a:bodyPr wrap="square">
            <a:spAutoFit/>
          </a:bodyPr>
          <a:lstStyle/>
          <a:p>
            <a:pPr algn="ctr"/>
            <a:r>
              <a:rPr lang="en-GB" sz="2200" dirty="0">
                <a:effectLst/>
                <a:latin typeface="Calibri" panose="020F0502020204030204" pitchFamily="34" charset="0"/>
                <a:ea typeface="Calibri" panose="020F0502020204030204" pitchFamily="34" charset="0"/>
                <a:cs typeface="Calibri" panose="020F0502020204030204" pitchFamily="34" charset="0"/>
              </a:rPr>
              <a:t>Reflection </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0" name="Arrow: Curved Right 9">
            <a:extLst>
              <a:ext uri="{FF2B5EF4-FFF2-40B4-BE49-F238E27FC236}">
                <a16:creationId xmlns:a16="http://schemas.microsoft.com/office/drawing/2014/main" id="{F9EDC72B-62A6-B4E2-BAB8-838C56DDBAA9}"/>
              </a:ext>
            </a:extLst>
          </p:cNvPr>
          <p:cNvSpPr/>
          <p:nvPr/>
        </p:nvSpPr>
        <p:spPr>
          <a:xfrm rot="2634277">
            <a:off x="2037576" y="1615208"/>
            <a:ext cx="1267193" cy="1379734"/>
          </a:xfrm>
          <a:prstGeom prst="curvedRightArrow">
            <a:avLst>
              <a:gd name="adj1" fmla="val 32602"/>
              <a:gd name="adj2" fmla="val 17398"/>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urved Right 10">
            <a:extLst>
              <a:ext uri="{FF2B5EF4-FFF2-40B4-BE49-F238E27FC236}">
                <a16:creationId xmlns:a16="http://schemas.microsoft.com/office/drawing/2014/main" id="{3090CAF3-D320-1AE5-A93B-BE2E20E0F751}"/>
              </a:ext>
            </a:extLst>
          </p:cNvPr>
          <p:cNvSpPr/>
          <p:nvPr/>
        </p:nvSpPr>
        <p:spPr>
          <a:xfrm rot="19719388">
            <a:off x="1899237" y="4209307"/>
            <a:ext cx="1267193" cy="1379734"/>
          </a:xfrm>
          <a:prstGeom prst="curvedRightArrow">
            <a:avLst>
              <a:gd name="adj1" fmla="val 32602"/>
              <a:gd name="adj2" fmla="val 17398"/>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urved Right 11">
            <a:extLst>
              <a:ext uri="{FF2B5EF4-FFF2-40B4-BE49-F238E27FC236}">
                <a16:creationId xmlns:a16="http://schemas.microsoft.com/office/drawing/2014/main" id="{C15A3BF4-8AEC-AE8A-197E-9B247D9E5DE5}"/>
              </a:ext>
            </a:extLst>
          </p:cNvPr>
          <p:cNvSpPr/>
          <p:nvPr/>
        </p:nvSpPr>
        <p:spPr>
          <a:xfrm rot="14681922">
            <a:off x="6547652" y="5356253"/>
            <a:ext cx="1267193" cy="1379734"/>
          </a:xfrm>
          <a:prstGeom prst="curvedRightArrow">
            <a:avLst>
              <a:gd name="adj1" fmla="val 32602"/>
              <a:gd name="adj2" fmla="val 17398"/>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urved Right 12">
            <a:extLst>
              <a:ext uri="{FF2B5EF4-FFF2-40B4-BE49-F238E27FC236}">
                <a16:creationId xmlns:a16="http://schemas.microsoft.com/office/drawing/2014/main" id="{C22503FD-4246-3E3E-2F62-C359170BEC0F}"/>
              </a:ext>
            </a:extLst>
          </p:cNvPr>
          <p:cNvSpPr/>
          <p:nvPr/>
        </p:nvSpPr>
        <p:spPr>
          <a:xfrm rot="6732887">
            <a:off x="6875720" y="834484"/>
            <a:ext cx="1267193" cy="1379734"/>
          </a:xfrm>
          <a:prstGeom prst="curvedRightArrow">
            <a:avLst>
              <a:gd name="adj1" fmla="val 32602"/>
              <a:gd name="adj2" fmla="val 17398"/>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urved Right 13">
            <a:extLst>
              <a:ext uri="{FF2B5EF4-FFF2-40B4-BE49-F238E27FC236}">
                <a16:creationId xmlns:a16="http://schemas.microsoft.com/office/drawing/2014/main" id="{9066FC53-8C9D-C40A-76FC-80C077C71B9E}"/>
              </a:ext>
            </a:extLst>
          </p:cNvPr>
          <p:cNvSpPr/>
          <p:nvPr/>
        </p:nvSpPr>
        <p:spPr>
          <a:xfrm rot="11881474">
            <a:off x="8047543" y="3357244"/>
            <a:ext cx="1267193" cy="1379734"/>
          </a:xfrm>
          <a:prstGeom prst="curvedRightArrow">
            <a:avLst>
              <a:gd name="adj1" fmla="val 32602"/>
              <a:gd name="adj2" fmla="val 17398"/>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0012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F3284A6-5183-69F1-260C-9094E8525443}"/>
              </a:ext>
            </a:extLst>
          </p:cNvPr>
          <p:cNvGraphicFramePr>
            <a:graphicFrameLocks/>
          </p:cNvGraphicFramePr>
          <p:nvPr>
            <p:extLst>
              <p:ext uri="{D42A27DB-BD31-4B8C-83A1-F6EECF244321}">
                <p14:modId xmlns:p14="http://schemas.microsoft.com/office/powerpoint/2010/main" val="660022622"/>
              </p:ext>
            </p:extLst>
          </p:nvPr>
        </p:nvGraphicFramePr>
        <p:xfrm>
          <a:off x="1034143" y="342083"/>
          <a:ext cx="10709366" cy="625465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BA18D66E-D6B9-1D55-6D1C-ECE2A6815615}"/>
              </a:ext>
            </a:extLst>
          </p:cNvPr>
          <p:cNvCxnSpPr/>
          <p:nvPr/>
        </p:nvCxnSpPr>
        <p:spPr>
          <a:xfrm>
            <a:off x="1815737" y="3082834"/>
            <a:ext cx="9927772"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19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9B31-8CA6-1F9E-84F3-C0F683579AD7}"/>
              </a:ext>
            </a:extLst>
          </p:cNvPr>
          <p:cNvSpPr>
            <a:spLocks noGrp="1"/>
          </p:cNvSpPr>
          <p:nvPr>
            <p:ph type="title"/>
          </p:nvPr>
        </p:nvSpPr>
        <p:spPr/>
        <p:txBody>
          <a:bodyPr/>
          <a:lstStyle/>
          <a:p>
            <a:r>
              <a:rPr lang="en-GB" dirty="0"/>
              <a:t>Self-efficacy</a:t>
            </a:r>
          </a:p>
        </p:txBody>
      </p:sp>
      <p:sp>
        <p:nvSpPr>
          <p:cNvPr id="3" name="Content Placeholder 2">
            <a:extLst>
              <a:ext uri="{FF2B5EF4-FFF2-40B4-BE49-F238E27FC236}">
                <a16:creationId xmlns:a16="http://schemas.microsoft.com/office/drawing/2014/main" id="{01118E59-052E-41AB-36E8-2A01C6D06E70}"/>
              </a:ext>
            </a:extLst>
          </p:cNvPr>
          <p:cNvSpPr>
            <a:spLocks noGrp="1"/>
          </p:cNvSpPr>
          <p:nvPr>
            <p:ph idx="1"/>
          </p:nvPr>
        </p:nvSpPr>
        <p:spPr/>
        <p:txBody>
          <a:bodyPr/>
          <a:lstStyle/>
          <a:p>
            <a:pPr>
              <a:lnSpc>
                <a:spcPct val="150000"/>
              </a:lnSpc>
            </a:pPr>
            <a:r>
              <a:rPr lang="en-GB" dirty="0">
                <a:solidFill>
                  <a:srgbClr val="202124"/>
                </a:solidFill>
              </a:rPr>
              <a:t>‘Self-efficacy refers to </a:t>
            </a:r>
            <a:r>
              <a:rPr lang="en-GB" dirty="0">
                <a:solidFill>
                  <a:srgbClr val="040C28"/>
                </a:solidFill>
              </a:rPr>
              <a:t>an individual's belief in his or her capacity to execute behaviours necessary to produce specific performance attainments’ </a:t>
            </a:r>
          </a:p>
          <a:p>
            <a:pPr marL="0" indent="0">
              <a:lnSpc>
                <a:spcPct val="150000"/>
              </a:lnSpc>
              <a:buNone/>
            </a:pPr>
            <a:r>
              <a:rPr lang="en-GB" dirty="0">
                <a:solidFill>
                  <a:srgbClr val="040C28"/>
                </a:solidFill>
              </a:rPr>
              <a:t>Bandura, 1977</a:t>
            </a:r>
            <a:endParaRPr lang="en-GB" dirty="0"/>
          </a:p>
          <a:p>
            <a:endParaRPr lang="en-GB" dirty="0"/>
          </a:p>
        </p:txBody>
      </p:sp>
    </p:spTree>
    <p:extLst>
      <p:ext uri="{BB962C8B-B14F-4D97-AF65-F5344CB8AC3E}">
        <p14:creationId xmlns:p14="http://schemas.microsoft.com/office/powerpoint/2010/main" val="364457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A320-94CF-E9FD-77D3-7D24CDA0E9D0}"/>
              </a:ext>
            </a:extLst>
          </p:cNvPr>
          <p:cNvSpPr>
            <a:spLocks noGrp="1"/>
          </p:cNvSpPr>
          <p:nvPr>
            <p:ph type="title"/>
          </p:nvPr>
        </p:nvSpPr>
        <p:spPr/>
        <p:txBody>
          <a:bodyPr/>
          <a:lstStyle/>
          <a:p>
            <a:r>
              <a:rPr lang="en-GB" dirty="0"/>
              <a:t>Summary </a:t>
            </a:r>
          </a:p>
        </p:txBody>
      </p:sp>
      <p:sp>
        <p:nvSpPr>
          <p:cNvPr id="3" name="Content Placeholder 2">
            <a:extLst>
              <a:ext uri="{FF2B5EF4-FFF2-40B4-BE49-F238E27FC236}">
                <a16:creationId xmlns:a16="http://schemas.microsoft.com/office/drawing/2014/main" id="{2156AF95-EB81-DE90-487A-594D632C801F}"/>
              </a:ext>
            </a:extLst>
          </p:cNvPr>
          <p:cNvSpPr>
            <a:spLocks noGrp="1"/>
          </p:cNvSpPr>
          <p:nvPr>
            <p:ph idx="1"/>
          </p:nvPr>
        </p:nvSpPr>
        <p:spPr/>
        <p:txBody>
          <a:bodyPr/>
          <a:lstStyle/>
          <a:p>
            <a:r>
              <a:rPr lang="en-GB" dirty="0"/>
              <a:t>High self-efficacy correlated to higher retention/ pass rate</a:t>
            </a:r>
          </a:p>
          <a:p>
            <a:r>
              <a:rPr lang="en-GB" dirty="0"/>
              <a:t>There were areas of the module timeline associated with lower self-efficacy</a:t>
            </a:r>
          </a:p>
          <a:p>
            <a:r>
              <a:rPr lang="en-GB" dirty="0"/>
              <a:t>Fluctuations in self-efficacy between presentations showed a mod-strong correlation</a:t>
            </a:r>
          </a:p>
          <a:p>
            <a:r>
              <a:rPr lang="en-GB" dirty="0"/>
              <a:t>No correlation between modules</a:t>
            </a:r>
          </a:p>
          <a:p>
            <a:r>
              <a:rPr lang="en-GB" dirty="0"/>
              <a:t>Benefit to understanding the areas/ tasks associated with lower self-efficacy in a module – targeted interventions</a:t>
            </a:r>
          </a:p>
          <a:p>
            <a:r>
              <a:rPr lang="en-GB" dirty="0"/>
              <a:t>Benefit to providing support – stress management</a:t>
            </a:r>
          </a:p>
        </p:txBody>
      </p:sp>
    </p:spTree>
    <p:extLst>
      <p:ext uri="{BB962C8B-B14F-4D97-AF65-F5344CB8AC3E}">
        <p14:creationId xmlns:p14="http://schemas.microsoft.com/office/powerpoint/2010/main" val="272995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4335-F032-970E-80B0-4C1AA1CDB78C}"/>
              </a:ext>
            </a:extLst>
          </p:cNvPr>
          <p:cNvSpPr>
            <a:spLocks noGrp="1"/>
          </p:cNvSpPr>
          <p:nvPr>
            <p:ph type="title"/>
          </p:nvPr>
        </p:nvSpPr>
        <p:spPr/>
        <p:txBody>
          <a:bodyPr/>
          <a:lstStyle/>
          <a:p>
            <a:r>
              <a:rPr lang="en-GB" dirty="0"/>
              <a:t>References</a:t>
            </a:r>
          </a:p>
        </p:txBody>
      </p:sp>
      <p:sp>
        <p:nvSpPr>
          <p:cNvPr id="5" name="TextBox 4">
            <a:extLst>
              <a:ext uri="{FF2B5EF4-FFF2-40B4-BE49-F238E27FC236}">
                <a16:creationId xmlns:a16="http://schemas.microsoft.com/office/drawing/2014/main" id="{CE23AAE0-4F56-C46A-8A7C-F5948E10FF44}"/>
              </a:ext>
            </a:extLst>
          </p:cNvPr>
          <p:cNvSpPr txBox="1"/>
          <p:nvPr/>
        </p:nvSpPr>
        <p:spPr>
          <a:xfrm>
            <a:off x="1123147" y="1745162"/>
            <a:ext cx="10629939" cy="5821850"/>
          </a:xfrm>
          <a:prstGeom prst="rect">
            <a:avLst/>
          </a:prstGeom>
          <a:noFill/>
        </p:spPr>
        <p:txBody>
          <a:bodyPr wrap="square" rtlCol="0">
            <a:spAutoFit/>
          </a:bodyPr>
          <a:lstStyle/>
          <a:p>
            <a:pPr>
              <a:lnSpc>
                <a:spcPct val="120000"/>
              </a:lnSpc>
              <a:spcAft>
                <a:spcPts val="1200"/>
              </a:spcAft>
            </a:pPr>
            <a:r>
              <a:rPr lang="en-GB" sz="1600" dirty="0">
                <a:effectLst/>
                <a:latin typeface="Calibri Light" panose="020F0302020204030204" pitchFamily="34" charset="0"/>
                <a:ea typeface="Times New Roman" panose="02020603050405020304" pitchFamily="18" charset="0"/>
                <a:cs typeface="Times New Roman" panose="02020603050405020304" pitchFamily="18" charset="0"/>
              </a:rPr>
              <a:t>Bandura, A (1977) Self-efficacy: Toward a unifying theory of behavioural change. </a:t>
            </a:r>
            <a:r>
              <a:rPr lang="en-GB" sz="1600" i="1" dirty="0">
                <a:effectLst/>
                <a:latin typeface="Calibri Light" panose="020F0302020204030204" pitchFamily="34" charset="0"/>
                <a:ea typeface="Times New Roman" panose="02020603050405020304" pitchFamily="18" charset="0"/>
                <a:cs typeface="Times New Roman" panose="02020603050405020304" pitchFamily="18" charset="0"/>
              </a:rPr>
              <a:t>Psychological Review Vol 84, No. 2, pp. 191-215</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200"/>
              </a:spcAft>
            </a:pPr>
            <a:r>
              <a:rPr lang="en-GB" sz="1600" b="0" i="0" dirty="0">
                <a:solidFill>
                  <a:srgbClr val="202124"/>
                </a:solidFill>
                <a:effectLst/>
                <a:latin typeface="Calibri Light" panose="020F0302020204030204" pitchFamily="34" charset="0"/>
                <a:cs typeface="Calibri Light" panose="020F0302020204030204" pitchFamily="34" charset="0"/>
              </a:rPr>
              <a:t>Bandura, A. (1997). </a:t>
            </a:r>
            <a:r>
              <a:rPr lang="en-GB" sz="1600" b="0" i="0" dirty="0">
                <a:solidFill>
                  <a:srgbClr val="040C28"/>
                </a:solidFill>
                <a:effectLst/>
                <a:latin typeface="Calibri Light" panose="020F0302020204030204" pitchFamily="34" charset="0"/>
                <a:cs typeface="Calibri Light" panose="020F0302020204030204" pitchFamily="34" charset="0"/>
              </a:rPr>
              <a:t>Self-efficacy: The exercise of control</a:t>
            </a:r>
            <a:r>
              <a:rPr lang="en-GB" sz="1600" b="0" i="0" dirty="0">
                <a:solidFill>
                  <a:srgbClr val="202124"/>
                </a:solidFill>
                <a:effectLst/>
                <a:latin typeface="Calibri Light" panose="020F0302020204030204" pitchFamily="34" charset="0"/>
                <a:cs typeface="Calibri Light" panose="020F0302020204030204" pitchFamily="34" charset="0"/>
              </a:rPr>
              <a:t>. W H Freeman/Times Books/ Henry Holt &amp; Co.</a:t>
            </a:r>
          </a:p>
          <a:p>
            <a:pPr>
              <a:lnSpc>
                <a:spcPct val="120000"/>
              </a:lnSpc>
              <a:spcAft>
                <a:spcPts val="1200"/>
              </a:spcAft>
            </a:pPr>
            <a:r>
              <a:rPr lang="en-GB" sz="1600" dirty="0">
                <a:effectLst/>
                <a:latin typeface="Calibri Light" panose="020F0302020204030204" pitchFamily="34" charset="0"/>
                <a:ea typeface="Times New Roman" panose="02020603050405020304" pitchFamily="18" charset="0"/>
                <a:cs typeface="Times New Roman" panose="02020603050405020304" pitchFamily="18" charset="0"/>
              </a:rPr>
              <a:t>Cabell, A.L (2021) Career Search Self‐Efficacy and STEM Major Persistence. </a:t>
            </a:r>
            <a:r>
              <a:rPr lang="en-GB" sz="1600" i="1" dirty="0">
                <a:effectLst/>
                <a:latin typeface="Calibri Light" panose="020F0302020204030204" pitchFamily="34" charset="0"/>
                <a:ea typeface="Times New Roman" panose="02020603050405020304" pitchFamily="18" charset="0"/>
                <a:cs typeface="Times New Roman" panose="02020603050405020304" pitchFamily="18" charset="0"/>
              </a:rPr>
              <a:t>Career Development Quarterly, 69(2), pp. 158–164</a:t>
            </a:r>
          </a:p>
          <a:p>
            <a:pPr>
              <a:lnSpc>
                <a:spcPct val="120000"/>
              </a:lnSpc>
              <a:spcAft>
                <a:spcPts val="1200"/>
              </a:spcAft>
            </a:pPr>
            <a:r>
              <a:rPr lang="en-GB" sz="1600" dirty="0">
                <a:effectLst/>
                <a:latin typeface="Calibri Light" panose="020F0302020204030204" pitchFamily="34" charset="0"/>
                <a:ea typeface="Times New Roman" panose="02020603050405020304" pitchFamily="18" charset="0"/>
                <a:cs typeface="Times New Roman" panose="02020603050405020304" pitchFamily="18" charset="0"/>
              </a:rPr>
              <a:t>Gore, P.A., Jr., </a:t>
            </a:r>
            <a:r>
              <a:rPr lang="en-GB" sz="1600" dirty="0" err="1">
                <a:effectLst/>
                <a:latin typeface="Calibri Light" panose="020F0302020204030204" pitchFamily="34" charset="0"/>
                <a:ea typeface="Times New Roman" panose="02020603050405020304" pitchFamily="18" charset="0"/>
                <a:cs typeface="Times New Roman" panose="02020603050405020304" pitchFamily="18" charset="0"/>
              </a:rPr>
              <a:t>Leuwerke</a:t>
            </a:r>
            <a:r>
              <a:rPr lang="en-GB" sz="1600" dirty="0">
                <a:effectLst/>
                <a:latin typeface="Calibri Light" panose="020F0302020204030204" pitchFamily="34" charset="0"/>
                <a:ea typeface="Times New Roman" panose="02020603050405020304" pitchFamily="18" charset="0"/>
                <a:cs typeface="Times New Roman" panose="02020603050405020304" pitchFamily="18" charset="0"/>
              </a:rPr>
              <a:t>, W.C. and Turley, S.E (2006) A Psychometric Study of the College Self-Efficacy Inventory. </a:t>
            </a:r>
            <a:r>
              <a:rPr lang="en-GB" sz="1600" i="1" dirty="0">
                <a:effectLst/>
                <a:latin typeface="Calibri Light" panose="020F0302020204030204" pitchFamily="34" charset="0"/>
                <a:ea typeface="Times New Roman" panose="02020603050405020304" pitchFamily="18" charset="0"/>
                <a:cs typeface="Times New Roman" panose="02020603050405020304" pitchFamily="18" charset="0"/>
              </a:rPr>
              <a:t>Journal of College Student Retention: Research, Theory &amp; Practice, 7(3–4), pp. 227   –244</a:t>
            </a:r>
          </a:p>
          <a:p>
            <a:pPr>
              <a:lnSpc>
                <a:spcPct val="120000"/>
              </a:lnSpc>
              <a:spcAft>
                <a:spcPts val="1200"/>
              </a:spcAft>
            </a:pPr>
            <a:r>
              <a:rPr lang="en-GB" sz="1800" dirty="0">
                <a:effectLst/>
                <a:latin typeface="Calibri Light" panose="020F0302020204030204" pitchFamily="34" charset="0"/>
                <a:ea typeface="Times New Roman" panose="02020603050405020304" pitchFamily="18" charset="0"/>
                <a:cs typeface="Calibri Light" panose="020F0302020204030204" pitchFamily="34" charset="0"/>
              </a:rPr>
              <a:t>Huang, X, Mayer, R, Usher, E (2020) ‘Better together: Effects of four self-efficacy-building strategies on online statistical learning’. </a:t>
            </a:r>
            <a:r>
              <a:rPr lang="en-GB" sz="1800" i="1" dirty="0">
                <a:effectLst/>
                <a:latin typeface="Calibri Light" panose="020F0302020204030204" pitchFamily="34" charset="0"/>
                <a:ea typeface="Times New Roman" panose="02020603050405020304" pitchFamily="18" charset="0"/>
                <a:cs typeface="Calibri Light" panose="020F0302020204030204" pitchFamily="34" charset="0"/>
              </a:rPr>
              <a:t>Contemporary Educational Psychology Vol 63 pp. 101924</a:t>
            </a:r>
            <a:endParaRPr lang="en-GB" sz="1800" dirty="0">
              <a:effectLst/>
              <a:latin typeface="Calibri Light" panose="020F0302020204030204" pitchFamily="34" charset="0"/>
              <a:ea typeface="Times New Roman" panose="02020603050405020304" pitchFamily="18" charset="0"/>
              <a:cs typeface="Calibri Light" panose="020F0302020204030204" pitchFamily="34" charset="0"/>
            </a:endParaRPr>
          </a:p>
          <a:p>
            <a:pPr>
              <a:lnSpc>
                <a:spcPct val="120000"/>
              </a:lnSpc>
              <a:spcAft>
                <a:spcPts val="1200"/>
              </a:spcAft>
            </a:pPr>
            <a:r>
              <a:rPr lang="en-GB" sz="1600" dirty="0">
                <a:effectLst/>
                <a:latin typeface="Calibri Light" panose="020F0302020204030204" pitchFamily="34" charset="0"/>
                <a:ea typeface="Times New Roman" panose="02020603050405020304" pitchFamily="18" charset="0"/>
                <a:cs typeface="Times New Roman" panose="02020603050405020304" pitchFamily="18" charset="0"/>
              </a:rPr>
              <a:t>Kim, Y, Yu, S, </a:t>
            </a:r>
            <a:r>
              <a:rPr lang="en-GB" sz="1600" dirty="0" err="1">
                <a:effectLst/>
                <a:latin typeface="Calibri Light" panose="020F0302020204030204" pitchFamily="34" charset="0"/>
                <a:ea typeface="Times New Roman" panose="02020603050405020304" pitchFamily="18" charset="0"/>
                <a:cs typeface="Times New Roman" panose="02020603050405020304" pitchFamily="18" charset="0"/>
              </a:rPr>
              <a:t>Koenka</a:t>
            </a:r>
            <a:r>
              <a:rPr lang="en-GB" sz="1600" dirty="0">
                <a:effectLst/>
                <a:latin typeface="Calibri Light" panose="020F0302020204030204" pitchFamily="34" charset="0"/>
                <a:ea typeface="Times New Roman" panose="02020603050405020304" pitchFamily="18" charset="0"/>
                <a:cs typeface="Times New Roman" panose="02020603050405020304" pitchFamily="18" charset="0"/>
              </a:rPr>
              <a:t>, A, Lee, H, Heckler, A (2022) Can Self-Efficacy and Task Values Buffer Perceived Costs? Exploring Introductory- and Upper-Level Physics Courses. </a:t>
            </a:r>
            <a:r>
              <a:rPr lang="en-GB" sz="1600" i="1" dirty="0">
                <a:effectLst/>
                <a:latin typeface="Calibri Light" panose="020F0302020204030204" pitchFamily="34" charset="0"/>
                <a:ea typeface="Times New Roman" panose="02020603050405020304" pitchFamily="18" charset="0"/>
                <a:cs typeface="Times New Roman" panose="02020603050405020304" pitchFamily="18" charset="0"/>
              </a:rPr>
              <a:t>Journal of Experimental Education, 90(4), pp. 839–861</a:t>
            </a:r>
          </a:p>
          <a:p>
            <a:pPr>
              <a:lnSpc>
                <a:spcPct val="120000"/>
              </a:lnSpc>
              <a:spcAft>
                <a:spcPts val="1200"/>
              </a:spcAft>
            </a:pPr>
            <a:r>
              <a:rPr lang="en-GB" sz="1600" dirty="0">
                <a:effectLst/>
                <a:latin typeface="Calibri Light" panose="020F0302020204030204" pitchFamily="34" charset="0"/>
                <a:ea typeface="Times New Roman" panose="02020603050405020304" pitchFamily="18" charset="0"/>
                <a:cs typeface="Times New Roman" panose="02020603050405020304" pitchFamily="18" charset="0"/>
              </a:rPr>
              <a:t>Schunk, D (1989) Self-efficacy and achievement behaviours. </a:t>
            </a:r>
            <a:r>
              <a:rPr lang="en-GB" sz="1600" i="1" dirty="0">
                <a:effectLst/>
                <a:latin typeface="Calibri Light" panose="020F0302020204030204" pitchFamily="34" charset="0"/>
                <a:ea typeface="Times New Roman" panose="02020603050405020304" pitchFamily="18" charset="0"/>
                <a:cs typeface="Times New Roman" panose="02020603050405020304" pitchFamily="18" charset="0"/>
              </a:rPr>
              <a:t>Educational Psychology Review Vol 1, No. 3</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200"/>
              </a:spcAft>
            </a:pPr>
            <a:r>
              <a:rPr lang="en-GB" sz="1600" dirty="0">
                <a:effectLst/>
                <a:latin typeface="Calibri Light" panose="020F0302020204030204" pitchFamily="34" charset="0"/>
                <a:ea typeface="Times New Roman" panose="02020603050405020304" pitchFamily="18" charset="0"/>
                <a:cs typeface="Times New Roman" panose="02020603050405020304" pitchFamily="18" charset="0"/>
              </a:rPr>
              <a:t>Zimmerman, B (2000) Self-Efficacy: An Essential Motive to Learn. Available at: </a:t>
            </a:r>
            <a:r>
              <a:rPr lang="en-GB" sz="1600" u="sng"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hlinkClick r:id="rId2"/>
              </a:rPr>
              <a:t>https://doi.org/10.1006/ceps.1999.1016</a:t>
            </a:r>
            <a:r>
              <a:rPr lang="en-GB" sz="16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200"/>
              </a:spcAf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200"/>
              </a:spcAft>
            </a:pPr>
            <a:endParaRPr lang="en-GB" sz="1600" i="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20000"/>
              </a:lnSpc>
              <a:spcAft>
                <a:spcPts val="1200"/>
              </a:spcAf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222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363E-DF81-D887-1677-97976F6CFDE6}"/>
              </a:ext>
            </a:extLst>
          </p:cNvPr>
          <p:cNvSpPr>
            <a:spLocks noGrp="1"/>
          </p:cNvSpPr>
          <p:nvPr>
            <p:ph type="title"/>
          </p:nvPr>
        </p:nvSpPr>
        <p:spPr/>
        <p:txBody>
          <a:bodyPr/>
          <a:lstStyle/>
          <a:p>
            <a:r>
              <a:rPr lang="en-GB" dirty="0"/>
              <a:t>Any questions?</a:t>
            </a:r>
          </a:p>
        </p:txBody>
      </p:sp>
      <p:pic>
        <p:nvPicPr>
          <p:cNvPr id="4" name="Picture 3" descr="Magnifying glass and question mark">
            <a:extLst>
              <a:ext uri="{FF2B5EF4-FFF2-40B4-BE49-F238E27FC236}">
                <a16:creationId xmlns:a16="http://schemas.microsoft.com/office/drawing/2014/main" id="{8936C477-D88C-E290-9650-92444FB1914F}"/>
              </a:ext>
            </a:extLst>
          </p:cNvPr>
          <p:cNvPicPr>
            <a:picLocks noChangeAspect="1"/>
          </p:cNvPicPr>
          <p:nvPr/>
        </p:nvPicPr>
        <p:blipFill rotWithShape="1">
          <a:blip r:embed="rId2">
            <a:duotone>
              <a:schemeClr val="accent1">
                <a:shade val="45000"/>
                <a:satMod val="135000"/>
              </a:schemeClr>
              <a:prstClr val="white"/>
            </a:duotone>
            <a:alphaModFix amt="35000"/>
          </a:blip>
          <a:srcRect/>
          <a:stretch/>
        </p:blipFill>
        <p:spPr>
          <a:xfrm>
            <a:off x="0" y="0"/>
            <a:ext cx="12191980" cy="6858000"/>
          </a:xfrm>
          <a:prstGeom prst="rect">
            <a:avLst/>
          </a:prstGeom>
        </p:spPr>
      </p:pic>
    </p:spTree>
    <p:extLst>
      <p:ext uri="{BB962C8B-B14F-4D97-AF65-F5344CB8AC3E}">
        <p14:creationId xmlns:p14="http://schemas.microsoft.com/office/powerpoint/2010/main" val="416733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306D-3D27-E150-37BC-3563EF4AD021}"/>
              </a:ext>
            </a:extLst>
          </p:cNvPr>
          <p:cNvSpPr>
            <a:spLocks noGrp="1"/>
          </p:cNvSpPr>
          <p:nvPr>
            <p:ph type="title"/>
          </p:nvPr>
        </p:nvSpPr>
        <p:spPr/>
        <p:txBody>
          <a:bodyPr/>
          <a:lstStyle/>
          <a:p>
            <a:r>
              <a:rPr lang="en-GB" dirty="0"/>
              <a:t>Self-efficacy</a:t>
            </a:r>
          </a:p>
        </p:txBody>
      </p:sp>
      <p:sp>
        <p:nvSpPr>
          <p:cNvPr id="3" name="Content Placeholder 2">
            <a:extLst>
              <a:ext uri="{FF2B5EF4-FFF2-40B4-BE49-F238E27FC236}">
                <a16:creationId xmlns:a16="http://schemas.microsoft.com/office/drawing/2014/main" id="{F3DCD867-F11D-9AFA-9F89-2A8808D392B0}"/>
              </a:ext>
            </a:extLst>
          </p:cNvPr>
          <p:cNvSpPr>
            <a:spLocks noGrp="1"/>
          </p:cNvSpPr>
          <p:nvPr>
            <p:ph idx="1"/>
          </p:nvPr>
        </p:nvSpPr>
        <p:spPr/>
        <p:txBody>
          <a:bodyPr/>
          <a:lstStyle/>
          <a:p>
            <a:pPr marL="571500" indent="-571500">
              <a:lnSpc>
                <a:spcPct val="150000"/>
              </a:lnSpc>
            </a:pPr>
            <a:r>
              <a:rPr lang="en-GB" dirty="0">
                <a:solidFill>
                  <a:srgbClr val="202124"/>
                </a:solidFill>
              </a:rPr>
              <a:t>Higher retention</a:t>
            </a:r>
          </a:p>
          <a:p>
            <a:pPr marL="571500" indent="-571500">
              <a:lnSpc>
                <a:spcPct val="150000"/>
              </a:lnSpc>
            </a:pPr>
            <a:r>
              <a:rPr lang="en-GB" dirty="0">
                <a:solidFill>
                  <a:srgbClr val="202124"/>
                </a:solidFill>
              </a:rPr>
              <a:t>Higher grades</a:t>
            </a:r>
          </a:p>
          <a:p>
            <a:pPr marL="571500" indent="-571500">
              <a:lnSpc>
                <a:spcPct val="150000"/>
              </a:lnSpc>
            </a:pPr>
            <a:r>
              <a:rPr lang="en-GB" dirty="0">
                <a:solidFill>
                  <a:srgbClr val="202124"/>
                </a:solidFill>
              </a:rPr>
              <a:t>Higher pass rates</a:t>
            </a:r>
          </a:p>
          <a:p>
            <a:pPr marL="571500" indent="-571500">
              <a:lnSpc>
                <a:spcPct val="150000"/>
              </a:lnSpc>
            </a:pPr>
            <a:r>
              <a:rPr lang="en-GB" dirty="0">
                <a:solidFill>
                  <a:srgbClr val="202124"/>
                </a:solidFill>
              </a:rPr>
              <a:t>Higher course satisfaction</a:t>
            </a:r>
            <a:endParaRPr lang="en-GB" dirty="0"/>
          </a:p>
          <a:p>
            <a:endParaRPr lang="en-GB" dirty="0"/>
          </a:p>
        </p:txBody>
      </p:sp>
      <p:sp>
        <p:nvSpPr>
          <p:cNvPr id="4" name="TextBox 3">
            <a:extLst>
              <a:ext uri="{FF2B5EF4-FFF2-40B4-BE49-F238E27FC236}">
                <a16:creationId xmlns:a16="http://schemas.microsoft.com/office/drawing/2014/main" id="{68F93AEA-BF15-E131-D193-4E7231C62B43}"/>
              </a:ext>
            </a:extLst>
          </p:cNvPr>
          <p:cNvSpPr txBox="1"/>
          <p:nvPr/>
        </p:nvSpPr>
        <p:spPr>
          <a:xfrm>
            <a:off x="928439" y="6362854"/>
            <a:ext cx="9273077" cy="338554"/>
          </a:xfrm>
          <a:prstGeom prst="rect">
            <a:avLst/>
          </a:prstGeom>
          <a:noFill/>
        </p:spPr>
        <p:txBody>
          <a:bodyPr wrap="square" rtlCol="0">
            <a:spAutoFit/>
          </a:bodyPr>
          <a:lstStyle/>
          <a:p>
            <a:r>
              <a:rPr lang="en-GB" sz="1600" dirty="0"/>
              <a:t>Bandura, 1997, Cabell, 2021, Gore </a:t>
            </a:r>
            <a:r>
              <a:rPr lang="en-GB" sz="1600" i="1" dirty="0"/>
              <a:t>et al</a:t>
            </a:r>
            <a:r>
              <a:rPr lang="en-GB" sz="1600" dirty="0"/>
              <a:t>, 2006, Kim </a:t>
            </a:r>
            <a:r>
              <a:rPr lang="en-GB" sz="1600" i="1" dirty="0"/>
              <a:t>et al</a:t>
            </a:r>
            <a:r>
              <a:rPr lang="en-GB" sz="1600" dirty="0"/>
              <a:t>, 2022, Schunk, 1989, Zimmerman, 2000</a:t>
            </a:r>
          </a:p>
        </p:txBody>
      </p:sp>
    </p:spTree>
    <p:extLst>
      <p:ext uri="{BB962C8B-B14F-4D97-AF65-F5344CB8AC3E}">
        <p14:creationId xmlns:p14="http://schemas.microsoft.com/office/powerpoint/2010/main" val="168867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CCCE-DC95-FC6C-D270-43E8395435B7}"/>
              </a:ext>
            </a:extLst>
          </p:cNvPr>
          <p:cNvSpPr>
            <a:spLocks noGrp="1"/>
          </p:cNvSpPr>
          <p:nvPr>
            <p:ph type="title"/>
          </p:nvPr>
        </p:nvSpPr>
        <p:spPr/>
        <p:txBody>
          <a:bodyPr/>
          <a:lstStyle/>
          <a:p>
            <a:r>
              <a:rPr lang="en-GB" dirty="0"/>
              <a:t>Self-efficacy</a:t>
            </a:r>
          </a:p>
        </p:txBody>
      </p:sp>
      <p:graphicFrame>
        <p:nvGraphicFramePr>
          <p:cNvPr id="4" name="TextBox 3">
            <a:extLst>
              <a:ext uri="{FF2B5EF4-FFF2-40B4-BE49-F238E27FC236}">
                <a16:creationId xmlns:a16="http://schemas.microsoft.com/office/drawing/2014/main" id="{3EEBE47A-825C-85D9-93D1-E857D66847DA}"/>
              </a:ext>
            </a:extLst>
          </p:cNvPr>
          <p:cNvGraphicFramePr/>
          <p:nvPr>
            <p:extLst>
              <p:ext uri="{D42A27DB-BD31-4B8C-83A1-F6EECF244321}">
                <p14:modId xmlns:p14="http://schemas.microsoft.com/office/powerpoint/2010/main" val="3306911540"/>
              </p:ext>
            </p:extLst>
          </p:nvPr>
        </p:nvGraphicFramePr>
        <p:xfrm>
          <a:off x="3165455" y="1218433"/>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71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A5AD-AA4B-C867-E534-AD6CFCBF9418}"/>
              </a:ext>
            </a:extLst>
          </p:cNvPr>
          <p:cNvSpPr>
            <a:spLocks noGrp="1"/>
          </p:cNvSpPr>
          <p:nvPr>
            <p:ph type="title"/>
          </p:nvPr>
        </p:nvSpPr>
        <p:spPr/>
        <p:txBody>
          <a:bodyPr/>
          <a:lstStyle/>
          <a:p>
            <a:r>
              <a:rPr lang="en-GB" dirty="0"/>
              <a:t>The research</a:t>
            </a:r>
          </a:p>
        </p:txBody>
      </p:sp>
      <p:sp>
        <p:nvSpPr>
          <p:cNvPr id="3" name="Content Placeholder 2">
            <a:extLst>
              <a:ext uri="{FF2B5EF4-FFF2-40B4-BE49-F238E27FC236}">
                <a16:creationId xmlns:a16="http://schemas.microsoft.com/office/drawing/2014/main" id="{0B581619-1AAD-3F31-09B9-C61F0866CA9E}"/>
              </a:ext>
            </a:extLst>
          </p:cNvPr>
          <p:cNvSpPr>
            <a:spLocks noGrp="1"/>
          </p:cNvSpPr>
          <p:nvPr>
            <p:ph idx="1"/>
          </p:nvPr>
        </p:nvSpPr>
        <p:spPr/>
        <p:txBody>
          <a:bodyPr/>
          <a:lstStyle/>
          <a:p>
            <a:r>
              <a:rPr lang="en-GB" dirty="0"/>
              <a:t>Two level 1 STEM modules included</a:t>
            </a:r>
          </a:p>
          <a:p>
            <a:pPr lvl="1"/>
            <a:r>
              <a:rPr lang="en-GB" dirty="0"/>
              <a:t>SDK100 Science and Health</a:t>
            </a:r>
          </a:p>
          <a:p>
            <a:pPr lvl="1"/>
            <a:r>
              <a:rPr lang="en-GB" dirty="0"/>
              <a:t>MST124 Essential Mathematics 1</a:t>
            </a:r>
          </a:p>
          <a:p>
            <a:pPr marL="457200" lvl="1" indent="0">
              <a:buNone/>
            </a:pPr>
            <a:endParaRPr lang="en-GB" dirty="0"/>
          </a:p>
          <a:p>
            <a:r>
              <a:rPr lang="en-GB" dirty="0"/>
              <a:t>First 14 weeks of SDK100</a:t>
            </a:r>
          </a:p>
          <a:p>
            <a:r>
              <a:rPr lang="en-GB" dirty="0"/>
              <a:t>First 8 units of MST124</a:t>
            </a:r>
          </a:p>
          <a:p>
            <a:pPr lvl="1"/>
            <a:endParaRPr lang="en-GB" dirty="0"/>
          </a:p>
        </p:txBody>
      </p:sp>
    </p:spTree>
    <p:extLst>
      <p:ext uri="{BB962C8B-B14F-4D97-AF65-F5344CB8AC3E}">
        <p14:creationId xmlns:p14="http://schemas.microsoft.com/office/powerpoint/2010/main" val="73291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8367-CC06-632E-F29C-DF7FD56F9549}"/>
              </a:ext>
            </a:extLst>
          </p:cNvPr>
          <p:cNvSpPr>
            <a:spLocks noGrp="1"/>
          </p:cNvSpPr>
          <p:nvPr>
            <p:ph type="title"/>
          </p:nvPr>
        </p:nvSpPr>
        <p:spPr/>
        <p:txBody>
          <a:bodyPr/>
          <a:lstStyle/>
          <a:p>
            <a:r>
              <a:rPr lang="en-GB" dirty="0"/>
              <a:t>The research</a:t>
            </a:r>
          </a:p>
        </p:txBody>
      </p:sp>
      <p:graphicFrame>
        <p:nvGraphicFramePr>
          <p:cNvPr id="4" name="Chart 3">
            <a:extLst>
              <a:ext uri="{FF2B5EF4-FFF2-40B4-BE49-F238E27FC236}">
                <a16:creationId xmlns:a16="http://schemas.microsoft.com/office/drawing/2014/main" id="{F3642071-D0C6-8C77-DA31-E3821F24FA63}"/>
              </a:ext>
            </a:extLst>
          </p:cNvPr>
          <p:cNvGraphicFramePr/>
          <p:nvPr>
            <p:extLst>
              <p:ext uri="{D42A27DB-BD31-4B8C-83A1-F6EECF244321}">
                <p14:modId xmlns:p14="http://schemas.microsoft.com/office/powerpoint/2010/main" val="1748628628"/>
              </p:ext>
            </p:extLst>
          </p:nvPr>
        </p:nvGraphicFramePr>
        <p:xfrm>
          <a:off x="940526" y="1690687"/>
          <a:ext cx="10515599" cy="4802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3642071-D0C6-8C77-DA31-E3821F24FA63}"/>
              </a:ext>
            </a:extLst>
          </p:cNvPr>
          <p:cNvGraphicFramePr/>
          <p:nvPr>
            <p:extLst>
              <p:ext uri="{D42A27DB-BD31-4B8C-83A1-F6EECF244321}">
                <p14:modId xmlns:p14="http://schemas.microsoft.com/office/powerpoint/2010/main" val="2219604480"/>
              </p:ext>
            </p:extLst>
          </p:nvPr>
        </p:nvGraphicFramePr>
        <p:xfrm>
          <a:off x="940526" y="1488281"/>
          <a:ext cx="10813687" cy="50045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40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with text and a line&#10;&#10;Description automatically generated">
            <a:extLst>
              <a:ext uri="{FF2B5EF4-FFF2-40B4-BE49-F238E27FC236}">
                <a16:creationId xmlns:a16="http://schemas.microsoft.com/office/drawing/2014/main" id="{327A8B7C-9FA9-D581-037D-0511BD595AF1}"/>
              </a:ext>
            </a:extLst>
          </p:cNvPr>
          <p:cNvPicPr>
            <a:picLocks noChangeAspect="1"/>
          </p:cNvPicPr>
          <p:nvPr/>
        </p:nvPicPr>
        <p:blipFill rotWithShape="1">
          <a:blip r:embed="rId3"/>
          <a:srcRect t="6889" r="1396" b="36495"/>
          <a:stretch/>
        </p:blipFill>
        <p:spPr bwMode="auto">
          <a:xfrm>
            <a:off x="800576" y="94488"/>
            <a:ext cx="10890681" cy="66328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05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41AB-7A78-845E-2925-07DC5C800476}"/>
              </a:ext>
            </a:extLst>
          </p:cNvPr>
          <p:cNvSpPr>
            <a:spLocks noGrp="1"/>
          </p:cNvSpPr>
          <p:nvPr>
            <p:ph type="title"/>
          </p:nvPr>
        </p:nvSpPr>
        <p:spPr/>
        <p:txBody>
          <a:bodyPr/>
          <a:lstStyle/>
          <a:p>
            <a:r>
              <a:rPr lang="en-GB" dirty="0"/>
              <a:t>Sources of self-efficacy: gap analysis</a:t>
            </a:r>
          </a:p>
        </p:txBody>
      </p:sp>
      <p:graphicFrame>
        <p:nvGraphicFramePr>
          <p:cNvPr id="4" name="Chart 3">
            <a:extLst>
              <a:ext uri="{FF2B5EF4-FFF2-40B4-BE49-F238E27FC236}">
                <a16:creationId xmlns:a16="http://schemas.microsoft.com/office/drawing/2014/main" id="{2FC1A542-4F7D-6E01-45D0-FE7497AAD8BA}"/>
              </a:ext>
            </a:extLst>
          </p:cNvPr>
          <p:cNvGraphicFramePr/>
          <p:nvPr>
            <p:extLst>
              <p:ext uri="{D42A27DB-BD31-4B8C-83A1-F6EECF244321}">
                <p14:modId xmlns:p14="http://schemas.microsoft.com/office/powerpoint/2010/main" val="3331426899"/>
              </p:ext>
            </p:extLst>
          </p:nvPr>
        </p:nvGraphicFramePr>
        <p:xfrm>
          <a:off x="966650" y="1476103"/>
          <a:ext cx="10894423" cy="52382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075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BA0F-DBE8-C632-DEBF-5D7C1294768C}"/>
              </a:ext>
            </a:extLst>
          </p:cNvPr>
          <p:cNvSpPr>
            <a:spLocks noGrp="1"/>
          </p:cNvSpPr>
          <p:nvPr>
            <p:ph type="title"/>
          </p:nvPr>
        </p:nvSpPr>
        <p:spPr/>
        <p:txBody>
          <a:bodyPr/>
          <a:lstStyle/>
          <a:p>
            <a:r>
              <a:rPr lang="en-GB" dirty="0"/>
              <a:t>Data collection</a:t>
            </a:r>
          </a:p>
        </p:txBody>
      </p:sp>
      <p:pic>
        <p:nvPicPr>
          <p:cNvPr id="4" name="Picture 3">
            <a:extLst>
              <a:ext uri="{FF2B5EF4-FFF2-40B4-BE49-F238E27FC236}">
                <a16:creationId xmlns:a16="http://schemas.microsoft.com/office/drawing/2014/main" id="{ECF64DDB-BDB0-2732-1E4E-49F05129FEE0}"/>
              </a:ext>
            </a:extLst>
          </p:cNvPr>
          <p:cNvPicPr>
            <a:picLocks noChangeAspect="1"/>
          </p:cNvPicPr>
          <p:nvPr/>
        </p:nvPicPr>
        <p:blipFill rotWithShape="1">
          <a:blip r:embed="rId2"/>
          <a:srcRect l="22015" t="17711" r="48714" b="11444"/>
          <a:stretch>
            <a:fillRect/>
          </a:stretch>
        </p:blipFill>
        <p:spPr bwMode="auto">
          <a:xfrm>
            <a:off x="6355500" y="263389"/>
            <a:ext cx="4872026" cy="6331222"/>
          </a:xfrm>
          <a:prstGeom prst="rect">
            <a:avLst/>
          </a:prstGeom>
          <a:ln>
            <a:noFill/>
          </a:ln>
          <a:extLst>
            <a:ext uri="{53640926-AAD7-44D8-BBD7-CCE9431645EC}">
              <a14:shadowObscured xmlns:a14="http://schemas.microsoft.com/office/drawing/2010/main"/>
            </a:ext>
          </a:extLst>
        </p:spPr>
      </p:pic>
      <p:sp>
        <p:nvSpPr>
          <p:cNvPr id="5" name="Content Placeholder 2">
            <a:extLst>
              <a:ext uri="{FF2B5EF4-FFF2-40B4-BE49-F238E27FC236}">
                <a16:creationId xmlns:a16="http://schemas.microsoft.com/office/drawing/2014/main" id="{EFE2E0DF-F0C1-A3D4-3A8A-686EBD617F79}"/>
              </a:ext>
            </a:extLst>
          </p:cNvPr>
          <p:cNvSpPr>
            <a:spLocks noGrp="1"/>
          </p:cNvSpPr>
          <p:nvPr>
            <p:ph idx="1"/>
          </p:nvPr>
        </p:nvSpPr>
        <p:spPr>
          <a:xfrm>
            <a:off x="838200" y="1825625"/>
            <a:ext cx="5257800" cy="4351338"/>
          </a:xfrm>
        </p:spPr>
        <p:txBody>
          <a:bodyPr/>
          <a:lstStyle/>
          <a:p>
            <a:r>
              <a:rPr lang="en-GB" dirty="0"/>
              <a:t>Links to questionnaires added to study planner</a:t>
            </a:r>
          </a:p>
          <a:p>
            <a:r>
              <a:rPr lang="en-GB" dirty="0"/>
              <a:t>Recruited participants to complete reflective journals</a:t>
            </a:r>
          </a:p>
          <a:p>
            <a:r>
              <a:rPr lang="en-GB" dirty="0"/>
              <a:t>Weekly/ per unit</a:t>
            </a:r>
          </a:p>
          <a:p>
            <a:pPr marL="0" indent="0">
              <a:buNone/>
            </a:pPr>
            <a:endParaRPr lang="en-GB" dirty="0"/>
          </a:p>
          <a:p>
            <a:pPr lvl="1"/>
            <a:endParaRPr lang="en-GB" dirty="0"/>
          </a:p>
        </p:txBody>
      </p:sp>
    </p:spTree>
    <p:extLst>
      <p:ext uri="{BB962C8B-B14F-4D97-AF65-F5344CB8AC3E}">
        <p14:creationId xmlns:p14="http://schemas.microsoft.com/office/powerpoint/2010/main" val="3474709967"/>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20805</TotalTime>
  <Words>1555</Words>
  <Application>Microsoft Office PowerPoint</Application>
  <PresentationFormat>Widescreen</PresentationFormat>
  <Paragraphs>157</Paragraphs>
  <Slides>22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Calibri</vt:lpstr>
      <vt:lpstr>Calibri Light</vt:lpstr>
      <vt:lpstr>Poppins</vt:lpstr>
      <vt:lpstr>Univers</vt:lpstr>
      <vt:lpstr>YACgEVR7RtU 0</vt:lpstr>
      <vt:lpstr>GradientVTI</vt:lpstr>
      <vt:lpstr>Confidence Matters:  Self-Efficacy in STEM Modules</vt:lpstr>
      <vt:lpstr>Self-efficacy</vt:lpstr>
      <vt:lpstr>Self-efficacy</vt:lpstr>
      <vt:lpstr>Self-efficacy</vt:lpstr>
      <vt:lpstr>The research</vt:lpstr>
      <vt:lpstr>The research</vt:lpstr>
      <vt:lpstr>PowerPoint Presentation</vt:lpstr>
      <vt:lpstr>Sources of self-efficacy: gap analysis</vt:lpstr>
      <vt:lpstr>Data collection</vt:lpstr>
      <vt:lpstr>PowerPoint Presentation</vt:lpstr>
      <vt:lpstr>PowerPoint Presentation</vt:lpstr>
      <vt:lpstr>PowerPoint Presentation</vt:lpstr>
      <vt:lpstr>PowerPoint Presentation</vt:lpstr>
      <vt:lpstr>PowerPoint Presentation</vt:lpstr>
      <vt:lpstr>PowerPoint Presentation</vt:lpstr>
      <vt:lpstr>Thematic analysis: SDK100</vt:lpstr>
      <vt:lpstr>Thematic analysis: MST124</vt:lpstr>
      <vt:lpstr>Example intervention</vt:lpstr>
      <vt:lpstr>PowerPoint Presentation</vt:lpstr>
      <vt:lpstr>Summary </vt:lpstr>
      <vt:lpstr>References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Self-efficacy and online learning</dc:title>
  <dc:creator>Sam.Johnson</dc:creator>
  <cp:lastModifiedBy>Diane.Ford</cp:lastModifiedBy>
  <cp:revision>29</cp:revision>
  <dcterms:created xsi:type="dcterms:W3CDTF">2023-10-17T19:34:25Z</dcterms:created>
  <dcterms:modified xsi:type="dcterms:W3CDTF">2026-04-07T08:40:22Z</dcterms:modified>
</cp:coreProperties>
</file>