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3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4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527893-FAEB-4621-A038-73560810E7A4}" v="58" dt="2024-06-10T13:09:13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46799-3CB3-4E86-B69C-2382CE0DD853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C2C70-FB7E-4026-A4A4-01A0421BE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39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755DF9-41A9-4B2A-8603-E47104E21A8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8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82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05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88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44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74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9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2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3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35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49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svg"/><Relationship Id="rId18" Type="http://schemas.openxmlformats.org/officeDocument/2006/relationships/image" Target="../media/image14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7.svg"/><Relationship Id="rId7" Type="http://schemas.openxmlformats.org/officeDocument/2006/relationships/image" Target="../media/image3.svg"/><Relationship Id="rId12" Type="http://schemas.openxmlformats.org/officeDocument/2006/relationships/image" Target="../media/image8.png"/><Relationship Id="rId17" Type="http://schemas.openxmlformats.org/officeDocument/2006/relationships/image" Target="../media/image13.sv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11" Type="http://schemas.openxmlformats.org/officeDocument/2006/relationships/image" Target="../media/image7.svg"/><Relationship Id="rId5" Type="http://schemas.openxmlformats.org/officeDocument/2006/relationships/hyperlink" Target="https://www5.open.ac.uk/scholarship-and-innovation/esteem/projects/themes/supporting-students/innovation-online-student-support" TargetMode="External"/><Relationship Id="rId15" Type="http://schemas.openxmlformats.org/officeDocument/2006/relationships/image" Target="../media/image11.svg"/><Relationship Id="rId23" Type="http://schemas.openxmlformats.org/officeDocument/2006/relationships/image" Target="../media/image19.png"/><Relationship Id="rId10" Type="http://schemas.openxmlformats.org/officeDocument/2006/relationships/image" Target="../media/image6.png"/><Relationship Id="rId19" Type="http://schemas.openxmlformats.org/officeDocument/2006/relationships/image" Target="../media/image15.svg"/><Relationship Id="rId4" Type="http://schemas.openxmlformats.org/officeDocument/2006/relationships/hyperlink" Target="https://www5.open.ac.uk/scholarship-and-innovation/esteem/projects/themes/supporting-students/can-we-reduce-anxiety-students-sitting-remote-exams-sharing-best" TargetMode="External"/><Relationship Id="rId9" Type="http://schemas.openxmlformats.org/officeDocument/2006/relationships/image" Target="../media/image5.svg"/><Relationship Id="rId14" Type="http://schemas.openxmlformats.org/officeDocument/2006/relationships/image" Target="../media/image10.png"/><Relationship Id="rId22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2" y="410082"/>
            <a:ext cx="11613396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completion of remote examinations in physics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rgbClr val="0606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Sally Jordan, Jonathan Nylk, Becca Whitehead, Cath Brown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06064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99E7DD-A65A-9293-4781-0D5099102344}"/>
              </a:ext>
            </a:extLst>
          </p:cNvPr>
          <p:cNvSpPr txBox="1"/>
          <p:nvPr/>
        </p:nvSpPr>
        <p:spPr>
          <a:xfrm>
            <a:off x="4048490" y="5689660"/>
            <a:ext cx="72210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60646"/>
                </a:solidFill>
                <a:cs typeface="Arial" panose="020B0604020202020204" pitchFamily="34" charset="0"/>
              </a:rPr>
              <a:t>Builds on previous </a:t>
            </a:r>
            <a:r>
              <a:rPr lang="en-GB" sz="1400" dirty="0" err="1">
                <a:solidFill>
                  <a:srgbClr val="060646"/>
                </a:solidFill>
                <a:cs typeface="Arial" panose="020B0604020202020204" pitchFamily="34" charset="0"/>
              </a:rPr>
              <a:t>eSTEeM</a:t>
            </a:r>
            <a:r>
              <a:rPr lang="en-GB" sz="1400" dirty="0">
                <a:solidFill>
                  <a:srgbClr val="060646"/>
                </a:solidFill>
                <a:cs typeface="Arial" panose="020B0604020202020204" pitchFamily="34" charset="0"/>
              </a:rPr>
              <a:t> projects: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60646"/>
                </a:solidFill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Gemma Warriner, Fiona Moorman and Becca Whitehead(2022-23), “</a:t>
            </a:r>
            <a:r>
              <a:rPr lang="en-US" sz="1400" u="sng" dirty="0">
                <a:solidFill>
                  <a:srgbClr val="FF6600"/>
                </a:solidFill>
                <a:effectLst/>
                <a:ea typeface="MS Mincho" panose="02020609040205080304" pitchFamily="49" charset="-128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Can we reduce anxiety of students sitting remote exams? Sharing best practice between SPS and LHCS</a:t>
            </a:r>
            <a:r>
              <a:rPr lang="en-GB" sz="1400" dirty="0">
                <a:solidFill>
                  <a:srgbClr val="060646"/>
                </a:solidFill>
                <a:cs typeface="Arial" panose="020B0604020202020204" pitchFamily="34" charset="0"/>
              </a:rPr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60646"/>
                </a:solidFill>
                <a:effectLst/>
                <a:ea typeface="MS Mincho" panose="02020609040205080304" pitchFamily="49" charset="-128"/>
              </a:rPr>
              <a:t>Cath Brown and Sue Pawley (2023-24), “</a:t>
            </a:r>
            <a:r>
              <a:rPr lang="en-US" sz="1400" u="sng" dirty="0">
                <a:solidFill>
                  <a:srgbClr val="FF66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Innovation in online student support</a:t>
            </a:r>
            <a:r>
              <a:rPr lang="en-US" sz="1400" dirty="0">
                <a:solidFill>
                  <a:srgbClr val="060646"/>
                </a:solidFill>
                <a:effectLst/>
                <a:ea typeface="MS Mincho" panose="02020609040205080304" pitchFamily="49" charset="-128"/>
              </a:rPr>
              <a:t>”</a:t>
            </a:r>
            <a:endParaRPr lang="en-GB" sz="1400" dirty="0">
              <a:solidFill>
                <a:srgbClr val="060646"/>
              </a:solidFill>
              <a:cs typeface="Arial" panose="020B0604020202020204" pitchFamily="34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C9201BCC-3B20-8D5C-4A9E-8DC95614691A}"/>
              </a:ext>
            </a:extLst>
          </p:cNvPr>
          <p:cNvGrpSpPr/>
          <p:nvPr/>
        </p:nvGrpSpPr>
        <p:grpSpPr>
          <a:xfrm>
            <a:off x="289303" y="1556086"/>
            <a:ext cx="5463797" cy="4054346"/>
            <a:chOff x="289303" y="1556086"/>
            <a:chExt cx="5463797" cy="405434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89BCAFA-BBF7-8B0E-AF81-568D5EB26CE9}"/>
                </a:ext>
              </a:extLst>
            </p:cNvPr>
            <p:cNvSpPr txBox="1"/>
            <p:nvPr/>
          </p:nvSpPr>
          <p:spPr>
            <a:xfrm>
              <a:off x="289303" y="1556086"/>
              <a:ext cx="53215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060646"/>
                  </a:solidFill>
                </a:rPr>
                <a:t>How </a:t>
              </a:r>
              <a:r>
                <a:rPr lang="en-GB" b="1" dirty="0">
                  <a:solidFill>
                    <a:srgbClr val="060646"/>
                  </a:solidFill>
                  <a:cs typeface="Arial" panose="020B0604020202020204" pitchFamily="34" charset="0"/>
                </a:rPr>
                <a:t>effective</a:t>
              </a:r>
              <a:r>
                <a:rPr lang="en-GB" b="1" dirty="0">
                  <a:solidFill>
                    <a:srgbClr val="060646"/>
                  </a:solidFill>
                </a:rPr>
                <a:t> are various initiatives on student engagement with the online exam? 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4BBCC69-5BB2-6BF4-119A-5D454F46A431}"/>
                </a:ext>
              </a:extLst>
            </p:cNvPr>
            <p:cNvGrpSpPr/>
            <p:nvPr/>
          </p:nvGrpSpPr>
          <p:grpSpPr>
            <a:xfrm>
              <a:off x="555722" y="2323397"/>
              <a:ext cx="5197378" cy="914400"/>
              <a:chOff x="555722" y="2146935"/>
              <a:chExt cx="5197378" cy="914400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CACBA877-8A14-33C1-0BC1-83662E8D7147}"/>
                  </a:ext>
                </a:extLst>
              </p:cNvPr>
              <p:cNvGrpSpPr/>
              <p:nvPr/>
            </p:nvGrpSpPr>
            <p:grpSpPr>
              <a:xfrm>
                <a:off x="555722" y="2146935"/>
                <a:ext cx="914400" cy="914400"/>
                <a:chOff x="1010652" y="4167403"/>
                <a:chExt cx="914400" cy="914400"/>
              </a:xfrm>
            </p:grpSpPr>
            <p:pic>
              <p:nvPicPr>
                <p:cNvPr id="9" name="Graphic 8" descr="Chess pieces with solid fill">
                  <a:extLst>
                    <a:ext uri="{FF2B5EF4-FFF2-40B4-BE49-F238E27FC236}">
                      <a16:creationId xmlns:a16="http://schemas.microsoft.com/office/drawing/2014/main" id="{7CB1C50A-0693-A693-7E34-C19A2F16A3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10652" y="4167403"/>
                  <a:ext cx="914400" cy="914400"/>
                </a:xfrm>
                <a:prstGeom prst="rect">
                  <a:avLst/>
                </a:prstGeom>
              </p:spPr>
            </p:pic>
            <p:sp>
              <p:nvSpPr>
                <p:cNvPr id="30" name="Rectangle: Rounded Corners 29">
                  <a:extLst>
                    <a:ext uri="{FF2B5EF4-FFF2-40B4-BE49-F238E27FC236}">
                      <a16:creationId xmlns:a16="http://schemas.microsoft.com/office/drawing/2014/main" id="{F8D3DDCF-9801-ABB9-57E6-13812518A994}"/>
                    </a:ext>
                  </a:extLst>
                </p:cNvPr>
                <p:cNvSpPr/>
                <p:nvPr/>
              </p:nvSpPr>
              <p:spPr>
                <a:xfrm>
                  <a:off x="1527677" y="4482317"/>
                  <a:ext cx="252523" cy="61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66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>
                    <a:solidFill>
                      <a:srgbClr val="060646"/>
                    </a:solidFill>
                  </a:endParaRPr>
                </a:p>
              </p:txBody>
            </p: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7E0FB5D-E572-860F-FCD3-E94A64680BE1}"/>
                  </a:ext>
                </a:extLst>
              </p:cNvPr>
              <p:cNvSpPr txBox="1"/>
              <p:nvPr/>
            </p:nvSpPr>
            <p:spPr>
              <a:xfrm>
                <a:off x="1699667" y="2280969"/>
                <a:ext cx="405343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rgbClr val="060646"/>
                    </a:solidFill>
                  </a:rPr>
                  <a:t>Change in assessment strategy:</a:t>
                </a:r>
                <a:br>
                  <a:rPr lang="en-GB" b="1" dirty="0">
                    <a:solidFill>
                      <a:srgbClr val="060646"/>
                    </a:solidFill>
                  </a:rPr>
                </a:br>
                <a:r>
                  <a:rPr lang="en-GB" sz="1400" dirty="0">
                    <a:solidFill>
                      <a:srgbClr val="060646"/>
                    </a:solidFill>
                  </a:rPr>
                  <a:t>Move to single-component assessment</a:t>
                </a:r>
                <a:endParaRPr lang="en-GB" b="1" dirty="0">
                  <a:solidFill>
                    <a:srgbClr val="060646"/>
                  </a:solidFill>
                </a:endParaRP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4102889-38E2-E5FE-1CE7-73238D84EDEA}"/>
                </a:ext>
              </a:extLst>
            </p:cNvPr>
            <p:cNvGrpSpPr/>
            <p:nvPr/>
          </p:nvGrpSpPr>
          <p:grpSpPr>
            <a:xfrm>
              <a:off x="407139" y="3266670"/>
              <a:ext cx="5345961" cy="919519"/>
              <a:chOff x="407139" y="3215223"/>
              <a:chExt cx="5345961" cy="919519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C5A06E7B-D8EF-DB11-171D-5597D2403B05}"/>
                  </a:ext>
                </a:extLst>
              </p:cNvPr>
              <p:cNvGrpSpPr/>
              <p:nvPr/>
            </p:nvGrpSpPr>
            <p:grpSpPr>
              <a:xfrm>
                <a:off x="407139" y="3220342"/>
                <a:ext cx="1216328" cy="914400"/>
                <a:chOff x="2344980" y="3988553"/>
                <a:chExt cx="1216328" cy="914400"/>
              </a:xfrm>
            </p:grpSpPr>
            <p:pic>
              <p:nvPicPr>
                <p:cNvPr id="13" name="Graphic 12" descr="Document with solid fill">
                  <a:extLst>
                    <a:ext uri="{FF2B5EF4-FFF2-40B4-BE49-F238E27FC236}">
                      <a16:creationId xmlns:a16="http://schemas.microsoft.com/office/drawing/2014/main" id="{F36BBDE4-E091-3B15-1798-2F58B9F4B32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44980" y="3988553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27" name="Graphic 26" descr="Stopwatch with solid fill">
                  <a:extLst>
                    <a:ext uri="{FF2B5EF4-FFF2-40B4-BE49-F238E27FC236}">
                      <a16:creationId xmlns:a16="http://schemas.microsoft.com/office/drawing/2014/main" id="{86AA1283-BEE9-EF82-D0CC-D9A6C5853BF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71465" y="4124001"/>
                  <a:ext cx="689843" cy="689843"/>
                </a:xfrm>
                <a:prstGeom prst="rect">
                  <a:avLst/>
                </a:prstGeom>
              </p:spPr>
            </p:pic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14D92F4-7DBB-6BEE-2C36-B0F8F0F0B77E}"/>
                  </a:ext>
                </a:extLst>
              </p:cNvPr>
              <p:cNvSpPr txBox="1"/>
              <p:nvPr/>
            </p:nvSpPr>
            <p:spPr>
              <a:xfrm>
                <a:off x="1699667" y="3215223"/>
                <a:ext cx="4053433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rgbClr val="060646"/>
                    </a:solidFill>
                  </a:rPr>
                  <a:t>Extra timed practice exam:</a:t>
                </a:r>
                <a:br>
                  <a:rPr lang="en-GB" b="1" dirty="0">
                    <a:solidFill>
                      <a:srgbClr val="060646"/>
                    </a:solidFill>
                  </a:rPr>
                </a:br>
                <a:r>
                  <a:rPr lang="en-GB" sz="1400" dirty="0">
                    <a:solidFill>
                      <a:srgbClr val="060646"/>
                    </a:solidFill>
                  </a:rPr>
                  <a:t>With staff “walkthroughs” – recorded</a:t>
                </a:r>
                <a:br>
                  <a:rPr lang="en-GB" sz="1400" dirty="0">
                    <a:solidFill>
                      <a:srgbClr val="060646"/>
                    </a:solidFill>
                  </a:rPr>
                </a:br>
                <a:r>
                  <a:rPr lang="en-GB" sz="1400" dirty="0">
                    <a:solidFill>
                      <a:srgbClr val="060646"/>
                    </a:solidFill>
                  </a:rPr>
                  <a:t>sessions attempting and marking paper</a:t>
                </a:r>
                <a:endParaRPr lang="en-GB" b="1" dirty="0">
                  <a:solidFill>
                    <a:srgbClr val="060646"/>
                  </a:solidFill>
                </a:endParaRP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31B5394-7BD5-1C1F-0BA4-B60F2F4912A4}"/>
                </a:ext>
              </a:extLst>
            </p:cNvPr>
            <p:cNvGrpSpPr/>
            <p:nvPr/>
          </p:nvGrpSpPr>
          <p:grpSpPr>
            <a:xfrm>
              <a:off x="319524" y="4218873"/>
              <a:ext cx="4878118" cy="1391559"/>
              <a:chOff x="319524" y="4141471"/>
              <a:chExt cx="4878118" cy="1391559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41FA65C7-27EA-173C-B8B6-62569DE740D8}"/>
                  </a:ext>
                </a:extLst>
              </p:cNvPr>
              <p:cNvGrpSpPr/>
              <p:nvPr/>
            </p:nvGrpSpPr>
            <p:grpSpPr>
              <a:xfrm>
                <a:off x="319524" y="4141471"/>
                <a:ext cx="1391559" cy="1391559"/>
                <a:chOff x="5702967" y="3802119"/>
                <a:chExt cx="1227221" cy="1227221"/>
              </a:xfrm>
            </p:grpSpPr>
            <p:pic>
              <p:nvPicPr>
                <p:cNvPr id="24" name="Graphic 23" descr="Chat with solid fill">
                  <a:extLst>
                    <a:ext uri="{FF2B5EF4-FFF2-40B4-BE49-F238E27FC236}">
                      <a16:creationId xmlns:a16="http://schemas.microsoft.com/office/drawing/2014/main" id="{403CC4BD-01A8-932A-2DBA-BA2746717D7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02967" y="3802119"/>
                  <a:ext cx="1227221" cy="1227221"/>
                </a:xfrm>
                <a:prstGeom prst="rect">
                  <a:avLst/>
                </a:prstGeom>
              </p:spPr>
            </p:pic>
            <p:pic>
              <p:nvPicPr>
                <p:cNvPr id="16" name="Graphic 15" descr="Help with solid fill">
                  <a:extLst>
                    <a:ext uri="{FF2B5EF4-FFF2-40B4-BE49-F238E27FC236}">
                      <a16:creationId xmlns:a16="http://schemas.microsoft.com/office/drawing/2014/main" id="{6B59F9A1-2604-E54D-DBE6-8883EC28C8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92702" y="4293790"/>
                  <a:ext cx="321264" cy="321264"/>
                </a:xfrm>
                <a:prstGeom prst="rect">
                  <a:avLst/>
                </a:prstGeom>
              </p:spPr>
            </p:pic>
            <p:pic>
              <p:nvPicPr>
                <p:cNvPr id="18" name="Graphic 17" descr="Help outline">
                  <a:extLst>
                    <a:ext uri="{FF2B5EF4-FFF2-40B4-BE49-F238E27FC236}">
                      <a16:creationId xmlns:a16="http://schemas.microsoft.com/office/drawing/2014/main" id="{0835DE8B-1F83-9E38-E0F6-D165C80D876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478588" y="4208175"/>
                  <a:ext cx="329379" cy="329379"/>
                </a:xfrm>
                <a:prstGeom prst="rect">
                  <a:avLst/>
                </a:prstGeom>
              </p:spPr>
            </p:pic>
            <p:pic>
              <p:nvPicPr>
                <p:cNvPr id="20" name="Graphic 19" descr="Question mark outline">
                  <a:extLst>
                    <a:ext uri="{FF2B5EF4-FFF2-40B4-BE49-F238E27FC236}">
                      <a16:creationId xmlns:a16="http://schemas.microsoft.com/office/drawing/2014/main" id="{34789762-FA6B-DBF1-2FB2-1FE491F963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50390" y="4063548"/>
                  <a:ext cx="334476" cy="334476"/>
                </a:xfrm>
                <a:prstGeom prst="rect">
                  <a:avLst/>
                </a:prstGeom>
              </p:spPr>
            </p:pic>
            <p:pic>
              <p:nvPicPr>
                <p:cNvPr id="22" name="Graphic 21" descr="Question mark with solid fill">
                  <a:extLst>
                    <a:ext uri="{FF2B5EF4-FFF2-40B4-BE49-F238E27FC236}">
                      <a16:creationId xmlns:a16="http://schemas.microsoft.com/office/drawing/2014/main" id="{79B9E9F8-EC3F-3562-FB62-CC3064F5F38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07450" y="4253420"/>
                  <a:ext cx="238890" cy="238890"/>
                </a:xfrm>
                <a:prstGeom prst="rect">
                  <a:avLst/>
                </a:prstGeom>
              </p:spPr>
            </p:pic>
          </p:grp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D7D4F76-B4A7-3D52-D436-23FCE67CA42C}"/>
                  </a:ext>
                </a:extLst>
              </p:cNvPr>
              <p:cNvSpPr txBox="1"/>
              <p:nvPr/>
            </p:nvSpPr>
            <p:spPr>
              <a:xfrm>
                <a:off x="1699667" y="4357331"/>
                <a:ext cx="3497975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rgbClr val="060646"/>
                    </a:solidFill>
                  </a:rPr>
                  <a:t>Additional resources for practice:</a:t>
                </a:r>
                <a:br>
                  <a:rPr lang="en-GB" b="1" dirty="0">
                    <a:solidFill>
                      <a:srgbClr val="060646"/>
                    </a:solidFill>
                  </a:rPr>
                </a:br>
                <a:r>
                  <a:rPr lang="en-GB" sz="1400" dirty="0">
                    <a:solidFill>
                      <a:srgbClr val="060646"/>
                    </a:solidFill>
                  </a:rPr>
                  <a:t>Hints and model solutions now provided for “500 short questions”</a:t>
                </a:r>
                <a:endParaRPr lang="en-GB" b="1" dirty="0">
                  <a:solidFill>
                    <a:srgbClr val="060646"/>
                  </a:solidFill>
                </a:endParaRPr>
              </a:p>
            </p:txBody>
          </p:sp>
        </p:grpSp>
      </p:grpSp>
      <p:pic>
        <p:nvPicPr>
          <p:cNvPr id="38" name="Picture 37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F72D3C0F-5267-3153-8A7B-0F7A9528E39F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39" name="Picture 38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D684CBB4-7044-8137-E795-A7A250EC68F0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grpSp>
        <p:nvGrpSpPr>
          <p:cNvPr id="71" name="Group 70">
            <a:extLst>
              <a:ext uri="{FF2B5EF4-FFF2-40B4-BE49-F238E27FC236}">
                <a16:creationId xmlns:a16="http://schemas.microsoft.com/office/drawing/2014/main" id="{06687874-83BA-31F8-B6CE-6E4C2DE592A1}"/>
              </a:ext>
            </a:extLst>
          </p:cNvPr>
          <p:cNvGrpSpPr/>
          <p:nvPr/>
        </p:nvGrpSpPr>
        <p:grpSpPr>
          <a:xfrm>
            <a:off x="6106843" y="1556086"/>
            <a:ext cx="5722037" cy="1821294"/>
            <a:chOff x="6106843" y="1556086"/>
            <a:chExt cx="5722037" cy="1821294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B155E35-25DE-1A99-A74F-EAF12C71274E}"/>
                </a:ext>
              </a:extLst>
            </p:cNvPr>
            <p:cNvSpPr txBox="1"/>
            <p:nvPr/>
          </p:nvSpPr>
          <p:spPr>
            <a:xfrm>
              <a:off x="6106843" y="1556086"/>
              <a:ext cx="2829258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b="1" dirty="0">
                  <a:solidFill>
                    <a:srgbClr val="060646"/>
                  </a:solidFill>
                </a:rPr>
                <a:t>Methodologies:</a:t>
              </a:r>
            </a:p>
            <a:p>
              <a:endParaRPr lang="en-GB" b="1" dirty="0">
                <a:solidFill>
                  <a:srgbClr val="060646"/>
                </a:solidFill>
                <a:cs typeface="Arial" panose="020B0604020202020204" pitchFamily="34" charset="0"/>
              </a:endParaRPr>
            </a:p>
            <a:p>
              <a:r>
                <a:rPr lang="en-GB" b="1" dirty="0">
                  <a:solidFill>
                    <a:srgbClr val="060646"/>
                  </a:solidFill>
                  <a:cs typeface="Arial" panose="020B0604020202020204" pitchFamily="34" charset="0"/>
                </a:rPr>
                <a:t>Inspection of exam scripts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solidFill>
                    <a:srgbClr val="060646"/>
                  </a:solidFill>
                  <a:cs typeface="Arial" panose="020B0604020202020204" pitchFamily="34" charset="0"/>
                </a:rPr>
                <a:t>Handwritten vs typed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solidFill>
                    <a:srgbClr val="060646"/>
                  </a:solidFill>
                  <a:cs typeface="Arial" panose="020B0604020202020204" pitchFamily="34" charset="0"/>
                </a:rPr>
                <a:t>Question choice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solidFill>
                    <a:srgbClr val="060646"/>
                  </a:solidFill>
                  <a:cs typeface="Arial" panose="020B0604020202020204" pitchFamily="34" charset="0"/>
                </a:rPr>
                <a:t>Missing 	questions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3618909-6776-7554-6E79-0E39CF5C1198}"/>
                </a:ext>
              </a:extLst>
            </p:cNvPr>
            <p:cNvSpPr txBox="1"/>
            <p:nvPr/>
          </p:nvSpPr>
          <p:spPr>
            <a:xfrm>
              <a:off x="8999621" y="2084718"/>
              <a:ext cx="2829259" cy="12926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60646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Questionnaire and student-facilitated focus groups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60646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Student experience of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60646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Exam preparation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60646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Sitting the exam</a:t>
              </a:r>
              <a:endParaRPr lang="en-GB" dirty="0"/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8EFBA36-A125-1D40-5C76-E5200474EF96}"/>
              </a:ext>
            </a:extLst>
          </p:cNvPr>
          <p:cNvCxnSpPr>
            <a:cxnSpLocks/>
          </p:cNvCxnSpPr>
          <p:nvPr/>
        </p:nvCxnSpPr>
        <p:spPr>
          <a:xfrm>
            <a:off x="5530657" y="1576524"/>
            <a:ext cx="0" cy="3660334"/>
          </a:xfrm>
          <a:prstGeom prst="line">
            <a:avLst/>
          </a:prstGeom>
          <a:ln>
            <a:solidFill>
              <a:srgbClr val="060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B2B67BA-1163-22DD-561C-9726520FA1FE}"/>
              </a:ext>
            </a:extLst>
          </p:cNvPr>
          <p:cNvCxnSpPr>
            <a:cxnSpLocks/>
          </p:cNvCxnSpPr>
          <p:nvPr/>
        </p:nvCxnSpPr>
        <p:spPr>
          <a:xfrm rot="16200000">
            <a:off x="8827604" y="1334349"/>
            <a:ext cx="0" cy="4565938"/>
          </a:xfrm>
          <a:prstGeom prst="line">
            <a:avLst/>
          </a:prstGeom>
          <a:ln>
            <a:solidFill>
              <a:srgbClr val="060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CBAA963-D55E-640A-DF2C-93C37C184B53}"/>
              </a:ext>
            </a:extLst>
          </p:cNvPr>
          <p:cNvGrpSpPr/>
          <p:nvPr/>
        </p:nvGrpSpPr>
        <p:grpSpPr>
          <a:xfrm>
            <a:off x="6106843" y="3857256"/>
            <a:ext cx="5658517" cy="1345858"/>
            <a:chOff x="6106843" y="3857256"/>
            <a:chExt cx="5658517" cy="1345858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42E99B5-C7F4-AC15-1458-B1008C9359C1}"/>
                </a:ext>
              </a:extLst>
            </p:cNvPr>
            <p:cNvSpPr txBox="1"/>
            <p:nvPr/>
          </p:nvSpPr>
          <p:spPr>
            <a:xfrm>
              <a:off x="6106843" y="3857256"/>
              <a:ext cx="2829258" cy="11387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b="1" dirty="0">
                  <a:solidFill>
                    <a:srgbClr val="060646"/>
                  </a:solidFill>
                </a:rPr>
                <a:t>Anticipated outcomes:</a:t>
              </a:r>
            </a:p>
            <a:p>
              <a:endParaRPr lang="en-GB" b="1" dirty="0">
                <a:solidFill>
                  <a:srgbClr val="060646"/>
                </a:solidFill>
                <a:cs typeface="Arial" panose="020B0604020202020204" pitchFamily="34" charset="0"/>
              </a:endParaRPr>
            </a:p>
            <a:p>
              <a:r>
                <a:rPr lang="en-GB" b="1" dirty="0">
                  <a:solidFill>
                    <a:srgbClr val="060646"/>
                  </a:solidFill>
                  <a:cs typeface="Arial" panose="020B0604020202020204" pitchFamily="34" charset="0"/>
                </a:rPr>
                <a:t>Understanding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solidFill>
                    <a:srgbClr val="060646"/>
                  </a:solidFill>
                  <a:cs typeface="Arial" panose="020B0604020202020204" pitchFamily="34" charset="0"/>
                </a:rPr>
                <a:t>Effectiveness of initiatives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43421F5-A4A4-95A7-43B6-86213B33F88E}"/>
                </a:ext>
              </a:extLst>
            </p:cNvPr>
            <p:cNvSpPr txBox="1"/>
            <p:nvPr/>
          </p:nvSpPr>
          <p:spPr>
            <a:xfrm>
              <a:off x="8936101" y="4402895"/>
              <a:ext cx="2829259" cy="8002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60646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Assessment strategy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400" dirty="0">
                  <a:solidFill>
                    <a:srgbClr val="060646"/>
                  </a:solidFill>
                </a:rPr>
                <a:t>S227 assessment strategy modelled on S217 practice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836CC41A39584DA95A2529262EDEF6" ma:contentTypeVersion="4" ma:contentTypeDescription="Create a new document." ma:contentTypeScope="" ma:versionID="bd8871a3305dbe5a6de8b6d292b82ee6">
  <xsd:schema xmlns:xsd="http://www.w3.org/2001/XMLSchema" xmlns:xs="http://www.w3.org/2001/XMLSchema" xmlns:p="http://schemas.microsoft.com/office/2006/metadata/properties" xmlns:ns2="b7edac2d-fb46-48e5-96b0-64e538771342" targetNamespace="http://schemas.microsoft.com/office/2006/metadata/properties" ma:root="true" ma:fieldsID="b42c37902456914438b8bce59f0e94c0" ns2:_="">
    <xsd:import namespace="b7edac2d-fb46-48e5-96b0-64e5387713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edac2d-fb46-48e5-96b0-64e5387713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8C64F5-AD6E-4FF1-BAB0-29F6D5B8CBD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C1E46AF-FEF5-4FAC-8180-D593A5E048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edac2d-fb46-48e5-96b0-64e5387713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C62AA0-3C3E-4D68-8D61-A09FC0C0EB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174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Improving completion of remote examinations in physics Sally Jordan, Jonathan Nylk, Becca Whitehead, Cath Brown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Jonathan.Nylk</dc:creator>
  <cp:lastModifiedBy>Diane.Ford</cp:lastModifiedBy>
  <cp:revision>2</cp:revision>
  <dcterms:created xsi:type="dcterms:W3CDTF">2024-06-10T08:29:46Z</dcterms:created>
  <dcterms:modified xsi:type="dcterms:W3CDTF">2024-06-11T09:26:50Z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0x010100F2836CC41A39584DA95A2529262EDEF6</vt:lpwstr>
  </property>
</Properties>
</file>