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7" r:id="rId6"/>
    <p:sldMasterId id="2147483711" r:id="rId7"/>
    <p:sldMasterId id="2147483713" r:id="rId8"/>
    <p:sldMasterId id="2147483723" r:id="rId9"/>
  </p:sldMasterIdLst>
  <p:notesMasterIdLst>
    <p:notesMasterId r:id="rId24"/>
  </p:notesMasterIdLst>
  <p:handoutMasterIdLst>
    <p:handoutMasterId r:id="rId25"/>
  </p:handoutMasterIdLst>
  <p:sldIdLst>
    <p:sldId id="327" r:id="rId10"/>
    <p:sldId id="386" r:id="rId11"/>
    <p:sldId id="353" r:id="rId12"/>
    <p:sldId id="352" r:id="rId13"/>
    <p:sldId id="363" r:id="rId14"/>
    <p:sldId id="383" r:id="rId15"/>
    <p:sldId id="431" r:id="rId16"/>
    <p:sldId id="433" r:id="rId17"/>
    <p:sldId id="434" r:id="rId18"/>
    <p:sldId id="432" r:id="rId19"/>
    <p:sldId id="435" r:id="rId20"/>
    <p:sldId id="428" r:id="rId21"/>
    <p:sldId id="437" r:id="rId22"/>
    <p:sldId id="436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.Gray" initials="Da" lastIdx="3" clrIdx="0">
    <p:extLst>
      <p:ext uri="{19B8F6BF-5375-455C-9EA6-DF929625EA0E}">
        <p15:presenceInfo xmlns:p15="http://schemas.microsoft.com/office/powerpoint/2012/main" userId="S::dpg233@open.ac.uk::45579fd9-1250-491a-81bc-07f25999e6bf" providerId="AD"/>
      </p:ext>
    </p:extLst>
  </p:cmAuthor>
  <p:cmAuthor id="2" name="Wendy.Fowle" initials="W" lastIdx="1" clrIdx="1">
    <p:extLst>
      <p:ext uri="{19B8F6BF-5375-455C-9EA6-DF929625EA0E}">
        <p15:presenceInfo xmlns:p15="http://schemas.microsoft.com/office/powerpoint/2012/main" userId="S::wg4@open.ac.uk::7d40b5e0-143d-4b82-be11-1972bd02db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8F8F8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Sheet1!$U$26</c:f>
              <c:strCache>
                <c:ptCount val="1"/>
                <c:pt idx="0">
                  <c:v>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Sheet1!$T$27:$T$30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Sheet1!$U$27:$U$30</c:f>
              <c:numCache>
                <c:formatCode>0.00</c:formatCode>
                <c:ptCount val="4"/>
                <c:pt idx="0">
                  <c:v>-6</c:v>
                </c:pt>
                <c:pt idx="1">
                  <c:v>-4.29</c:v>
                </c:pt>
                <c:pt idx="2">
                  <c:v>-4.45</c:v>
                </c:pt>
                <c:pt idx="3">
                  <c:v>-4.4400000000000004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4-4CB9-96F8-F6D3FA3ACA90}"/>
            </c:ext>
          </c:extLst>
        </c:ser>
        <c:ser>
          <c:idx val="1"/>
          <c:order val="1"/>
          <c:tx>
            <c:strRef>
              <c:f>Sheet1!$V$26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Sheet1!$T$27:$T$30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Sheet1!$V$27:$V$30</c:f>
              <c:numCache>
                <c:formatCode>0.00</c:formatCode>
                <c:ptCount val="4"/>
                <c:pt idx="0">
                  <c:v>-7.86</c:v>
                </c:pt>
                <c:pt idx="1">
                  <c:v>-6.77</c:v>
                </c:pt>
                <c:pt idx="2">
                  <c:v>-6.96</c:v>
                </c:pt>
                <c:pt idx="3">
                  <c:v>-6.11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4-4CB9-96F8-F6D3FA3ACA90}"/>
            </c:ext>
          </c:extLst>
        </c:ser>
        <c:ser>
          <c:idx val="2"/>
          <c:order val="2"/>
          <c:tx>
            <c:strRef>
              <c:f>Sheet1!$W$26</c:f>
              <c:strCache>
                <c:ptCount val="1"/>
                <c:pt idx="0">
                  <c:v>C&amp;C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Sheet1!$T$27:$T$30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Sheet1!$W$27:$W$30</c:f>
              <c:numCache>
                <c:formatCode>0.00</c:formatCode>
                <c:ptCount val="4"/>
                <c:pt idx="0">
                  <c:v>-9.35</c:v>
                </c:pt>
                <c:pt idx="1">
                  <c:v>-9.48</c:v>
                </c:pt>
                <c:pt idx="2">
                  <c:v>-8.0500000000000007</c:v>
                </c:pt>
                <c:pt idx="3">
                  <c:v>-4.68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4-4CB9-96F8-F6D3FA3ACA90}"/>
            </c:ext>
          </c:extLst>
        </c:ser>
        <c:ser>
          <c:idx val="3"/>
          <c:order val="3"/>
          <c:tx>
            <c:strRef>
              <c:f>Sheet1!$X$26</c:f>
              <c:strCache>
                <c:ptCount val="1"/>
                <c:pt idx="0">
                  <c:v>E&amp;I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Sheet1!$T$27:$T$30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Sheet1!$X$27:$X$30</c:f>
              <c:numCache>
                <c:formatCode>0.00</c:formatCode>
                <c:ptCount val="4"/>
                <c:pt idx="0">
                  <c:v>-10.75</c:v>
                </c:pt>
                <c:pt idx="1">
                  <c:v>-6.9</c:v>
                </c:pt>
                <c:pt idx="2">
                  <c:v>-8.08</c:v>
                </c:pt>
                <c:pt idx="3">
                  <c:v>-8.9499999999999993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E4-4CB9-96F8-F6D3FA3ACA90}"/>
            </c:ext>
          </c:extLst>
        </c:ser>
        <c:ser>
          <c:idx val="4"/>
          <c:order val="4"/>
          <c:tx>
            <c:strRef>
              <c:f>Sheet1!$Y$26</c:f>
              <c:strCache>
                <c:ptCount val="1"/>
                <c:pt idx="0">
                  <c:v>EE&amp;ES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Sheet1!$T$27:$T$30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Sheet1!$Y$27:$Y$30</c:f>
              <c:numCache>
                <c:formatCode>0.00</c:formatCode>
                <c:ptCount val="4"/>
                <c:pt idx="0">
                  <c:v>-5.91</c:v>
                </c:pt>
                <c:pt idx="1">
                  <c:v>-7.6</c:v>
                </c:pt>
                <c:pt idx="2">
                  <c:v>1.05</c:v>
                </c:pt>
                <c:pt idx="3">
                  <c:v>-7.83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E4-4CB9-96F8-F6D3FA3ACA90}"/>
            </c:ext>
          </c:extLst>
        </c:ser>
        <c:ser>
          <c:idx val="5"/>
          <c:order val="5"/>
          <c:tx>
            <c:strRef>
              <c:f>Sheet1!$Z$26</c:f>
              <c:strCache>
                <c:ptCount val="1"/>
                <c:pt idx="0">
                  <c:v>LH&amp;CS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Sheet1!$T$27:$T$30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Sheet1!$Z$27:$Z$30</c:f>
              <c:numCache>
                <c:formatCode>0.00</c:formatCode>
                <c:ptCount val="4"/>
                <c:pt idx="0">
                  <c:v>-7.1</c:v>
                </c:pt>
                <c:pt idx="1">
                  <c:v>-7.53</c:v>
                </c:pt>
                <c:pt idx="2">
                  <c:v>-9.08</c:v>
                </c:pt>
                <c:pt idx="3">
                  <c:v>-5.17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E4-4CB9-96F8-F6D3FA3ACA90}"/>
            </c:ext>
          </c:extLst>
        </c:ser>
        <c:ser>
          <c:idx val="6"/>
          <c:order val="6"/>
          <c:tx>
            <c:strRef>
              <c:f>Sheet1!$AA$26</c:f>
              <c:strCache>
                <c:ptCount val="1"/>
                <c:pt idx="0">
                  <c:v>M&amp;S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Sheet1!$T$27:$T$30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Sheet1!$AA$27:$AA$30</c:f>
              <c:numCache>
                <c:formatCode>0.00</c:formatCode>
                <c:ptCount val="4"/>
                <c:pt idx="0">
                  <c:v>-6.43</c:v>
                </c:pt>
                <c:pt idx="1">
                  <c:v>-4.7699999999999996</c:v>
                </c:pt>
                <c:pt idx="2">
                  <c:v>-4.82</c:v>
                </c:pt>
                <c:pt idx="3">
                  <c:v>-6.2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E4-4CB9-96F8-F6D3FA3ACA90}"/>
            </c:ext>
          </c:extLst>
        </c:ser>
        <c:ser>
          <c:idx val="7"/>
          <c:order val="7"/>
          <c:tx>
            <c:strRef>
              <c:f>Sheet1!$AB$26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Sheet1!$T$27:$T$30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Sheet1!$AB$27:$AB$30</c:f>
              <c:numCache>
                <c:formatCode>0.00</c:formatCode>
                <c:ptCount val="4"/>
                <c:pt idx="0">
                  <c:v>-6</c:v>
                </c:pt>
                <c:pt idx="1">
                  <c:v>-1.41</c:v>
                </c:pt>
                <c:pt idx="2">
                  <c:v>-6.03</c:v>
                </c:pt>
                <c:pt idx="3">
                  <c:v>-3.67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E4-4CB9-96F8-F6D3FA3ACA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8222272"/>
        <c:axId val="498223256"/>
      </c:barChart>
      <c:catAx>
        <c:axId val="4982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223256"/>
        <c:crosses val="autoZero"/>
        <c:auto val="1"/>
        <c:lblAlgn val="ctr"/>
        <c:lblOffset val="100"/>
        <c:noMultiLvlLbl val="0"/>
      </c:catAx>
      <c:valAx>
        <c:axId val="498223256"/>
        <c:scaling>
          <c:orientation val="minMax"/>
          <c:max val="4"/>
          <c:min val="-2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22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Sheet1!$U$45</c:f>
              <c:strCache>
                <c:ptCount val="1"/>
                <c:pt idx="0">
                  <c:v>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Sheet1!$T$46:$T$49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Sheet1!$U$46:$U$49</c:f>
              <c:numCache>
                <c:formatCode>0.00</c:formatCode>
                <c:ptCount val="4"/>
                <c:pt idx="0">
                  <c:v>-8.34</c:v>
                </c:pt>
                <c:pt idx="1">
                  <c:v>-7.41</c:v>
                </c:pt>
                <c:pt idx="2">
                  <c:v>-6.44</c:v>
                </c:pt>
                <c:pt idx="3">
                  <c:v>-5.89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9-42D7-BB7C-1A23249ED233}"/>
            </c:ext>
          </c:extLst>
        </c:ser>
        <c:ser>
          <c:idx val="1"/>
          <c:order val="1"/>
          <c:tx>
            <c:strRef>
              <c:f>Sheet1!$V$45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Sheet1!$T$46:$T$49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Sheet1!$V$46:$V$49</c:f>
              <c:numCache>
                <c:formatCode>0.00</c:formatCode>
                <c:ptCount val="4"/>
                <c:pt idx="0">
                  <c:v>-8.92</c:v>
                </c:pt>
                <c:pt idx="1">
                  <c:v>-8.06</c:v>
                </c:pt>
                <c:pt idx="2">
                  <c:v>-6.31</c:v>
                </c:pt>
                <c:pt idx="3">
                  <c:v>-7.37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9-42D7-BB7C-1A23249ED233}"/>
            </c:ext>
          </c:extLst>
        </c:ser>
        <c:ser>
          <c:idx val="2"/>
          <c:order val="2"/>
          <c:tx>
            <c:strRef>
              <c:f>Sheet1!$W$45</c:f>
              <c:strCache>
                <c:ptCount val="1"/>
                <c:pt idx="0">
                  <c:v>C&amp;C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Sheet1!$T$46:$T$49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Sheet1!$W$46:$W$49</c:f>
              <c:numCache>
                <c:formatCode>0.00</c:formatCode>
                <c:ptCount val="4"/>
                <c:pt idx="0">
                  <c:v>-10.69</c:v>
                </c:pt>
                <c:pt idx="1">
                  <c:v>-8.7200000000000006</c:v>
                </c:pt>
                <c:pt idx="2">
                  <c:v>-6.44</c:v>
                </c:pt>
                <c:pt idx="3">
                  <c:v>-6.35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9-42D7-BB7C-1A23249ED233}"/>
            </c:ext>
          </c:extLst>
        </c:ser>
        <c:ser>
          <c:idx val="3"/>
          <c:order val="3"/>
          <c:tx>
            <c:strRef>
              <c:f>Sheet1!$X$45</c:f>
              <c:strCache>
                <c:ptCount val="1"/>
                <c:pt idx="0">
                  <c:v>E&amp;I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Sheet1!$T$46:$T$49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Sheet1!$X$46:$X$49</c:f>
              <c:numCache>
                <c:formatCode>0.00</c:formatCode>
                <c:ptCount val="4"/>
                <c:pt idx="0">
                  <c:v>-7.36</c:v>
                </c:pt>
                <c:pt idx="1">
                  <c:v>-7.61</c:v>
                </c:pt>
                <c:pt idx="2">
                  <c:v>-3.32</c:v>
                </c:pt>
                <c:pt idx="3">
                  <c:v>-5.77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9-42D7-BB7C-1A23249ED233}"/>
            </c:ext>
          </c:extLst>
        </c:ser>
        <c:ser>
          <c:idx val="4"/>
          <c:order val="4"/>
          <c:tx>
            <c:strRef>
              <c:f>Sheet1!$Y$45</c:f>
              <c:strCache>
                <c:ptCount val="1"/>
                <c:pt idx="0">
                  <c:v>EE&amp;ES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Sheet1!$T$46:$T$49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Sheet1!$Y$46:$Y$49</c:f>
              <c:numCache>
                <c:formatCode>0.00</c:formatCode>
                <c:ptCount val="4"/>
                <c:pt idx="0">
                  <c:v>-11.47</c:v>
                </c:pt>
                <c:pt idx="1">
                  <c:v>-9.2100000000000009</c:v>
                </c:pt>
                <c:pt idx="2">
                  <c:v>-9.08</c:v>
                </c:pt>
                <c:pt idx="3">
                  <c:v>-8.49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9-42D7-BB7C-1A23249ED233}"/>
            </c:ext>
          </c:extLst>
        </c:ser>
        <c:ser>
          <c:idx val="5"/>
          <c:order val="5"/>
          <c:tx>
            <c:strRef>
              <c:f>Sheet1!$Z$45</c:f>
              <c:strCache>
                <c:ptCount val="1"/>
                <c:pt idx="0">
                  <c:v>LH&amp;CS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Sheet1!$T$46:$T$49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Sheet1!$Z$46:$Z$49</c:f>
              <c:numCache>
                <c:formatCode>0.00</c:formatCode>
                <c:ptCount val="4"/>
                <c:pt idx="0">
                  <c:v>-9.64</c:v>
                </c:pt>
                <c:pt idx="1">
                  <c:v>-12.11</c:v>
                </c:pt>
                <c:pt idx="2">
                  <c:v>-11.71</c:v>
                </c:pt>
                <c:pt idx="3">
                  <c:v>-11.28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E9-42D7-BB7C-1A23249ED233}"/>
            </c:ext>
          </c:extLst>
        </c:ser>
        <c:ser>
          <c:idx val="6"/>
          <c:order val="6"/>
          <c:tx>
            <c:strRef>
              <c:f>Sheet1!$AA$45</c:f>
              <c:strCache>
                <c:ptCount val="1"/>
                <c:pt idx="0">
                  <c:v>M&amp;S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Sheet1!$T$46:$T$49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Sheet1!$AA$46:$AA$49</c:f>
              <c:numCache>
                <c:formatCode>0.00</c:formatCode>
                <c:ptCount val="4"/>
                <c:pt idx="0">
                  <c:v>-5.81</c:v>
                </c:pt>
                <c:pt idx="1">
                  <c:v>-6.14</c:v>
                </c:pt>
                <c:pt idx="2">
                  <c:v>-3.33</c:v>
                </c:pt>
                <c:pt idx="3">
                  <c:v>-5.92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E9-42D7-BB7C-1A23249ED233}"/>
            </c:ext>
          </c:extLst>
        </c:ser>
        <c:ser>
          <c:idx val="7"/>
          <c:order val="7"/>
          <c:tx>
            <c:strRef>
              <c:f>Sheet1!$AB$45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Sheet1!$T$46:$T$49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Sheet1!$AB$46:$AB$49</c:f>
              <c:numCache>
                <c:formatCode>0.00</c:formatCode>
                <c:ptCount val="4"/>
                <c:pt idx="0">
                  <c:v>-14.12</c:v>
                </c:pt>
                <c:pt idx="1">
                  <c:v>-3.21</c:v>
                </c:pt>
                <c:pt idx="2">
                  <c:v>-5.44</c:v>
                </c:pt>
                <c:pt idx="3">
                  <c:v>-8.0500000000000007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E9-42D7-BB7C-1A23249ED2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8209808"/>
        <c:axId val="498210792"/>
      </c:barChart>
      <c:catAx>
        <c:axId val="49820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210792"/>
        <c:crosses val="autoZero"/>
        <c:auto val="1"/>
        <c:lblAlgn val="ctr"/>
        <c:lblOffset val="100"/>
        <c:noMultiLvlLbl val="0"/>
      </c:catAx>
      <c:valAx>
        <c:axId val="498210792"/>
        <c:scaling>
          <c:orientation val="minMax"/>
          <c:min val="-2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20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Sheet1!$U$63</c:f>
              <c:strCache>
                <c:ptCount val="1"/>
                <c:pt idx="0">
                  <c:v>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Sheet1!$T$64:$T$67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Sheet1!$U$64:$U$67</c:f>
              <c:numCache>
                <c:formatCode>0.00</c:formatCode>
                <c:ptCount val="4"/>
                <c:pt idx="0">
                  <c:v>-17.77</c:v>
                </c:pt>
                <c:pt idx="1">
                  <c:v>-17.09</c:v>
                </c:pt>
                <c:pt idx="2">
                  <c:v>-19.940000000000001</c:v>
                </c:pt>
                <c:pt idx="3">
                  <c:v>-19.38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0-4236-BA1A-F3CA3563751B}"/>
            </c:ext>
          </c:extLst>
        </c:ser>
        <c:ser>
          <c:idx val="1"/>
          <c:order val="1"/>
          <c:tx>
            <c:strRef>
              <c:f>Sheet1!$V$63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Sheet1!$T$64:$T$67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Sheet1!$V$64:$V$67</c:f>
              <c:numCache>
                <c:formatCode>0.00</c:formatCode>
                <c:ptCount val="4"/>
                <c:pt idx="0">
                  <c:v>-14.67</c:v>
                </c:pt>
                <c:pt idx="1">
                  <c:v>-13.23</c:v>
                </c:pt>
                <c:pt idx="2">
                  <c:v>-17.13</c:v>
                </c:pt>
                <c:pt idx="3">
                  <c:v>-17.48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0-4236-BA1A-F3CA3563751B}"/>
            </c:ext>
          </c:extLst>
        </c:ser>
        <c:ser>
          <c:idx val="2"/>
          <c:order val="2"/>
          <c:tx>
            <c:strRef>
              <c:f>Sheet1!$W$63</c:f>
              <c:strCache>
                <c:ptCount val="1"/>
                <c:pt idx="0">
                  <c:v>C&amp;C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Sheet1!$T$64:$T$67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Sheet1!$W$64:$W$67</c:f>
              <c:numCache>
                <c:formatCode>0.00</c:formatCode>
                <c:ptCount val="4"/>
                <c:pt idx="0">
                  <c:v>-17.46</c:v>
                </c:pt>
                <c:pt idx="1">
                  <c:v>-18.37</c:v>
                </c:pt>
                <c:pt idx="2">
                  <c:v>-20.39</c:v>
                </c:pt>
                <c:pt idx="3">
                  <c:v>-21.17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30-4236-BA1A-F3CA3563751B}"/>
            </c:ext>
          </c:extLst>
        </c:ser>
        <c:ser>
          <c:idx val="3"/>
          <c:order val="3"/>
          <c:tx>
            <c:strRef>
              <c:f>Sheet1!$X$63</c:f>
              <c:strCache>
                <c:ptCount val="1"/>
                <c:pt idx="0">
                  <c:v>E&amp;I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Sheet1!$T$64:$T$67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Sheet1!$X$64:$X$67</c:f>
              <c:numCache>
                <c:formatCode>0.00</c:formatCode>
                <c:ptCount val="4"/>
                <c:pt idx="0">
                  <c:v>-9.39</c:v>
                </c:pt>
                <c:pt idx="1">
                  <c:v>-13.88</c:v>
                </c:pt>
                <c:pt idx="2">
                  <c:v>-14.19</c:v>
                </c:pt>
                <c:pt idx="3">
                  <c:v>-23.51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30-4236-BA1A-F3CA3563751B}"/>
            </c:ext>
          </c:extLst>
        </c:ser>
        <c:ser>
          <c:idx val="4"/>
          <c:order val="4"/>
          <c:tx>
            <c:strRef>
              <c:f>Sheet1!$Y$63</c:f>
              <c:strCache>
                <c:ptCount val="1"/>
                <c:pt idx="0">
                  <c:v>EE&amp;ES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Sheet1!$T$64:$T$67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Sheet1!$Y$64:$Y$67</c:f>
              <c:numCache>
                <c:formatCode>0.00</c:formatCode>
                <c:ptCount val="4"/>
                <c:pt idx="0">
                  <c:v>-21.89</c:v>
                </c:pt>
                <c:pt idx="1">
                  <c:v>-17.059999999999999</c:v>
                </c:pt>
                <c:pt idx="2">
                  <c:v>-19</c:v>
                </c:pt>
                <c:pt idx="3">
                  <c:v>-12.58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30-4236-BA1A-F3CA3563751B}"/>
            </c:ext>
          </c:extLst>
        </c:ser>
        <c:ser>
          <c:idx val="5"/>
          <c:order val="5"/>
          <c:tx>
            <c:strRef>
              <c:f>Sheet1!$Z$63</c:f>
              <c:strCache>
                <c:ptCount val="1"/>
                <c:pt idx="0">
                  <c:v>LH&amp;CS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Sheet1!$T$64:$T$67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Sheet1!$Z$64:$Z$67</c:f>
              <c:numCache>
                <c:formatCode>0.00</c:formatCode>
                <c:ptCount val="4"/>
                <c:pt idx="0">
                  <c:v>-18.489999999999998</c:v>
                </c:pt>
                <c:pt idx="1">
                  <c:v>-15.77</c:v>
                </c:pt>
                <c:pt idx="2">
                  <c:v>-19.14</c:v>
                </c:pt>
                <c:pt idx="3">
                  <c:v>-17.04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30-4236-BA1A-F3CA3563751B}"/>
            </c:ext>
          </c:extLst>
        </c:ser>
        <c:ser>
          <c:idx val="6"/>
          <c:order val="6"/>
          <c:tx>
            <c:strRef>
              <c:f>Sheet1!$AA$63</c:f>
              <c:strCache>
                <c:ptCount val="1"/>
                <c:pt idx="0">
                  <c:v>M&amp;S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Sheet1!$T$64:$T$67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Sheet1!$AA$64:$AA$67</c:f>
              <c:numCache>
                <c:formatCode>0.00</c:formatCode>
                <c:ptCount val="4"/>
                <c:pt idx="0">
                  <c:v>-15.07</c:v>
                </c:pt>
                <c:pt idx="1">
                  <c:v>-13.77</c:v>
                </c:pt>
                <c:pt idx="2">
                  <c:v>-19.62</c:v>
                </c:pt>
                <c:pt idx="3">
                  <c:v>-15.45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30-4236-BA1A-F3CA3563751B}"/>
            </c:ext>
          </c:extLst>
        </c:ser>
        <c:ser>
          <c:idx val="7"/>
          <c:order val="7"/>
          <c:tx>
            <c:strRef>
              <c:f>Sheet1!$AB$63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Sheet1!$T$64:$T$67</c:f>
              <c:strCache>
                <c:ptCount val="4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</c:strCache>
            </c:strRef>
          </c:cat>
          <c:val>
            <c:numRef>
              <c:f>Sheet1!$AB$64:$AB$67</c:f>
              <c:numCache>
                <c:formatCode>0.00</c:formatCode>
                <c:ptCount val="4"/>
                <c:pt idx="0">
                  <c:v>-8.43</c:v>
                </c:pt>
                <c:pt idx="1">
                  <c:v>1.85</c:v>
                </c:pt>
                <c:pt idx="2">
                  <c:v>-2.44</c:v>
                </c:pt>
                <c:pt idx="3">
                  <c:v>-1.49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30-4236-BA1A-F3CA356375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2695288"/>
        <c:axId val="452695616"/>
      </c:barChart>
      <c:catAx>
        <c:axId val="4526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695616"/>
        <c:crosses val="autoZero"/>
        <c:auto val="1"/>
        <c:lblAlgn val="ctr"/>
        <c:lblOffset val="100"/>
        <c:noMultiLvlLbl val="0"/>
      </c:catAx>
      <c:valAx>
        <c:axId val="452695616"/>
        <c:scaling>
          <c:orientation val="minMax"/>
          <c:min val="-2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69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3C13-F01A-475A-BA4D-CAA4C0C81290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2203-E884-4A36-BB85-BAA2B163F2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92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209EC-6563-4807-A821-EB9307C0E0CD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C4EF4-8091-4D2F-9103-812164ABBE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38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68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20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9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50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5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3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5A375E-E4B0-4630-97D1-588BF81B05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D4A15-6513-400F-9B73-6B3FC74C86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0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9639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5A375E-E4B0-4630-97D1-588BF81B05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D4A15-6513-400F-9B73-6B3FC74C86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50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5A375E-E4B0-4630-97D1-588BF81B05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D4A15-6513-400F-9B73-6B3FC74C86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50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88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1" y="4222657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6321578"/>
            <a:ext cx="20574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8" y="5507027"/>
            <a:ext cx="1095415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5" y="540355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1051397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1051393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410244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985406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985403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2344253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919415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919412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3278263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3853422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3853421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4212272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4787433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4787431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5146281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5721443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5721440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6080291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8439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1" y="570464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440000"/>
            <a:ext cx="8352000" cy="49380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3518595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440000"/>
            <a:ext cx="8352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405244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440000"/>
            <a:ext cx="8352000" cy="493751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466897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440000"/>
            <a:ext cx="1800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440483"/>
            <a:ext cx="6192000" cy="493751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73067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2" y="1440000"/>
            <a:ext cx="3395663" cy="493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440000"/>
            <a:ext cx="4608000" cy="493751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354805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2" y="4182563"/>
            <a:ext cx="3395663" cy="2195437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86803" y="1440483"/>
            <a:ext cx="4597199" cy="493751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2" y="1440000"/>
            <a:ext cx="3395663" cy="245456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1002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440000"/>
            <a:ext cx="2160000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440000"/>
            <a:ext cx="2160000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440000"/>
            <a:ext cx="3455999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552873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440003"/>
            <a:ext cx="8352000" cy="2226767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3954771"/>
            <a:ext cx="8352000" cy="2423231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3507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5" y="540355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1051397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1051393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410244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985406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985403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2344253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919415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919412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3278263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3853422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3853421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4212272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4787433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4787431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5146281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5721443"/>
            <a:ext cx="540000" cy="67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5721440"/>
            <a:ext cx="3600000" cy="34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6080291"/>
            <a:ext cx="3600000" cy="48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1332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1" y="570464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440000"/>
            <a:ext cx="8352000" cy="49380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579958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440000"/>
            <a:ext cx="8352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767847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440000"/>
            <a:ext cx="8352000" cy="493751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3675506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440000"/>
            <a:ext cx="1800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440483"/>
            <a:ext cx="6192000" cy="493751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781130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2" y="1440000"/>
            <a:ext cx="3395663" cy="493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440000"/>
            <a:ext cx="4608000" cy="4937517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18308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2" y="4182563"/>
            <a:ext cx="3395663" cy="2195437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86803" y="1440483"/>
            <a:ext cx="4597199" cy="493751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2" y="1440000"/>
            <a:ext cx="3395663" cy="245456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452693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440000"/>
            <a:ext cx="2160000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440000"/>
            <a:ext cx="2160000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440000"/>
            <a:ext cx="3455999" cy="49380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37924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440003"/>
            <a:ext cx="8352000" cy="2226767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3954771"/>
            <a:ext cx="8352000" cy="2423231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533235"/>
            <a:ext cx="126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816003"/>
            <a:ext cx="79416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59399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5A375E-E4B0-4630-97D1-588BF81B05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D4A15-6513-400F-9B73-6B3FC74C86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3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5A375E-E4B0-4630-97D1-588BF81B05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D4A15-6513-400F-9B73-6B3FC74C86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5A375E-E4B0-4630-97D1-588BF81B05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D4A15-6513-400F-9B73-6B3FC74C86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8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89" r:id="rId5"/>
    <p:sldLayoutId id="2147483693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B28DB06-8106-4675-80CD-B5B9B4BB8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</p:spPr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0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79" y="221057"/>
            <a:ext cx="644992" cy="59124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3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79" y="221057"/>
            <a:ext cx="644992" cy="59124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6378000"/>
            <a:ext cx="360000" cy="48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9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open-library-ingentaconnect-com.libezproxy.open.ac.uk/content/openu/jwpl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.ac.uk/about/wideningparticipation/events/online-webinar-part-2-avoid-photocopying-past-re-designing-heis-reduce-inequitable-outcom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open.ac.uk/about/wideningparticipation/events/ou-aps-seminar-avoid-photocopying-past-re-designing-heis-reduce-inequitable-outcomes-ba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50" y="2384201"/>
            <a:ext cx="8550379" cy="2492990"/>
          </a:xfrm>
        </p:spPr>
        <p:txBody>
          <a:bodyPr/>
          <a:lstStyle/>
          <a:p>
            <a:r>
              <a:rPr lang="en-GB" dirty="0" err="1">
                <a:solidFill>
                  <a:srgbClr val="FFFF00"/>
                </a:solidFill>
              </a:rPr>
              <a:t>eSTEeM</a:t>
            </a:r>
            <a:r>
              <a:rPr lang="en-GB" dirty="0">
                <a:solidFill>
                  <a:srgbClr val="FFFF00"/>
                </a:solidFill>
              </a:rPr>
              <a:t> Seminar Series 2020-21 </a:t>
            </a:r>
            <a:r>
              <a:rPr lang="en-GB" dirty="0"/>
              <a:t>Reducing inequitable outcomes for BAME students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50" y="4648805"/>
            <a:ext cx="8272300" cy="1922065"/>
          </a:xfrm>
        </p:spPr>
        <p:txBody>
          <a:bodyPr wrap="square" lIns="0" tIns="0" rIns="0" bIns="0" anchor="t">
            <a:spAutoFit/>
          </a:bodyPr>
          <a:lstStyle/>
          <a:p>
            <a:endParaRPr lang="en-GB" dirty="0"/>
          </a:p>
          <a:p>
            <a:r>
              <a:rPr lang="en-GB" sz="2800" b="1" dirty="0">
                <a:solidFill>
                  <a:srgbClr val="FFFF00"/>
                </a:solidFill>
                <a:cs typeface="Arial"/>
              </a:rPr>
              <a:t>Prof John Butcher </a:t>
            </a:r>
            <a:r>
              <a:rPr lang="en-GB" sz="2800" b="1" dirty="0">
                <a:cs typeface="Arial"/>
              </a:rPr>
              <a:t>- Director Access and Open </a:t>
            </a:r>
            <a:r>
              <a:rPr lang="en-GB" sz="2800" b="1" dirty="0">
                <a:solidFill>
                  <a:srgbClr val="FFFF00"/>
                </a:solidFill>
                <a:cs typeface="Arial"/>
              </a:rPr>
              <a:t>Darren Gray </a:t>
            </a:r>
            <a:r>
              <a:rPr lang="en-GB" sz="2800" b="1" dirty="0">
                <a:cs typeface="Arial"/>
              </a:rPr>
              <a:t>- Manager APS</a:t>
            </a:r>
          </a:p>
          <a:p>
            <a:endParaRPr lang="en-GB" sz="900" b="1" dirty="0">
              <a:cs typeface="Arial"/>
            </a:endParaRPr>
          </a:p>
          <a:p>
            <a:r>
              <a:rPr lang="en-GB" sz="2800" b="1" dirty="0">
                <a:solidFill>
                  <a:srgbClr val="FFFF00"/>
                </a:solidFill>
              </a:rPr>
              <a:t>24th September 2020</a:t>
            </a:r>
            <a:endParaRPr lang="en-GB" sz="2800" b="1" dirty="0">
              <a:solidFill>
                <a:srgbClr val="FFFF00"/>
              </a:solidFill>
              <a:cs typeface="Arial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99CF47-24B9-48E8-AB00-2004B3D81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88" y="178977"/>
            <a:ext cx="6477013" cy="2045212"/>
          </a:xfrm>
          <a:prstGeom prst="rect">
            <a:avLst/>
          </a:prstGeom>
        </p:spPr>
      </p:pic>
      <p:pic>
        <p:nvPicPr>
          <p:cNvPr id="1026" name="Picture 2" descr="hand tree">
            <a:extLst>
              <a:ext uri="{FF2B5EF4-FFF2-40B4-BE49-F238E27FC236}">
                <a16:creationId xmlns:a16="http://schemas.microsoft.com/office/drawing/2014/main" id="{B560D2F9-8177-4147-9F72-72736C15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1" y="216577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4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143999" cy="830997"/>
          </a:xfrm>
          <a:noFill/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  </a:t>
            </a:r>
            <a:br>
              <a:rPr lang="en-GB" sz="3200" dirty="0">
                <a:solidFill>
                  <a:srgbClr val="FFFF00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  </a:t>
            </a:r>
            <a:r>
              <a:rPr lang="en-US" sz="4000" dirty="0">
                <a:latin typeface="+mn-lt"/>
              </a:rPr>
              <a:t>Reflection 5</a:t>
            </a:r>
            <a:endParaRPr lang="en-GB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31E3-B3E9-4677-A91B-03EE0265A8D7}"/>
              </a:ext>
            </a:extLst>
          </p:cNvPr>
          <p:cNvSpPr txBox="1"/>
          <p:nvPr/>
        </p:nvSpPr>
        <p:spPr>
          <a:xfrm>
            <a:off x="1" y="1010126"/>
            <a:ext cx="9143999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0" lvl="0">
              <a:buSzPts val="1000"/>
              <a:tabLst>
                <a:tab pos="457200" algn="l"/>
              </a:tabLst>
            </a:pPr>
            <a:r>
              <a:rPr lang="en-GB" sz="4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Student involvement is key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. Co-creation of curriculum, assessment and systems brings in </a:t>
            </a:r>
            <a:r>
              <a:rPr lang="en-GB" sz="4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lived-experience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 and expertise currently in short supply in a predominantly white workforce.</a:t>
            </a:r>
          </a:p>
          <a:p>
            <a:pPr lvl="0">
              <a:buSzPts val="1000"/>
              <a:tabLst>
                <a:tab pos="457200" algn="l"/>
              </a:tabLst>
            </a:pPr>
            <a:endParaRPr lang="en-GB" sz="4000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GB" sz="4000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7C19A3-2E1E-4065-AF8E-BE4EC7DB70AA}"/>
              </a:ext>
            </a:extLst>
          </p:cNvPr>
          <p:cNvSpPr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1D66F-EE74-49AF-8492-D44523A13F14}"/>
              </a:ext>
            </a:extLst>
          </p:cNvPr>
          <p:cNvSpPr/>
          <p:nvPr/>
        </p:nvSpPr>
        <p:spPr>
          <a:xfrm>
            <a:off x="6000750" y="6171188"/>
            <a:ext cx="2937510" cy="54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58984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143999" cy="830997"/>
          </a:xfrm>
          <a:noFill/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  </a:t>
            </a:r>
            <a:br>
              <a:rPr lang="en-GB" sz="3200" dirty="0">
                <a:solidFill>
                  <a:srgbClr val="FFFF00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Reflection 6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BFC87-D7E3-4DFC-A476-858C3BF92F81}"/>
              </a:ext>
            </a:extLst>
          </p:cNvPr>
          <p:cNvSpPr txBox="1"/>
          <p:nvPr/>
        </p:nvSpPr>
        <p:spPr>
          <a:xfrm>
            <a:off x="1" y="1057186"/>
            <a:ext cx="9143999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There is a </a:t>
            </a:r>
            <a:r>
              <a:rPr lang="en-GB" sz="4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big difference between diversity and inclusion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360000" lvl="0">
              <a:buSzPts val="1000"/>
              <a:tabLst>
                <a:tab pos="457200" algn="l"/>
              </a:tabLst>
            </a:pPr>
            <a:endParaRPr lang="en-GB" sz="4000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Diversity is being invited to the party</a:t>
            </a:r>
          </a:p>
          <a:p>
            <a:pPr marL="360000" lvl="0">
              <a:buSzPts val="1000"/>
              <a:tabLst>
                <a:tab pos="457200" algn="l"/>
              </a:tabLst>
            </a:pPr>
            <a:endParaRPr lang="en-GB" sz="4000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Inclusion is dancing and having a good time</a:t>
            </a:r>
            <a:r>
              <a:rPr lang="en-GB" sz="4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</a:p>
          <a:p>
            <a:pPr marL="360000" lvl="0">
              <a:buSzPts val="1000"/>
              <a:tabLst>
                <a:tab pos="457200" algn="l"/>
              </a:tabLst>
            </a:pP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F78300-294C-4D93-A5BE-B892EDD66420}"/>
              </a:ext>
            </a:extLst>
          </p:cNvPr>
          <p:cNvSpPr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B0CE1-E273-4E7E-9C6B-C08F1B004583}"/>
              </a:ext>
            </a:extLst>
          </p:cNvPr>
          <p:cNvSpPr/>
          <p:nvPr/>
        </p:nvSpPr>
        <p:spPr>
          <a:xfrm>
            <a:off x="6000750" y="6171188"/>
            <a:ext cx="2937510" cy="54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74106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8388-90EA-4771-A89D-22BC9B714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EFA53-646B-4186-A1FA-3180E826A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6663D-2EE1-4E5F-9A89-981D10DECA43}"/>
              </a:ext>
            </a:extLst>
          </p:cNvPr>
          <p:cNvSpPr/>
          <p:nvPr/>
        </p:nvSpPr>
        <p:spPr>
          <a:xfrm>
            <a:off x="0" y="1064302"/>
            <a:ext cx="9144000" cy="5793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br>
              <a:rPr lang="en-GB" sz="2400" dirty="0"/>
            </a:b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524F9-D729-46DC-BE0D-DEC77DEC3E43}"/>
              </a:ext>
            </a:extLst>
          </p:cNvPr>
          <p:cNvSpPr txBox="1"/>
          <p:nvPr/>
        </p:nvSpPr>
        <p:spPr>
          <a:xfrm>
            <a:off x="217170" y="171793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Why are you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49389-3D91-40E8-B934-EF688111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316" y="1589538"/>
            <a:ext cx="4491990" cy="45204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A043B2-60B6-4885-A3EC-79E097BC110D}"/>
              </a:ext>
            </a:extLst>
          </p:cNvPr>
          <p:cNvSpPr/>
          <p:nvPr/>
        </p:nvSpPr>
        <p:spPr>
          <a:xfrm>
            <a:off x="217170" y="5840730"/>
            <a:ext cx="8652510" cy="873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‘Real change, enduring change, happens one step at a time’</a:t>
            </a:r>
          </a:p>
          <a:p>
            <a:pPr algn="r"/>
            <a:r>
              <a:rPr lang="en-GB" dirty="0">
                <a:solidFill>
                  <a:srgbClr val="FFFF00"/>
                </a:solidFill>
              </a:rPr>
              <a:t>Ruth Bader Ginsberg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D9ED45A-4F64-4D41-B9A5-A33AF701E88B}"/>
              </a:ext>
            </a:extLst>
          </p:cNvPr>
          <p:cNvSpPr/>
          <p:nvPr/>
        </p:nvSpPr>
        <p:spPr>
          <a:xfrm>
            <a:off x="4389380" y="127224"/>
            <a:ext cx="3436072" cy="196115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     </a:t>
            </a:r>
            <a:r>
              <a:rPr lang="en-GB" sz="2400" b="1" i="1" dirty="0">
                <a:solidFill>
                  <a:schemeClr val="tx1"/>
                </a:solidFill>
              </a:rPr>
              <a:t>What about all the people that are </a:t>
            </a:r>
            <a:r>
              <a:rPr lang="en-GB" sz="2400" b="1" i="1" u="sng" dirty="0">
                <a:solidFill>
                  <a:schemeClr val="tx1"/>
                </a:solidFill>
              </a:rPr>
              <a:t>not</a:t>
            </a:r>
            <a:r>
              <a:rPr lang="en-GB" sz="2400" b="1" i="1" dirty="0">
                <a:solidFill>
                  <a:schemeClr val="tx1"/>
                </a:solidFill>
              </a:rPr>
              <a:t> here?</a:t>
            </a:r>
          </a:p>
        </p:txBody>
      </p:sp>
    </p:spTree>
    <p:extLst>
      <p:ext uri="{BB962C8B-B14F-4D97-AF65-F5344CB8AC3E}">
        <p14:creationId xmlns:p14="http://schemas.microsoft.com/office/powerpoint/2010/main" val="209691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8388-90EA-4771-A89D-22BC9B714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EFA53-646B-4186-A1FA-3180E826A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6663D-2EE1-4E5F-9A89-981D10DECA43}"/>
              </a:ext>
            </a:extLst>
          </p:cNvPr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br>
              <a:rPr lang="en-GB" sz="2400" dirty="0"/>
            </a:b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524F9-D729-46DC-BE0D-DEC77DEC3E43}"/>
              </a:ext>
            </a:extLst>
          </p:cNvPr>
          <p:cNvSpPr txBox="1"/>
          <p:nvPr/>
        </p:nvSpPr>
        <p:spPr>
          <a:xfrm>
            <a:off x="217170" y="55333"/>
            <a:ext cx="7086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Journal of Widening Participation and Lifelong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043B2-60B6-4885-A3EC-79E097BC110D}"/>
              </a:ext>
            </a:extLst>
          </p:cNvPr>
          <p:cNvSpPr/>
          <p:nvPr/>
        </p:nvSpPr>
        <p:spPr>
          <a:xfrm>
            <a:off x="4400550" y="5840730"/>
            <a:ext cx="4120515" cy="873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FFFF00"/>
                </a:solidFill>
              </a:rPr>
              <a:t>STEM Special Edition?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Journal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D563F-01C9-4E9A-9283-F747D2186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" y="1543627"/>
            <a:ext cx="7898130" cy="42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0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C544AD-0B34-4133-A571-A495EF72DBE5}"/>
              </a:ext>
            </a:extLst>
          </p:cNvPr>
          <p:cNvSpPr/>
          <p:nvPr/>
        </p:nvSpPr>
        <p:spPr>
          <a:xfrm>
            <a:off x="0" y="2045970"/>
            <a:ext cx="9144000" cy="1245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28388-90EA-4771-A89D-22BC9B714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EFA53-646B-4186-A1FA-3180E826A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6663D-2EE1-4E5F-9A89-981D10DECA43}"/>
              </a:ext>
            </a:extLst>
          </p:cNvPr>
          <p:cNvSpPr/>
          <p:nvPr/>
        </p:nvSpPr>
        <p:spPr>
          <a:xfrm>
            <a:off x="0" y="1064302"/>
            <a:ext cx="9144000" cy="5393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200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ow The Open University is working to address reduce inequitable outcomes for BAME students</a:t>
            </a:r>
            <a:endParaRPr lang="en-GB" sz="1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Professor Tim Blackman: Vice Chancellor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Open University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252000"/>
            <a:endParaRPr lang="en-GB" sz="1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2000"/>
            <a:endParaRPr lang="en-GB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2000"/>
            <a:endParaRPr lang="en-GB" sz="1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2000"/>
            <a:endParaRPr lang="en-GB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2000"/>
            <a:endParaRPr lang="en-GB" sz="1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2000"/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>
              <a:lnSpc>
                <a:spcPts val="1285"/>
              </a:lnSpc>
            </a:pP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Enabling and Increasing Belonging and Success amongst the BAME Student Community in Hertfordshire Business School </a:t>
            </a:r>
            <a:endParaRPr lang="en-GB" sz="1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>
              <a:lnSpc>
                <a:spcPts val="1285"/>
              </a:lnSpc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Sara de Sousa: Students Success Lead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>
              <a:lnSpc>
                <a:spcPts val="1285"/>
              </a:lnSpc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 of Hertfordshire </a:t>
            </a:r>
          </a:p>
          <a:p>
            <a:pPr marL="252000">
              <a:lnSpc>
                <a:spcPts val="1285"/>
              </a:lnSpc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2000">
              <a:lnSpc>
                <a:spcPts val="1285"/>
              </a:lnSpc>
            </a:pPr>
            <a:endParaRPr lang="en-US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2000">
              <a:lnSpc>
                <a:spcPts val="1285"/>
              </a:lnSpc>
            </a:pP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GB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</a:p>
          <a:p>
            <a:pPr marL="252000"/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2000"/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Decolonising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diversifying the Curriculum – Wider Lessons for Truly Developing the Inclusivity Agenda</a:t>
            </a:r>
            <a:endParaRPr lang="en-GB" sz="1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Jill Childs: </a:t>
            </a:r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Principal Lecturer/ Programme Lead Social Work and Wellbeing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Oxford Brookes University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endParaRPr lang="en-GB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524F9-D729-46DC-BE0D-DEC77DEC3E43}"/>
              </a:ext>
            </a:extLst>
          </p:cNvPr>
          <p:cNvSpPr txBox="1"/>
          <p:nvPr/>
        </p:nvSpPr>
        <p:spPr>
          <a:xfrm>
            <a:off x="274320" y="114643"/>
            <a:ext cx="734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Arial" panose="020B0604020202020204"/>
              </a:rPr>
              <a:t>Sign up for the APS seminar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6E89FA-609B-4912-9867-3690E7BFFCBB}"/>
              </a:ext>
            </a:extLst>
          </p:cNvPr>
          <p:cNvSpPr/>
          <p:nvPr/>
        </p:nvSpPr>
        <p:spPr>
          <a:xfrm>
            <a:off x="0" y="2023528"/>
            <a:ext cx="9144000" cy="1190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Anti-discriminatory, Anti-racist Attainment Policy 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52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52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Dr Tamsin Bowers-Brown: Associate Professor of Learning and Teaching and Head of Social Justice and Pedagogic Practice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52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Dan West: Policy and Research Lead, Social Mobility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52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Jo Astley: Evaluation and Evidence Manager, Social Mobility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52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All based within the Centre for Excellence in Learning and Teaching, University of Derby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1A0F6D-FD47-43AE-A182-BF19CDBD3749}"/>
              </a:ext>
            </a:extLst>
          </p:cNvPr>
          <p:cNvSpPr/>
          <p:nvPr/>
        </p:nvSpPr>
        <p:spPr>
          <a:xfrm>
            <a:off x="0" y="4256173"/>
            <a:ext cx="9144000" cy="1138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/>
            <a:r>
              <a:rPr lang="en-GB" sz="12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This the Real Life?</a:t>
            </a:r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Critical Perspectives on Whiteness  </a:t>
            </a:r>
            <a:endParaRPr lang="en-GB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1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Anita Pilgrim: Lecturer and Consultant</a:t>
            </a:r>
            <a:endParaRPr lang="en-GB" sz="11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00"/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Open University </a:t>
            </a:r>
          </a:p>
          <a:p>
            <a:pPr marL="252000"/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73439E-D3B5-4F93-8393-0FFC0454A750}"/>
              </a:ext>
            </a:extLst>
          </p:cNvPr>
          <p:cNvSpPr/>
          <p:nvPr/>
        </p:nvSpPr>
        <p:spPr>
          <a:xfrm>
            <a:off x="0" y="6480392"/>
            <a:ext cx="9144000" cy="37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register for 6th October seminar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1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3A538B-ED79-4186-98ED-DDCEE6B547B5}"/>
              </a:ext>
            </a:extLst>
          </p:cNvPr>
          <p:cNvSpPr/>
          <p:nvPr/>
        </p:nvSpPr>
        <p:spPr>
          <a:xfrm>
            <a:off x="0" y="971549"/>
            <a:ext cx="962025" cy="588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590B3-D48E-41BC-9793-9B95B9A76185}"/>
              </a:ext>
            </a:extLst>
          </p:cNvPr>
          <p:cNvSpPr/>
          <p:nvPr/>
        </p:nvSpPr>
        <p:spPr>
          <a:xfrm>
            <a:off x="0" y="971551"/>
            <a:ext cx="9143999" cy="588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0050" y="1"/>
            <a:ext cx="8743950" cy="720197"/>
          </a:xfrm>
          <a:noFill/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  </a:t>
            </a:r>
            <a:br>
              <a:rPr lang="en-GB" sz="3200" dirty="0"/>
            </a:br>
            <a:r>
              <a:rPr lang="en-GB" sz="3200" dirty="0">
                <a:solidFill>
                  <a:srgbClr val="FFFF00"/>
                </a:solidFill>
              </a:rPr>
              <a:t> </a:t>
            </a:r>
            <a:r>
              <a:rPr lang="en-GB" sz="3200" dirty="0"/>
              <a:t>Avoid Photocopying the Past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1AADA-B5DF-48DB-8AA9-7F2E61471E14}"/>
              </a:ext>
            </a:extLst>
          </p:cNvPr>
          <p:cNvSpPr txBox="1"/>
          <p:nvPr/>
        </p:nvSpPr>
        <p:spPr>
          <a:xfrm>
            <a:off x="4368789" y="1382043"/>
            <a:ext cx="3951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b="1" dirty="0">
                <a:solidFill>
                  <a:schemeClr val="bg1"/>
                </a:solidFill>
              </a:rPr>
              <a:t>Why a photocopier?</a:t>
            </a:r>
            <a:r>
              <a:rPr lang="en-GB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AB228-DE69-4210-8CCD-D9F1DD3F6F96}"/>
              </a:ext>
            </a:extLst>
          </p:cNvPr>
          <p:cNvSpPr txBox="1"/>
          <p:nvPr/>
        </p:nvSpPr>
        <p:spPr>
          <a:xfrm>
            <a:off x="44438" y="951156"/>
            <a:ext cx="9055122" cy="46166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 Sector-wide seminar series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3099E-8446-4C2A-A626-62E3D83DD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6" y="3239803"/>
            <a:ext cx="3308640" cy="1654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49672A-2B60-49CC-8FEF-0DFE1F4EC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7" y="1449197"/>
            <a:ext cx="3308638" cy="1654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F3CA1C-01F1-49D0-A9A3-E48D68E48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3" y="5030411"/>
            <a:ext cx="3308640" cy="1654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3E4A85-C00C-416F-BED2-E69513458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82" y="1905263"/>
            <a:ext cx="4660159" cy="37281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C49171F-EFFC-4A52-B78F-DDEB29CB978C}"/>
              </a:ext>
            </a:extLst>
          </p:cNvPr>
          <p:cNvSpPr/>
          <p:nvPr/>
        </p:nvSpPr>
        <p:spPr>
          <a:xfrm>
            <a:off x="4010482" y="5804620"/>
            <a:ext cx="4660159" cy="880111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hlinkClick r:id="rId7"/>
              </a:rPr>
              <a:t>Link to 15th July 2020 seminar recording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0382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DFBE1-3703-4986-9D9B-F3FF6C2CD9B2}"/>
              </a:ext>
            </a:extLst>
          </p:cNvPr>
          <p:cNvSpPr/>
          <p:nvPr/>
        </p:nvSpPr>
        <p:spPr>
          <a:xfrm>
            <a:off x="71120" y="975360"/>
            <a:ext cx="8991600" cy="5811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AF135-C24E-4F9D-8B41-784A59331C74}"/>
              </a:ext>
            </a:extLst>
          </p:cNvPr>
          <p:cNvSpPr/>
          <p:nvPr/>
        </p:nvSpPr>
        <p:spPr>
          <a:xfrm flipH="1">
            <a:off x="111758" y="95567"/>
            <a:ext cx="3938874" cy="79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/>
              <a:t>Completion Gap: </a:t>
            </a:r>
          </a:p>
          <a:p>
            <a:r>
              <a:rPr lang="en-GB" sz="2400" b="1" dirty="0"/>
              <a:t>BME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DEBC3D-D74B-4F2A-B9F5-BD528C89200E}"/>
              </a:ext>
            </a:extLst>
          </p:cNvPr>
          <p:cNvGraphicFramePr>
            <a:graphicFrameLocks/>
          </p:cNvGraphicFramePr>
          <p:nvPr/>
        </p:nvGraphicFramePr>
        <p:xfrm>
          <a:off x="71120" y="975360"/>
          <a:ext cx="9001760" cy="581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3C4A-6A2E-48D4-9F46-EDCD1249A696}"/>
              </a:ext>
            </a:extLst>
          </p:cNvPr>
          <p:cNvGraphicFramePr>
            <a:graphicFrameLocks noGrp="1"/>
          </p:cNvGraphicFramePr>
          <p:nvPr/>
        </p:nvGraphicFramePr>
        <p:xfrm>
          <a:off x="4153832" y="95567"/>
          <a:ext cx="4908888" cy="794385"/>
        </p:xfrm>
        <a:graphic>
          <a:graphicData uri="http://schemas.openxmlformats.org/drawingml/2006/table">
            <a:tbl>
              <a:tblPr/>
              <a:tblGrid>
                <a:gridCol w="545432">
                  <a:extLst>
                    <a:ext uri="{9D8B030D-6E8A-4147-A177-3AD203B41FA5}">
                      <a16:colId xmlns:a16="http://schemas.microsoft.com/office/drawing/2014/main" val="4234876964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121998753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1478385412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1893988577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3487179679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2058589287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1066535060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2422233304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599873744"/>
                    </a:ext>
                  </a:extLst>
                </a:gridCol>
              </a:tblGrid>
              <a:tr h="151357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C&amp;C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E&amp;I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EE&amp;ES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LH&amp;CS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M&amp;S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92387"/>
                  </a:ext>
                </a:extLst>
              </a:tr>
              <a:tr h="151357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2015/16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4436.38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1076.00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270.17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149.83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211.83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312.42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05766"/>
                  </a:ext>
                </a:extLst>
              </a:tr>
              <a:tr h="151357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2016/17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4419.08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1041.21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245.08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175.67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28.58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194.21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309.92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87.75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78967"/>
                  </a:ext>
                </a:extLst>
              </a:tr>
              <a:tr h="151357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2017/18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4285.37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997.46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240.17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175.58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44.92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185.79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282.67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68.33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36552"/>
                  </a:ext>
                </a:extLst>
              </a:tr>
              <a:tr h="151357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2018/19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4379.67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1029.75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274.17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196.33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183.17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269.42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64.92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4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03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DFBE1-3703-4986-9D9B-F3FF6C2CD9B2}"/>
              </a:ext>
            </a:extLst>
          </p:cNvPr>
          <p:cNvSpPr/>
          <p:nvPr/>
        </p:nvSpPr>
        <p:spPr>
          <a:xfrm>
            <a:off x="71120" y="975360"/>
            <a:ext cx="8991600" cy="5811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7FEEF5-EFFB-40AC-BAE6-8B941EF8B917}"/>
              </a:ext>
            </a:extLst>
          </p:cNvPr>
          <p:cNvSpPr/>
          <p:nvPr/>
        </p:nvSpPr>
        <p:spPr>
          <a:xfrm flipH="1">
            <a:off x="111756" y="95045"/>
            <a:ext cx="3954917" cy="79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/>
              <a:t>Pass Gap: </a:t>
            </a:r>
          </a:p>
          <a:p>
            <a:r>
              <a:rPr lang="en-GB" sz="2400" b="1" dirty="0"/>
              <a:t>BME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7ACB76-F824-48FB-8042-B572E1D2FE76}"/>
              </a:ext>
            </a:extLst>
          </p:cNvPr>
          <p:cNvGraphicFramePr>
            <a:graphicFrameLocks/>
          </p:cNvGraphicFramePr>
          <p:nvPr/>
        </p:nvGraphicFramePr>
        <p:xfrm>
          <a:off x="81280" y="975359"/>
          <a:ext cx="8981440" cy="581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A50883-1684-45BA-A6FC-9ADD1DE4F371}"/>
              </a:ext>
            </a:extLst>
          </p:cNvPr>
          <p:cNvGraphicFramePr>
            <a:graphicFrameLocks noGrp="1"/>
          </p:cNvGraphicFramePr>
          <p:nvPr/>
        </p:nvGraphicFramePr>
        <p:xfrm>
          <a:off x="4176827" y="95045"/>
          <a:ext cx="4885893" cy="795429"/>
        </p:xfrm>
        <a:graphic>
          <a:graphicData uri="http://schemas.openxmlformats.org/drawingml/2006/table">
            <a:tbl>
              <a:tblPr/>
              <a:tblGrid>
                <a:gridCol w="542877">
                  <a:extLst>
                    <a:ext uri="{9D8B030D-6E8A-4147-A177-3AD203B41FA5}">
                      <a16:colId xmlns:a16="http://schemas.microsoft.com/office/drawing/2014/main" val="793133717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3670186259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1757532836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1752739611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2907215117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685682101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3866351064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1163190733"/>
                    </a:ext>
                  </a:extLst>
                </a:gridCol>
                <a:gridCol w="542877">
                  <a:extLst>
                    <a:ext uri="{9D8B030D-6E8A-4147-A177-3AD203B41FA5}">
                      <a16:colId xmlns:a16="http://schemas.microsoft.com/office/drawing/2014/main" val="1832480434"/>
                    </a:ext>
                  </a:extLst>
                </a:gridCol>
              </a:tblGrid>
              <a:tr h="15456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C&amp;C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E&amp;I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EE&amp;ES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LH&amp;CS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M&amp;S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39329"/>
                  </a:ext>
                </a:extLst>
              </a:tr>
              <a:tr h="154566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2015/16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3770.92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896.67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221.42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131.79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171.96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273.00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71.17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84191"/>
                  </a:ext>
                </a:extLst>
              </a:tr>
              <a:tr h="154566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2016/17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3820.88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890.12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209.00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153.96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24.42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154.83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270.42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77.50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3432"/>
                  </a:ext>
                </a:extLst>
              </a:tr>
              <a:tr h="154566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2017/18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3834.46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883.46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212.75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163.58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39.42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151.46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255.17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61.08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005666"/>
                  </a:ext>
                </a:extLst>
              </a:tr>
              <a:tr h="154566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2018/19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3857.92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877.42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232.33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173.33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144.33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236.25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55.42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1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53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DFBE1-3703-4986-9D9B-F3FF6C2CD9B2}"/>
              </a:ext>
            </a:extLst>
          </p:cNvPr>
          <p:cNvSpPr/>
          <p:nvPr/>
        </p:nvSpPr>
        <p:spPr>
          <a:xfrm>
            <a:off x="71120" y="975360"/>
            <a:ext cx="8991600" cy="5811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A5F3F-4084-4622-BBBA-CD75ACC9454D}"/>
              </a:ext>
            </a:extLst>
          </p:cNvPr>
          <p:cNvSpPr/>
          <p:nvPr/>
        </p:nvSpPr>
        <p:spPr>
          <a:xfrm flipH="1">
            <a:off x="111756" y="95567"/>
            <a:ext cx="3946895" cy="79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/>
              <a:t>Good Pass Gap: </a:t>
            </a:r>
          </a:p>
          <a:p>
            <a:r>
              <a:rPr lang="en-GB" sz="2400" b="1" dirty="0"/>
              <a:t>BME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4821FC-26D1-49D5-9153-402F355CEFCB}"/>
              </a:ext>
            </a:extLst>
          </p:cNvPr>
          <p:cNvGraphicFramePr>
            <a:graphicFrameLocks/>
          </p:cNvGraphicFramePr>
          <p:nvPr/>
        </p:nvGraphicFramePr>
        <p:xfrm>
          <a:off x="81280" y="975359"/>
          <a:ext cx="8981440" cy="581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BF538D-FBD7-423B-A7F5-7B09F756E779}"/>
              </a:ext>
            </a:extLst>
          </p:cNvPr>
          <p:cNvGraphicFramePr>
            <a:graphicFrameLocks noGrp="1"/>
          </p:cNvGraphicFramePr>
          <p:nvPr/>
        </p:nvGraphicFramePr>
        <p:xfrm>
          <a:off x="4145282" y="95567"/>
          <a:ext cx="4917438" cy="794385"/>
        </p:xfrm>
        <a:graphic>
          <a:graphicData uri="http://schemas.openxmlformats.org/drawingml/2006/table">
            <a:tbl>
              <a:tblPr/>
              <a:tblGrid>
                <a:gridCol w="546382">
                  <a:extLst>
                    <a:ext uri="{9D8B030D-6E8A-4147-A177-3AD203B41FA5}">
                      <a16:colId xmlns:a16="http://schemas.microsoft.com/office/drawing/2014/main" val="3058087203"/>
                    </a:ext>
                  </a:extLst>
                </a:gridCol>
                <a:gridCol w="546382">
                  <a:extLst>
                    <a:ext uri="{9D8B030D-6E8A-4147-A177-3AD203B41FA5}">
                      <a16:colId xmlns:a16="http://schemas.microsoft.com/office/drawing/2014/main" val="614852339"/>
                    </a:ext>
                  </a:extLst>
                </a:gridCol>
                <a:gridCol w="546382">
                  <a:extLst>
                    <a:ext uri="{9D8B030D-6E8A-4147-A177-3AD203B41FA5}">
                      <a16:colId xmlns:a16="http://schemas.microsoft.com/office/drawing/2014/main" val="1036157743"/>
                    </a:ext>
                  </a:extLst>
                </a:gridCol>
                <a:gridCol w="546382">
                  <a:extLst>
                    <a:ext uri="{9D8B030D-6E8A-4147-A177-3AD203B41FA5}">
                      <a16:colId xmlns:a16="http://schemas.microsoft.com/office/drawing/2014/main" val="270609968"/>
                    </a:ext>
                  </a:extLst>
                </a:gridCol>
                <a:gridCol w="546382">
                  <a:extLst>
                    <a:ext uri="{9D8B030D-6E8A-4147-A177-3AD203B41FA5}">
                      <a16:colId xmlns:a16="http://schemas.microsoft.com/office/drawing/2014/main" val="206916578"/>
                    </a:ext>
                  </a:extLst>
                </a:gridCol>
                <a:gridCol w="546382">
                  <a:extLst>
                    <a:ext uri="{9D8B030D-6E8A-4147-A177-3AD203B41FA5}">
                      <a16:colId xmlns:a16="http://schemas.microsoft.com/office/drawing/2014/main" val="1621087918"/>
                    </a:ext>
                  </a:extLst>
                </a:gridCol>
                <a:gridCol w="546382">
                  <a:extLst>
                    <a:ext uri="{9D8B030D-6E8A-4147-A177-3AD203B41FA5}">
                      <a16:colId xmlns:a16="http://schemas.microsoft.com/office/drawing/2014/main" val="3384663249"/>
                    </a:ext>
                  </a:extLst>
                </a:gridCol>
                <a:gridCol w="546382">
                  <a:extLst>
                    <a:ext uri="{9D8B030D-6E8A-4147-A177-3AD203B41FA5}">
                      <a16:colId xmlns:a16="http://schemas.microsoft.com/office/drawing/2014/main" val="1764829779"/>
                    </a:ext>
                  </a:extLst>
                </a:gridCol>
                <a:gridCol w="546382">
                  <a:extLst>
                    <a:ext uri="{9D8B030D-6E8A-4147-A177-3AD203B41FA5}">
                      <a16:colId xmlns:a16="http://schemas.microsoft.com/office/drawing/2014/main" val="3108988585"/>
                    </a:ext>
                  </a:extLst>
                </a:gridCol>
              </a:tblGrid>
              <a:tr h="153383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C&amp;C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E&amp;I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EE&amp;ES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LH&amp;CS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M&amp;S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62690"/>
                  </a:ext>
                </a:extLst>
              </a:tr>
              <a:tr h="153383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2015/16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568.17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159.67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21.92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53.50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45721"/>
                  </a:ext>
                </a:extLst>
              </a:tr>
              <a:tr h="153383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2016/17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589.50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165.50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27.25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58.00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15.50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31603"/>
                  </a:ext>
                </a:extLst>
              </a:tr>
              <a:tr h="153383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2017/18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692.50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161.75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38.50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48.50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17887"/>
                  </a:ext>
                </a:extLst>
              </a:tr>
              <a:tr h="153383"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2018/19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825.25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159.75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6.75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34.50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44.50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5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2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05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143999" cy="830997"/>
          </a:xfrm>
          <a:noFill/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  </a:t>
            </a:r>
            <a:br>
              <a:rPr lang="en-GB" sz="3200" dirty="0">
                <a:solidFill>
                  <a:srgbClr val="FFFF00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Reflection 1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9333CF-F4AB-450C-A0E3-1C2C8A109692}"/>
              </a:ext>
            </a:extLst>
          </p:cNvPr>
          <p:cNvSpPr txBox="1"/>
          <p:nvPr/>
        </p:nvSpPr>
        <p:spPr>
          <a:xfrm>
            <a:off x="0" y="1154430"/>
            <a:ext cx="9143998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The term BAME, and its use, needs to be considered carefully and whether there is something better we can use.  BAME </a:t>
            </a:r>
            <a:r>
              <a:rPr lang="en-GB" sz="4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homogenises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 and masks difference. This homogenisation can act to </a:t>
            </a:r>
            <a:r>
              <a:rPr lang="en-GB" sz="4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devalue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 difference, and as an acronym can feel </a:t>
            </a:r>
            <a:r>
              <a:rPr lang="en-GB" sz="4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dehumanising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. BAME also suggests white and others.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BCCBD-D97F-4EDF-BAC3-13A6ED8D0E78}"/>
              </a:ext>
            </a:extLst>
          </p:cNvPr>
          <p:cNvSpPr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11565A-AC8F-418F-9B5D-C23A2DFE4DCF}"/>
              </a:ext>
            </a:extLst>
          </p:cNvPr>
          <p:cNvSpPr/>
          <p:nvPr/>
        </p:nvSpPr>
        <p:spPr>
          <a:xfrm>
            <a:off x="6000750" y="6171188"/>
            <a:ext cx="2937510" cy="54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19336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143999" cy="830997"/>
          </a:xfrm>
          <a:noFill/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  </a:t>
            </a:r>
            <a:br>
              <a:rPr lang="en-GB" sz="3200" dirty="0">
                <a:solidFill>
                  <a:srgbClr val="FFFF00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  </a:t>
            </a:r>
            <a:r>
              <a:rPr lang="en-US" sz="4000" dirty="0">
                <a:latin typeface="+mn-lt"/>
              </a:rPr>
              <a:t>Reflection 2</a:t>
            </a:r>
            <a:endParaRPr lang="en-GB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DD335-95AD-4F25-A73D-418DD8BB6E70}"/>
              </a:ext>
            </a:extLst>
          </p:cNvPr>
          <p:cNvSpPr txBox="1"/>
          <p:nvPr/>
        </p:nvSpPr>
        <p:spPr>
          <a:xfrm>
            <a:off x="0" y="1051560"/>
            <a:ext cx="9143999" cy="49552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There is a need for </a:t>
            </a:r>
            <a:r>
              <a:rPr lang="en-GB" sz="4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open institutional conversations that 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own up to the </a:t>
            </a:r>
            <a:r>
              <a:rPr lang="en-GB" sz="4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need for change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, and enable staff and students to shape change.</a:t>
            </a:r>
          </a:p>
          <a:p>
            <a:pPr marL="360000" lvl="0">
              <a:buSzPts val="1000"/>
              <a:tabLst>
                <a:tab pos="457200" algn="l"/>
              </a:tabLst>
            </a:pPr>
            <a:endParaRPr lang="en-GB" sz="3200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We must be careful presentation of gaps does not demotivate students and staff.</a:t>
            </a:r>
          </a:p>
          <a:p>
            <a:pPr marL="360000" lvl="0">
              <a:buSzPts val="1000"/>
              <a:tabLst>
                <a:tab pos="457200" algn="l"/>
              </a:tabLst>
            </a:pPr>
            <a:endParaRPr lang="en-GB" sz="4400" dirty="0">
              <a:solidFill>
                <a:srgbClr val="000000"/>
              </a:solidFill>
              <a:effectLst/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4E796-30C6-497D-B99C-9C36C814D16C}"/>
              </a:ext>
            </a:extLst>
          </p:cNvPr>
          <p:cNvSpPr/>
          <p:nvPr/>
        </p:nvSpPr>
        <p:spPr>
          <a:xfrm>
            <a:off x="6000750" y="6171188"/>
            <a:ext cx="2937510" cy="54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18541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143999" cy="830997"/>
          </a:xfrm>
          <a:noFill/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  </a:t>
            </a:r>
            <a:br>
              <a:rPr lang="en-GB" sz="3200" dirty="0">
                <a:solidFill>
                  <a:srgbClr val="FFFF00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  </a:t>
            </a:r>
            <a:r>
              <a:rPr lang="en-US" sz="4000" dirty="0">
                <a:latin typeface="+mn-lt"/>
              </a:rPr>
              <a:t>Reflection 3</a:t>
            </a:r>
            <a:endParaRPr lang="en-GB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C655D-7CF8-4CC9-939A-7B2C5852B3E4}"/>
              </a:ext>
            </a:extLst>
          </p:cNvPr>
          <p:cNvSpPr txBox="1"/>
          <p:nvPr/>
        </p:nvSpPr>
        <p:spPr>
          <a:xfrm>
            <a:off x="0" y="1165860"/>
            <a:ext cx="9143999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Change needs to happen at an institution-wide level, and be properly resourced. </a:t>
            </a:r>
          </a:p>
          <a:p>
            <a:pPr marL="360000" lvl="0">
              <a:buSzPts val="1000"/>
              <a:tabLst>
                <a:tab pos="457200" algn="l"/>
              </a:tabLst>
            </a:pPr>
            <a:endParaRPr lang="en-GB" sz="4000" dirty="0"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We must create an </a:t>
            </a:r>
            <a:r>
              <a:rPr lang="en-GB" sz="4000" b="1" dirty="0"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inclusive framework </a:t>
            </a:r>
            <a:r>
              <a:rPr lang="en-GB" sz="4000" dirty="0"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rather than tackling curriculum in isolation</a:t>
            </a:r>
            <a:endParaRPr lang="en-GB" sz="4000" dirty="0"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F0D43E-4BB3-4565-ACEC-C426712DBA01}"/>
              </a:ext>
            </a:extLst>
          </p:cNvPr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4E71E0-A998-457C-A71E-803BC14E91D3}"/>
              </a:ext>
            </a:extLst>
          </p:cNvPr>
          <p:cNvSpPr/>
          <p:nvPr/>
        </p:nvSpPr>
        <p:spPr>
          <a:xfrm>
            <a:off x="6000750" y="6171188"/>
            <a:ext cx="2937510" cy="54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84177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143999" cy="830997"/>
          </a:xfrm>
          <a:noFill/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  </a:t>
            </a:r>
            <a:br>
              <a:rPr lang="en-GB" sz="3200" dirty="0">
                <a:solidFill>
                  <a:srgbClr val="FFFF00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  </a:t>
            </a:r>
            <a:r>
              <a:rPr lang="en-US" sz="4000" dirty="0">
                <a:latin typeface="+mn-lt"/>
              </a:rPr>
              <a:t>Reflection 4</a:t>
            </a:r>
            <a:endParaRPr lang="en-GB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22F5B-AF32-45D9-8EA1-91B8B03E0D15}"/>
              </a:ext>
            </a:extLst>
          </p:cNvPr>
          <p:cNvSpPr txBox="1"/>
          <p:nvPr/>
        </p:nvSpPr>
        <p:spPr>
          <a:xfrm>
            <a:off x="0" y="1085850"/>
            <a:ext cx="9143999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EDI is often </a:t>
            </a:r>
            <a:r>
              <a:rPr lang="en-GB" sz="4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seen as a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 legal obligation, ticking boxes to satisfy bureaucrats. A nice to have leading to passive capture of status and tinkering of structures. </a:t>
            </a:r>
          </a:p>
          <a:p>
            <a:pPr marL="360000" lvl="0">
              <a:buSzPts val="1000"/>
              <a:tabLst>
                <a:tab pos="457200" algn="l"/>
              </a:tabLst>
            </a:pPr>
            <a:endParaRPr lang="en-GB" sz="2400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>
              <a:buSzPts val="1000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EDI is more. Change is needed to </a:t>
            </a:r>
            <a:r>
              <a:rPr lang="en-GB" sz="40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deconstruct and reassemble </a:t>
            </a:r>
            <a:r>
              <a:rPr lang="en-GB" sz="4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a new inclusive system.</a:t>
            </a:r>
          </a:p>
          <a:p>
            <a:pPr marL="360000" lvl="0">
              <a:buSzPts val="1000"/>
              <a:tabLst>
                <a:tab pos="457200" algn="l"/>
              </a:tabLst>
            </a:pP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C9E168-7EEB-4743-93C7-6328ECF5B1AD}"/>
              </a:ext>
            </a:extLst>
          </p:cNvPr>
          <p:cNvSpPr/>
          <p:nvPr/>
        </p:nvSpPr>
        <p:spPr>
          <a:xfrm>
            <a:off x="0" y="6027002"/>
            <a:ext cx="9144000" cy="8309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2CF13-F7A6-426C-8123-901BBA490EE7}"/>
              </a:ext>
            </a:extLst>
          </p:cNvPr>
          <p:cNvSpPr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7F38A5-2D2A-43B0-83CD-F0ACA07E5DAE}"/>
              </a:ext>
            </a:extLst>
          </p:cNvPr>
          <p:cNvSpPr/>
          <p:nvPr/>
        </p:nvSpPr>
        <p:spPr>
          <a:xfrm>
            <a:off x="6000750" y="6171188"/>
            <a:ext cx="2937510" cy="54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702644683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ppt/theme/theme4.xml><?xml version="1.0" encoding="utf-8"?>
<a:theme xmlns:a="http://schemas.openxmlformats.org/drawingml/2006/main" name="1_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5.xml><?xml version="1.0" encoding="utf-8"?>
<a:theme xmlns:a="http://schemas.openxmlformats.org/drawingml/2006/main" name="1_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6.xml><?xml version="1.0" encoding="utf-8"?>
<a:theme xmlns:a="http://schemas.openxmlformats.org/drawingml/2006/main" name="2_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82C34952B0A469E404A83EE320EBD" ma:contentTypeVersion="13" ma:contentTypeDescription="Create a new document." ma:contentTypeScope="" ma:versionID="d704d831cc995d098961af66669141c0">
  <xsd:schema xmlns:xsd="http://www.w3.org/2001/XMLSchema" xmlns:xs="http://www.w3.org/2001/XMLSchema" xmlns:p="http://schemas.microsoft.com/office/2006/metadata/properties" xmlns:ns3="9f19dc1c-cbb3-43ee-a19f-f072b593fa14" xmlns:ns4="0d6a01ca-17f1-4f49-8520-97041d7ca6b4" targetNamespace="http://schemas.microsoft.com/office/2006/metadata/properties" ma:root="true" ma:fieldsID="ffc44294d3141a0d8051a3adc13457ed" ns3:_="" ns4:_="">
    <xsd:import namespace="9f19dc1c-cbb3-43ee-a19f-f072b593fa14"/>
    <xsd:import namespace="0d6a01ca-17f1-4f49-8520-97041d7ca6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9dc1c-cbb3-43ee-a19f-f072b593f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a01ca-17f1-4f49-8520-97041d7ca6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2A1DF4-052F-4775-81BA-770F7034E8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9E7D51-2443-4D6F-A189-19972C14C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9dc1c-cbb3-43ee-a19f-f072b593fa14"/>
    <ds:schemaRef ds:uri="0d6a01ca-17f1-4f49-8520-97041d7ca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CBC0D5-D6DD-4AF6-8F27-362690B208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3154</TotalTime>
  <Words>750</Words>
  <Application>Microsoft Office PowerPoint</Application>
  <PresentationFormat>On-screen Show (4:3)</PresentationFormat>
  <Paragraphs>237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Helvetica</vt:lpstr>
      <vt:lpstr>inherit</vt:lpstr>
      <vt:lpstr>Times New Roman</vt:lpstr>
      <vt:lpstr>OU Title</vt:lpstr>
      <vt:lpstr>OU Section</vt:lpstr>
      <vt:lpstr>OU Layouts</vt:lpstr>
      <vt:lpstr>1_OU Title</vt:lpstr>
      <vt:lpstr>1_OU Layouts</vt:lpstr>
      <vt:lpstr>2_OU Layouts</vt:lpstr>
      <vt:lpstr>eSTEeM Seminar Series 2020-21 Reducing inequitable outcomes for BAME students  </vt:lpstr>
      <vt:lpstr>    Avoid Photocopying the Past</vt:lpstr>
      <vt:lpstr>PowerPoint Presentation</vt:lpstr>
      <vt:lpstr>PowerPoint Presentation</vt:lpstr>
      <vt:lpstr>PowerPoint Presentation</vt:lpstr>
      <vt:lpstr>     Reflection 1</vt:lpstr>
      <vt:lpstr>     Reflection 2</vt:lpstr>
      <vt:lpstr>     Reflection 3</vt:lpstr>
      <vt:lpstr>     Reflection 4</vt:lpstr>
      <vt:lpstr>     Reflection 5</vt:lpstr>
      <vt:lpstr>     Reflection 6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Widening Access and Success in WELS</dc:title>
  <dc:creator>Wendy.Fowle</dc:creator>
  <cp:lastModifiedBy>Diane.Ford</cp:lastModifiedBy>
  <cp:revision>1034</cp:revision>
  <cp:lastPrinted>2019-02-06T09:58:42Z</cp:lastPrinted>
  <dcterms:created xsi:type="dcterms:W3CDTF">2019-02-04T13:55:24Z</dcterms:created>
  <dcterms:modified xsi:type="dcterms:W3CDTF">2020-09-25T11:42:52Z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0x010100A3382C34952B0A469E404A83EE320EBD</vt:lpwstr>
  </property>
</Properties>
</file>