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notesMasterIdLst>
    <p:notesMasterId r:id="rId21"/>
  </p:notesMasterIdLst>
  <p:handoutMasterIdLst>
    <p:handoutMasterId r:id="rId22"/>
  </p:handoutMasterIdLst>
  <p:sldIdLst>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Coatswith" initials="R" lastIdx="29" clrIdx="0">
    <p:extLst>
      <p:ext uri="{19B8F6BF-5375-455C-9EA6-DF929625EA0E}">
        <p15:presenceInfo xmlns:p15="http://schemas.microsoft.com/office/powerpoint/2012/main" userId="S-1-5-21-2118997552-836320393-1615622311-1880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53" autoAdjust="0"/>
    <p:restoredTop sz="92621" autoAdjust="0"/>
  </p:normalViewPr>
  <p:slideViewPr>
    <p:cSldViewPr snapToGrid="0">
      <p:cViewPr varScale="1">
        <p:scale>
          <a:sx n="81" d="100"/>
          <a:sy n="81" d="100"/>
        </p:scale>
        <p:origin x="108" y="44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34"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AC8E5F7-F89E-4EAA-8544-95BCF80FFF0E}" type="datetimeFigureOut">
              <a:rPr lang="en-GB" smtClean="0"/>
              <a:t>14/05/2019</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773B7AC-85A4-401B-9A8A-AB31704E45EC}" type="slidenum">
              <a:rPr lang="en-GB" smtClean="0"/>
              <a:t>‹#›</a:t>
            </a:fld>
            <a:endParaRPr lang="en-GB" dirty="0"/>
          </a:p>
        </p:txBody>
      </p:sp>
    </p:spTree>
    <p:extLst>
      <p:ext uri="{BB962C8B-B14F-4D97-AF65-F5344CB8AC3E}">
        <p14:creationId xmlns:p14="http://schemas.microsoft.com/office/powerpoint/2010/main" val="3320056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60AA93E-D93B-418B-898D-A55FD71BFD82}" type="datetimeFigureOut">
              <a:rPr lang="en-GB" smtClean="0"/>
              <a:t>14/05/2019</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D91506C-BBC2-4533-B40C-C6CB7FC6AD3E}" type="slidenum">
              <a:rPr lang="en-GB" smtClean="0"/>
              <a:t>‹#›</a:t>
            </a:fld>
            <a:endParaRPr lang="en-GB" dirty="0"/>
          </a:p>
        </p:txBody>
      </p:sp>
    </p:spTree>
    <p:extLst>
      <p:ext uri="{BB962C8B-B14F-4D97-AF65-F5344CB8AC3E}">
        <p14:creationId xmlns:p14="http://schemas.microsoft.com/office/powerpoint/2010/main" val="220473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ebmail.plymouth.ac.uk/OWA/redir.aspx?C=7dc82ad2e7264106af663a9bd68af1b8&amp;URL=http://tel.ioe.ac.uk/tel-seminars/teldi201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a:hlinkClick r:id="rId3" action="ppaction://hlinkfile"/>
              </a:rPr>
              <a:t>http://tel.ioe.ac.uk/tel-seminars/teldi2012/</a:t>
            </a:r>
            <a:r>
              <a:rPr lang="en-GB" dirty="0"/>
              <a:t> </a:t>
            </a:r>
            <a:endParaRPr lang="en-GB" dirty="0" smtClean="0"/>
          </a:p>
          <a:p>
            <a:endParaRPr lang="en-GB" dirty="0"/>
          </a:p>
          <a:p>
            <a:r>
              <a:rPr lang="en-GB" dirty="0" smtClean="0"/>
              <a:t>TEL Digital Inclusion Conference</a:t>
            </a:r>
          </a:p>
          <a:p>
            <a:r>
              <a:rPr lang="en-GB" dirty="0" smtClean="0"/>
              <a:t>January 17</a:t>
            </a:r>
            <a:r>
              <a:rPr lang="en-GB" baseline="30000" dirty="0" smtClean="0"/>
              <a:t>th</a:t>
            </a:r>
            <a:r>
              <a:rPr lang="en-GB" dirty="0" smtClean="0"/>
              <a:t> 2012</a:t>
            </a:r>
          </a:p>
          <a:p>
            <a:r>
              <a:rPr lang="en-GB" dirty="0" smtClean="0"/>
              <a:t>Sheffield</a:t>
            </a:r>
            <a:endParaRPr lang="en-GB" dirty="0"/>
          </a:p>
        </p:txBody>
      </p:sp>
      <p:sp>
        <p:nvSpPr>
          <p:cNvPr id="4" name="Slide Number Placeholder 3"/>
          <p:cNvSpPr>
            <a:spLocks noGrp="1"/>
          </p:cNvSpPr>
          <p:nvPr>
            <p:ph type="sldNum" sz="quarter" idx="10"/>
          </p:nvPr>
        </p:nvSpPr>
        <p:spPr/>
        <p:txBody>
          <a:bodyPr/>
          <a:lstStyle/>
          <a:p>
            <a:fld id="{3BB97AEE-83BB-4EE8-A0C1-77381343ACBE}" type="slidenum">
              <a:rPr lang="en-GB" smtClean="0"/>
              <a:pPr/>
              <a:t>1</a:t>
            </a:fld>
            <a:endParaRPr lang="en-GB" dirty="0"/>
          </a:p>
        </p:txBody>
      </p:sp>
    </p:spTree>
    <p:extLst>
      <p:ext uri="{BB962C8B-B14F-4D97-AF65-F5344CB8AC3E}">
        <p14:creationId xmlns:p14="http://schemas.microsoft.com/office/powerpoint/2010/main" val="3479217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B97AEE-83BB-4EE8-A0C1-77381343ACBE}" type="slidenum">
              <a:rPr lang="en-GB" smtClean="0"/>
              <a:pPr/>
              <a:t>2</a:t>
            </a:fld>
            <a:endParaRPr lang="en-GB" dirty="0"/>
          </a:p>
        </p:txBody>
      </p:sp>
    </p:spTree>
    <p:extLst>
      <p:ext uri="{BB962C8B-B14F-4D97-AF65-F5344CB8AC3E}">
        <p14:creationId xmlns:p14="http://schemas.microsoft.com/office/powerpoint/2010/main" val="547427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B97AEE-83BB-4EE8-A0C1-77381343ACBE}" type="slidenum">
              <a:rPr lang="en-GB" smtClean="0"/>
              <a:pPr/>
              <a:t>5</a:t>
            </a:fld>
            <a:endParaRPr lang="en-GB" dirty="0"/>
          </a:p>
        </p:txBody>
      </p:sp>
    </p:spTree>
    <p:extLst>
      <p:ext uri="{BB962C8B-B14F-4D97-AF65-F5344CB8AC3E}">
        <p14:creationId xmlns:p14="http://schemas.microsoft.com/office/powerpoint/2010/main" val="3980974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B97AEE-83BB-4EE8-A0C1-77381343ACBE}" type="slidenum">
              <a:rPr lang="en-GB" smtClean="0"/>
              <a:pPr/>
              <a:t>6</a:t>
            </a:fld>
            <a:endParaRPr lang="en-GB" dirty="0"/>
          </a:p>
        </p:txBody>
      </p:sp>
    </p:spTree>
    <p:extLst>
      <p:ext uri="{BB962C8B-B14F-4D97-AF65-F5344CB8AC3E}">
        <p14:creationId xmlns:p14="http://schemas.microsoft.com/office/powerpoint/2010/main" val="2739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kern="1200" dirty="0" smtClean="0">
                <a:solidFill>
                  <a:schemeClr val="tx1"/>
                </a:solidFill>
                <a:effectLst/>
                <a:latin typeface="+mn-lt"/>
                <a:ea typeface="+mn-ea"/>
                <a:cs typeface="+mn-cs"/>
              </a:rPr>
              <a:t>Complete a </a:t>
            </a:r>
            <a:r>
              <a:rPr lang="en-GB" sz="1200" b="1" kern="1200" dirty="0" smtClean="0">
                <a:solidFill>
                  <a:schemeClr val="tx1"/>
                </a:solidFill>
                <a:effectLst/>
                <a:latin typeface="+mn-lt"/>
                <a:ea typeface="+mn-ea"/>
                <a:cs typeface="+mn-cs"/>
              </a:rPr>
              <a:t>mood board</a:t>
            </a:r>
            <a:r>
              <a:rPr lang="en-GB" sz="1200" kern="1200" dirty="0" smtClean="0">
                <a:solidFill>
                  <a:schemeClr val="tx1"/>
                </a:solidFill>
                <a:effectLst/>
                <a:latin typeface="+mn-lt"/>
                <a:ea typeface="+mn-ea"/>
                <a:cs typeface="+mn-cs"/>
              </a:rPr>
              <a:t> (using either the attached template or flipchart paper which we can provide) where you can use anything you want (drawings, photos, words, textiles, comments, symbols </a:t>
            </a:r>
            <a:r>
              <a:rPr lang="en-GB" sz="1200" kern="1200" dirty="0" err="1" smtClean="0">
                <a:solidFill>
                  <a:schemeClr val="tx1"/>
                </a:solidFill>
                <a:effectLst/>
                <a:latin typeface="+mn-lt"/>
                <a:ea typeface="+mn-ea"/>
                <a:cs typeface="+mn-cs"/>
              </a:rPr>
              <a:t>etc</a:t>
            </a:r>
            <a:r>
              <a:rPr lang="en-GB" sz="1200" kern="1200" dirty="0" smtClean="0">
                <a:solidFill>
                  <a:schemeClr val="tx1"/>
                </a:solidFill>
                <a:effectLst/>
                <a:latin typeface="+mn-lt"/>
                <a:ea typeface="+mn-ea"/>
                <a:cs typeface="+mn-cs"/>
              </a:rPr>
              <a:t>) to express whether and how your learning needs were met on the course;</a:t>
            </a:r>
          </a:p>
          <a:p>
            <a:pPr lvl="0"/>
            <a:r>
              <a:rPr lang="en-GB" sz="1200" kern="1200" dirty="0" smtClean="0">
                <a:solidFill>
                  <a:schemeClr val="tx1"/>
                </a:solidFill>
                <a:effectLst/>
                <a:latin typeface="+mn-lt"/>
                <a:ea typeface="+mn-ea"/>
                <a:cs typeface="+mn-cs"/>
              </a:rPr>
              <a:t>Write or audio-record a </a:t>
            </a:r>
            <a:r>
              <a:rPr lang="en-GB" sz="1200" b="1" kern="1200" dirty="0" smtClean="0">
                <a:solidFill>
                  <a:schemeClr val="tx1"/>
                </a:solidFill>
                <a:effectLst/>
                <a:latin typeface="+mn-lt"/>
                <a:ea typeface="+mn-ea"/>
                <a:cs typeface="+mn-cs"/>
              </a:rPr>
              <a:t>letter to an “imaginary” friend</a:t>
            </a:r>
            <a:r>
              <a:rPr lang="en-GB" sz="1200" kern="1200" dirty="0" smtClean="0">
                <a:solidFill>
                  <a:schemeClr val="tx1"/>
                </a:solidFill>
                <a:effectLst/>
                <a:latin typeface="+mn-lt"/>
                <a:ea typeface="+mn-ea"/>
                <a:cs typeface="+mn-cs"/>
              </a:rPr>
              <a:t> who is thinking of enrolling on the BA Education Studies course; telling them about your own personal learning experiences on your course and whether and how your particular learning needs have been met;</a:t>
            </a:r>
          </a:p>
          <a:p>
            <a:pPr lvl="0"/>
            <a:r>
              <a:rPr lang="en-GB" sz="1200" kern="1200" dirty="0" smtClean="0">
                <a:solidFill>
                  <a:schemeClr val="tx1"/>
                </a:solidFill>
                <a:effectLst/>
                <a:latin typeface="+mn-lt"/>
                <a:ea typeface="+mn-ea"/>
                <a:cs typeface="+mn-cs"/>
              </a:rPr>
              <a:t>Write  or audio-record </a:t>
            </a:r>
            <a:r>
              <a:rPr lang="en-GB" sz="1200" b="1" kern="1200" dirty="0" smtClean="0">
                <a:solidFill>
                  <a:schemeClr val="tx1"/>
                </a:solidFill>
                <a:effectLst/>
                <a:latin typeface="+mn-lt"/>
                <a:ea typeface="+mn-ea"/>
                <a:cs typeface="+mn-cs"/>
              </a:rPr>
              <a:t>a diary</a:t>
            </a:r>
            <a:r>
              <a:rPr lang="en-GB" sz="1200" kern="1200" dirty="0" smtClean="0">
                <a:solidFill>
                  <a:schemeClr val="tx1"/>
                </a:solidFill>
                <a:effectLst/>
                <a:latin typeface="+mn-lt"/>
                <a:ea typeface="+mn-ea"/>
                <a:cs typeface="+mn-cs"/>
              </a:rPr>
              <a:t> describing your learning experiences on your course, perhaps over the period of a “typical” week or just focusing on one significant day in the programme calendar;</a:t>
            </a:r>
          </a:p>
          <a:p>
            <a:pPr lvl="0"/>
            <a:r>
              <a:rPr lang="en-GB" sz="1200" kern="1200" dirty="0" smtClean="0">
                <a:solidFill>
                  <a:schemeClr val="tx1"/>
                </a:solidFill>
                <a:effectLst/>
                <a:latin typeface="+mn-lt"/>
                <a:ea typeface="+mn-ea"/>
                <a:cs typeface="+mn-cs"/>
              </a:rPr>
              <a:t>Write or audio-record a </a:t>
            </a:r>
            <a:r>
              <a:rPr lang="en-GB" sz="1200" b="1" kern="1200" dirty="0" smtClean="0">
                <a:solidFill>
                  <a:schemeClr val="tx1"/>
                </a:solidFill>
                <a:effectLst/>
                <a:latin typeface="+mn-lt"/>
                <a:ea typeface="+mn-ea"/>
                <a:cs typeface="+mn-cs"/>
              </a:rPr>
              <a:t>reflective journal</a:t>
            </a:r>
            <a:r>
              <a:rPr lang="en-GB" sz="1200" kern="1200" dirty="0" smtClean="0">
                <a:solidFill>
                  <a:schemeClr val="tx1"/>
                </a:solidFill>
                <a:effectLst/>
                <a:latin typeface="+mn-lt"/>
                <a:ea typeface="+mn-ea"/>
                <a:cs typeface="+mn-cs"/>
              </a:rPr>
              <a:t> that describes a “critical incident”- something in particular that you have experienced on your course that was really positive or negative in terms of your learning experience and how your particular learning needs were met or not met;</a:t>
            </a:r>
          </a:p>
          <a:p>
            <a:pPr lvl="0"/>
            <a:r>
              <a:rPr lang="en-GB" sz="1200" kern="1200" dirty="0" smtClean="0">
                <a:solidFill>
                  <a:schemeClr val="tx1"/>
                </a:solidFill>
                <a:effectLst/>
                <a:latin typeface="+mn-lt"/>
                <a:ea typeface="+mn-ea"/>
                <a:cs typeface="+mn-cs"/>
              </a:rPr>
              <a:t>Produce a piece of creative writing or art (e.g. </a:t>
            </a:r>
            <a:r>
              <a:rPr lang="en-GB" sz="1200" b="1" kern="1200" dirty="0" smtClean="0">
                <a:solidFill>
                  <a:schemeClr val="tx1"/>
                </a:solidFill>
                <a:effectLst/>
                <a:latin typeface="+mn-lt"/>
                <a:ea typeface="+mn-ea"/>
                <a:cs typeface="+mn-cs"/>
              </a:rPr>
              <a:t>poem, photograph, picture, sculpture, song</a:t>
            </a:r>
            <a:r>
              <a:rPr lang="en-GB" sz="1200" kern="1200" dirty="0" smtClean="0">
                <a:solidFill>
                  <a:schemeClr val="tx1"/>
                </a:solidFill>
                <a:effectLst/>
                <a:latin typeface="+mn-lt"/>
                <a:ea typeface="+mn-ea"/>
                <a:cs typeface="+mn-cs"/>
              </a:rPr>
              <a:t>) that expresses your feelings and experiences in relation to the quality of your learning experience and whether or not your particular learning needs were met or considered;</a:t>
            </a:r>
          </a:p>
          <a:p>
            <a:pPr lvl="0"/>
            <a:r>
              <a:rPr lang="en-GB" sz="1200" kern="1200" dirty="0" smtClean="0">
                <a:solidFill>
                  <a:schemeClr val="tx1"/>
                </a:solidFill>
                <a:effectLst/>
                <a:latin typeface="+mn-lt"/>
                <a:ea typeface="+mn-ea"/>
                <a:cs typeface="+mn-cs"/>
              </a:rPr>
              <a:t>Alternatively, you can opt to be </a:t>
            </a:r>
            <a:r>
              <a:rPr lang="en-GB" sz="1200" b="1" kern="1200" dirty="0" smtClean="0">
                <a:solidFill>
                  <a:schemeClr val="tx1"/>
                </a:solidFill>
                <a:effectLst/>
                <a:latin typeface="+mn-lt"/>
                <a:ea typeface="+mn-ea"/>
                <a:cs typeface="+mn-cs"/>
              </a:rPr>
              <a:t>interviewed</a:t>
            </a:r>
            <a:r>
              <a:rPr lang="en-GB" sz="1200" kern="1200" dirty="0" smtClean="0">
                <a:solidFill>
                  <a:schemeClr val="tx1"/>
                </a:solidFill>
                <a:effectLst/>
                <a:latin typeface="+mn-lt"/>
                <a:ea typeface="+mn-ea"/>
                <a:cs typeface="+mn-cs"/>
              </a:rPr>
              <a:t> face-to-face, by phone, of by Skype by one of the project team.</a:t>
            </a:r>
          </a:p>
          <a:p>
            <a:endParaRPr lang="en-GB" dirty="0"/>
          </a:p>
        </p:txBody>
      </p:sp>
      <p:sp>
        <p:nvSpPr>
          <p:cNvPr id="4" name="Slide Number Placeholder 3"/>
          <p:cNvSpPr>
            <a:spLocks noGrp="1"/>
          </p:cNvSpPr>
          <p:nvPr>
            <p:ph type="sldNum" sz="quarter" idx="10"/>
          </p:nvPr>
        </p:nvSpPr>
        <p:spPr/>
        <p:txBody>
          <a:bodyPr/>
          <a:lstStyle/>
          <a:p>
            <a:fld id="{3BB97AEE-83BB-4EE8-A0C1-77381343ACBE}" type="slidenum">
              <a:rPr lang="en-GB" smtClean="0"/>
              <a:pPr/>
              <a:t>8</a:t>
            </a:fld>
            <a:endParaRPr lang="en-GB" dirty="0"/>
          </a:p>
        </p:txBody>
      </p:sp>
    </p:spTree>
    <p:extLst>
      <p:ext uri="{BB962C8B-B14F-4D97-AF65-F5344CB8AC3E}">
        <p14:creationId xmlns:p14="http://schemas.microsoft.com/office/powerpoint/2010/main" val="2793296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9E58322-A6A8-441B-BEF5-745D3C20E3E7}" type="slidenum">
              <a:rPr lang="en-GB" smtClean="0"/>
              <a:pPr/>
              <a:t>14</a:t>
            </a:fld>
            <a:endParaRPr lang="en-GB"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GB" dirty="0" smtClean="0"/>
              <a:t>Many of the participants customise their computers to suit their preferences, swap and change from a range of technologies; are well-informed about the strengths and weaknesses of particular technologies in relation to design, usability, accessibility and impact on learning and have developed a range of sophisticated and tailored strategies for using technology to support their learning.</a:t>
            </a:r>
          </a:p>
          <a:p>
            <a:r>
              <a:rPr lang="en-GB" dirty="0" smtClean="0"/>
              <a:t>Many participants use technology with confidence. They feel comfortable with it and it holds no fears for them. Despite this confidence, some disabled learners identify “room for improvement” in terms of skill level and type of use.</a:t>
            </a:r>
          </a:p>
          <a:p>
            <a:r>
              <a:rPr lang="en-GB" dirty="0" smtClean="0"/>
              <a:t>Many participants are familiar with social networking tools such as Face Book. Some have used these tools for learning. Many have used these tools for personal or social reasons, but have given them up because they were too distracting or time consuming. </a:t>
            </a:r>
          </a:p>
          <a:p>
            <a:r>
              <a:rPr lang="en-GB" dirty="0" smtClean="0"/>
              <a:t>Participants generally know what support and training is available to them.</a:t>
            </a:r>
          </a:p>
          <a:p>
            <a:endParaRPr lang="en-GB" dirty="0" smtClean="0"/>
          </a:p>
          <a:p>
            <a:r>
              <a:rPr lang="en-GB" dirty="0" smtClean="0"/>
              <a:t>Some participants make explicit and conscious decisions not to use assistive technologies</a:t>
            </a:r>
          </a:p>
          <a:p>
            <a:pPr lvl="1">
              <a:lnSpc>
                <a:spcPct val="80000"/>
              </a:lnSpc>
            </a:pPr>
            <a:r>
              <a:rPr lang="en-GB" sz="2200" dirty="0" smtClean="0"/>
              <a:t>Use marks them out as being different- fear of stigma</a:t>
            </a:r>
          </a:p>
          <a:p>
            <a:pPr lvl="1">
              <a:lnSpc>
                <a:spcPct val="80000"/>
              </a:lnSpc>
            </a:pPr>
            <a:r>
              <a:rPr lang="en-GB" sz="2200" dirty="0" smtClean="0"/>
              <a:t>dislike being recommended assistive technologies based on “labels” rather than actual needs or preferences</a:t>
            </a:r>
            <a:endParaRPr lang="en-GB" dirty="0" smtClean="0"/>
          </a:p>
        </p:txBody>
      </p:sp>
    </p:spTree>
    <p:extLst>
      <p:ext uri="{BB962C8B-B14F-4D97-AF65-F5344CB8AC3E}">
        <p14:creationId xmlns:p14="http://schemas.microsoft.com/office/powerpoint/2010/main" val="2610245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a:t>
            </a:r>
            <a:r>
              <a:rPr lang="en-GB" dirty="0" smtClean="0">
                <a:solidFill>
                  <a:schemeClr val="accent5"/>
                </a:solidFill>
              </a:rPr>
              <a:t>“transformation of the familiar” </a:t>
            </a:r>
            <a:r>
              <a:rPr lang="en-GB" dirty="0" smtClean="0"/>
              <a:t>(</a:t>
            </a:r>
            <a:r>
              <a:rPr lang="en-GB" dirty="0" err="1" smtClean="0"/>
              <a:t>Batchelor</a:t>
            </a:r>
            <a:r>
              <a:rPr lang="en-GB" dirty="0" smtClean="0"/>
              <a:t> 2008) or a </a:t>
            </a:r>
            <a:r>
              <a:rPr lang="en-GB" dirty="0" smtClean="0">
                <a:solidFill>
                  <a:schemeClr val="accent5"/>
                </a:solidFill>
              </a:rPr>
              <a:t>“rupture of the ordinary” </a:t>
            </a:r>
            <a:r>
              <a:rPr lang="en-GB" dirty="0" smtClean="0"/>
              <a:t>(Fielding 2004)  that takes us beyond what is already known, to look at things differently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BB97AEE-83BB-4EE8-A0C1-77381343ACBE}" type="slidenum">
              <a:rPr lang="en-GB" smtClean="0"/>
              <a:pPr/>
              <a:t>15</a:t>
            </a:fld>
            <a:endParaRPr lang="en-GB" dirty="0"/>
          </a:p>
        </p:txBody>
      </p:sp>
    </p:spTree>
    <p:extLst>
      <p:ext uri="{BB962C8B-B14F-4D97-AF65-F5344CB8AC3E}">
        <p14:creationId xmlns:p14="http://schemas.microsoft.com/office/powerpoint/2010/main" val="3958307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xmlns=""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xmlns=""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xmlns=""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908050"/>
            <a:ext cx="8496300" cy="649288"/>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23850" y="1700213"/>
            <a:ext cx="417195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GB"/>
          </a:p>
        </p:txBody>
      </p:sp>
    </p:spTree>
    <p:extLst>
      <p:ext uri="{BB962C8B-B14F-4D97-AF65-F5344CB8AC3E}">
        <p14:creationId xmlns:p14="http://schemas.microsoft.com/office/powerpoint/2010/main" val="132445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xmlns=""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xmlns=""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xmlns=""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xmlns=""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xmlns=""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xmlns=""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xmlns=""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xmlns=""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xmlns=""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xmlns=""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xmlns=""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xmlns=""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xmlns=""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xmlns=""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xmlns=""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xmlns=""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xmlns=""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xmlns=""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xmlns=""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xmlns=""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xmlns=""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xmlns=""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34" name="Title 1">
            <a:extLst>
              <a:ext uri="{FF2B5EF4-FFF2-40B4-BE49-F238E27FC236}">
                <a16:creationId xmlns:a16="http://schemas.microsoft.com/office/drawing/2014/main" xmlns=""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xmlns=""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xmlns=""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xmlns=""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xmlns=""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r>
              <a:rPr lang="en-US" dirty="0"/>
              <a:t/>
            </a:r>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xmlns=""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xmlns=""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xmlns=""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xmlns=""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dirty="0"/>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r>
              <a:rPr lang="en-US" dirty="0"/>
              <a:t/>
            </a:r>
            <a:br>
              <a:rPr lang="en-US" dirty="0"/>
            </a:br>
            <a:r>
              <a:rPr lang="en-US" dirty="0"/>
              <a:t/>
            </a:r>
            <a:br>
              <a:rPr lang="en-US" dirty="0"/>
            </a:br>
            <a:r>
              <a:rPr lang="en-US"/>
              <a:t>Body text</a:t>
            </a:r>
            <a:endParaRPr lang="en-US" dirty="0"/>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xmlns=""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56782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5555" y="1599673"/>
            <a:ext cx="8226685" cy="735762"/>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5555" y="2479420"/>
            <a:ext cx="8226685" cy="218569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3123865" y="6244625"/>
            <a:ext cx="2896270" cy="476589"/>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xfrm>
            <a:off x="6551650" y="6244625"/>
            <a:ext cx="2135774" cy="476589"/>
          </a:xfrm>
          <a:prstGeom prst="rect">
            <a:avLst/>
          </a:prstGeom>
          <a:ln/>
        </p:spPr>
        <p:txBody>
          <a:bodyPr/>
          <a:lstStyle>
            <a:lvl1pPr>
              <a:defRPr/>
            </a:lvl1pPr>
          </a:lstStyle>
          <a:p>
            <a:pPr>
              <a:defRPr/>
            </a:pPr>
            <a:fld id="{F9558201-B35A-4A20-BD6F-A70424626E57}" type="slidenum">
              <a:rPr lang="en-GB"/>
              <a:pPr>
                <a:defRPr/>
              </a:pPr>
              <a:t>‹#›</a:t>
            </a:fld>
            <a:endParaRPr lang="en-GB" dirty="0"/>
          </a:p>
        </p:txBody>
      </p:sp>
    </p:spTree>
    <p:extLst>
      <p:ext uri="{BB962C8B-B14F-4D97-AF65-F5344CB8AC3E}">
        <p14:creationId xmlns:p14="http://schemas.microsoft.com/office/powerpoint/2010/main" val="130578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9F65B9E-F0BF-4406-83C0-FB322016EF2D}" type="datetimeFigureOut">
              <a:rPr lang="en-US" smtClean="0"/>
              <a:pPr/>
              <a:t>5/14/2019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6753592-012A-E24F-A02A-27733D601F63}" type="slidenum">
              <a:rPr lang="en-US" smtClean="0"/>
              <a:pPr/>
              <a:t>‹#›</a:t>
            </a:fld>
            <a:endParaRPr lang="en-US" dirty="0"/>
          </a:p>
        </p:txBody>
      </p:sp>
    </p:spTree>
    <p:extLst>
      <p:ext uri="{BB962C8B-B14F-4D97-AF65-F5344CB8AC3E}">
        <p14:creationId xmlns:p14="http://schemas.microsoft.com/office/powerpoint/2010/main" val="3453846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a:defRPr/>
            </a:pPr>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27F27C5-7058-4365-9751-EFC3F7FFFFB8}" type="slidenum">
              <a:rPr lang="en-US" smtClean="0"/>
              <a:pPr/>
              <a:t>‹#›</a:t>
            </a:fld>
            <a:endParaRPr lang="en-US"/>
          </a:p>
        </p:txBody>
      </p:sp>
    </p:spTree>
    <p:extLst>
      <p:ext uri="{BB962C8B-B14F-4D97-AF65-F5344CB8AC3E}">
        <p14:creationId xmlns:p14="http://schemas.microsoft.com/office/powerpoint/2010/main" val="384720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Graphic">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91012" y="1600200"/>
            <a:ext cx="3904788" cy="4068763"/>
          </a:xfrm>
          <a:prstGeom prst="rect">
            <a:avLst/>
          </a:prstGeo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6753592-012A-E24F-A02A-27733D601F63}" type="slidenum">
              <a:rPr lang="en-US" smtClean="0"/>
              <a:pPr/>
              <a:t>‹#›</a:t>
            </a:fld>
            <a:endParaRPr lang="en-US" dirty="0"/>
          </a:p>
        </p:txBody>
      </p:sp>
      <p:sp>
        <p:nvSpPr>
          <p:cNvPr id="9" name="Picture Placeholder 8"/>
          <p:cNvSpPr>
            <a:spLocks noGrp="1"/>
          </p:cNvSpPr>
          <p:nvPr>
            <p:ph type="pic" sz="quarter" idx="13"/>
          </p:nvPr>
        </p:nvSpPr>
        <p:spPr>
          <a:xfrm>
            <a:off x="4572000" y="1712913"/>
            <a:ext cx="4225925" cy="3956050"/>
          </a:xfrm>
          <a:prstGeom prst="rect">
            <a:avLst/>
          </a:prstGeom>
        </p:spPr>
        <p:txBody>
          <a:bodyPr/>
          <a:lstStyle/>
          <a:p>
            <a:r>
              <a:rPr lang="en-US" dirty="0" smtClean="0"/>
              <a:t>Click icon to add picture</a:t>
            </a:r>
            <a:endParaRPr lang="en-GB" dirty="0"/>
          </a:p>
        </p:txBody>
      </p:sp>
    </p:spTree>
    <p:extLst>
      <p:ext uri="{BB962C8B-B14F-4D97-AF65-F5344CB8AC3E}">
        <p14:creationId xmlns:p14="http://schemas.microsoft.com/office/powerpoint/2010/main" val="25147913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2.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3.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C850A13-8E99-49E2-9165-C76685B082C7}"/>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84" r:id="rId5"/>
    <p:sldLayoutId id="2147483699" r:id="rId6"/>
    <p:sldLayoutId id="2147483700" r:id="rId7"/>
    <p:sldLayoutId id="2147483701" r:id="rId8"/>
    <p:sldLayoutId id="2147483702"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E3ED99F8-E22C-4D15-85F7-8D466F90469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 id="214748367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6879" y="953738"/>
            <a:ext cx="5400000" cy="498598"/>
          </a:xfrm>
        </p:spPr>
        <p:txBody>
          <a:bodyPr>
            <a:noAutofit/>
          </a:bodyPr>
          <a:lstStyle/>
          <a:p>
            <a:r>
              <a:rPr lang="en-GB" sz="3600" b="1" dirty="0" smtClean="0">
                <a:solidFill>
                  <a:srgbClr val="7030A0"/>
                </a:solidFill>
              </a:rPr>
              <a:t>MY PERSONAL JOURNEY INTO THE STUDENT VOICE ARENA: MAKING THE CONNECTIONS BETWEEN POLICY, RESEARCH AND SCHOLARSHIP</a:t>
            </a:r>
            <a:r>
              <a:rPr lang="en-GB" sz="2400" dirty="0"/>
              <a:t/>
            </a:r>
            <a:br>
              <a:rPr lang="en-GB" sz="2400" dirty="0"/>
            </a:br>
            <a:endParaRPr lang="en-GB" sz="2400" dirty="0"/>
          </a:p>
        </p:txBody>
      </p:sp>
      <p:sp>
        <p:nvSpPr>
          <p:cNvPr id="3" name="Subtitle 2"/>
          <p:cNvSpPr>
            <a:spLocks noGrp="1"/>
          </p:cNvSpPr>
          <p:nvPr>
            <p:ph type="subTitle" idx="1"/>
          </p:nvPr>
        </p:nvSpPr>
        <p:spPr>
          <a:xfrm>
            <a:off x="685426" y="5285820"/>
            <a:ext cx="5400000" cy="498598"/>
          </a:xfrm>
        </p:spPr>
        <p:txBody>
          <a:bodyPr>
            <a:normAutofit fontScale="92500" lnSpcReduction="20000"/>
          </a:bodyPr>
          <a:lstStyle/>
          <a:p>
            <a:r>
              <a:rPr lang="en-GB" sz="2400" dirty="0" smtClean="0">
                <a:solidFill>
                  <a:schemeClr val="tx1"/>
                </a:solidFill>
              </a:rPr>
              <a:t>Professor Jane Seale</a:t>
            </a:r>
            <a:endParaRPr lang="en-GB" sz="2400" dirty="0">
              <a:solidFill>
                <a:schemeClr val="tx1"/>
              </a:solidFill>
            </a:endParaRPr>
          </a:p>
          <a:p>
            <a:r>
              <a:rPr lang="en-GB" sz="2400" dirty="0" smtClean="0">
                <a:solidFill>
                  <a:schemeClr val="tx1"/>
                </a:solidFill>
              </a:rPr>
              <a:t>WELS</a:t>
            </a:r>
          </a:p>
        </p:txBody>
      </p:sp>
      <p:pic>
        <p:nvPicPr>
          <p:cNvPr id="5" name="Picture 2" descr="D:\Local Data\jkseale\My Pictures\students\33302ef00dlclug.jpg"/>
          <p:cNvPicPr>
            <a:picLocks noChangeAspect="1" noChangeArrowheads="1"/>
          </p:cNvPicPr>
          <p:nvPr/>
        </p:nvPicPr>
        <p:blipFill>
          <a:blip r:embed="rId3" cstate="print"/>
          <a:srcRect/>
          <a:stretch>
            <a:fillRect/>
          </a:stretch>
        </p:blipFill>
        <p:spPr bwMode="auto">
          <a:xfrm>
            <a:off x="6289073" y="1452336"/>
            <a:ext cx="2497238" cy="3755244"/>
          </a:xfrm>
          <a:prstGeom prst="rect">
            <a:avLst/>
          </a:prstGeom>
          <a:noFill/>
        </p:spPr>
      </p:pic>
      <p:sp>
        <p:nvSpPr>
          <p:cNvPr id="6" name="Rectangle 5"/>
          <p:cNvSpPr/>
          <p:nvPr/>
        </p:nvSpPr>
        <p:spPr>
          <a:xfrm>
            <a:off x="6586890" y="6525344"/>
            <a:ext cx="2557110" cy="246221"/>
          </a:xfrm>
          <a:prstGeom prst="rect">
            <a:avLst/>
          </a:prstGeom>
        </p:spPr>
        <p:txBody>
          <a:bodyPr wrap="none">
            <a:spAutoFit/>
          </a:bodyPr>
          <a:lstStyle/>
          <a:p>
            <a:r>
              <a:rPr lang="en-GB" sz="1000" dirty="0">
                <a:solidFill>
                  <a:schemeClr val="bg2"/>
                </a:solidFill>
              </a:rPr>
              <a:t>Image: </a:t>
            </a:r>
            <a:r>
              <a:rPr lang="en-GB" sz="1000" dirty="0" err="1">
                <a:solidFill>
                  <a:schemeClr val="bg2"/>
                </a:solidFill>
              </a:rPr>
              <a:t>photostock</a:t>
            </a:r>
            <a:r>
              <a:rPr lang="en-GB" sz="1000" dirty="0">
                <a:solidFill>
                  <a:schemeClr val="bg2"/>
                </a:solidFill>
              </a:rPr>
              <a:t> / FreeDigitalPhotos.net</a:t>
            </a:r>
          </a:p>
        </p:txBody>
      </p:sp>
    </p:spTree>
    <p:extLst>
      <p:ext uri="{BB962C8B-B14F-4D97-AF65-F5344CB8AC3E}">
        <p14:creationId xmlns:p14="http://schemas.microsoft.com/office/powerpoint/2010/main" val="1499529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555" y="223454"/>
            <a:ext cx="8226685" cy="735762"/>
          </a:xfrm>
        </p:spPr>
        <p:txBody>
          <a:bodyPr>
            <a:normAutofit fontScale="90000"/>
          </a:bodyPr>
          <a:lstStyle/>
          <a:p>
            <a:r>
              <a:rPr lang="en-US" dirty="0" smtClean="0">
                <a:solidFill>
                  <a:schemeClr val="accent4"/>
                </a:solidFill>
              </a:rPr>
              <a:t>PIE: Presumptions of voice ? A tutors perspective</a:t>
            </a:r>
            <a:endParaRPr lang="en-US" dirty="0">
              <a:solidFill>
                <a:schemeClr val="accent4"/>
              </a:solidFill>
            </a:endParaRPr>
          </a:p>
        </p:txBody>
      </p:sp>
      <p:sp>
        <p:nvSpPr>
          <p:cNvPr id="3" name="Content Placeholder 2"/>
          <p:cNvSpPr>
            <a:spLocks noGrp="1"/>
          </p:cNvSpPr>
          <p:nvPr>
            <p:ph idx="1"/>
          </p:nvPr>
        </p:nvSpPr>
        <p:spPr>
          <a:xfrm>
            <a:off x="345555" y="1775691"/>
            <a:ext cx="8363272" cy="4997152"/>
          </a:xfrm>
        </p:spPr>
        <p:txBody>
          <a:bodyPr>
            <a:normAutofit fontScale="85000" lnSpcReduction="20000"/>
          </a:bodyPr>
          <a:lstStyle/>
          <a:p>
            <a:r>
              <a:rPr lang="en-GB" dirty="0" smtClean="0"/>
              <a:t>“When </a:t>
            </a:r>
            <a:r>
              <a:rPr lang="en-GB" dirty="0"/>
              <a:t>I joined the programme the degree documentation made very explicit reference to student voice in its rationale: to enable students first to discover a voice, then develop a voice and finally to make their voice heard and join a community of voices in education as they completed the course. </a:t>
            </a:r>
            <a:r>
              <a:rPr lang="en-GB" dirty="0">
                <a:solidFill>
                  <a:srgbClr val="7030A0"/>
                </a:solidFill>
              </a:rPr>
              <a:t>The promotion of student voice appeared to be an integral part of the degree’s official </a:t>
            </a:r>
            <a:r>
              <a:rPr lang="en-GB" dirty="0" smtClean="0">
                <a:solidFill>
                  <a:srgbClr val="7030A0"/>
                </a:solidFill>
              </a:rPr>
              <a:t>curriculum” </a:t>
            </a:r>
          </a:p>
          <a:p>
            <a:pPr lvl="1"/>
            <a:r>
              <a:rPr lang="en-GB" dirty="0"/>
              <a:t>Perhaps so few students took part in the PIE project because the programme in question had done such a good job of liberating voice in other ways. </a:t>
            </a:r>
            <a:endParaRPr lang="en-GB" dirty="0" smtClean="0"/>
          </a:p>
          <a:p>
            <a:pPr lvl="1"/>
            <a:r>
              <a:rPr lang="en-GB" dirty="0" smtClean="0"/>
              <a:t>The </a:t>
            </a:r>
            <a:r>
              <a:rPr lang="en-GB" dirty="0"/>
              <a:t>resistance observed therefore may simply be a resistance to what is perceived as a redundant project initiated from outside the programme. </a:t>
            </a:r>
            <a:endParaRPr lang="en-GB" dirty="0" smtClean="0"/>
          </a:p>
          <a:p>
            <a:pPr lvl="1"/>
            <a:r>
              <a:rPr lang="en-GB" dirty="0" smtClean="0"/>
              <a:t>Perhaps </a:t>
            </a:r>
            <a:r>
              <a:rPr lang="en-GB" dirty="0"/>
              <a:t>our experiences of resistance in the PIE project are a response to efforts made by universities to increasingly be seen as concerned with ‘student experience’ which has led to the </a:t>
            </a:r>
            <a:r>
              <a:rPr lang="en-GB" dirty="0">
                <a:solidFill>
                  <a:srgbClr val="7030A0"/>
                </a:solidFill>
              </a:rPr>
              <a:t>higher education marketplace leaking into participatory approaches to teaching and learning in higher education.</a:t>
            </a:r>
            <a:endParaRPr lang="en-US" dirty="0">
              <a:solidFill>
                <a:srgbClr val="7030A0"/>
              </a:solidFill>
            </a:endParaRPr>
          </a:p>
          <a:p>
            <a:endParaRPr lang="en-US" dirty="0"/>
          </a:p>
        </p:txBody>
      </p:sp>
    </p:spTree>
    <p:extLst>
      <p:ext uri="{BB962C8B-B14F-4D97-AF65-F5344CB8AC3E}">
        <p14:creationId xmlns:p14="http://schemas.microsoft.com/office/powerpoint/2010/main" val="4107620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1664"/>
            <a:ext cx="8229600" cy="1143000"/>
          </a:xfrm>
        </p:spPr>
        <p:txBody>
          <a:bodyPr>
            <a:normAutofit fontScale="90000"/>
          </a:bodyPr>
          <a:lstStyle/>
          <a:p>
            <a:r>
              <a:rPr lang="en-US" sz="4000" b="1" dirty="0" smtClean="0">
                <a:solidFill>
                  <a:schemeClr val="accent4"/>
                </a:solidFill>
              </a:rPr>
              <a:t>An amplitude framework for evaluating student voice in higher education</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2232212"/>
          <a:ext cx="8229600" cy="3560572"/>
        </p:xfrm>
        <a:graphic>
          <a:graphicData uri="http://schemas.openxmlformats.org/drawingml/2006/table">
            <a:tbl>
              <a:tblPr firstRow="1" bandRow="1">
                <a:tableStyleId>{5C22544A-7EE6-4342-B048-85BDC9FD1C3A}</a:tableStyleId>
              </a:tblPr>
              <a:tblGrid>
                <a:gridCol w="2169459"/>
                <a:gridCol w="3048000"/>
                <a:gridCol w="3012141"/>
              </a:tblGrid>
              <a:tr h="370840">
                <a:tc>
                  <a:txBody>
                    <a:bodyPr/>
                    <a:lstStyle/>
                    <a:p>
                      <a:pPr marL="0" marR="0">
                        <a:lnSpc>
                          <a:spcPct val="115000"/>
                        </a:lnSpc>
                        <a:spcBef>
                          <a:spcPts val="0"/>
                        </a:spcBef>
                        <a:spcAft>
                          <a:spcPts val="0"/>
                        </a:spcAft>
                      </a:pPr>
                      <a:r>
                        <a:rPr lang="en-US" sz="1400" b="1" dirty="0">
                          <a:latin typeface="Calibri"/>
                          <a:ea typeface="Calibri"/>
                          <a:cs typeface="Times New Roman"/>
                        </a:rPr>
                        <a:t>FACTORS/CRITERIA</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Calibri"/>
                          <a:ea typeface="Calibri"/>
                          <a:cs typeface="Times New Roman"/>
                        </a:rPr>
                        <a:t>REACH</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Calibri"/>
                          <a:ea typeface="Calibri"/>
                          <a:cs typeface="Times New Roman"/>
                        </a:rPr>
                        <a:t>FITNESS</a:t>
                      </a:r>
                      <a:endParaRPr lang="en-US" sz="1400" dirty="0">
                        <a:latin typeface="Calibri"/>
                        <a:ea typeface="Times New Roman"/>
                        <a:cs typeface="Times New Roman"/>
                      </a:endParaRPr>
                    </a:p>
                  </a:txBody>
                  <a:tcPr marL="68580" marR="68580" marT="0" marB="0"/>
                </a:tc>
              </a:tr>
              <a:tr h="370840">
                <a:tc>
                  <a:txBody>
                    <a:bodyPr/>
                    <a:lstStyle/>
                    <a:p>
                      <a:pPr marL="0" marR="0">
                        <a:lnSpc>
                          <a:spcPct val="115000"/>
                        </a:lnSpc>
                        <a:spcBef>
                          <a:spcPts val="0"/>
                        </a:spcBef>
                        <a:spcAft>
                          <a:spcPts val="0"/>
                        </a:spcAft>
                      </a:pPr>
                      <a:r>
                        <a:rPr lang="en-US" sz="1400" b="1" dirty="0">
                          <a:latin typeface="Calibri"/>
                          <a:ea typeface="Calibri"/>
                          <a:cs typeface="Times New Roman"/>
                        </a:rPr>
                        <a:t>AIMS AND ASSUMPTIONS</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The extent to which all participants 'bought' in to the aims, identified problems and assumptions of the student voice project</a:t>
                      </a:r>
                      <a:r>
                        <a:rPr lang="en-US" sz="1400" dirty="0" smtClean="0">
                          <a:latin typeface="Calibri"/>
                          <a:ea typeface="Calibri"/>
                          <a:cs typeface="Times New Roman"/>
                        </a:rPr>
                        <a:t>.</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The extent to which the assumptions on which the student voice project is based are accurate or evidenced based</a:t>
                      </a:r>
                      <a:r>
                        <a:rPr lang="en-US" sz="1400" dirty="0" smtClean="0">
                          <a:latin typeface="Calibri"/>
                          <a:ea typeface="Calibri"/>
                          <a:cs typeface="Times New Roman"/>
                        </a:rPr>
                        <a:t>.</a:t>
                      </a:r>
                      <a:endParaRPr lang="en-US" sz="1400" dirty="0">
                        <a:latin typeface="Calibri"/>
                        <a:ea typeface="Times New Roman"/>
                        <a:cs typeface="Times New Roman"/>
                      </a:endParaRPr>
                    </a:p>
                  </a:txBody>
                  <a:tcPr marL="68580" marR="68580" marT="0" marB="0"/>
                </a:tc>
              </a:tr>
              <a:tr h="370840">
                <a:tc>
                  <a:txBody>
                    <a:bodyPr/>
                    <a:lstStyle/>
                    <a:p>
                      <a:pPr marL="0" marR="0">
                        <a:lnSpc>
                          <a:spcPct val="115000"/>
                        </a:lnSpc>
                        <a:spcBef>
                          <a:spcPts val="0"/>
                        </a:spcBef>
                        <a:spcAft>
                          <a:spcPts val="0"/>
                        </a:spcAft>
                      </a:pPr>
                      <a:r>
                        <a:rPr lang="en-US" sz="1400" b="1" dirty="0">
                          <a:latin typeface="Calibri"/>
                          <a:ea typeface="Calibri"/>
                          <a:cs typeface="Times New Roman"/>
                        </a:rPr>
                        <a:t>PROCESS</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endParaRPr lang="en-US" sz="1400" dirty="0" smtClean="0">
                        <a:latin typeface="Calibri"/>
                        <a:ea typeface="Calibri"/>
                        <a:cs typeface="Times New Roman"/>
                      </a:endParaRPr>
                    </a:p>
                    <a:p>
                      <a:pPr marL="0" marR="0">
                        <a:lnSpc>
                          <a:spcPct val="115000"/>
                        </a:lnSpc>
                        <a:spcBef>
                          <a:spcPts val="0"/>
                        </a:spcBef>
                        <a:spcAft>
                          <a:spcPts val="0"/>
                        </a:spcAft>
                      </a:pPr>
                      <a:r>
                        <a:rPr lang="en-US" sz="1400" dirty="0" smtClean="0">
                          <a:latin typeface="Calibri"/>
                          <a:ea typeface="Calibri"/>
                          <a:cs typeface="Times New Roman"/>
                        </a:rPr>
                        <a:t>The </a:t>
                      </a:r>
                      <a:r>
                        <a:rPr lang="en-US" sz="1400" dirty="0">
                          <a:latin typeface="Calibri"/>
                          <a:ea typeface="Calibri"/>
                          <a:cs typeface="Times New Roman"/>
                        </a:rPr>
                        <a:t>extent to which all participants in the project had opportunities to influence, make choices and have a voice. </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The extent to which processes are put in place/ planned into the student voice project to enable meaningful responses to the student voice</a:t>
                      </a:r>
                      <a:endParaRPr lang="en-US" sz="1400" dirty="0">
                        <a:latin typeface="Calibri"/>
                        <a:ea typeface="Times New Roman"/>
                        <a:cs typeface="Times New Roman"/>
                      </a:endParaRPr>
                    </a:p>
                    <a:p>
                      <a:pPr marL="0" marR="0">
                        <a:lnSpc>
                          <a:spcPct val="115000"/>
                        </a:lnSpc>
                        <a:spcBef>
                          <a:spcPts val="0"/>
                        </a:spcBef>
                        <a:spcAft>
                          <a:spcPts val="0"/>
                        </a:spcAft>
                      </a:pPr>
                      <a:r>
                        <a:rPr lang="en-US" sz="1400" dirty="0">
                          <a:latin typeface="Calibri"/>
                          <a:ea typeface="Calibri"/>
                          <a:cs typeface="Times New Roman"/>
                        </a:rPr>
                        <a:t>The extent to which university personnel have the power or are willing to act on student voices </a:t>
                      </a:r>
                      <a:endParaRPr lang="en-US" sz="1400" dirty="0">
                        <a:latin typeface="Calibri"/>
                        <a:ea typeface="Times New Roman"/>
                        <a:cs typeface="Times New Roman"/>
                      </a:endParaRPr>
                    </a:p>
                  </a:txBody>
                  <a:tcPr marL="68580" marR="68580" marT="0" marB="0"/>
                </a:tc>
              </a:tr>
              <a:tr h="370840">
                <a:tc>
                  <a:txBody>
                    <a:bodyPr/>
                    <a:lstStyle/>
                    <a:p>
                      <a:pPr marL="0" marR="0">
                        <a:lnSpc>
                          <a:spcPct val="115000"/>
                        </a:lnSpc>
                        <a:spcBef>
                          <a:spcPts val="0"/>
                        </a:spcBef>
                        <a:spcAft>
                          <a:spcPts val="0"/>
                        </a:spcAft>
                      </a:pPr>
                      <a:r>
                        <a:rPr lang="en-US" sz="1400" b="1" dirty="0">
                          <a:latin typeface="Calibri"/>
                          <a:ea typeface="Calibri"/>
                          <a:cs typeface="Times New Roman"/>
                        </a:rPr>
                        <a:t>OUTCOMES</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Extent to which transformation occurs for both students and </a:t>
                      </a:r>
                      <a:r>
                        <a:rPr lang="en-US" sz="1400" dirty="0" smtClean="0">
                          <a:latin typeface="Calibri"/>
                          <a:ea typeface="Calibri"/>
                          <a:cs typeface="Times New Roman"/>
                        </a:rPr>
                        <a:t>tutors</a:t>
                      </a:r>
                      <a:endParaRPr lang="en-US" sz="14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Calibri"/>
                          <a:ea typeface="Calibri"/>
                          <a:cs typeface="Times New Roman"/>
                        </a:rPr>
                        <a:t>The extent to which students and staff understand one another </a:t>
                      </a:r>
                      <a:r>
                        <a:rPr lang="en-US" sz="1400" dirty="0" smtClean="0">
                          <a:latin typeface="Calibri"/>
                          <a:ea typeface="Calibri"/>
                          <a:cs typeface="Times New Roman"/>
                        </a:rPr>
                        <a:t>better</a:t>
                      </a:r>
                      <a:endParaRPr lang="en-US" sz="1400" dirty="0">
                        <a:latin typeface="Calibri"/>
                        <a:ea typeface="Times New Roman"/>
                        <a:cs typeface="Times New Roman"/>
                      </a:endParaRPr>
                    </a:p>
                  </a:txBody>
                  <a:tcPr marL="68580" marR="68580" marT="0" marB="0"/>
                </a:tc>
              </a:tr>
            </a:tbl>
          </a:graphicData>
        </a:graphic>
      </p:graphicFrame>
      <p:sp>
        <p:nvSpPr>
          <p:cNvPr id="5" name="TextBox 4"/>
          <p:cNvSpPr txBox="1"/>
          <p:nvPr/>
        </p:nvSpPr>
        <p:spPr>
          <a:xfrm>
            <a:off x="295835" y="6131859"/>
            <a:ext cx="8390965" cy="369332"/>
          </a:xfrm>
          <a:prstGeom prst="rect">
            <a:avLst/>
          </a:prstGeom>
          <a:noFill/>
        </p:spPr>
        <p:txBody>
          <a:bodyPr wrap="square" rtlCol="0">
            <a:spAutoFit/>
          </a:bodyPr>
          <a:lstStyle/>
          <a:p>
            <a:r>
              <a:rPr lang="en-US" dirty="0" smtClean="0"/>
              <a:t>© Seale (2014) </a:t>
            </a:r>
            <a:endParaRPr lang="en-US" dirty="0"/>
          </a:p>
        </p:txBody>
      </p:sp>
    </p:spTree>
    <p:extLst>
      <p:ext uri="{BB962C8B-B14F-4D97-AF65-F5344CB8AC3E}">
        <p14:creationId xmlns:p14="http://schemas.microsoft.com/office/powerpoint/2010/main" val="121076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0369" y="1821956"/>
            <a:ext cx="7488758" cy="4070844"/>
          </a:xfrm>
        </p:spPr>
        <p:txBody>
          <a:bodyPr>
            <a:noAutofit/>
          </a:bodyPr>
          <a:lstStyle/>
          <a:p>
            <a:r>
              <a:rPr lang="en-GB" sz="3200" dirty="0" smtClean="0"/>
              <a:t>If we as a community can underpin our work with theoretical and methodological frameworks and critically examine our findings then when we write up our internal student voice projects there is no reason why what we produce should not be labelled research instead of scholarship. </a:t>
            </a:r>
            <a:r>
              <a:rPr lang="en-GB" sz="3200" dirty="0"/>
              <a:t/>
            </a:r>
            <a:br>
              <a:rPr lang="en-GB" sz="3200" dirty="0"/>
            </a:br>
            <a:endParaRPr lang="en-GB" sz="3200" dirty="0"/>
          </a:p>
        </p:txBody>
      </p:sp>
      <p:sp>
        <p:nvSpPr>
          <p:cNvPr id="3" name="Text Placeholder 2"/>
          <p:cNvSpPr>
            <a:spLocks noGrp="1"/>
          </p:cNvSpPr>
          <p:nvPr>
            <p:ph type="subTitle" idx="1"/>
          </p:nvPr>
        </p:nvSpPr>
        <p:spPr>
          <a:xfrm>
            <a:off x="1064117" y="1027856"/>
            <a:ext cx="5400000" cy="498598"/>
          </a:xfrm>
        </p:spPr>
        <p:txBody>
          <a:bodyPr>
            <a:normAutofit fontScale="92500" lnSpcReduction="20000"/>
          </a:bodyPr>
          <a:lstStyle/>
          <a:p>
            <a:r>
              <a:rPr lang="en-GB" sz="4400" b="1" dirty="0" smtClean="0">
                <a:solidFill>
                  <a:srgbClr val="7030A0"/>
                </a:solidFill>
              </a:rPr>
              <a:t>ARGUMENT THREE</a:t>
            </a:r>
            <a:endParaRPr lang="en-GB" sz="4400" b="1" dirty="0">
              <a:solidFill>
                <a:srgbClr val="7030A0"/>
              </a:solidFill>
            </a:endParaRPr>
          </a:p>
        </p:txBody>
      </p:sp>
    </p:spTree>
    <p:extLst>
      <p:ext uri="{BB962C8B-B14F-4D97-AF65-F5344CB8AC3E}">
        <p14:creationId xmlns:p14="http://schemas.microsoft.com/office/powerpoint/2010/main" val="2737299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08912" cy="1362075"/>
          </a:xfrm>
        </p:spPr>
        <p:txBody>
          <a:bodyPr>
            <a:normAutofit fontScale="90000"/>
          </a:bodyPr>
          <a:lstStyle/>
          <a:p>
            <a:pPr>
              <a:defRPr/>
            </a:pPr>
            <a:r>
              <a:rPr lang="en-GB" sz="4400" dirty="0">
                <a:solidFill>
                  <a:schemeClr val="accent4"/>
                </a:solidFill>
              </a:rPr>
              <a:t>Research that TRANSFORMS OUR OWN AND OTHERS UNDERSTANDING</a:t>
            </a:r>
            <a:r>
              <a:rPr lang="en-GB" sz="4400" dirty="0" smtClean="0">
                <a:solidFill>
                  <a:schemeClr val="accent4"/>
                </a:solidFill>
              </a:rPr>
              <a:t/>
            </a:r>
            <a:br>
              <a:rPr lang="en-GB" sz="4400" dirty="0" smtClean="0">
                <a:solidFill>
                  <a:schemeClr val="accent4"/>
                </a:solidFill>
              </a:rPr>
            </a:br>
            <a:r>
              <a:rPr lang="en-GB" sz="4400" dirty="0" smtClean="0">
                <a:solidFill>
                  <a:schemeClr val="accent4"/>
                </a:solidFill>
              </a:rPr>
              <a:t/>
            </a:r>
            <a:br>
              <a:rPr lang="en-GB" sz="4400" dirty="0" smtClean="0">
                <a:solidFill>
                  <a:schemeClr val="accent4"/>
                </a:solidFill>
              </a:rPr>
            </a:br>
            <a:r>
              <a:rPr lang="en-GB" sz="4400" dirty="0" smtClean="0">
                <a:solidFill>
                  <a:schemeClr val="accent4"/>
                </a:solidFill>
              </a:rPr>
              <a:t/>
            </a:r>
            <a:br>
              <a:rPr lang="en-GB" sz="4400" dirty="0" smtClean="0">
                <a:solidFill>
                  <a:schemeClr val="accent4"/>
                </a:solidFill>
              </a:rPr>
            </a:br>
            <a:r>
              <a:rPr lang="en-GB" sz="4400" dirty="0" smtClean="0">
                <a:solidFill>
                  <a:schemeClr val="accent4"/>
                </a:solidFill>
              </a:rPr>
              <a:t/>
            </a:r>
            <a:br>
              <a:rPr lang="en-GB" sz="4400" dirty="0" smtClean="0">
                <a:solidFill>
                  <a:schemeClr val="accent4"/>
                </a:solidFill>
              </a:rPr>
            </a:br>
            <a:endParaRPr lang="en-GB" sz="4400" dirty="0">
              <a:solidFill>
                <a:schemeClr val="accent4"/>
              </a:solidFill>
            </a:endParaRPr>
          </a:p>
        </p:txBody>
      </p:sp>
      <p:sp>
        <p:nvSpPr>
          <p:cNvPr id="3" name="Title 1"/>
          <p:cNvSpPr txBox="1">
            <a:spLocks/>
          </p:cNvSpPr>
          <p:nvPr/>
        </p:nvSpPr>
        <p:spPr>
          <a:xfrm>
            <a:off x="539552" y="2636912"/>
            <a:ext cx="8280920" cy="3168352"/>
          </a:xfrm>
          <a:prstGeom prst="rect">
            <a:avLst/>
          </a:prstGeom>
        </p:spPr>
        <p:txBody>
          <a:bodyPr vert="horz" lIns="91440" tIns="45720" rIns="91440" bIns="45720" rtlCol="0" anchor="t">
            <a:normAutofit fontScale="2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11200" b="1" cap="all" dirty="0" smtClean="0">
                <a:latin typeface="+mj-lt"/>
                <a:ea typeface="+mj-ea"/>
                <a:cs typeface="+mj-cs"/>
              </a:rPr>
              <a:t>SOMETIMES THE BIG THINGS MATTER (</a:t>
            </a:r>
            <a:r>
              <a:rPr lang="en-GB" sz="11200" b="1" cap="all" dirty="0" err="1" smtClean="0">
                <a:latin typeface="+mj-lt"/>
                <a:ea typeface="+mj-ea"/>
                <a:cs typeface="+mj-cs"/>
              </a:rPr>
              <a:t>lexdis</a:t>
            </a:r>
            <a:r>
              <a:rPr lang="en-GB" sz="11200" b="1" cap="all" dirty="0" smtClean="0">
                <a:latin typeface="+mj-lt"/>
                <a:ea typeface="+mj-ea"/>
                <a:cs typeface="+mj-cs"/>
              </a:rPr>
              <a: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11200" b="1" i="0" u="none" strike="noStrike" kern="1200" cap="all" spc="0" normalizeH="0" baseline="0" noProof="0" dirty="0" smtClean="0">
                <a:ln>
                  <a:noFill/>
                </a:ln>
                <a:solidFill>
                  <a:schemeClr val="accent5"/>
                </a:solidFill>
                <a:effectLst/>
                <a:uLnTx/>
                <a:uFillTx/>
                <a:latin typeface="+mj-lt"/>
                <a:ea typeface="+mj-ea"/>
                <a:cs typeface="+mj-cs"/>
              </a:rPr>
              <a:t/>
            </a:r>
            <a:br>
              <a:rPr kumimoji="0" lang="en-GB" sz="11200" b="1" i="0" u="none" strike="noStrike" kern="1200" cap="all" spc="0" normalizeH="0" baseline="0" noProof="0" dirty="0" smtClean="0">
                <a:ln>
                  <a:noFill/>
                </a:ln>
                <a:solidFill>
                  <a:schemeClr val="accent5"/>
                </a:solidFill>
                <a:effectLst/>
                <a:uLnTx/>
                <a:uFillTx/>
                <a:latin typeface="+mj-lt"/>
                <a:ea typeface="+mj-ea"/>
                <a:cs typeface="+mj-cs"/>
              </a:rPr>
            </a:br>
            <a:r>
              <a:rPr kumimoji="0" lang="en-GB" sz="11200" b="1" i="0" u="none" strike="noStrike" kern="1200" cap="all" spc="0" normalizeH="0" baseline="0" noProof="0" dirty="0" smtClean="0">
                <a:ln>
                  <a:noFill/>
                </a:ln>
                <a:solidFill>
                  <a:schemeClr val="accent5"/>
                </a:solidFill>
                <a:effectLst/>
                <a:uLnTx/>
                <a:uFillTx/>
                <a:latin typeface="+mj-lt"/>
                <a:ea typeface="+mj-ea"/>
                <a:cs typeface="+mj-cs"/>
              </a:rPr>
              <a:t/>
            </a:r>
            <a:br>
              <a:rPr kumimoji="0" lang="en-GB" sz="11200" b="1" i="0" u="none" strike="noStrike" kern="1200" cap="all" spc="0" normalizeH="0" baseline="0" noProof="0" dirty="0" smtClean="0">
                <a:ln>
                  <a:noFill/>
                </a:ln>
                <a:solidFill>
                  <a:schemeClr val="accent5"/>
                </a:solidFill>
                <a:effectLst/>
                <a:uLnTx/>
                <a:uFillTx/>
                <a:latin typeface="+mj-lt"/>
                <a:ea typeface="+mj-ea"/>
                <a:cs typeface="+mj-cs"/>
              </a:rPr>
            </a:br>
            <a:r>
              <a:rPr kumimoji="0" lang="en-GB" sz="11200" b="1" i="0" u="none" strike="noStrike" kern="1200" cap="all" spc="0" normalizeH="0" baseline="0" noProof="0" dirty="0" smtClean="0">
                <a:ln>
                  <a:noFill/>
                </a:ln>
                <a:effectLst/>
                <a:uLnTx/>
                <a:uFillTx/>
                <a:latin typeface="+mj-lt"/>
                <a:ea typeface="+mj-ea"/>
                <a:cs typeface="+mj-cs"/>
              </a:rPr>
              <a:t>SOMETIMES</a:t>
            </a:r>
            <a:r>
              <a:rPr kumimoji="0" lang="en-GB" sz="11200" b="1" i="0" u="none" strike="noStrike" kern="1200" cap="all" spc="0" normalizeH="0" noProof="0" dirty="0" smtClean="0">
                <a:ln>
                  <a:noFill/>
                </a:ln>
                <a:effectLst/>
                <a:uLnTx/>
                <a:uFillTx/>
                <a:latin typeface="+mj-lt"/>
                <a:ea typeface="+mj-ea"/>
                <a:cs typeface="+mj-cs"/>
              </a:rPr>
              <a:t> THE LITTLE THINGS MATTER (pairs)</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11200" b="1" cap="all" dirty="0" smtClean="0">
              <a:solidFill>
                <a:schemeClr val="accent5"/>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11200" b="1" i="0" u="none" strike="noStrike" kern="1200" cap="all" spc="0" normalizeH="0" noProof="0" dirty="0" smtClean="0">
              <a:ln>
                <a:noFill/>
              </a:ln>
              <a:solidFill>
                <a:schemeClr val="accent5"/>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GB" sz="11200" b="1" cap="all" dirty="0" smtClean="0">
                <a:latin typeface="+mj-lt"/>
                <a:ea typeface="+mj-ea"/>
                <a:cs typeface="+mj-cs"/>
              </a:rPr>
              <a:t>SOMETIMES THE SEARCH FOR WHAT we think MATTERS IS AN INTRUSION (pie)</a:t>
            </a:r>
            <a:endParaRPr kumimoji="0" lang="en-GB" sz="11200" b="1" i="0" u="none" strike="noStrike" kern="1200" cap="all" spc="0" normalizeH="0" noProof="0" dirty="0" smtClean="0">
              <a:ln>
                <a:noFill/>
              </a:ln>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4400" b="1" cap="all" dirty="0" smtClean="0">
              <a:solidFill>
                <a:schemeClr val="accent4"/>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4400" b="1" i="0" u="none" strike="noStrike" kern="1200" cap="all" spc="0" normalizeH="0" noProof="0" dirty="0" smtClean="0">
              <a:ln>
                <a:noFill/>
              </a:ln>
              <a:solidFill>
                <a:schemeClr val="accent4"/>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4400" b="1" i="0" u="none" strike="noStrike" kern="1200" cap="all" spc="0" normalizeH="0" noProof="0" dirty="0" smtClean="0">
              <a:ln>
                <a:noFill/>
              </a:ln>
              <a:solidFill>
                <a:schemeClr val="accent4"/>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4400" b="1" cap="all" dirty="0" smtClean="0">
              <a:solidFill>
                <a:schemeClr val="accent4"/>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4400" b="1" i="0" u="none" strike="noStrike" kern="1200" cap="all" spc="0" normalizeH="0" noProof="0" dirty="0" smtClean="0">
              <a:ln>
                <a:noFill/>
              </a:ln>
              <a:solidFill>
                <a:schemeClr val="accent4"/>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4400" b="1" cap="all" baseline="0" dirty="0" smtClean="0">
              <a:solidFill>
                <a:schemeClr val="accent4"/>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all" spc="0" normalizeH="0" baseline="0" noProof="0" dirty="0" smtClean="0">
                <a:ln>
                  <a:noFill/>
                </a:ln>
                <a:solidFill>
                  <a:schemeClr val="accent4"/>
                </a:solidFill>
                <a:effectLst/>
                <a:uLnTx/>
                <a:uFillTx/>
                <a:latin typeface="+mj-lt"/>
                <a:ea typeface="+mj-ea"/>
                <a:cs typeface="+mj-cs"/>
              </a:rPr>
              <a:t/>
            </a:r>
            <a:br>
              <a:rPr kumimoji="0" lang="en-GB" sz="4400" b="1" i="0" u="none" strike="noStrike" kern="1200" cap="all" spc="0" normalizeH="0" baseline="0" noProof="0" dirty="0" smtClean="0">
                <a:ln>
                  <a:noFill/>
                </a:ln>
                <a:solidFill>
                  <a:schemeClr val="accent4"/>
                </a:solidFill>
                <a:effectLst/>
                <a:uLnTx/>
                <a:uFillTx/>
                <a:latin typeface="+mj-lt"/>
                <a:ea typeface="+mj-ea"/>
                <a:cs typeface="+mj-cs"/>
              </a:rPr>
            </a:br>
            <a:r>
              <a:rPr kumimoji="0" lang="en-GB" sz="4400" b="1" i="0" u="none" strike="noStrike" kern="1200" cap="all" spc="0" normalizeH="0" baseline="0" noProof="0" dirty="0" smtClean="0">
                <a:ln>
                  <a:noFill/>
                </a:ln>
                <a:solidFill>
                  <a:schemeClr val="accent4"/>
                </a:solidFill>
                <a:effectLst/>
                <a:uLnTx/>
                <a:uFillTx/>
                <a:latin typeface="+mj-lt"/>
                <a:ea typeface="+mj-ea"/>
                <a:cs typeface="+mj-cs"/>
              </a:rPr>
              <a:t/>
            </a:r>
            <a:br>
              <a:rPr kumimoji="0" lang="en-GB" sz="4400" b="1" i="0" u="none" strike="noStrike" kern="1200" cap="all" spc="0" normalizeH="0" baseline="0" noProof="0" dirty="0" smtClean="0">
                <a:ln>
                  <a:noFill/>
                </a:ln>
                <a:solidFill>
                  <a:schemeClr val="accent4"/>
                </a:solidFill>
                <a:effectLst/>
                <a:uLnTx/>
                <a:uFillTx/>
                <a:latin typeface="+mj-lt"/>
                <a:ea typeface="+mj-ea"/>
                <a:cs typeface="+mj-cs"/>
              </a:rPr>
            </a:br>
            <a:endParaRPr kumimoji="0" lang="en-GB" sz="4400" b="1" i="0" u="none" strike="noStrike" kern="1200" cap="all" spc="0" normalizeH="0" baseline="0" noProof="0" dirty="0">
              <a:ln>
                <a:noFill/>
              </a:ln>
              <a:solidFill>
                <a:schemeClr val="accent4"/>
              </a:solidFill>
              <a:effectLst/>
              <a:uLnTx/>
              <a:uFillTx/>
              <a:latin typeface="+mj-lt"/>
              <a:ea typeface="+mj-ea"/>
              <a:cs typeface="+mj-cs"/>
            </a:endParaRPr>
          </a:p>
        </p:txBody>
      </p:sp>
    </p:spTree>
    <p:extLst>
      <p:ext uri="{BB962C8B-B14F-4D97-AF65-F5344CB8AC3E}">
        <p14:creationId xmlns:p14="http://schemas.microsoft.com/office/powerpoint/2010/main" val="1803041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51520" y="332656"/>
            <a:ext cx="7056586" cy="1224136"/>
          </a:xfrm>
        </p:spPr>
        <p:txBody>
          <a:bodyPr>
            <a:normAutofit/>
          </a:bodyPr>
          <a:lstStyle/>
          <a:p>
            <a:pPr algn="l"/>
            <a:r>
              <a:rPr lang="en-GB" sz="3800" dirty="0" smtClean="0">
                <a:solidFill>
                  <a:schemeClr val="accent4"/>
                </a:solidFill>
              </a:rPr>
              <a:t>LEXDIS: </a:t>
            </a:r>
            <a:r>
              <a:rPr lang="en-GB" sz="3800" dirty="0">
                <a:solidFill>
                  <a:schemeClr val="accent4"/>
                </a:solidFill>
              </a:rPr>
              <a:t>The big things </a:t>
            </a:r>
            <a:r>
              <a:rPr lang="en-GB" sz="3800" dirty="0" smtClean="0">
                <a:solidFill>
                  <a:schemeClr val="accent4"/>
                </a:solidFill>
              </a:rPr>
              <a:t>matter</a:t>
            </a:r>
            <a:endParaRPr lang="en-GB" sz="3800" dirty="0">
              <a:solidFill>
                <a:schemeClr val="accent4"/>
              </a:solidFill>
            </a:endParaRPr>
          </a:p>
        </p:txBody>
      </p:sp>
      <p:sp>
        <p:nvSpPr>
          <p:cNvPr id="28675" name="Rectangle 3"/>
          <p:cNvSpPr>
            <a:spLocks noGrp="1" noChangeArrowheads="1"/>
          </p:cNvSpPr>
          <p:nvPr>
            <p:ph idx="1"/>
          </p:nvPr>
        </p:nvSpPr>
        <p:spPr>
          <a:xfrm>
            <a:off x="179512" y="1916832"/>
            <a:ext cx="8496300" cy="4536504"/>
          </a:xfrm>
        </p:spPr>
        <p:txBody>
          <a:bodyPr/>
          <a:lstStyle/>
          <a:p>
            <a:r>
              <a:rPr lang="en-GB" dirty="0" smtClean="0"/>
              <a:t>Digital agility</a:t>
            </a:r>
          </a:p>
          <a:p>
            <a:r>
              <a:rPr lang="en-GB" dirty="0" smtClean="0"/>
              <a:t>Disastrous pedagogy</a:t>
            </a:r>
          </a:p>
          <a:p>
            <a:r>
              <a:rPr lang="en-GB" dirty="0" smtClean="0"/>
              <a:t>Digital decision-making</a:t>
            </a:r>
          </a:p>
          <a:p>
            <a:r>
              <a:rPr lang="en-GB" dirty="0" smtClean="0"/>
              <a:t>Digital dilemmas</a:t>
            </a:r>
          </a:p>
        </p:txBody>
      </p:sp>
      <p:pic>
        <p:nvPicPr>
          <p:cNvPr id="4" name="Picture 10" descr="signposts.jpg"/>
          <p:cNvPicPr>
            <a:picLocks noChangeAspect="1"/>
          </p:cNvPicPr>
          <p:nvPr/>
        </p:nvPicPr>
        <p:blipFill>
          <a:blip r:embed="rId3" cstate="print"/>
          <a:srcRect/>
          <a:stretch>
            <a:fillRect/>
          </a:stretch>
        </p:blipFill>
        <p:spPr bwMode="auto">
          <a:xfrm>
            <a:off x="4716016" y="1916832"/>
            <a:ext cx="4211960" cy="3069758"/>
          </a:xfrm>
          <a:prstGeom prst="rect">
            <a:avLst/>
          </a:prstGeom>
          <a:noFill/>
          <a:ln w="9525">
            <a:noFill/>
            <a:miter lim="800000"/>
            <a:headEnd/>
            <a:tailEnd/>
          </a:ln>
        </p:spPr>
      </p:pic>
    </p:spTree>
    <p:extLst>
      <p:ext uri="{BB962C8B-B14F-4D97-AF65-F5344CB8AC3E}">
        <p14:creationId xmlns:p14="http://schemas.microsoft.com/office/powerpoint/2010/main" val="2642033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accent4"/>
                </a:solidFill>
              </a:rPr>
              <a:t>PAIRS: The </a:t>
            </a:r>
            <a:r>
              <a:rPr lang="en-GB" dirty="0">
                <a:solidFill>
                  <a:schemeClr val="accent4"/>
                </a:solidFill>
              </a:rPr>
              <a:t>little things matter </a:t>
            </a:r>
            <a:r>
              <a:rPr lang="en-GB" dirty="0">
                <a:solidFill>
                  <a:schemeClr val="bg1"/>
                </a:solidFill>
              </a:rPr>
              <a:t>..</a:t>
            </a:r>
          </a:p>
        </p:txBody>
      </p:sp>
      <p:sp>
        <p:nvSpPr>
          <p:cNvPr id="3" name="Text Placeholder 2"/>
          <p:cNvSpPr>
            <a:spLocks noGrp="1"/>
          </p:cNvSpPr>
          <p:nvPr>
            <p:ph type="body" sz="half" idx="1"/>
          </p:nvPr>
        </p:nvSpPr>
        <p:spPr>
          <a:xfrm>
            <a:off x="179512" y="1628800"/>
            <a:ext cx="7272808" cy="4968552"/>
          </a:xfrm>
        </p:spPr>
        <p:txBody>
          <a:bodyPr>
            <a:normAutofit/>
          </a:bodyPr>
          <a:lstStyle/>
          <a:p>
            <a:pPr>
              <a:buNone/>
            </a:pPr>
            <a:r>
              <a:rPr lang="en-GB" sz="2800" dirty="0">
                <a:solidFill>
                  <a:schemeClr val="bg2"/>
                </a:solidFill>
              </a:rPr>
              <a:t>	</a:t>
            </a:r>
            <a:r>
              <a:rPr lang="en-GB" sz="2400" dirty="0"/>
              <a:t>The most funny and convenient thing is: instead of going to the post office that is 3 minutes on foot from our building we can leave our letters in a specific place in the reception and </a:t>
            </a:r>
            <a:r>
              <a:rPr lang="en-GB" sz="2400" dirty="0">
                <a:solidFill>
                  <a:srgbClr val="7030A0"/>
                </a:solidFill>
              </a:rPr>
              <a:t>our letters will be posted for us</a:t>
            </a:r>
            <a:r>
              <a:rPr lang="en-GB" sz="2400" dirty="0"/>
              <a:t>. Sometimes I am saying to myself that all these things are spoiling us, but the best thing that I have to do is just to relax and enjoy them. Do you remember the problems we had in our old university? The university here and all the professors are much better than those we had there.[..] You can feel that they care about your progress, </a:t>
            </a:r>
            <a:r>
              <a:rPr lang="en-GB" sz="2400" dirty="0">
                <a:solidFill>
                  <a:srgbClr val="7030A0"/>
                </a:solidFill>
              </a:rPr>
              <a:t>they care about your problems </a:t>
            </a:r>
            <a:r>
              <a:rPr lang="en-GB" sz="2400" dirty="0"/>
              <a:t>and of course they are continuously trying to make things better</a:t>
            </a:r>
          </a:p>
          <a:p>
            <a:pPr>
              <a:buNone/>
            </a:pPr>
            <a:endParaRPr lang="en-GB" sz="2800" dirty="0">
              <a:solidFill>
                <a:schemeClr val="bg2"/>
              </a:solidFill>
            </a:endParaRPr>
          </a:p>
          <a:p>
            <a:pPr>
              <a:buNone/>
            </a:pPr>
            <a:endParaRPr lang="en-GB" dirty="0">
              <a:solidFill>
                <a:schemeClr val="bg2"/>
              </a:solidFill>
            </a:endParaRPr>
          </a:p>
        </p:txBody>
      </p:sp>
    </p:spTree>
    <p:extLst>
      <p:ext uri="{BB962C8B-B14F-4D97-AF65-F5344CB8AC3E}">
        <p14:creationId xmlns:p14="http://schemas.microsoft.com/office/powerpoint/2010/main" val="2959217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1143000"/>
          </a:xfrm>
        </p:spPr>
        <p:txBody>
          <a:bodyPr>
            <a:normAutofit fontScale="90000"/>
          </a:bodyPr>
          <a:lstStyle/>
          <a:p>
            <a:r>
              <a:rPr lang="en-US" b="1" dirty="0" smtClean="0">
                <a:solidFill>
                  <a:schemeClr val="accent4"/>
                </a:solidFill>
              </a:rPr>
              <a:t>PIE: When searching for what we think matters is an intrusion</a:t>
            </a:r>
            <a:endParaRPr lang="en-US" b="1" dirty="0">
              <a:solidFill>
                <a:schemeClr val="accent4"/>
              </a:solidFill>
            </a:endParaRPr>
          </a:p>
        </p:txBody>
      </p:sp>
      <p:sp>
        <p:nvSpPr>
          <p:cNvPr id="3" name="Content Placeholder 2"/>
          <p:cNvSpPr>
            <a:spLocks noGrp="1"/>
          </p:cNvSpPr>
          <p:nvPr>
            <p:ph idx="1"/>
          </p:nvPr>
        </p:nvSpPr>
        <p:spPr>
          <a:xfrm>
            <a:off x="359097" y="1855694"/>
            <a:ext cx="8229600" cy="4525963"/>
          </a:xfrm>
        </p:spPr>
        <p:txBody>
          <a:bodyPr>
            <a:normAutofit fontScale="92500" lnSpcReduction="20000"/>
          </a:bodyPr>
          <a:lstStyle/>
          <a:p>
            <a:pPr>
              <a:buNone/>
            </a:pPr>
            <a:r>
              <a:rPr lang="en-GB" dirty="0" smtClean="0"/>
              <a:t>	“The </a:t>
            </a:r>
            <a:r>
              <a:rPr lang="en-GB" dirty="0"/>
              <a:t>purpose of the project was to access student voice; an activity that has increased significantly with the consumerist focus of HE; however the opportunity to express my views about my course was not a significant motivator in my decision to take part. </a:t>
            </a:r>
            <a:r>
              <a:rPr lang="en-GB" dirty="0">
                <a:solidFill>
                  <a:srgbClr val="7030A0"/>
                </a:solidFill>
              </a:rPr>
              <a:t>Firstly I am generally content with my university experience, so I did not feel that I had a particular grievance </a:t>
            </a:r>
            <a:r>
              <a:rPr lang="en-GB" dirty="0"/>
              <a:t>I needed to air or that I previously did not have a channel to do this if I did have a problem. I find people are more likely to seek the opportunity to air views if they perceive that something is wrong.  </a:t>
            </a:r>
            <a:r>
              <a:rPr lang="en-GB" dirty="0">
                <a:solidFill>
                  <a:srgbClr val="7030A0"/>
                </a:solidFill>
              </a:rPr>
              <a:t>Also, the University regularly designs questionnaires to harness student opinion</a:t>
            </a:r>
            <a:r>
              <a:rPr lang="en-GB" dirty="0"/>
              <a:t>, and it did feel slightly that I would be repeating views I had already </a:t>
            </a:r>
            <a:r>
              <a:rPr lang="en-GB" dirty="0" smtClean="0"/>
              <a:t>expressed”.</a:t>
            </a:r>
            <a:endParaRPr lang="en-US" dirty="0"/>
          </a:p>
        </p:txBody>
      </p:sp>
    </p:spTree>
    <p:extLst>
      <p:ext uri="{BB962C8B-B14F-4D97-AF65-F5344CB8AC3E}">
        <p14:creationId xmlns:p14="http://schemas.microsoft.com/office/powerpoint/2010/main" val="3844724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3062" y="436501"/>
            <a:ext cx="5400000" cy="553998"/>
          </a:xfrm>
        </p:spPr>
        <p:txBody>
          <a:bodyPr/>
          <a:lstStyle/>
          <a:p>
            <a:r>
              <a:rPr lang="en-GB" sz="4000" dirty="0" smtClean="0">
                <a:solidFill>
                  <a:schemeClr val="accent4"/>
                </a:solidFill>
              </a:rPr>
              <a:t>References</a:t>
            </a:r>
            <a:endParaRPr lang="en-GB" sz="4000" dirty="0">
              <a:solidFill>
                <a:schemeClr val="accent4"/>
              </a:solidFill>
            </a:endParaRPr>
          </a:p>
        </p:txBody>
      </p:sp>
      <p:sp>
        <p:nvSpPr>
          <p:cNvPr id="3" name="Content Placeholder 2"/>
          <p:cNvSpPr>
            <a:spLocks noGrp="1"/>
          </p:cNvSpPr>
          <p:nvPr>
            <p:ph type="subTitle" idx="1"/>
          </p:nvPr>
        </p:nvSpPr>
        <p:spPr>
          <a:xfrm>
            <a:off x="452582" y="1265381"/>
            <a:ext cx="8118763" cy="5098473"/>
          </a:xfrm>
        </p:spPr>
        <p:txBody>
          <a:bodyPr>
            <a:normAutofit/>
          </a:bodyPr>
          <a:lstStyle/>
          <a:p>
            <a:pPr marL="342900" indent="-342900">
              <a:buFont typeface="+mj-lt"/>
              <a:buAutoNum type="arabicPeriod"/>
            </a:pPr>
            <a:r>
              <a:rPr lang="en-GB" sz="2000" dirty="0"/>
              <a:t>Seale, J (2016) How can we confidently judge the extent to which student voice in higher education has been genuinely amplified? A proposal for a new evaluation framework. </a:t>
            </a:r>
            <a:r>
              <a:rPr lang="en-GB" sz="2000" i="1" dirty="0"/>
              <a:t>Research Papers in Education,</a:t>
            </a:r>
            <a:r>
              <a:rPr lang="en-GB" sz="2000" dirty="0"/>
              <a:t> 31,2, </a:t>
            </a:r>
            <a:r>
              <a:rPr lang="en-GB" sz="2000" dirty="0" smtClean="0"/>
              <a:t>212-233</a:t>
            </a:r>
          </a:p>
          <a:p>
            <a:pPr marL="342900" indent="-342900">
              <a:buFont typeface="+mj-lt"/>
              <a:buAutoNum type="arabicPeriod"/>
            </a:pPr>
            <a:endParaRPr lang="en-GB" sz="2000" dirty="0" smtClean="0"/>
          </a:p>
          <a:p>
            <a:pPr marL="342900" indent="-342900">
              <a:buFont typeface="+mj-lt"/>
              <a:buAutoNum type="arabicPeriod"/>
            </a:pPr>
            <a:r>
              <a:rPr lang="en-GB" sz="2000" dirty="0" smtClean="0"/>
              <a:t>Seale</a:t>
            </a:r>
            <a:r>
              <a:rPr lang="en-GB" sz="2000" dirty="0"/>
              <a:t>, J. Gibson, S, Haynes, J &amp; Potter, A. (2014) Power and resistance: Reflections on the rhetoric and reality of using participatory methods to promote student voice and engagement in higher education. </a:t>
            </a:r>
            <a:r>
              <a:rPr lang="en-GB" sz="2000" i="1" dirty="0"/>
              <a:t>Journal of Further Education and Higher Education. 39</a:t>
            </a:r>
            <a:r>
              <a:rPr lang="en-GB" sz="2000" dirty="0"/>
              <a:t>, 4, </a:t>
            </a:r>
            <a:r>
              <a:rPr lang="en-GB" sz="2000" dirty="0" smtClean="0"/>
              <a:t>534-552</a:t>
            </a:r>
          </a:p>
          <a:p>
            <a:pPr marL="342900" indent="-342900">
              <a:buFont typeface="+mj-lt"/>
              <a:buAutoNum type="arabicPeriod"/>
            </a:pPr>
            <a:endParaRPr lang="en-GB" sz="2000" dirty="0" smtClean="0"/>
          </a:p>
          <a:p>
            <a:pPr marL="342900" indent="-342900">
              <a:buFont typeface="+mj-lt"/>
              <a:buAutoNum type="arabicPeriod"/>
            </a:pPr>
            <a:r>
              <a:rPr lang="en-GB" sz="2000" dirty="0" smtClean="0"/>
              <a:t>Seale</a:t>
            </a:r>
            <a:r>
              <a:rPr lang="en-GB" sz="2000" dirty="0"/>
              <a:t>, J (2010) Doing Student voice work in higher education: the potential contribution of a participatory framework, </a:t>
            </a:r>
            <a:r>
              <a:rPr lang="en-GB" sz="2000" i="1" dirty="0"/>
              <a:t>British Educational Research Journal</a:t>
            </a:r>
            <a:r>
              <a:rPr lang="en-GB" sz="2000" dirty="0"/>
              <a:t>, 36,6, 995-1015</a:t>
            </a:r>
          </a:p>
          <a:p>
            <a:pPr marL="0" indent="0">
              <a:buNone/>
            </a:pPr>
            <a:endParaRPr lang="en-GB" dirty="0"/>
          </a:p>
          <a:p>
            <a:endParaRPr lang="en-GB" dirty="0"/>
          </a:p>
        </p:txBody>
      </p:sp>
    </p:spTree>
    <p:extLst>
      <p:ext uri="{BB962C8B-B14F-4D97-AF65-F5344CB8AC3E}">
        <p14:creationId xmlns:p14="http://schemas.microsoft.com/office/powerpoint/2010/main" val="1699289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712968" cy="1362075"/>
          </a:xfrm>
        </p:spPr>
        <p:txBody>
          <a:bodyPr>
            <a:normAutofit fontScale="90000"/>
          </a:bodyPr>
          <a:lstStyle/>
          <a:p>
            <a:pPr>
              <a:defRPr/>
            </a:pPr>
            <a:r>
              <a:rPr lang="en-GB" dirty="0">
                <a:solidFill>
                  <a:schemeClr val="accent4"/>
                </a:solidFill>
              </a:rPr>
              <a:t>overview of </a:t>
            </a:r>
            <a:r>
              <a:rPr lang="en-GB" dirty="0" smtClean="0">
                <a:solidFill>
                  <a:schemeClr val="accent4"/>
                </a:solidFill>
              </a:rPr>
              <a:t>3 </a:t>
            </a:r>
            <a:r>
              <a:rPr lang="en-GB" dirty="0">
                <a:solidFill>
                  <a:schemeClr val="accent4"/>
                </a:solidFill>
              </a:rPr>
              <a:t>student </a:t>
            </a:r>
            <a:r>
              <a:rPr lang="en-GB" dirty="0" smtClean="0">
                <a:solidFill>
                  <a:schemeClr val="accent4"/>
                </a:solidFill>
              </a:rPr>
              <a:t>voice projects </a:t>
            </a:r>
            <a:r>
              <a:rPr lang="en-GB" dirty="0" smtClean="0">
                <a:solidFill>
                  <a:schemeClr val="bg1"/>
                </a:solidFill>
              </a:rPr>
              <a:t>Project </a:t>
            </a:r>
            <a:r>
              <a:rPr lang="en-GB" dirty="0">
                <a:solidFill>
                  <a:schemeClr val="bg1"/>
                </a:solidFill>
              </a:rPr>
              <a:t>that used participatory methods</a:t>
            </a:r>
          </a:p>
        </p:txBody>
      </p:sp>
      <p:graphicFrame>
        <p:nvGraphicFramePr>
          <p:cNvPr id="3" name="Content Placeholder 5"/>
          <p:cNvGraphicFramePr>
            <a:graphicFrameLocks/>
          </p:cNvGraphicFramePr>
          <p:nvPr/>
        </p:nvGraphicFramePr>
        <p:xfrm>
          <a:off x="323528" y="2564904"/>
          <a:ext cx="8229600" cy="4043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LEXDIS- external</a:t>
                      </a:r>
                      <a:r>
                        <a:rPr lang="en-US" baseline="0" dirty="0" smtClean="0"/>
                        <a:t> funding</a:t>
                      </a:r>
                      <a:endParaRPr lang="en-US" dirty="0"/>
                    </a:p>
                  </a:txBody>
                  <a:tcPr/>
                </a:tc>
                <a:tc>
                  <a:txBody>
                    <a:bodyPr/>
                    <a:lstStyle/>
                    <a:p>
                      <a:r>
                        <a:rPr lang="en-US" dirty="0" smtClean="0"/>
                        <a:t>PAIRS- internal</a:t>
                      </a:r>
                      <a:r>
                        <a:rPr lang="en-US" baseline="0" dirty="0" smtClean="0"/>
                        <a:t> scholarship funding</a:t>
                      </a:r>
                      <a:endParaRPr lang="en-US" dirty="0"/>
                    </a:p>
                  </a:txBody>
                  <a:tcPr/>
                </a:tc>
                <a:tc>
                  <a:txBody>
                    <a:bodyPr/>
                    <a:lstStyle/>
                    <a:p>
                      <a:r>
                        <a:rPr lang="en-US" dirty="0" smtClean="0"/>
                        <a:t>PIE-</a:t>
                      </a:r>
                      <a:r>
                        <a:rPr lang="en-US" baseline="0" dirty="0" smtClean="0"/>
                        <a:t> internal scholarship funding</a:t>
                      </a:r>
                      <a:endParaRPr lang="en-US" dirty="0"/>
                    </a:p>
                  </a:txBody>
                  <a:tcPr/>
                </a:tc>
              </a:tr>
              <a:tr h="370840">
                <a:tc>
                  <a:txBody>
                    <a:bodyPr/>
                    <a:lstStyle/>
                    <a:p>
                      <a:r>
                        <a:rPr lang="en-US" dirty="0" smtClean="0"/>
                        <a:t>2007-2008</a:t>
                      </a:r>
                      <a:endParaRPr lang="en-US" dirty="0"/>
                    </a:p>
                  </a:txBody>
                  <a:tcPr/>
                </a:tc>
                <a:tc>
                  <a:txBody>
                    <a:bodyPr/>
                    <a:lstStyle/>
                    <a:p>
                      <a:r>
                        <a:rPr lang="en-US" dirty="0" smtClean="0"/>
                        <a:t>2007-2008</a:t>
                      </a:r>
                      <a:endParaRPr lang="en-US" dirty="0"/>
                    </a:p>
                  </a:txBody>
                  <a:tcPr/>
                </a:tc>
                <a:tc>
                  <a:txBody>
                    <a:bodyPr/>
                    <a:lstStyle/>
                    <a:p>
                      <a:r>
                        <a:rPr lang="en-US" dirty="0" smtClean="0"/>
                        <a:t>2011-2012</a:t>
                      </a:r>
                      <a:endParaRPr lang="en-US" dirty="0"/>
                    </a:p>
                  </a:txBody>
                  <a:tcPr/>
                </a:tc>
              </a:tr>
              <a:tr h="370840">
                <a:tc>
                  <a:txBody>
                    <a:bodyPr/>
                    <a:lstStyle/>
                    <a:p>
                      <a:r>
                        <a:rPr lang="en-US" dirty="0" smtClean="0"/>
                        <a:t>Institutional focus</a:t>
                      </a:r>
                      <a:endParaRPr lang="en-US" dirty="0"/>
                    </a:p>
                  </a:txBody>
                  <a:tcPr/>
                </a:tc>
                <a:tc>
                  <a:txBody>
                    <a:bodyPr/>
                    <a:lstStyle/>
                    <a:p>
                      <a:r>
                        <a:rPr lang="en-US" dirty="0" smtClean="0"/>
                        <a:t>Departmental</a:t>
                      </a:r>
                      <a:r>
                        <a:rPr lang="en-US" baseline="0" dirty="0" smtClean="0"/>
                        <a:t> focus</a:t>
                      </a:r>
                    </a:p>
                    <a:p>
                      <a:endParaRPr lang="en-US" dirty="0"/>
                    </a:p>
                  </a:txBody>
                  <a:tcPr/>
                </a:tc>
                <a:tc>
                  <a:txBody>
                    <a:bodyPr/>
                    <a:lstStyle/>
                    <a:p>
                      <a:r>
                        <a:rPr lang="en-US" dirty="0" smtClean="0"/>
                        <a:t>Programme focus</a:t>
                      </a:r>
                      <a:endParaRPr lang="en-US" dirty="0"/>
                    </a:p>
                  </a:txBody>
                  <a:tcPr/>
                </a:tc>
              </a:tr>
              <a:tr h="370840">
                <a:tc>
                  <a:txBody>
                    <a:bodyPr/>
                    <a:lstStyle/>
                    <a:p>
                      <a:r>
                        <a:rPr lang="en-US" dirty="0" smtClean="0"/>
                        <a:t>Technology related learning experiences</a:t>
                      </a:r>
                      <a:endParaRPr lang="en-US" dirty="0"/>
                    </a:p>
                  </a:txBody>
                  <a:tcPr/>
                </a:tc>
                <a:tc>
                  <a:txBody>
                    <a:bodyPr/>
                    <a:lstStyle/>
                    <a:p>
                      <a:r>
                        <a:rPr lang="en-US" dirty="0" smtClean="0"/>
                        <a:t>General learning experiences</a:t>
                      </a:r>
                      <a:endParaRPr lang="en-US" dirty="0"/>
                    </a:p>
                  </a:txBody>
                  <a:tcPr/>
                </a:tc>
                <a:tc>
                  <a:txBody>
                    <a:bodyPr/>
                    <a:lstStyle/>
                    <a:p>
                      <a:r>
                        <a:rPr lang="en-US" dirty="0" smtClean="0"/>
                        <a:t>The “first” year</a:t>
                      </a:r>
                      <a:r>
                        <a:rPr lang="en-US" baseline="0" dirty="0" smtClean="0"/>
                        <a:t> learning experience</a:t>
                      </a:r>
                      <a:endParaRPr lang="en-US" dirty="0"/>
                    </a:p>
                  </a:txBody>
                  <a:tcPr/>
                </a:tc>
              </a:tr>
              <a:tr h="370840">
                <a:tc>
                  <a:txBody>
                    <a:bodyPr/>
                    <a:lstStyle/>
                    <a:p>
                      <a:r>
                        <a:rPr lang="en-US" dirty="0" smtClean="0"/>
                        <a:t>UG and PG</a:t>
                      </a:r>
                    </a:p>
                    <a:p>
                      <a:r>
                        <a:rPr lang="en-US" dirty="0" smtClean="0"/>
                        <a:t>Disabled students </a:t>
                      </a:r>
                      <a:endParaRPr lang="en-US" dirty="0"/>
                    </a:p>
                  </a:txBody>
                  <a:tcPr/>
                </a:tc>
                <a:tc>
                  <a:txBody>
                    <a:bodyPr/>
                    <a:lstStyle/>
                    <a:p>
                      <a:r>
                        <a:rPr lang="en-US" dirty="0" smtClean="0"/>
                        <a:t>UG</a:t>
                      </a:r>
                      <a:r>
                        <a:rPr lang="en-US" baseline="0" dirty="0" smtClean="0"/>
                        <a:t> and PG</a:t>
                      </a:r>
                      <a:endParaRPr lang="en-US" dirty="0"/>
                    </a:p>
                  </a:txBody>
                  <a:tcPr/>
                </a:tc>
                <a:tc>
                  <a:txBody>
                    <a:bodyPr/>
                    <a:lstStyle/>
                    <a:p>
                      <a:r>
                        <a:rPr lang="en-US" dirty="0" smtClean="0"/>
                        <a:t>UG</a:t>
                      </a:r>
                      <a:endParaRPr lang="en-US" dirty="0"/>
                    </a:p>
                  </a:txBody>
                  <a:tcPr/>
                </a:tc>
              </a:tr>
              <a:tr h="370840">
                <a:tc>
                  <a:txBody>
                    <a:bodyPr/>
                    <a:lstStyle/>
                    <a:p>
                      <a:r>
                        <a:rPr lang="en-US" dirty="0" smtClean="0"/>
                        <a:t>Different</a:t>
                      </a:r>
                      <a:r>
                        <a:rPr lang="en-US" baseline="0" dirty="0" smtClean="0"/>
                        <a:t> disciplines</a:t>
                      </a:r>
                      <a:endParaRPr lang="en-US" dirty="0"/>
                    </a:p>
                  </a:txBody>
                  <a:tcPr/>
                </a:tc>
                <a:tc>
                  <a:txBody>
                    <a:bodyPr/>
                    <a:lstStyle/>
                    <a:p>
                      <a:r>
                        <a:rPr lang="en-US" dirty="0" smtClean="0"/>
                        <a:t>Education</a:t>
                      </a:r>
                      <a:endParaRPr lang="en-US" dirty="0"/>
                    </a:p>
                  </a:txBody>
                  <a:tcPr/>
                </a:tc>
                <a:tc>
                  <a:txBody>
                    <a:bodyPr/>
                    <a:lstStyle/>
                    <a:p>
                      <a:r>
                        <a:rPr lang="en-US" dirty="0" smtClean="0"/>
                        <a:t>Education</a:t>
                      </a:r>
                      <a:endParaRPr lang="en-US" dirty="0"/>
                    </a:p>
                  </a:txBody>
                  <a:tcPr/>
                </a:tc>
              </a:tr>
              <a:tr h="370840">
                <a:tc>
                  <a:txBody>
                    <a:bodyPr/>
                    <a:lstStyle/>
                    <a:p>
                      <a:r>
                        <a:rPr lang="en-US" dirty="0" smtClean="0"/>
                        <a:t>31</a:t>
                      </a:r>
                      <a:endParaRPr lang="en-US" dirty="0"/>
                    </a:p>
                  </a:txBody>
                  <a:tcPr/>
                </a:tc>
                <a:tc>
                  <a:txBody>
                    <a:bodyPr/>
                    <a:lstStyle/>
                    <a:p>
                      <a:r>
                        <a:rPr lang="en-US" dirty="0" smtClean="0"/>
                        <a:t>20</a:t>
                      </a:r>
                      <a:endParaRPr lang="en-US" dirty="0"/>
                    </a:p>
                  </a:txBody>
                  <a:tcPr/>
                </a:tc>
                <a:tc>
                  <a:txBody>
                    <a:bodyPr/>
                    <a:lstStyle/>
                    <a:p>
                      <a:r>
                        <a:rPr lang="en-US" dirty="0" smtClean="0"/>
                        <a:t>11</a:t>
                      </a:r>
                      <a:endParaRPr lang="en-US" dirty="0"/>
                    </a:p>
                  </a:txBody>
                  <a:tcPr/>
                </a:tc>
              </a:tr>
              <a:tr h="370840">
                <a:tc>
                  <a:txBody>
                    <a:bodyPr/>
                    <a:lstStyle/>
                    <a:p>
                      <a:r>
                        <a:rPr lang="en-US" dirty="0" smtClean="0"/>
                        <a:t>University A</a:t>
                      </a:r>
                      <a:endParaRPr lang="en-US" dirty="0"/>
                    </a:p>
                  </a:txBody>
                  <a:tcPr/>
                </a:tc>
                <a:tc>
                  <a:txBody>
                    <a:bodyPr/>
                    <a:lstStyle/>
                    <a:p>
                      <a:r>
                        <a:rPr lang="en-US" dirty="0" smtClean="0"/>
                        <a:t>University A</a:t>
                      </a:r>
                      <a:endParaRPr lang="en-US" dirty="0"/>
                    </a:p>
                  </a:txBody>
                  <a:tcPr/>
                </a:tc>
                <a:tc>
                  <a:txBody>
                    <a:bodyPr/>
                    <a:lstStyle/>
                    <a:p>
                      <a:r>
                        <a:rPr lang="en-US" dirty="0" smtClean="0"/>
                        <a:t>University B</a:t>
                      </a:r>
                      <a:endParaRPr lang="en-US" dirty="0"/>
                    </a:p>
                  </a:txBody>
                  <a:tcPr/>
                </a:tc>
              </a:tr>
            </a:tbl>
          </a:graphicData>
        </a:graphic>
      </p:graphicFrame>
    </p:spTree>
    <p:extLst>
      <p:ext uri="{BB962C8B-B14F-4D97-AF65-F5344CB8AC3E}">
        <p14:creationId xmlns:p14="http://schemas.microsoft.com/office/powerpoint/2010/main" val="590407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734" y="2680938"/>
            <a:ext cx="5400000" cy="498598"/>
          </a:xfrm>
        </p:spPr>
        <p:txBody>
          <a:bodyPr>
            <a:normAutofit fontScale="90000"/>
          </a:bodyPr>
          <a:lstStyle/>
          <a:p>
            <a:r>
              <a:rPr lang="en-GB" dirty="0"/>
              <a:t>Theoretical and epistemological frameworks can provide a useful foundation on which to build valid and meaningful student voice initiatives </a:t>
            </a:r>
            <a:br>
              <a:rPr lang="en-GB" dirty="0"/>
            </a:br>
            <a:endParaRPr lang="en-GB" dirty="0"/>
          </a:p>
        </p:txBody>
      </p:sp>
      <p:sp>
        <p:nvSpPr>
          <p:cNvPr id="3" name="Text Placeholder 2"/>
          <p:cNvSpPr>
            <a:spLocks noGrp="1"/>
          </p:cNvSpPr>
          <p:nvPr>
            <p:ph type="subTitle" idx="1"/>
          </p:nvPr>
        </p:nvSpPr>
        <p:spPr>
          <a:xfrm>
            <a:off x="1424336" y="1646692"/>
            <a:ext cx="5400000" cy="498598"/>
          </a:xfrm>
        </p:spPr>
        <p:txBody>
          <a:bodyPr>
            <a:normAutofit fontScale="92500" lnSpcReduction="20000"/>
          </a:bodyPr>
          <a:lstStyle/>
          <a:p>
            <a:r>
              <a:rPr lang="en-GB" sz="4400" b="1" dirty="0" smtClean="0">
                <a:solidFill>
                  <a:srgbClr val="7030A0"/>
                </a:solidFill>
              </a:rPr>
              <a:t>ARGUMENT ONE</a:t>
            </a:r>
            <a:endParaRPr lang="en-GB" sz="4400" b="1" dirty="0">
              <a:solidFill>
                <a:srgbClr val="7030A0"/>
              </a:solidFill>
            </a:endParaRPr>
          </a:p>
        </p:txBody>
      </p:sp>
    </p:spTree>
    <p:extLst>
      <p:ext uri="{BB962C8B-B14F-4D97-AF65-F5344CB8AC3E}">
        <p14:creationId xmlns:p14="http://schemas.microsoft.com/office/powerpoint/2010/main" val="402877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388" y="476250"/>
            <a:ext cx="8496300" cy="649288"/>
          </a:xfrm>
        </p:spPr>
        <p:txBody>
          <a:bodyPr>
            <a:noAutofit/>
          </a:bodyPr>
          <a:lstStyle/>
          <a:p>
            <a:r>
              <a:rPr lang="en-GB" sz="3600" dirty="0" smtClean="0">
                <a:solidFill>
                  <a:schemeClr val="accent4"/>
                </a:solidFill>
              </a:rPr>
              <a:t>My search for a conceptual framework to underpin my student voice work was  influenced by learning disability research</a:t>
            </a:r>
          </a:p>
        </p:txBody>
      </p:sp>
      <p:sp>
        <p:nvSpPr>
          <p:cNvPr id="12291" name="Rectangle 3"/>
          <p:cNvSpPr>
            <a:spLocks noGrp="1" noChangeArrowheads="1"/>
          </p:cNvSpPr>
          <p:nvPr>
            <p:ph type="body" idx="1"/>
          </p:nvPr>
        </p:nvSpPr>
        <p:spPr>
          <a:xfrm>
            <a:off x="388182" y="2432185"/>
            <a:ext cx="8496300" cy="4114800"/>
          </a:xfrm>
        </p:spPr>
        <p:txBody>
          <a:bodyPr>
            <a:normAutofit/>
          </a:bodyPr>
          <a:lstStyle/>
          <a:p>
            <a:r>
              <a:rPr lang="en-GB" dirty="0" smtClean="0"/>
              <a:t>Countering oppression in life and in research: “</a:t>
            </a:r>
            <a:r>
              <a:rPr lang="en-GB" dirty="0" smtClean="0">
                <a:solidFill>
                  <a:srgbClr val="7030A0"/>
                </a:solidFill>
              </a:rPr>
              <a:t>Nothing about me without me”</a:t>
            </a:r>
          </a:p>
          <a:p>
            <a:r>
              <a:rPr lang="en-GB" dirty="0" smtClean="0"/>
              <a:t>Ensuring research topic is one that people with LD consider worthy of investigation</a:t>
            </a:r>
          </a:p>
          <a:p>
            <a:r>
              <a:rPr lang="en-GB" dirty="0" smtClean="0"/>
              <a:t>Asking people with LD to act as consultants or advisors to projects</a:t>
            </a:r>
          </a:p>
          <a:p>
            <a:r>
              <a:rPr lang="en-GB" dirty="0" smtClean="0"/>
              <a:t>Provision of support, training and payment so that people with LD can undertake their own research</a:t>
            </a:r>
          </a:p>
        </p:txBody>
      </p:sp>
    </p:spTree>
    <p:extLst>
      <p:ext uri="{BB962C8B-B14F-4D97-AF65-F5344CB8AC3E}">
        <p14:creationId xmlns:p14="http://schemas.microsoft.com/office/powerpoint/2010/main" val="366480523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520" y="476672"/>
            <a:ext cx="8496300" cy="864096"/>
          </a:xfrm>
        </p:spPr>
        <p:txBody>
          <a:bodyPr>
            <a:normAutofit fontScale="90000"/>
          </a:bodyPr>
          <a:lstStyle/>
          <a:p>
            <a:pPr algn="l"/>
            <a:r>
              <a:rPr lang="en-GB" dirty="0" smtClean="0">
                <a:solidFill>
                  <a:schemeClr val="accent4"/>
                </a:solidFill>
              </a:rPr>
              <a:t>..and therefore led me to participatory research methods</a:t>
            </a:r>
            <a:endParaRPr lang="en-GB" dirty="0">
              <a:solidFill>
                <a:schemeClr val="accent4"/>
              </a:solidFill>
            </a:endParaRPr>
          </a:p>
        </p:txBody>
      </p:sp>
      <p:sp>
        <p:nvSpPr>
          <p:cNvPr id="14339" name="Rectangle 3"/>
          <p:cNvSpPr>
            <a:spLocks noGrp="1" noChangeArrowheads="1"/>
          </p:cNvSpPr>
          <p:nvPr>
            <p:ph idx="1"/>
          </p:nvPr>
        </p:nvSpPr>
        <p:spPr>
          <a:xfrm>
            <a:off x="251520" y="2060848"/>
            <a:ext cx="8496300" cy="4797152"/>
          </a:xfrm>
        </p:spPr>
        <p:txBody>
          <a:bodyPr>
            <a:normAutofit lnSpcReduction="10000"/>
          </a:bodyPr>
          <a:lstStyle/>
          <a:p>
            <a:pPr>
              <a:lnSpc>
                <a:spcPct val="80000"/>
              </a:lnSpc>
            </a:pPr>
            <a:r>
              <a:rPr lang="en-GB" dirty="0" smtClean="0">
                <a:solidFill>
                  <a:srgbClr val="7030A0"/>
                </a:solidFill>
              </a:rPr>
              <a:t>Early </a:t>
            </a:r>
            <a:r>
              <a:rPr lang="en-GB" dirty="0">
                <a:solidFill>
                  <a:srgbClr val="7030A0"/>
                </a:solidFill>
              </a:rPr>
              <a:t>and continual </a:t>
            </a:r>
            <a:r>
              <a:rPr lang="en-GB" dirty="0"/>
              <a:t>participation of learners in order to produce improved teaching and support practices; </a:t>
            </a:r>
          </a:p>
          <a:p>
            <a:pPr>
              <a:lnSpc>
                <a:spcPct val="80000"/>
              </a:lnSpc>
            </a:pPr>
            <a:r>
              <a:rPr lang="en-GB" dirty="0"/>
              <a:t>Engaging learners in the design, conduct  </a:t>
            </a:r>
            <a:r>
              <a:rPr lang="en-GB" dirty="0">
                <a:solidFill>
                  <a:srgbClr val="7030A0"/>
                </a:solidFill>
              </a:rPr>
              <a:t>analysis and dissemination</a:t>
            </a:r>
            <a:r>
              <a:rPr lang="en-GB" dirty="0">
                <a:solidFill>
                  <a:schemeClr val="accent4"/>
                </a:solidFill>
              </a:rPr>
              <a:t> </a:t>
            </a:r>
            <a:r>
              <a:rPr lang="en-GB" dirty="0"/>
              <a:t>of student voice projects </a:t>
            </a:r>
          </a:p>
          <a:p>
            <a:pPr>
              <a:lnSpc>
                <a:spcPct val="80000"/>
              </a:lnSpc>
            </a:pPr>
            <a:r>
              <a:rPr lang="en-GB" dirty="0"/>
              <a:t>Encouraging learners to </a:t>
            </a:r>
            <a:r>
              <a:rPr lang="en-GB" dirty="0">
                <a:solidFill>
                  <a:srgbClr val="7030A0"/>
                </a:solidFill>
              </a:rPr>
              <a:t>own the outcome </a:t>
            </a:r>
            <a:r>
              <a:rPr lang="en-GB" dirty="0"/>
              <a:t>by setting the goals and sharing in decisions about processes</a:t>
            </a:r>
            <a:r>
              <a:rPr lang="en-GB" dirty="0" smtClean="0"/>
              <a:t>.</a:t>
            </a:r>
          </a:p>
          <a:p>
            <a:pPr>
              <a:lnSpc>
                <a:spcPct val="80000"/>
              </a:lnSpc>
            </a:pPr>
            <a:r>
              <a:rPr lang="en-GB" dirty="0" smtClean="0"/>
              <a:t>The construction of </a:t>
            </a:r>
            <a:r>
              <a:rPr lang="en-GB" dirty="0" smtClean="0">
                <a:solidFill>
                  <a:srgbClr val="7030A0"/>
                </a:solidFill>
              </a:rPr>
              <a:t>non-hierarchical</a:t>
            </a:r>
            <a:r>
              <a:rPr lang="en-GB" dirty="0" smtClean="0">
                <a:solidFill>
                  <a:schemeClr val="accent4"/>
                </a:solidFill>
              </a:rPr>
              <a:t> </a:t>
            </a:r>
            <a:r>
              <a:rPr lang="en-GB" dirty="0" smtClean="0"/>
              <a:t>relationships between researcher and participants</a:t>
            </a:r>
            <a:endParaRPr lang="en-GB" dirty="0" smtClean="0">
              <a:solidFill>
                <a:srgbClr val="000066"/>
              </a:solidFill>
            </a:endParaRPr>
          </a:p>
          <a:p>
            <a:pPr>
              <a:lnSpc>
                <a:spcPct val="80000"/>
              </a:lnSpc>
            </a:pPr>
            <a:endParaRPr lang="en-GB" dirty="0"/>
          </a:p>
          <a:p>
            <a:pPr>
              <a:lnSpc>
                <a:spcPct val="80000"/>
              </a:lnSpc>
              <a:buFontTx/>
              <a:buNone/>
            </a:pPr>
            <a:r>
              <a:rPr lang="en-GB" dirty="0">
                <a:solidFill>
                  <a:schemeClr val="bg2"/>
                </a:solidFill>
              </a:rPr>
              <a:t> </a:t>
            </a:r>
          </a:p>
        </p:txBody>
      </p:sp>
    </p:spTree>
    <p:extLst>
      <p:ext uri="{BB962C8B-B14F-4D97-AF65-F5344CB8AC3E}">
        <p14:creationId xmlns:p14="http://schemas.microsoft.com/office/powerpoint/2010/main" val="3061194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548680"/>
            <a:ext cx="8964488" cy="648047"/>
          </a:xfrm>
        </p:spPr>
        <p:txBody>
          <a:bodyPr>
            <a:normAutofit fontScale="90000"/>
          </a:bodyPr>
          <a:lstStyle/>
          <a:p>
            <a:pPr algn="l"/>
            <a:r>
              <a:rPr lang="en-GB" sz="3800" dirty="0" smtClean="0">
                <a:solidFill>
                  <a:schemeClr val="accent4"/>
                </a:solidFill>
              </a:rPr>
              <a:t> </a:t>
            </a:r>
            <a:r>
              <a:rPr lang="en-GB" sz="4000" dirty="0" smtClean="0">
                <a:solidFill>
                  <a:schemeClr val="accent4"/>
                </a:solidFill>
              </a:rPr>
              <a:t>LEXDIS: Overview </a:t>
            </a:r>
            <a:r>
              <a:rPr lang="en-GB" sz="4000" dirty="0">
                <a:solidFill>
                  <a:schemeClr val="accent4"/>
                </a:solidFill>
              </a:rPr>
              <a:t>of Participatory Phases</a:t>
            </a:r>
          </a:p>
        </p:txBody>
      </p:sp>
      <p:sp>
        <p:nvSpPr>
          <p:cNvPr id="27651" name="Rectangle 3"/>
          <p:cNvSpPr>
            <a:spLocks noGrp="1" noChangeArrowheads="1"/>
          </p:cNvSpPr>
          <p:nvPr>
            <p:ph idx="1"/>
          </p:nvPr>
        </p:nvSpPr>
        <p:spPr>
          <a:xfrm>
            <a:off x="611560" y="1700808"/>
            <a:ext cx="7704856" cy="4114800"/>
          </a:xfrm>
        </p:spPr>
        <p:txBody>
          <a:bodyPr>
            <a:normAutofit lnSpcReduction="10000"/>
          </a:bodyPr>
          <a:lstStyle/>
          <a:p>
            <a:r>
              <a:rPr lang="en-GB" sz="2800" dirty="0"/>
              <a:t>Phase One: Consultation regarding proposed research questions and research methods;  p=56</a:t>
            </a:r>
          </a:p>
          <a:p>
            <a:r>
              <a:rPr lang="en-GB" sz="2800" dirty="0"/>
              <a:t>Phase Two: Opportunity to contribute own experiences of using </a:t>
            </a:r>
            <a:r>
              <a:rPr lang="en-GB" sz="2800" dirty="0" smtClean="0"/>
              <a:t>e-learning, interview plus  own “artefact”; </a:t>
            </a:r>
            <a:r>
              <a:rPr lang="en-GB" sz="2800" dirty="0"/>
              <a:t>p=31 and rising</a:t>
            </a:r>
          </a:p>
          <a:p>
            <a:r>
              <a:rPr lang="en-GB" sz="2800" dirty="0"/>
              <a:t>Phase Three: Opportunity to validate and interpret the results of the study and to contribute to the design, content and dissemination of project deliverables and </a:t>
            </a:r>
            <a:r>
              <a:rPr lang="en-GB" sz="2800" dirty="0" smtClean="0"/>
              <a:t>outcomes, including website; </a:t>
            </a:r>
            <a:r>
              <a:rPr lang="en-GB" sz="2800" dirty="0"/>
              <a:t>p=15</a:t>
            </a:r>
          </a:p>
        </p:txBody>
      </p:sp>
    </p:spTree>
    <p:extLst>
      <p:ext uri="{BB962C8B-B14F-4D97-AF65-F5344CB8AC3E}">
        <p14:creationId xmlns:p14="http://schemas.microsoft.com/office/powerpoint/2010/main" val="985200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50825" y="404813"/>
            <a:ext cx="8229600" cy="1143000"/>
          </a:xfrm>
        </p:spPr>
        <p:txBody>
          <a:bodyPr>
            <a:normAutofit/>
          </a:bodyPr>
          <a:lstStyle/>
          <a:p>
            <a:r>
              <a:rPr lang="en-GB" sz="3600" dirty="0" smtClean="0">
                <a:solidFill>
                  <a:schemeClr val="accent4"/>
                </a:solidFill>
              </a:rPr>
              <a:t>PAIRS: Overview of Participatory Phases</a:t>
            </a:r>
            <a:endParaRPr lang="en-GB" sz="3600" dirty="0">
              <a:solidFill>
                <a:schemeClr val="accent4"/>
              </a:solidFill>
            </a:endParaRPr>
          </a:p>
        </p:txBody>
      </p:sp>
      <p:sp>
        <p:nvSpPr>
          <p:cNvPr id="39939" name="Rectangle 3"/>
          <p:cNvSpPr>
            <a:spLocks noGrp="1" noChangeArrowheads="1"/>
          </p:cNvSpPr>
          <p:nvPr>
            <p:ph idx="1"/>
          </p:nvPr>
        </p:nvSpPr>
        <p:spPr>
          <a:xfrm>
            <a:off x="179388" y="1700213"/>
            <a:ext cx="8229600" cy="4525962"/>
          </a:xfrm>
        </p:spPr>
        <p:txBody>
          <a:bodyPr>
            <a:normAutofit fontScale="92500" lnSpcReduction="10000"/>
          </a:bodyPr>
          <a:lstStyle/>
          <a:p>
            <a:pPr eaLnBrk="1" hangingPunct="1">
              <a:lnSpc>
                <a:spcPct val="80000"/>
              </a:lnSpc>
            </a:pPr>
            <a:r>
              <a:rPr lang="en-GB" sz="2600" dirty="0" smtClean="0"/>
              <a:t>Phase One: Tell us “your stories” about your learning experiences and whether your needs have been met- choice of methods (n=20)</a:t>
            </a:r>
          </a:p>
          <a:p>
            <a:pPr lvl="1">
              <a:lnSpc>
                <a:spcPct val="80000"/>
              </a:lnSpc>
            </a:pPr>
            <a:r>
              <a:rPr lang="en-GB" sz="2000" dirty="0" smtClean="0"/>
              <a:t>Write </a:t>
            </a:r>
            <a:r>
              <a:rPr lang="en-GB" sz="2000" dirty="0"/>
              <a:t>or audio-record a one-two page letter to an “imaginary” friend </a:t>
            </a:r>
            <a:r>
              <a:rPr lang="en-GB" sz="2000" dirty="0" smtClean="0"/>
              <a:t>;</a:t>
            </a:r>
            <a:endParaRPr lang="en-GB" sz="2000" dirty="0"/>
          </a:p>
          <a:p>
            <a:pPr lvl="1">
              <a:lnSpc>
                <a:spcPct val="80000"/>
              </a:lnSpc>
            </a:pPr>
            <a:r>
              <a:rPr lang="en-GB" sz="2000" dirty="0"/>
              <a:t>Write  a diary describing learning experiences on course, over the period of a “typical” week; </a:t>
            </a:r>
          </a:p>
          <a:p>
            <a:pPr lvl="1">
              <a:lnSpc>
                <a:spcPct val="80000"/>
              </a:lnSpc>
            </a:pPr>
            <a:r>
              <a:rPr lang="en-GB" sz="2000" dirty="0"/>
              <a:t>Write a reflective journal that describes a “critical incident” </a:t>
            </a:r>
          </a:p>
          <a:p>
            <a:pPr lvl="1">
              <a:lnSpc>
                <a:spcPct val="80000"/>
              </a:lnSpc>
            </a:pPr>
            <a:r>
              <a:rPr lang="en-GB" sz="2000" dirty="0"/>
              <a:t>Produce a piece of creative writing or art </a:t>
            </a:r>
            <a:r>
              <a:rPr lang="en-GB" sz="2000" dirty="0" smtClean="0"/>
              <a:t>(e.g.. </a:t>
            </a:r>
            <a:r>
              <a:rPr lang="en-GB" sz="2000" dirty="0"/>
              <a:t>poem, picture, sculpture, song); </a:t>
            </a:r>
          </a:p>
          <a:p>
            <a:pPr lvl="1">
              <a:lnSpc>
                <a:spcPct val="80000"/>
              </a:lnSpc>
            </a:pPr>
            <a:r>
              <a:rPr lang="en-GB" sz="2000" dirty="0"/>
              <a:t>Alternatively, opt to be interviewed face-to-face, by phone or by webcam; </a:t>
            </a:r>
            <a:endParaRPr lang="en-GB" sz="2000" dirty="0" smtClean="0"/>
          </a:p>
          <a:p>
            <a:pPr>
              <a:lnSpc>
                <a:spcPct val="80000"/>
              </a:lnSpc>
            </a:pPr>
            <a:r>
              <a:rPr lang="en-GB" sz="2400" dirty="0" smtClean="0"/>
              <a:t> Phase Two: Help us understand and respond to your stories (n=5)</a:t>
            </a:r>
          </a:p>
          <a:p>
            <a:pPr lvl="1">
              <a:lnSpc>
                <a:spcPct val="80000"/>
              </a:lnSpc>
            </a:pPr>
            <a:r>
              <a:rPr lang="en-GB" sz="2000" dirty="0" smtClean="0"/>
              <a:t>Formed an advisory group with 5 students that worked with me to analyse the information and  to decide how we would use the information about student learning experiences  to design staff development initiatives in the School. </a:t>
            </a:r>
          </a:p>
          <a:p>
            <a:pPr>
              <a:lnSpc>
                <a:spcPct val="80000"/>
              </a:lnSpc>
            </a:pPr>
            <a:endParaRPr lang="en-GB" sz="2400" dirty="0"/>
          </a:p>
          <a:p>
            <a:pPr eaLnBrk="1" hangingPunct="1">
              <a:lnSpc>
                <a:spcPct val="80000"/>
              </a:lnSpc>
              <a:buNone/>
            </a:pPr>
            <a:endParaRPr lang="en-GB" sz="2600" dirty="0"/>
          </a:p>
        </p:txBody>
      </p:sp>
    </p:spTree>
    <p:extLst>
      <p:ext uri="{BB962C8B-B14F-4D97-AF65-F5344CB8AC3E}">
        <p14:creationId xmlns:p14="http://schemas.microsoft.com/office/powerpoint/2010/main" val="364597626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GB" dirty="0" smtClean="0">
                <a:solidFill>
                  <a:schemeClr val="accent4"/>
                </a:solidFill>
              </a:rPr>
              <a:t>PIE: Overview of Participatory Phases</a:t>
            </a:r>
            <a:endParaRPr lang="en-GB" dirty="0"/>
          </a:p>
        </p:txBody>
      </p:sp>
      <p:sp>
        <p:nvSpPr>
          <p:cNvPr id="5" name="Content Placeholder 4"/>
          <p:cNvSpPr>
            <a:spLocks noGrp="1"/>
          </p:cNvSpPr>
          <p:nvPr>
            <p:ph sz="half" idx="1"/>
          </p:nvPr>
        </p:nvSpPr>
        <p:spPr>
          <a:xfrm>
            <a:off x="107504" y="1772816"/>
            <a:ext cx="3904788" cy="4853136"/>
          </a:xfrm>
        </p:spPr>
        <p:txBody>
          <a:bodyPr>
            <a:normAutofit/>
          </a:bodyPr>
          <a:lstStyle/>
          <a:p>
            <a:r>
              <a:rPr lang="en-GB" sz="2400" dirty="0" smtClean="0"/>
              <a:t>Steering Committee (n=3) </a:t>
            </a:r>
          </a:p>
          <a:p>
            <a:pPr lvl="1"/>
            <a:r>
              <a:rPr lang="en-GB" sz="2400" dirty="0" smtClean="0"/>
              <a:t>Design of data capture tool (mood board)</a:t>
            </a:r>
          </a:p>
          <a:p>
            <a:r>
              <a:rPr lang="en-GB" sz="2400" dirty="0" smtClean="0"/>
              <a:t>Contribution of  experiences (n=11)</a:t>
            </a:r>
          </a:p>
          <a:p>
            <a:r>
              <a:rPr lang="en-GB" sz="2400" dirty="0" smtClean="0"/>
              <a:t>Co-researcher (n=2)</a:t>
            </a:r>
          </a:p>
          <a:p>
            <a:pPr lvl="1"/>
            <a:r>
              <a:rPr lang="en-GB" dirty="0" smtClean="0"/>
              <a:t>analysis, writing, presenting</a:t>
            </a:r>
          </a:p>
          <a:p>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1960" y="2276872"/>
            <a:ext cx="4776593" cy="3362318"/>
          </a:xfrm>
          <a:prstGeom prst="rect">
            <a:avLst/>
          </a:prstGeom>
        </p:spPr>
      </p:pic>
    </p:spTree>
    <p:extLst>
      <p:ext uri="{BB962C8B-B14F-4D97-AF65-F5344CB8AC3E}">
        <p14:creationId xmlns:p14="http://schemas.microsoft.com/office/powerpoint/2010/main" val="1568193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8917" y="2560864"/>
            <a:ext cx="5400000" cy="498598"/>
          </a:xfrm>
        </p:spPr>
        <p:txBody>
          <a:bodyPr>
            <a:normAutofit fontScale="90000"/>
          </a:bodyPr>
          <a:lstStyle/>
          <a:p>
            <a:r>
              <a:rPr lang="en-GB" dirty="0"/>
              <a:t>There is a real need to critically examine the outcomes of student voice initiatives in order to make valid conclusions about their success or effectiveness</a:t>
            </a:r>
          </a:p>
        </p:txBody>
      </p:sp>
      <p:sp>
        <p:nvSpPr>
          <p:cNvPr id="3" name="Text Placeholder 2"/>
          <p:cNvSpPr>
            <a:spLocks noGrp="1"/>
          </p:cNvSpPr>
          <p:nvPr>
            <p:ph type="subTitle" idx="1"/>
          </p:nvPr>
        </p:nvSpPr>
        <p:spPr>
          <a:xfrm>
            <a:off x="1368917" y="1277238"/>
            <a:ext cx="5400000" cy="498598"/>
          </a:xfrm>
        </p:spPr>
        <p:txBody>
          <a:bodyPr>
            <a:normAutofit fontScale="92500" lnSpcReduction="20000"/>
          </a:bodyPr>
          <a:lstStyle/>
          <a:p>
            <a:r>
              <a:rPr lang="en-GB" sz="4400" b="1" dirty="0" smtClean="0">
                <a:solidFill>
                  <a:srgbClr val="7030A0"/>
                </a:solidFill>
              </a:rPr>
              <a:t>ARGUMENT TWO</a:t>
            </a:r>
            <a:endParaRPr lang="en-GB" sz="4400" b="1" dirty="0">
              <a:solidFill>
                <a:srgbClr val="7030A0"/>
              </a:solidFill>
            </a:endParaRPr>
          </a:p>
        </p:txBody>
      </p:sp>
    </p:spTree>
    <p:extLst>
      <p:ext uri="{BB962C8B-B14F-4D97-AF65-F5344CB8AC3E}">
        <p14:creationId xmlns:p14="http://schemas.microsoft.com/office/powerpoint/2010/main" val="3012498508"/>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49F4B1CE-738F-4650-BFBC-09418E76F449}"/>
    </a:ext>
  </a:extLst>
</a:theme>
</file>

<file path=ppt/theme/theme2.xml><?xml version="1.0" encoding="utf-8"?>
<a:theme xmlns:a="http://schemas.openxmlformats.org/drawingml/2006/main" name="OU Section">
  <a:themeElements>
    <a:clrScheme name="Custom 1">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FFFFF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74702F3D-C17C-4920-9B8C-63BC0B0ADEC0}"/>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resentation_Template_CLASSIC_UK.pptx" id="{9562D522-EB00-4448-BC42-7CB7B985618B}" vid="{9AD4FD3A-6B71-4044-8808-A6E3A5B7173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England_Template</Template>
  <TotalTime>4256</TotalTime>
  <Words>1615</Words>
  <Application>Microsoft Office PowerPoint</Application>
  <PresentationFormat>On-screen Show (4:3)</PresentationFormat>
  <Paragraphs>144</Paragraphs>
  <Slides>17</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Times New Roman</vt:lpstr>
      <vt:lpstr>OU Title</vt:lpstr>
      <vt:lpstr>OU Section</vt:lpstr>
      <vt:lpstr>OU Layouts</vt:lpstr>
      <vt:lpstr>MY PERSONAL JOURNEY INTO THE STUDENT VOICE ARENA: MAKING THE CONNECTIONS BETWEEN POLICY, RESEARCH AND SCHOLARSHIP </vt:lpstr>
      <vt:lpstr>overview of 3 student voice projects Project that used participatory methods</vt:lpstr>
      <vt:lpstr>Theoretical and epistemological frameworks can provide a useful foundation on which to build valid and meaningful student voice initiatives  </vt:lpstr>
      <vt:lpstr>My search for a conceptual framework to underpin my student voice work was  influenced by learning disability research</vt:lpstr>
      <vt:lpstr>..and therefore led me to participatory research methods</vt:lpstr>
      <vt:lpstr> LEXDIS: Overview of Participatory Phases</vt:lpstr>
      <vt:lpstr>PAIRS: Overview of Participatory Phases</vt:lpstr>
      <vt:lpstr>PIE: Overview of Participatory Phases</vt:lpstr>
      <vt:lpstr>There is a real need to critically examine the outcomes of student voice initiatives in order to make valid conclusions about their success or effectiveness</vt:lpstr>
      <vt:lpstr>PIE: Presumptions of voice ? A tutors perspective</vt:lpstr>
      <vt:lpstr>An amplitude framework for evaluating student voice in higher education </vt:lpstr>
      <vt:lpstr>If we as a community can underpin our work with theoretical and methodological frameworks and critically examine our findings then when we write up our internal student voice projects there is no reason why what we produce should not be labelled research instead of scholarship.  </vt:lpstr>
      <vt:lpstr>Research that TRANSFORMS OUR OWN AND OTHERS UNDERSTANDING    </vt:lpstr>
      <vt:lpstr>LEXDIS: The big things matter</vt:lpstr>
      <vt:lpstr>PAIRS: The little things matter ..</vt:lpstr>
      <vt:lpstr>PIE: When searching for what we think matters is an intrusion</vt:lpstr>
      <vt:lpstr>References</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Richard.Holliman</dc:creator>
  <cp:lastModifiedBy>Diane.Ford</cp:lastModifiedBy>
  <cp:revision>361</cp:revision>
  <cp:lastPrinted>2018-08-02T15:38:08Z</cp:lastPrinted>
  <dcterms:created xsi:type="dcterms:W3CDTF">2018-01-10T09:41:07Z</dcterms:created>
  <dcterms:modified xsi:type="dcterms:W3CDTF">2019-05-14T08:16:14Z</dcterms:modified>
</cp:coreProperties>
</file>