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4" r:id="rId5"/>
  </p:sldMasterIdLst>
  <p:notesMasterIdLst>
    <p:notesMasterId r:id="rId21"/>
  </p:notesMasterIdLst>
  <p:sldIdLst>
    <p:sldId id="258" r:id="rId6"/>
    <p:sldId id="317" r:id="rId7"/>
    <p:sldId id="360" r:id="rId8"/>
    <p:sldId id="260" r:id="rId9"/>
    <p:sldId id="362" r:id="rId10"/>
    <p:sldId id="345" r:id="rId11"/>
    <p:sldId id="365" r:id="rId12"/>
    <p:sldId id="357" r:id="rId13"/>
    <p:sldId id="363" r:id="rId14"/>
    <p:sldId id="366" r:id="rId15"/>
    <p:sldId id="358" r:id="rId16"/>
    <p:sldId id="364" r:id="rId17"/>
    <p:sldId id="367" r:id="rId18"/>
    <p:sldId id="304" r:id="rId19"/>
    <p:sldId id="34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F8C7C7-B4AD-4FDE-B5C1-77C8758D0F00}" v="2204" dt="2026-10-19T09:22:48.632"/>
    <p1510:client id="{72B74B6D-0770-43E6-9ECE-B3A47D2C8ED8}" v="3474" dt="2026-10-19T09:48:25.1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600" b="1" i="0" u="none" strike="noStrike" kern="1200" spc="0" baseline="0">
                <a:solidFill>
                  <a:sysClr val="windowText" lastClr="000000">
                    <a:lumMod val="65000"/>
                    <a:lumOff val="35000"/>
                  </a:sysClr>
                </a:solidFill>
              </a:rPr>
              <a:t>Student rating of aspects of group work</a:t>
            </a:r>
          </a:p>
          <a:p>
            <a:pPr>
              <a:defRPr/>
            </a:pPr>
            <a:r>
              <a:rPr lang="en-GB" sz="1600" b="0" i="0" u="none" strike="noStrike" kern="1200" spc="0" baseline="0">
                <a:solidFill>
                  <a:sysClr val="windowText" lastClr="000000">
                    <a:lumMod val="65000"/>
                    <a:lumOff val="35000"/>
                  </a:sysClr>
                </a:solidFill>
              </a:rPr>
              <a:t>Comparison of how important students felt each aspect was </a:t>
            </a:r>
          </a:p>
          <a:p>
            <a:pPr>
              <a:defRPr/>
            </a:pPr>
            <a:r>
              <a:rPr lang="en-GB" sz="1600" b="0" i="0" u="none" strike="noStrike" kern="1200" spc="0" baseline="0">
                <a:solidFill>
                  <a:sysClr val="windowText" lastClr="000000">
                    <a:lumMod val="65000"/>
                    <a:lumOff val="35000"/>
                  </a:sysClr>
                </a:solidFill>
              </a:rPr>
              <a:t>against how well it went in the group work </a:t>
            </a:r>
            <a:endParaRPr lang="en-GB" sz="1600" b="0" baseline="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945401803010225"/>
          <c:y val="0.17779815291421236"/>
          <c:w val="0.82333743281035832"/>
          <c:h val="0.7186159756325573"/>
        </c:manualLayout>
      </c:layout>
      <c:barChart>
        <c:barDir val="bar"/>
        <c:grouping val="percentStacked"/>
        <c:varyColors val="0"/>
        <c:ser>
          <c:idx val="0"/>
          <c:order val="0"/>
          <c:tx>
            <c:strRef>
              <c:f>'clo4f2baz0029md08l98bs8q3-analy'!$M$78</c:f>
              <c:strCache>
                <c:ptCount val="1"/>
                <c:pt idx="0">
                  <c:v>1</c:v>
                </c:pt>
              </c:strCache>
            </c:strRef>
          </c:tx>
          <c:spPr>
            <a:solidFill>
              <a:srgbClr val="FF0000"/>
            </a:solidFill>
            <a:ln>
              <a:noFill/>
            </a:ln>
            <a:effectLst/>
          </c:spPr>
          <c:invertIfNegative val="0"/>
          <c:cat>
            <c:multiLvlStrRef>
              <c:f>'clo4f2baz0029md08l98bs8q3-analy'!$N$76:$U$77</c:f>
              <c:multiLvlStrCache>
                <c:ptCount val="8"/>
                <c:lvl>
                  <c:pt idx="0">
                    <c:v>Initial</c:v>
                  </c:pt>
                  <c:pt idx="1">
                    <c:v>Final</c:v>
                  </c:pt>
                  <c:pt idx="2">
                    <c:v>Initial</c:v>
                  </c:pt>
                  <c:pt idx="3">
                    <c:v>Final</c:v>
                  </c:pt>
                  <c:pt idx="4">
                    <c:v>Initial</c:v>
                  </c:pt>
                  <c:pt idx="5">
                    <c:v>Final</c:v>
                  </c:pt>
                  <c:pt idx="6">
                    <c:v>Initial</c:v>
                  </c:pt>
                  <c:pt idx="7">
                    <c:v>Final</c:v>
                  </c:pt>
                </c:lvl>
                <c:lvl>
                  <c:pt idx="0">
                    <c:v>Collaboration within group</c:v>
                  </c:pt>
                  <c:pt idx="2">
                    <c:v>Communication within group</c:v>
                  </c:pt>
                  <c:pt idx="4">
                    <c:v>Successfully working as a group</c:v>
                  </c:pt>
                  <c:pt idx="6">
                    <c:v>Meeting the project timescales</c:v>
                  </c:pt>
                </c:lvl>
              </c:multiLvlStrCache>
            </c:multiLvlStrRef>
          </c:cat>
          <c:val>
            <c:numRef>
              <c:f>'clo4f2baz0029md08l98bs8q3-analy'!$N$78:$U$78</c:f>
              <c:numCache>
                <c:formatCode>0%</c:formatCode>
                <c:ptCount val="8"/>
                <c:pt idx="0">
                  <c:v>0.06</c:v>
                </c:pt>
                <c:pt idx="1">
                  <c:v>0.19</c:v>
                </c:pt>
                <c:pt idx="2">
                  <c:v>0.05</c:v>
                </c:pt>
                <c:pt idx="3">
                  <c:v>0.19</c:v>
                </c:pt>
                <c:pt idx="4">
                  <c:v>0.05</c:v>
                </c:pt>
                <c:pt idx="5">
                  <c:v>0.28999999999999998</c:v>
                </c:pt>
                <c:pt idx="6">
                  <c:v>0.05</c:v>
                </c:pt>
                <c:pt idx="7">
                  <c:v>0.19</c:v>
                </c:pt>
              </c:numCache>
            </c:numRef>
          </c:val>
          <c:extLst>
            <c:ext xmlns:c16="http://schemas.microsoft.com/office/drawing/2014/chart" uri="{C3380CC4-5D6E-409C-BE32-E72D297353CC}">
              <c16:uniqueId val="{00000000-64A9-49CE-ADF2-BD175E2B0258}"/>
            </c:ext>
          </c:extLst>
        </c:ser>
        <c:ser>
          <c:idx val="1"/>
          <c:order val="1"/>
          <c:tx>
            <c:strRef>
              <c:f>'clo4f2baz0029md08l98bs8q3-analy'!$M$79</c:f>
              <c:strCache>
                <c:ptCount val="1"/>
                <c:pt idx="0">
                  <c:v>2</c:v>
                </c:pt>
              </c:strCache>
            </c:strRef>
          </c:tx>
          <c:spPr>
            <a:solidFill>
              <a:srgbClr val="FFC000"/>
            </a:solidFill>
            <a:ln>
              <a:noFill/>
            </a:ln>
            <a:effectLst/>
          </c:spPr>
          <c:invertIfNegative val="0"/>
          <c:cat>
            <c:multiLvlStrRef>
              <c:f>'clo4f2baz0029md08l98bs8q3-analy'!$N$76:$U$77</c:f>
              <c:multiLvlStrCache>
                <c:ptCount val="8"/>
                <c:lvl>
                  <c:pt idx="0">
                    <c:v>Initial</c:v>
                  </c:pt>
                  <c:pt idx="1">
                    <c:v>Final</c:v>
                  </c:pt>
                  <c:pt idx="2">
                    <c:v>Initial</c:v>
                  </c:pt>
                  <c:pt idx="3">
                    <c:v>Final</c:v>
                  </c:pt>
                  <c:pt idx="4">
                    <c:v>Initial</c:v>
                  </c:pt>
                  <c:pt idx="5">
                    <c:v>Final</c:v>
                  </c:pt>
                  <c:pt idx="6">
                    <c:v>Initial</c:v>
                  </c:pt>
                  <c:pt idx="7">
                    <c:v>Final</c:v>
                  </c:pt>
                </c:lvl>
                <c:lvl>
                  <c:pt idx="0">
                    <c:v>Collaboration within group</c:v>
                  </c:pt>
                  <c:pt idx="2">
                    <c:v>Communication within group</c:v>
                  </c:pt>
                  <c:pt idx="4">
                    <c:v>Successfully working as a group</c:v>
                  </c:pt>
                  <c:pt idx="6">
                    <c:v>Meeting the project timescales</c:v>
                  </c:pt>
                </c:lvl>
              </c:multiLvlStrCache>
            </c:multiLvlStrRef>
          </c:cat>
          <c:val>
            <c:numRef>
              <c:f>'clo4f2baz0029md08l98bs8q3-analy'!$N$79:$U$79</c:f>
              <c:numCache>
                <c:formatCode>0%</c:formatCode>
                <c:ptCount val="8"/>
                <c:pt idx="0">
                  <c:v>0.03</c:v>
                </c:pt>
                <c:pt idx="1">
                  <c:v>0.24</c:v>
                </c:pt>
                <c:pt idx="2">
                  <c:v>0.02</c:v>
                </c:pt>
                <c:pt idx="3">
                  <c:v>0.19</c:v>
                </c:pt>
                <c:pt idx="4">
                  <c:v>0.03</c:v>
                </c:pt>
                <c:pt idx="5">
                  <c:v>0.1</c:v>
                </c:pt>
                <c:pt idx="6">
                  <c:v>0.02</c:v>
                </c:pt>
                <c:pt idx="7">
                  <c:v>0.24</c:v>
                </c:pt>
              </c:numCache>
            </c:numRef>
          </c:val>
          <c:extLst>
            <c:ext xmlns:c16="http://schemas.microsoft.com/office/drawing/2014/chart" uri="{C3380CC4-5D6E-409C-BE32-E72D297353CC}">
              <c16:uniqueId val="{00000001-64A9-49CE-ADF2-BD175E2B0258}"/>
            </c:ext>
          </c:extLst>
        </c:ser>
        <c:ser>
          <c:idx val="2"/>
          <c:order val="2"/>
          <c:tx>
            <c:strRef>
              <c:f>'clo4f2baz0029md08l98bs8q3-analy'!$M$80</c:f>
              <c:strCache>
                <c:ptCount val="1"/>
                <c:pt idx="0">
                  <c:v>3</c:v>
                </c:pt>
              </c:strCache>
            </c:strRef>
          </c:tx>
          <c:spPr>
            <a:solidFill>
              <a:schemeClr val="accent4">
                <a:lumMod val="20000"/>
                <a:lumOff val="80000"/>
              </a:schemeClr>
            </a:solidFill>
            <a:ln>
              <a:noFill/>
            </a:ln>
            <a:effectLst/>
          </c:spPr>
          <c:invertIfNegative val="0"/>
          <c:cat>
            <c:multiLvlStrRef>
              <c:f>'clo4f2baz0029md08l98bs8q3-analy'!$N$76:$U$77</c:f>
              <c:multiLvlStrCache>
                <c:ptCount val="8"/>
                <c:lvl>
                  <c:pt idx="0">
                    <c:v>Initial</c:v>
                  </c:pt>
                  <c:pt idx="1">
                    <c:v>Final</c:v>
                  </c:pt>
                  <c:pt idx="2">
                    <c:v>Initial</c:v>
                  </c:pt>
                  <c:pt idx="3">
                    <c:v>Final</c:v>
                  </c:pt>
                  <c:pt idx="4">
                    <c:v>Initial</c:v>
                  </c:pt>
                  <c:pt idx="5">
                    <c:v>Final</c:v>
                  </c:pt>
                  <c:pt idx="6">
                    <c:v>Initial</c:v>
                  </c:pt>
                  <c:pt idx="7">
                    <c:v>Final</c:v>
                  </c:pt>
                </c:lvl>
                <c:lvl>
                  <c:pt idx="0">
                    <c:v>Collaboration within group</c:v>
                  </c:pt>
                  <c:pt idx="2">
                    <c:v>Communication within group</c:v>
                  </c:pt>
                  <c:pt idx="4">
                    <c:v>Successfully working as a group</c:v>
                  </c:pt>
                  <c:pt idx="6">
                    <c:v>Meeting the project timescales</c:v>
                  </c:pt>
                </c:lvl>
              </c:multiLvlStrCache>
            </c:multiLvlStrRef>
          </c:cat>
          <c:val>
            <c:numRef>
              <c:f>'clo4f2baz0029md08l98bs8q3-analy'!$N$80:$U$80</c:f>
              <c:numCache>
                <c:formatCode>0%</c:formatCode>
                <c:ptCount val="8"/>
                <c:pt idx="0">
                  <c:v>0.15</c:v>
                </c:pt>
                <c:pt idx="1">
                  <c:v>0.33</c:v>
                </c:pt>
                <c:pt idx="2">
                  <c:v>0.08</c:v>
                </c:pt>
                <c:pt idx="3">
                  <c:v>0.28999999999999998</c:v>
                </c:pt>
                <c:pt idx="4">
                  <c:v>0.09</c:v>
                </c:pt>
                <c:pt idx="5">
                  <c:v>0.33</c:v>
                </c:pt>
                <c:pt idx="6">
                  <c:v>0.11</c:v>
                </c:pt>
                <c:pt idx="7">
                  <c:v>0.19</c:v>
                </c:pt>
              </c:numCache>
            </c:numRef>
          </c:val>
          <c:extLst>
            <c:ext xmlns:c16="http://schemas.microsoft.com/office/drawing/2014/chart" uri="{C3380CC4-5D6E-409C-BE32-E72D297353CC}">
              <c16:uniqueId val="{00000002-64A9-49CE-ADF2-BD175E2B0258}"/>
            </c:ext>
          </c:extLst>
        </c:ser>
        <c:ser>
          <c:idx val="3"/>
          <c:order val="3"/>
          <c:tx>
            <c:strRef>
              <c:f>'clo4f2baz0029md08l98bs8q3-analy'!$M$81</c:f>
              <c:strCache>
                <c:ptCount val="1"/>
                <c:pt idx="0">
                  <c:v>4</c:v>
                </c:pt>
              </c:strCache>
            </c:strRef>
          </c:tx>
          <c:spPr>
            <a:solidFill>
              <a:schemeClr val="accent6">
                <a:lumMod val="20000"/>
                <a:lumOff val="80000"/>
              </a:schemeClr>
            </a:solidFill>
            <a:ln>
              <a:noFill/>
            </a:ln>
            <a:effectLst/>
          </c:spPr>
          <c:invertIfNegative val="0"/>
          <c:cat>
            <c:multiLvlStrRef>
              <c:f>'clo4f2baz0029md08l98bs8q3-analy'!$N$76:$U$77</c:f>
              <c:multiLvlStrCache>
                <c:ptCount val="8"/>
                <c:lvl>
                  <c:pt idx="0">
                    <c:v>Initial</c:v>
                  </c:pt>
                  <c:pt idx="1">
                    <c:v>Final</c:v>
                  </c:pt>
                  <c:pt idx="2">
                    <c:v>Initial</c:v>
                  </c:pt>
                  <c:pt idx="3">
                    <c:v>Final</c:v>
                  </c:pt>
                  <c:pt idx="4">
                    <c:v>Initial</c:v>
                  </c:pt>
                  <c:pt idx="5">
                    <c:v>Final</c:v>
                  </c:pt>
                  <c:pt idx="6">
                    <c:v>Initial</c:v>
                  </c:pt>
                  <c:pt idx="7">
                    <c:v>Final</c:v>
                  </c:pt>
                </c:lvl>
                <c:lvl>
                  <c:pt idx="0">
                    <c:v>Collaboration within group</c:v>
                  </c:pt>
                  <c:pt idx="2">
                    <c:v>Communication within group</c:v>
                  </c:pt>
                  <c:pt idx="4">
                    <c:v>Successfully working as a group</c:v>
                  </c:pt>
                  <c:pt idx="6">
                    <c:v>Meeting the project timescales</c:v>
                  </c:pt>
                </c:lvl>
              </c:multiLvlStrCache>
            </c:multiLvlStrRef>
          </c:cat>
          <c:val>
            <c:numRef>
              <c:f>'clo4f2baz0029md08l98bs8q3-analy'!$N$81:$U$81</c:f>
              <c:numCache>
                <c:formatCode>0%</c:formatCode>
                <c:ptCount val="8"/>
                <c:pt idx="0">
                  <c:v>0.27</c:v>
                </c:pt>
                <c:pt idx="1">
                  <c:v>0.1</c:v>
                </c:pt>
                <c:pt idx="2">
                  <c:v>0.24</c:v>
                </c:pt>
                <c:pt idx="3">
                  <c:v>0.24</c:v>
                </c:pt>
                <c:pt idx="4">
                  <c:v>0.26</c:v>
                </c:pt>
                <c:pt idx="5">
                  <c:v>0.19</c:v>
                </c:pt>
                <c:pt idx="6">
                  <c:v>0.2</c:v>
                </c:pt>
                <c:pt idx="7">
                  <c:v>0.1</c:v>
                </c:pt>
              </c:numCache>
            </c:numRef>
          </c:val>
          <c:extLst>
            <c:ext xmlns:c16="http://schemas.microsoft.com/office/drawing/2014/chart" uri="{C3380CC4-5D6E-409C-BE32-E72D297353CC}">
              <c16:uniqueId val="{00000003-64A9-49CE-ADF2-BD175E2B0258}"/>
            </c:ext>
          </c:extLst>
        </c:ser>
        <c:ser>
          <c:idx val="4"/>
          <c:order val="4"/>
          <c:tx>
            <c:strRef>
              <c:f>'clo4f2baz0029md08l98bs8q3-analy'!$M$82</c:f>
              <c:strCache>
                <c:ptCount val="1"/>
                <c:pt idx="0">
                  <c:v>5</c:v>
                </c:pt>
              </c:strCache>
            </c:strRef>
          </c:tx>
          <c:spPr>
            <a:solidFill>
              <a:schemeClr val="accent6"/>
            </a:solidFill>
            <a:ln>
              <a:noFill/>
            </a:ln>
            <a:effectLst/>
          </c:spPr>
          <c:invertIfNegative val="0"/>
          <c:cat>
            <c:multiLvlStrRef>
              <c:f>'clo4f2baz0029md08l98bs8q3-analy'!$N$76:$U$77</c:f>
              <c:multiLvlStrCache>
                <c:ptCount val="8"/>
                <c:lvl>
                  <c:pt idx="0">
                    <c:v>Initial</c:v>
                  </c:pt>
                  <c:pt idx="1">
                    <c:v>Final</c:v>
                  </c:pt>
                  <c:pt idx="2">
                    <c:v>Initial</c:v>
                  </c:pt>
                  <c:pt idx="3">
                    <c:v>Final</c:v>
                  </c:pt>
                  <c:pt idx="4">
                    <c:v>Initial</c:v>
                  </c:pt>
                  <c:pt idx="5">
                    <c:v>Final</c:v>
                  </c:pt>
                  <c:pt idx="6">
                    <c:v>Initial</c:v>
                  </c:pt>
                  <c:pt idx="7">
                    <c:v>Final</c:v>
                  </c:pt>
                </c:lvl>
                <c:lvl>
                  <c:pt idx="0">
                    <c:v>Collaboration within group</c:v>
                  </c:pt>
                  <c:pt idx="2">
                    <c:v>Communication within group</c:v>
                  </c:pt>
                  <c:pt idx="4">
                    <c:v>Successfully working as a group</c:v>
                  </c:pt>
                  <c:pt idx="6">
                    <c:v>Meeting the project timescales</c:v>
                  </c:pt>
                </c:lvl>
              </c:multiLvlStrCache>
            </c:multiLvlStrRef>
          </c:cat>
          <c:val>
            <c:numRef>
              <c:f>'clo4f2baz0029md08l98bs8q3-analy'!$N$82:$U$82</c:f>
              <c:numCache>
                <c:formatCode>0%</c:formatCode>
                <c:ptCount val="8"/>
                <c:pt idx="0">
                  <c:v>0.45</c:v>
                </c:pt>
                <c:pt idx="1">
                  <c:v>0.1</c:v>
                </c:pt>
                <c:pt idx="2">
                  <c:v>0.56999999999999995</c:v>
                </c:pt>
                <c:pt idx="3">
                  <c:v>0.1</c:v>
                </c:pt>
                <c:pt idx="4">
                  <c:v>0.53</c:v>
                </c:pt>
                <c:pt idx="5">
                  <c:v>0.05</c:v>
                </c:pt>
                <c:pt idx="6">
                  <c:v>0.57999999999999996</c:v>
                </c:pt>
                <c:pt idx="7">
                  <c:v>0.24</c:v>
                </c:pt>
              </c:numCache>
            </c:numRef>
          </c:val>
          <c:extLst>
            <c:ext xmlns:c16="http://schemas.microsoft.com/office/drawing/2014/chart" uri="{C3380CC4-5D6E-409C-BE32-E72D297353CC}">
              <c16:uniqueId val="{00000004-64A9-49CE-ADF2-BD175E2B0258}"/>
            </c:ext>
          </c:extLst>
        </c:ser>
        <c:ser>
          <c:idx val="5"/>
          <c:order val="5"/>
          <c:tx>
            <c:strRef>
              <c:f>'clo4f2baz0029md08l98bs8q3-analy'!$M$83</c:f>
              <c:strCache>
                <c:ptCount val="1"/>
                <c:pt idx="0">
                  <c:v>N/A</c:v>
                </c:pt>
              </c:strCache>
            </c:strRef>
          </c:tx>
          <c:spPr>
            <a:solidFill>
              <a:schemeClr val="bg2"/>
            </a:solidFill>
            <a:ln>
              <a:noFill/>
            </a:ln>
            <a:effectLst/>
          </c:spPr>
          <c:invertIfNegative val="0"/>
          <c:cat>
            <c:multiLvlStrRef>
              <c:f>'clo4f2baz0029md08l98bs8q3-analy'!$N$76:$U$77</c:f>
              <c:multiLvlStrCache>
                <c:ptCount val="8"/>
                <c:lvl>
                  <c:pt idx="0">
                    <c:v>Initial</c:v>
                  </c:pt>
                  <c:pt idx="1">
                    <c:v>Final</c:v>
                  </c:pt>
                  <c:pt idx="2">
                    <c:v>Initial</c:v>
                  </c:pt>
                  <c:pt idx="3">
                    <c:v>Final</c:v>
                  </c:pt>
                  <c:pt idx="4">
                    <c:v>Initial</c:v>
                  </c:pt>
                  <c:pt idx="5">
                    <c:v>Final</c:v>
                  </c:pt>
                  <c:pt idx="6">
                    <c:v>Initial</c:v>
                  </c:pt>
                  <c:pt idx="7">
                    <c:v>Final</c:v>
                  </c:pt>
                </c:lvl>
                <c:lvl>
                  <c:pt idx="0">
                    <c:v>Collaboration within group</c:v>
                  </c:pt>
                  <c:pt idx="2">
                    <c:v>Communication within group</c:v>
                  </c:pt>
                  <c:pt idx="4">
                    <c:v>Successfully working as a group</c:v>
                  </c:pt>
                  <c:pt idx="6">
                    <c:v>Meeting the project timescales</c:v>
                  </c:pt>
                </c:lvl>
              </c:multiLvlStrCache>
            </c:multiLvlStrRef>
          </c:cat>
          <c:val>
            <c:numRef>
              <c:f>'clo4f2baz0029md08l98bs8q3-analy'!$N$83:$U$83</c:f>
              <c:numCache>
                <c:formatCode>0%</c:formatCode>
                <c:ptCount val="8"/>
                <c:pt idx="0">
                  <c:v>0.04</c:v>
                </c:pt>
                <c:pt idx="1">
                  <c:v>0.05</c:v>
                </c:pt>
                <c:pt idx="2">
                  <c:v>0.04</c:v>
                </c:pt>
                <c:pt idx="3">
                  <c:v>0</c:v>
                </c:pt>
                <c:pt idx="4">
                  <c:v>0.04</c:v>
                </c:pt>
                <c:pt idx="5">
                  <c:v>0.05</c:v>
                </c:pt>
                <c:pt idx="6">
                  <c:v>0.04</c:v>
                </c:pt>
                <c:pt idx="7">
                  <c:v>0.05</c:v>
                </c:pt>
              </c:numCache>
            </c:numRef>
          </c:val>
          <c:extLst>
            <c:ext xmlns:c16="http://schemas.microsoft.com/office/drawing/2014/chart" uri="{C3380CC4-5D6E-409C-BE32-E72D297353CC}">
              <c16:uniqueId val="{00000005-64A9-49CE-ADF2-BD175E2B0258}"/>
            </c:ext>
          </c:extLst>
        </c:ser>
        <c:dLbls>
          <c:showLegendKey val="0"/>
          <c:showVal val="0"/>
          <c:showCatName val="0"/>
          <c:showSerName val="0"/>
          <c:showPercent val="0"/>
          <c:showBubbleSize val="0"/>
        </c:dLbls>
        <c:gapWidth val="150"/>
        <c:overlap val="100"/>
        <c:axId val="589819616"/>
        <c:axId val="589820336"/>
      </c:barChart>
      <c:catAx>
        <c:axId val="589819616"/>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89820336"/>
        <c:crosses val="autoZero"/>
        <c:auto val="1"/>
        <c:lblAlgn val="ctr"/>
        <c:lblOffset val="100"/>
        <c:noMultiLvlLbl val="0"/>
      </c:catAx>
      <c:valAx>
        <c:axId val="58982033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8981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66D94A-7C6D-4DCA-9AD0-0682CE99D6A3}" type="datetimeFigureOut">
              <a:rPr lang="en-GB" smtClean="0"/>
              <a:t>19/10/2026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953CF9-A08C-4AF6-9FCE-454E8480DE62}" type="slidenum">
              <a:rPr lang="en-GB" smtClean="0"/>
              <a:t>‹#›</a:t>
            </a:fld>
            <a:endParaRPr lang="en-GB"/>
          </a:p>
        </p:txBody>
      </p:sp>
    </p:spTree>
    <p:extLst>
      <p:ext uri="{BB962C8B-B14F-4D97-AF65-F5344CB8AC3E}">
        <p14:creationId xmlns:p14="http://schemas.microsoft.com/office/powerpoint/2010/main" val="1361682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008887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KP We were asked to introduce employability to our modules.</a:t>
            </a:r>
          </a:p>
          <a:p>
            <a:r>
              <a:rPr lang="en-US"/>
              <a:t>A number of our students are studying data science and in this line of work will need the skills of working with large data sets as well as communicating and collaborating with others.  Therefore we wanted to introduce something that would help enable our students take the first step towards developing these skills.</a:t>
            </a:r>
          </a:p>
          <a:p>
            <a:r>
              <a:rPr lang="en-US"/>
              <a:t>Also, </a:t>
            </a:r>
            <a:r>
              <a:rPr lang="en-US" err="1"/>
              <a:t>maths</a:t>
            </a:r>
            <a:r>
              <a:rPr lang="en-US"/>
              <a:t> and stats students are generally not the most well developed when it comes to working with others since </a:t>
            </a:r>
            <a:r>
              <a:rPr lang="en-US" err="1"/>
              <a:t>maths</a:t>
            </a:r>
            <a:r>
              <a:rPr lang="en-US"/>
              <a:t> is traditionally seen as a somewhat independent pursuit!</a:t>
            </a:r>
          </a:p>
        </p:txBody>
      </p:sp>
      <p:sp>
        <p:nvSpPr>
          <p:cNvPr id="4" name="Slide Number Placeholder 3"/>
          <p:cNvSpPr>
            <a:spLocks noGrp="1"/>
          </p:cNvSpPr>
          <p:nvPr>
            <p:ph type="sldNum" sz="quarter" idx="5"/>
          </p:nvPr>
        </p:nvSpPr>
        <p:spPr/>
        <p:txBody>
          <a:bodyPr/>
          <a:lstStyle/>
          <a:p>
            <a:fld id="{8CCD80B4-3417-B74B-BDCD-C7836226A258}" type="slidenum">
              <a:rPr lang="en-US" smtClean="0"/>
              <a:pPr/>
              <a:t>2</a:t>
            </a:fld>
            <a:endParaRPr lang="en-US"/>
          </a:p>
        </p:txBody>
      </p:sp>
    </p:spTree>
    <p:extLst>
      <p:ext uri="{BB962C8B-B14F-4D97-AF65-F5344CB8AC3E}">
        <p14:creationId xmlns:p14="http://schemas.microsoft.com/office/powerpoint/2010/main" val="301928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KP Poll</a:t>
            </a:r>
          </a:p>
          <a:p>
            <a:r>
              <a:rPr lang="en-GB"/>
              <a:t>We asked students the same question before and after we started – we’ll look at what they thought worked well on M140 in a short time.</a:t>
            </a:r>
          </a:p>
        </p:txBody>
      </p:sp>
      <p:sp>
        <p:nvSpPr>
          <p:cNvPr id="4" name="Slide Number Placeholder 3"/>
          <p:cNvSpPr>
            <a:spLocks noGrp="1"/>
          </p:cNvSpPr>
          <p:nvPr>
            <p:ph type="sldNum" sz="quarter" idx="5"/>
          </p:nvPr>
        </p:nvSpPr>
        <p:spPr/>
        <p:txBody>
          <a:bodyPr/>
          <a:lstStyle/>
          <a:p>
            <a:fld id="{8E953CF9-A08C-4AF6-9FCE-454E8480DE62}" type="slidenum">
              <a:rPr lang="en-GB" smtClean="0"/>
              <a:t>3</a:t>
            </a:fld>
            <a:endParaRPr lang="en-GB"/>
          </a:p>
        </p:txBody>
      </p:sp>
    </p:spTree>
    <p:extLst>
      <p:ext uri="{BB962C8B-B14F-4D97-AF65-F5344CB8AC3E}">
        <p14:creationId xmlns:p14="http://schemas.microsoft.com/office/powerpoint/2010/main" val="985467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Ruth</a:t>
            </a:r>
          </a:p>
        </p:txBody>
      </p:sp>
      <p:sp>
        <p:nvSpPr>
          <p:cNvPr id="4" name="Slide Number Placeholder 3"/>
          <p:cNvSpPr>
            <a:spLocks noGrp="1"/>
          </p:cNvSpPr>
          <p:nvPr>
            <p:ph type="sldNum" sz="quarter" idx="5"/>
          </p:nvPr>
        </p:nvSpPr>
        <p:spPr/>
        <p:txBody>
          <a:bodyPr/>
          <a:lstStyle/>
          <a:p>
            <a:fld id="{8E953CF9-A08C-4AF6-9FCE-454E8480DE62}" type="slidenum">
              <a:rPr lang="en-GB" smtClean="0"/>
              <a:t>4</a:t>
            </a:fld>
            <a:endParaRPr lang="en-GB"/>
          </a:p>
        </p:txBody>
      </p:sp>
    </p:spTree>
    <p:extLst>
      <p:ext uri="{BB962C8B-B14F-4D97-AF65-F5344CB8AC3E}">
        <p14:creationId xmlns:p14="http://schemas.microsoft.com/office/powerpoint/2010/main" val="3474833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Ruth Tutors had different levels of response this shows contributions from 8 students from a group of about 12</a:t>
            </a:r>
          </a:p>
          <a:p>
            <a:r>
              <a:rPr lang="en-GB"/>
              <a:t>Despite </a:t>
            </a:r>
            <a:r>
              <a:rPr lang="en-GB" err="1"/>
              <a:t>approx</a:t>
            </a:r>
            <a:r>
              <a:rPr lang="en-GB"/>
              <a:t> 60 students volunteering, many did not take part</a:t>
            </a:r>
          </a:p>
        </p:txBody>
      </p:sp>
      <p:sp>
        <p:nvSpPr>
          <p:cNvPr id="4" name="Slide Number Placeholder 3"/>
          <p:cNvSpPr>
            <a:spLocks noGrp="1"/>
          </p:cNvSpPr>
          <p:nvPr>
            <p:ph type="sldNum" sz="quarter" idx="5"/>
          </p:nvPr>
        </p:nvSpPr>
        <p:spPr/>
        <p:txBody>
          <a:bodyPr/>
          <a:lstStyle/>
          <a:p>
            <a:fld id="{8E953CF9-A08C-4AF6-9FCE-454E8480DE62}" type="slidenum">
              <a:rPr lang="en-GB" smtClean="0"/>
              <a:t>5</a:t>
            </a:fld>
            <a:endParaRPr lang="en-GB"/>
          </a:p>
        </p:txBody>
      </p:sp>
    </p:spTree>
    <p:extLst>
      <p:ext uri="{BB962C8B-B14F-4D97-AF65-F5344CB8AC3E}">
        <p14:creationId xmlns:p14="http://schemas.microsoft.com/office/powerpoint/2010/main" val="950844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KP Question before: Thinking about situations in which you have taken part in online group work, please rate the following aspects of group work from 1 to 5 where 1 – did not work well and 5 – worked extremely well. </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Question after: Please rate the following aspects of group work on this module from 1 to 5 where 1 – did not work well and 5 – worked extremely well. </a:t>
            </a:r>
            <a:endParaRPr lang="en-GB"/>
          </a:p>
          <a:p>
            <a:endParaRPr lang="en-GB"/>
          </a:p>
          <a:p>
            <a:r>
              <a:rPr lang="en-GB"/>
              <a:t>We would like the greens in the final results to match more closely the greens in the initial results  - there is clearly work still to do here.</a:t>
            </a:r>
          </a:p>
          <a:p>
            <a:r>
              <a:rPr lang="en-GB"/>
              <a:t>Final survey is a much smaller sample, ~21 verses 119 in initial survey</a:t>
            </a:r>
          </a:p>
        </p:txBody>
      </p:sp>
      <p:sp>
        <p:nvSpPr>
          <p:cNvPr id="4" name="Slide Number Placeholder 3"/>
          <p:cNvSpPr>
            <a:spLocks noGrp="1"/>
          </p:cNvSpPr>
          <p:nvPr>
            <p:ph type="sldNum" sz="quarter" idx="5"/>
          </p:nvPr>
        </p:nvSpPr>
        <p:spPr/>
        <p:txBody>
          <a:bodyPr/>
          <a:lstStyle/>
          <a:p>
            <a:fld id="{8CCD80B4-3417-B74B-BDCD-C7836226A258}" type="slidenum">
              <a:rPr lang="en-US" smtClean="0"/>
              <a:pPr/>
              <a:t>6</a:t>
            </a:fld>
            <a:endParaRPr lang="en-US"/>
          </a:p>
        </p:txBody>
      </p:sp>
    </p:spTree>
    <p:extLst>
      <p:ext uri="{BB962C8B-B14F-4D97-AF65-F5344CB8AC3E}">
        <p14:creationId xmlns:p14="http://schemas.microsoft.com/office/powerpoint/2010/main" val="2230496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KP based on student feedback we made these changes</a:t>
            </a:r>
          </a:p>
        </p:txBody>
      </p:sp>
      <p:sp>
        <p:nvSpPr>
          <p:cNvPr id="4" name="Slide Number Placeholder 3"/>
          <p:cNvSpPr>
            <a:spLocks noGrp="1"/>
          </p:cNvSpPr>
          <p:nvPr>
            <p:ph type="sldNum" sz="quarter" idx="5"/>
          </p:nvPr>
        </p:nvSpPr>
        <p:spPr/>
        <p:txBody>
          <a:bodyPr/>
          <a:lstStyle/>
          <a:p>
            <a:fld id="{8CCD80B4-3417-B74B-BDCD-C7836226A258}" type="slidenum">
              <a:rPr lang="en-US" smtClean="0"/>
              <a:pPr/>
              <a:t>7</a:t>
            </a:fld>
            <a:endParaRPr lang="en-US"/>
          </a:p>
        </p:txBody>
      </p:sp>
    </p:spTree>
    <p:extLst>
      <p:ext uri="{BB962C8B-B14F-4D97-AF65-F5344CB8AC3E}">
        <p14:creationId xmlns:p14="http://schemas.microsoft.com/office/powerpoint/2010/main" val="3413587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a:solidFill>
                  <a:schemeClr val="tx1"/>
                </a:solidFill>
                <a:effectLst/>
                <a:latin typeface="+mn-lt"/>
                <a:ea typeface="+mn-ea"/>
                <a:cs typeface="+mn-cs"/>
              </a:rPr>
              <a:t>Ruth We included a question on the TMA to ensure </a:t>
            </a:r>
          </a:p>
          <a:p>
            <a:pPr rtl="0" fontAlgn="base"/>
            <a:r>
              <a:rPr lang="en-US" sz="1200" b="0" i="0" kern="1200">
                <a:solidFill>
                  <a:schemeClr val="tx1"/>
                </a:solidFill>
                <a:effectLst/>
                <a:latin typeface="+mn-lt"/>
                <a:ea typeface="+mn-ea"/>
                <a:cs typeface="+mn-cs"/>
              </a:rPr>
              <a:t>We put together a suggested time schedule for the tutors and included prompts they could use in their forums.</a:t>
            </a:r>
          </a:p>
        </p:txBody>
      </p:sp>
      <p:sp>
        <p:nvSpPr>
          <p:cNvPr id="4" name="Slide Number Placeholder 3"/>
          <p:cNvSpPr>
            <a:spLocks noGrp="1"/>
          </p:cNvSpPr>
          <p:nvPr>
            <p:ph type="sldNum" sz="quarter" idx="5"/>
          </p:nvPr>
        </p:nvSpPr>
        <p:spPr/>
        <p:txBody>
          <a:bodyPr/>
          <a:lstStyle/>
          <a:p>
            <a:fld id="{8E953CF9-A08C-4AF6-9FCE-454E8480DE62}" type="slidenum">
              <a:rPr lang="en-GB" smtClean="0"/>
              <a:t>8</a:t>
            </a:fld>
            <a:endParaRPr lang="en-GB"/>
          </a:p>
        </p:txBody>
      </p:sp>
    </p:spTree>
    <p:extLst>
      <p:ext uri="{BB962C8B-B14F-4D97-AF65-F5344CB8AC3E}">
        <p14:creationId xmlns:p14="http://schemas.microsoft.com/office/powerpoint/2010/main" val="2835241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Ruth Add word cloud</a:t>
            </a:r>
          </a:p>
          <a:p>
            <a:r>
              <a:rPr lang="en-GB"/>
              <a:t>Choose words that you think students would use to describe their feelings and add them to the word cloud.</a:t>
            </a:r>
          </a:p>
        </p:txBody>
      </p:sp>
      <p:sp>
        <p:nvSpPr>
          <p:cNvPr id="4" name="Slide Number Placeholder 3"/>
          <p:cNvSpPr>
            <a:spLocks noGrp="1"/>
          </p:cNvSpPr>
          <p:nvPr>
            <p:ph type="sldNum" sz="quarter" idx="5"/>
          </p:nvPr>
        </p:nvSpPr>
        <p:spPr/>
        <p:txBody>
          <a:bodyPr/>
          <a:lstStyle/>
          <a:p>
            <a:fld id="{8E953CF9-A08C-4AF6-9FCE-454E8480DE62}" type="slidenum">
              <a:rPr lang="en-GB" smtClean="0"/>
              <a:t>9</a:t>
            </a:fld>
            <a:endParaRPr lang="en-GB"/>
          </a:p>
        </p:txBody>
      </p:sp>
    </p:spTree>
    <p:extLst>
      <p:ext uri="{BB962C8B-B14F-4D97-AF65-F5344CB8AC3E}">
        <p14:creationId xmlns:p14="http://schemas.microsoft.com/office/powerpoint/2010/main" val="427377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KP We did ask the students after taking part in the group, but the results reflected the earlier graph. </a:t>
            </a:r>
          </a:p>
          <a:p>
            <a:r>
              <a:rPr lang="en-GB"/>
              <a:t>They had not developed their group work skills as much as they (and us) would have liked</a:t>
            </a:r>
          </a:p>
        </p:txBody>
      </p:sp>
      <p:sp>
        <p:nvSpPr>
          <p:cNvPr id="4" name="Slide Number Placeholder 3"/>
          <p:cNvSpPr>
            <a:spLocks noGrp="1"/>
          </p:cNvSpPr>
          <p:nvPr>
            <p:ph type="sldNum" sz="quarter" idx="5"/>
          </p:nvPr>
        </p:nvSpPr>
        <p:spPr/>
        <p:txBody>
          <a:bodyPr/>
          <a:lstStyle/>
          <a:p>
            <a:fld id="{8E953CF9-A08C-4AF6-9FCE-454E8480DE62}" type="slidenum">
              <a:rPr lang="en-GB" smtClean="0"/>
              <a:t>10</a:t>
            </a:fld>
            <a:endParaRPr lang="en-GB"/>
          </a:p>
        </p:txBody>
      </p:sp>
    </p:spTree>
    <p:extLst>
      <p:ext uri="{BB962C8B-B14F-4D97-AF65-F5344CB8AC3E}">
        <p14:creationId xmlns:p14="http://schemas.microsoft.com/office/powerpoint/2010/main" val="3012321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KP Even though some tutors tried hard to get some response from students, there were few responses.  </a:t>
            </a:r>
          </a:p>
          <a:p>
            <a:endParaRPr lang="en-GB"/>
          </a:p>
          <a:p>
            <a:r>
              <a:rPr lang="en-GB"/>
              <a:t>Anecdotal analysis of responses to TMA question 2 suggests a number of students did not attempt this.</a:t>
            </a:r>
          </a:p>
        </p:txBody>
      </p:sp>
      <p:sp>
        <p:nvSpPr>
          <p:cNvPr id="4" name="Slide Number Placeholder 3"/>
          <p:cNvSpPr>
            <a:spLocks noGrp="1"/>
          </p:cNvSpPr>
          <p:nvPr>
            <p:ph type="sldNum" sz="quarter" idx="5"/>
          </p:nvPr>
        </p:nvSpPr>
        <p:spPr/>
        <p:txBody>
          <a:bodyPr/>
          <a:lstStyle/>
          <a:p>
            <a:fld id="{8E953CF9-A08C-4AF6-9FCE-454E8480DE62}" type="slidenum">
              <a:rPr lang="en-GB" smtClean="0"/>
              <a:t>11</a:t>
            </a:fld>
            <a:endParaRPr lang="en-GB"/>
          </a:p>
        </p:txBody>
      </p:sp>
    </p:spTree>
    <p:extLst>
      <p:ext uri="{BB962C8B-B14F-4D97-AF65-F5344CB8AC3E}">
        <p14:creationId xmlns:p14="http://schemas.microsoft.com/office/powerpoint/2010/main" val="2749866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Ruth Throughout all communication have tried to familiarise all involved with rationale for group work</a:t>
            </a:r>
          </a:p>
          <a:p>
            <a:r>
              <a:rPr lang="en-GB"/>
              <a:t>Discussion within module team about what really constitutes groups work ‘just posting in a forum is not group work!’</a:t>
            </a:r>
          </a:p>
          <a:p>
            <a:r>
              <a:rPr lang="en-GB"/>
              <a:t>Tutors appeared surprised that they would need to work in the TG forums despite previous build up over presentations</a:t>
            </a:r>
          </a:p>
          <a:p>
            <a:r>
              <a:rPr lang="en-GB"/>
              <a:t>Students seemed fine with it in module welcome</a:t>
            </a:r>
          </a:p>
          <a:p>
            <a:r>
              <a:rPr lang="en-GB" err="1"/>
              <a:t>SiSE</a:t>
            </a:r>
            <a:r>
              <a:rPr lang="en-GB"/>
              <a:t> and students with reasonable adjustments will receive alternative materials</a:t>
            </a:r>
          </a:p>
          <a:p>
            <a:r>
              <a:rPr lang="en-GB"/>
              <a:t>Purpose of tutor group forum posting throughout module is to build student familiarity and confidence with using the forum so they feel more comfortable to discuss there when it comes to the group work towards the end of the module – TMA01, just post. TMA 02, respond to another post. TMA03, use tutor feedback to develop advice for future M140 students. TMA04, group work discussion.</a:t>
            </a:r>
          </a:p>
        </p:txBody>
      </p:sp>
      <p:sp>
        <p:nvSpPr>
          <p:cNvPr id="4" name="Slide Number Placeholder 3"/>
          <p:cNvSpPr>
            <a:spLocks noGrp="1"/>
          </p:cNvSpPr>
          <p:nvPr>
            <p:ph type="sldNum" sz="quarter" idx="5"/>
          </p:nvPr>
        </p:nvSpPr>
        <p:spPr/>
        <p:txBody>
          <a:bodyPr/>
          <a:lstStyle/>
          <a:p>
            <a:fld id="{8E953CF9-A08C-4AF6-9FCE-454E8480DE62}" type="slidenum">
              <a:rPr lang="en-GB" smtClean="0"/>
              <a:t>12</a:t>
            </a:fld>
            <a:endParaRPr lang="en-GB"/>
          </a:p>
        </p:txBody>
      </p:sp>
    </p:spTree>
    <p:extLst>
      <p:ext uri="{BB962C8B-B14F-4D97-AF65-F5344CB8AC3E}">
        <p14:creationId xmlns:p14="http://schemas.microsoft.com/office/powerpoint/2010/main" val="2447400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b="1">
                <a:latin typeface="Calibri"/>
                <a:ea typeface="Calibri"/>
                <a:cs typeface="Times New Roman"/>
              </a:rPr>
              <a:t>Ruth</a:t>
            </a:r>
          </a:p>
          <a:p>
            <a:pPr>
              <a:lnSpc>
                <a:spcPct val="107000"/>
              </a:lnSpc>
              <a:spcAft>
                <a:spcPts val="800"/>
              </a:spcAft>
            </a:pPr>
            <a:r>
              <a:rPr lang="en-GB" sz="1200" b="1">
                <a:latin typeface="Calibri"/>
                <a:ea typeface="Calibri"/>
                <a:cs typeface="Times New Roman"/>
              </a:rPr>
              <a:t>AIM</a:t>
            </a:r>
            <a:r>
              <a:rPr lang="en-GB" sz="1200">
                <a:latin typeface="Calibri"/>
                <a:ea typeface="Calibri"/>
                <a:cs typeface="Times New Roman"/>
              </a:rPr>
              <a:t> Yes, although it has taken longer than original planned as we needed to take smaller steps to make it workable because the change impacts on so many other aspects of the module</a:t>
            </a:r>
            <a:endParaRPr lang="en-US" sz="1800"/>
          </a:p>
          <a:p>
            <a:pPr>
              <a:lnSpc>
                <a:spcPct val="107000"/>
              </a:lnSpc>
              <a:spcAft>
                <a:spcPts val="800"/>
              </a:spcAft>
            </a:pPr>
            <a:r>
              <a:rPr lang="en-GB" sz="1200" b="1">
                <a:latin typeface="Calibri"/>
                <a:ea typeface="Calibri"/>
                <a:cs typeface="Times New Roman"/>
              </a:rPr>
              <a:t>PURPOSE</a:t>
            </a:r>
            <a:r>
              <a:rPr lang="en-GB" sz="1200">
                <a:latin typeface="Calibri"/>
                <a:ea typeface="Calibri"/>
                <a:cs typeface="Times New Roman"/>
              </a:rPr>
              <a:t> Yes, however we need to assess the impact of this change to content – are students engaging?</a:t>
            </a:r>
          </a:p>
          <a:p>
            <a:endParaRPr lang="en-GB"/>
          </a:p>
          <a:p>
            <a:r>
              <a:rPr lang="en-GB"/>
              <a:t>We will also run the before and after surveys again to see how students feel about the group on the module.  Our goal is to meet their expectations i.e. for the green bars on the final survey to match the green bars on the initial survey!</a:t>
            </a:r>
          </a:p>
        </p:txBody>
      </p:sp>
      <p:sp>
        <p:nvSpPr>
          <p:cNvPr id="4" name="Slide Number Placeholder 3"/>
          <p:cNvSpPr>
            <a:spLocks noGrp="1"/>
          </p:cNvSpPr>
          <p:nvPr>
            <p:ph type="sldNum" sz="quarter" idx="5"/>
          </p:nvPr>
        </p:nvSpPr>
        <p:spPr/>
        <p:txBody>
          <a:bodyPr/>
          <a:lstStyle/>
          <a:p>
            <a:fld id="{8E953CF9-A08C-4AF6-9FCE-454E8480DE62}" type="slidenum">
              <a:rPr lang="en-GB" smtClean="0"/>
              <a:t>13</a:t>
            </a:fld>
            <a:endParaRPr lang="en-GB"/>
          </a:p>
        </p:txBody>
      </p:sp>
    </p:spTree>
    <p:extLst>
      <p:ext uri="{BB962C8B-B14F-4D97-AF65-F5344CB8AC3E}">
        <p14:creationId xmlns:p14="http://schemas.microsoft.com/office/powerpoint/2010/main" val="724772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445707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Kellee</a:t>
            </a:r>
          </a:p>
        </p:txBody>
      </p:sp>
      <p:sp>
        <p:nvSpPr>
          <p:cNvPr id="4" name="Slide Number Placeholder 3"/>
          <p:cNvSpPr>
            <a:spLocks noGrp="1"/>
          </p:cNvSpPr>
          <p:nvPr>
            <p:ph type="sldNum" sz="quarter" idx="5"/>
          </p:nvPr>
        </p:nvSpPr>
        <p:spPr/>
        <p:txBody>
          <a:bodyPr/>
          <a:lstStyle/>
          <a:p>
            <a:fld id="{8CCD80B4-3417-B74B-BDCD-C7836226A258}" type="slidenum">
              <a:rPr lang="en-US" smtClean="0"/>
              <a:pPr/>
              <a:t>15</a:t>
            </a:fld>
            <a:endParaRPr lang="en-US"/>
          </a:p>
        </p:txBody>
      </p:sp>
    </p:spTree>
    <p:extLst>
      <p:ext uri="{BB962C8B-B14F-4D97-AF65-F5344CB8AC3E}">
        <p14:creationId xmlns:p14="http://schemas.microsoft.com/office/powerpoint/2010/main" val="4133720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Only - Green">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8491E11-C10D-5DDF-F581-B813FF83605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C2A98FA0-A729-D60A-BCD1-960B3EC6A4F8}"/>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5" name="Picture 4" descr="The Open University Logo">
            <a:extLst>
              <a:ext uri="{FF2B5EF4-FFF2-40B4-BE49-F238E27FC236}">
                <a16:creationId xmlns:a16="http://schemas.microsoft.com/office/drawing/2014/main" id="{388B64FB-ADBB-26BD-E337-6CF096A93201}"/>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8403921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8" y="0"/>
            <a:ext cx="6098726" cy="3810000"/>
          </a:xfrm>
          <a:custGeom>
            <a:avLst/>
            <a:gdLst>
              <a:gd name="connsiteX0" fmla="*/ 1626032 w 7810500"/>
              <a:gd name="connsiteY0" fmla="*/ 0 h 3810000"/>
              <a:gd name="connsiteX1" fmla="*/ 6184468 w 7810500"/>
              <a:gd name="connsiteY1" fmla="*/ 0 h 3810000"/>
              <a:gd name="connsiteX2" fmla="*/ 7810500 w 7810500"/>
              <a:gd name="connsiteY2" fmla="*/ 1626032 h 3810000"/>
              <a:gd name="connsiteX3" fmla="*/ 7810500 w 7810500"/>
              <a:gd name="connsiteY3" fmla="*/ 3625329 h 3810000"/>
              <a:gd name="connsiteX4" fmla="*/ 7625829 w 7810500"/>
              <a:gd name="connsiteY4" fmla="*/ 3810000 h 3810000"/>
              <a:gd name="connsiteX5" fmla="*/ 184671 w 7810500"/>
              <a:gd name="connsiteY5" fmla="*/ 3810000 h 3810000"/>
              <a:gd name="connsiteX6" fmla="*/ 0 w 7810500"/>
              <a:gd name="connsiteY6" fmla="*/ 3625329 h 3810000"/>
              <a:gd name="connsiteX7" fmla="*/ 0 w 7810500"/>
              <a:gd name="connsiteY7" fmla="*/ 1626032 h 3810000"/>
              <a:gd name="connsiteX8" fmla="*/ 1626032 w 7810500"/>
              <a:gd name="connsiteY8" fmla="*/ 0 h 3810000"/>
              <a:gd name="connsiteX0" fmla="*/ 1626032 w 7810500"/>
              <a:gd name="connsiteY0" fmla="*/ 0 h 3810000"/>
              <a:gd name="connsiteX1" fmla="*/ 6184468 w 7810500"/>
              <a:gd name="connsiteY1" fmla="*/ 0 h 3810000"/>
              <a:gd name="connsiteX2" fmla="*/ 7810500 w 7810500"/>
              <a:gd name="connsiteY2" fmla="*/ 3625329 h 3810000"/>
              <a:gd name="connsiteX3" fmla="*/ 7625829 w 7810500"/>
              <a:gd name="connsiteY3" fmla="*/ 3810000 h 3810000"/>
              <a:gd name="connsiteX4" fmla="*/ 184671 w 7810500"/>
              <a:gd name="connsiteY4" fmla="*/ 3810000 h 3810000"/>
              <a:gd name="connsiteX5" fmla="*/ 0 w 7810500"/>
              <a:gd name="connsiteY5" fmla="*/ 3625329 h 3810000"/>
              <a:gd name="connsiteX6" fmla="*/ 0 w 7810500"/>
              <a:gd name="connsiteY6" fmla="*/ 1626032 h 3810000"/>
              <a:gd name="connsiteX7" fmla="*/ 1626032 w 7810500"/>
              <a:gd name="connsiteY7" fmla="*/ 0 h 3810000"/>
              <a:gd name="connsiteX0" fmla="*/ 1626032 w 7963808"/>
              <a:gd name="connsiteY0" fmla="*/ 0 h 3810000"/>
              <a:gd name="connsiteX1" fmla="*/ 6184468 w 7963808"/>
              <a:gd name="connsiteY1" fmla="*/ 0 h 3810000"/>
              <a:gd name="connsiteX2" fmla="*/ 7625829 w 7963808"/>
              <a:gd name="connsiteY2" fmla="*/ 3810000 h 3810000"/>
              <a:gd name="connsiteX3" fmla="*/ 184671 w 7963808"/>
              <a:gd name="connsiteY3" fmla="*/ 3810000 h 3810000"/>
              <a:gd name="connsiteX4" fmla="*/ 0 w 7963808"/>
              <a:gd name="connsiteY4" fmla="*/ 3625329 h 3810000"/>
              <a:gd name="connsiteX5" fmla="*/ 0 w 7963808"/>
              <a:gd name="connsiteY5" fmla="*/ 1626032 h 3810000"/>
              <a:gd name="connsiteX6" fmla="*/ 1626032 w 7963808"/>
              <a:gd name="connsiteY6" fmla="*/ 0 h 3810000"/>
              <a:gd name="connsiteX0" fmla="*/ 1626032 w 6876799"/>
              <a:gd name="connsiteY0" fmla="*/ 0 h 3810000"/>
              <a:gd name="connsiteX1" fmla="*/ 6184468 w 6876799"/>
              <a:gd name="connsiteY1" fmla="*/ 0 h 3810000"/>
              <a:gd name="connsiteX2" fmla="*/ 6063729 w 6876799"/>
              <a:gd name="connsiteY2" fmla="*/ 3797300 h 3810000"/>
              <a:gd name="connsiteX3" fmla="*/ 184671 w 6876799"/>
              <a:gd name="connsiteY3" fmla="*/ 3810000 h 3810000"/>
              <a:gd name="connsiteX4" fmla="*/ 0 w 6876799"/>
              <a:gd name="connsiteY4" fmla="*/ 3625329 h 3810000"/>
              <a:gd name="connsiteX5" fmla="*/ 0 w 6876799"/>
              <a:gd name="connsiteY5" fmla="*/ 1626032 h 3810000"/>
              <a:gd name="connsiteX6" fmla="*/ 1626032 w 6876799"/>
              <a:gd name="connsiteY6" fmla="*/ 0 h 3810000"/>
              <a:gd name="connsiteX0" fmla="*/ 1626032 w 6601473"/>
              <a:gd name="connsiteY0" fmla="*/ 0 h 3810000"/>
              <a:gd name="connsiteX1" fmla="*/ 6184468 w 6601473"/>
              <a:gd name="connsiteY1" fmla="*/ 0 h 3810000"/>
              <a:gd name="connsiteX2" fmla="*/ 6063729 w 6601473"/>
              <a:gd name="connsiteY2" fmla="*/ 3797300 h 3810000"/>
              <a:gd name="connsiteX3" fmla="*/ 184671 w 6601473"/>
              <a:gd name="connsiteY3" fmla="*/ 3810000 h 3810000"/>
              <a:gd name="connsiteX4" fmla="*/ 0 w 6601473"/>
              <a:gd name="connsiteY4" fmla="*/ 3625329 h 3810000"/>
              <a:gd name="connsiteX5" fmla="*/ 0 w 6601473"/>
              <a:gd name="connsiteY5" fmla="*/ 1626032 h 3810000"/>
              <a:gd name="connsiteX6" fmla="*/ 1626032 w 6601473"/>
              <a:gd name="connsiteY6" fmla="*/ 0 h 3810000"/>
              <a:gd name="connsiteX0" fmla="*/ 1626032 w 6605873"/>
              <a:gd name="connsiteY0" fmla="*/ 0 h 3810000"/>
              <a:gd name="connsiteX1" fmla="*/ 6184468 w 6605873"/>
              <a:gd name="connsiteY1" fmla="*/ 0 h 3810000"/>
              <a:gd name="connsiteX2" fmla="*/ 6082779 w 6605873"/>
              <a:gd name="connsiteY2" fmla="*/ 3802063 h 3810000"/>
              <a:gd name="connsiteX3" fmla="*/ 184671 w 6605873"/>
              <a:gd name="connsiteY3" fmla="*/ 3810000 h 3810000"/>
              <a:gd name="connsiteX4" fmla="*/ 0 w 6605873"/>
              <a:gd name="connsiteY4" fmla="*/ 3625329 h 3810000"/>
              <a:gd name="connsiteX5" fmla="*/ 0 w 6605873"/>
              <a:gd name="connsiteY5" fmla="*/ 1626032 h 3810000"/>
              <a:gd name="connsiteX6" fmla="*/ 1626032 w 6605873"/>
              <a:gd name="connsiteY6" fmla="*/ 0 h 3810000"/>
              <a:gd name="connsiteX0" fmla="*/ 1626032 w 6524678"/>
              <a:gd name="connsiteY0" fmla="*/ 6350 h 3816350"/>
              <a:gd name="connsiteX1" fmla="*/ 6076518 w 6524678"/>
              <a:gd name="connsiteY1" fmla="*/ 0 h 3816350"/>
              <a:gd name="connsiteX2" fmla="*/ 6082779 w 6524678"/>
              <a:gd name="connsiteY2" fmla="*/ 3808413 h 3816350"/>
              <a:gd name="connsiteX3" fmla="*/ 184671 w 6524678"/>
              <a:gd name="connsiteY3" fmla="*/ 3816350 h 3816350"/>
              <a:gd name="connsiteX4" fmla="*/ 0 w 6524678"/>
              <a:gd name="connsiteY4" fmla="*/ 3631679 h 3816350"/>
              <a:gd name="connsiteX5" fmla="*/ 0 w 6524678"/>
              <a:gd name="connsiteY5" fmla="*/ 1632382 h 3816350"/>
              <a:gd name="connsiteX6" fmla="*/ 1626032 w 6524678"/>
              <a:gd name="connsiteY6" fmla="*/ 6350 h 3816350"/>
              <a:gd name="connsiteX0" fmla="*/ 1626032 w 6087407"/>
              <a:gd name="connsiteY0" fmla="*/ 6350 h 3816350"/>
              <a:gd name="connsiteX1" fmla="*/ 6076518 w 6087407"/>
              <a:gd name="connsiteY1" fmla="*/ 0 h 3816350"/>
              <a:gd name="connsiteX2" fmla="*/ 6082779 w 6087407"/>
              <a:gd name="connsiteY2" fmla="*/ 3808413 h 3816350"/>
              <a:gd name="connsiteX3" fmla="*/ 184671 w 6087407"/>
              <a:gd name="connsiteY3" fmla="*/ 3816350 h 3816350"/>
              <a:gd name="connsiteX4" fmla="*/ 0 w 6087407"/>
              <a:gd name="connsiteY4" fmla="*/ 3631679 h 3816350"/>
              <a:gd name="connsiteX5" fmla="*/ 0 w 6087407"/>
              <a:gd name="connsiteY5" fmla="*/ 1632382 h 3816350"/>
              <a:gd name="connsiteX6" fmla="*/ 1626032 w 6087407"/>
              <a:gd name="connsiteY6" fmla="*/ 6350 h 3816350"/>
              <a:gd name="connsiteX0" fmla="*/ 1626032 w 6100891"/>
              <a:gd name="connsiteY0" fmla="*/ 0 h 3810000"/>
              <a:gd name="connsiteX1" fmla="*/ 6097949 w 6100891"/>
              <a:gd name="connsiteY1" fmla="*/ 794 h 3810000"/>
              <a:gd name="connsiteX2" fmla="*/ 6082779 w 6100891"/>
              <a:gd name="connsiteY2" fmla="*/ 3802063 h 3810000"/>
              <a:gd name="connsiteX3" fmla="*/ 184671 w 6100891"/>
              <a:gd name="connsiteY3" fmla="*/ 3810000 h 3810000"/>
              <a:gd name="connsiteX4" fmla="*/ 0 w 6100891"/>
              <a:gd name="connsiteY4" fmla="*/ 3625329 h 3810000"/>
              <a:gd name="connsiteX5" fmla="*/ 0 w 6100891"/>
              <a:gd name="connsiteY5" fmla="*/ 1626032 h 3810000"/>
              <a:gd name="connsiteX6" fmla="*/ 1626032 w 6100891"/>
              <a:gd name="connsiteY6" fmla="*/ 0 h 3810000"/>
              <a:gd name="connsiteX0" fmla="*/ 1626032 w 6098322"/>
              <a:gd name="connsiteY0" fmla="*/ 0 h 3810000"/>
              <a:gd name="connsiteX1" fmla="*/ 6097949 w 6098322"/>
              <a:gd name="connsiteY1" fmla="*/ 794 h 3810000"/>
              <a:gd name="connsiteX2" fmla="*/ 6082779 w 6098322"/>
              <a:gd name="connsiteY2" fmla="*/ 3802063 h 3810000"/>
              <a:gd name="connsiteX3" fmla="*/ 184671 w 6098322"/>
              <a:gd name="connsiteY3" fmla="*/ 3810000 h 3810000"/>
              <a:gd name="connsiteX4" fmla="*/ 0 w 6098322"/>
              <a:gd name="connsiteY4" fmla="*/ 3625329 h 3810000"/>
              <a:gd name="connsiteX5" fmla="*/ 0 w 6098322"/>
              <a:gd name="connsiteY5" fmla="*/ 1626032 h 3810000"/>
              <a:gd name="connsiteX6" fmla="*/ 1626032 w 6098322"/>
              <a:gd name="connsiteY6" fmla="*/ 0 h 3810000"/>
              <a:gd name="connsiteX0" fmla="*/ 1626032 w 6102062"/>
              <a:gd name="connsiteY0" fmla="*/ 0 h 3810000"/>
              <a:gd name="connsiteX1" fmla="*/ 6097949 w 6102062"/>
              <a:gd name="connsiteY1" fmla="*/ 794 h 3810000"/>
              <a:gd name="connsiteX2" fmla="*/ 6097066 w 6102062"/>
              <a:gd name="connsiteY2" fmla="*/ 3806825 h 3810000"/>
              <a:gd name="connsiteX3" fmla="*/ 184671 w 6102062"/>
              <a:gd name="connsiteY3" fmla="*/ 3810000 h 3810000"/>
              <a:gd name="connsiteX4" fmla="*/ 0 w 6102062"/>
              <a:gd name="connsiteY4" fmla="*/ 3625329 h 3810000"/>
              <a:gd name="connsiteX5" fmla="*/ 0 w 6102062"/>
              <a:gd name="connsiteY5" fmla="*/ 1626032 h 3810000"/>
              <a:gd name="connsiteX6" fmla="*/ 1626032 w 6102062"/>
              <a:gd name="connsiteY6" fmla="*/ 0 h 3810000"/>
              <a:gd name="connsiteX0" fmla="*/ 1626032 w 6098726"/>
              <a:gd name="connsiteY0" fmla="*/ 0 h 3810000"/>
              <a:gd name="connsiteX1" fmla="*/ 6097949 w 6098726"/>
              <a:gd name="connsiteY1" fmla="*/ 794 h 3810000"/>
              <a:gd name="connsiteX2" fmla="*/ 6097066 w 6098726"/>
              <a:gd name="connsiteY2" fmla="*/ 3806825 h 3810000"/>
              <a:gd name="connsiteX3" fmla="*/ 184671 w 6098726"/>
              <a:gd name="connsiteY3" fmla="*/ 3810000 h 3810000"/>
              <a:gd name="connsiteX4" fmla="*/ 0 w 6098726"/>
              <a:gd name="connsiteY4" fmla="*/ 3625329 h 3810000"/>
              <a:gd name="connsiteX5" fmla="*/ 0 w 6098726"/>
              <a:gd name="connsiteY5" fmla="*/ 1626032 h 3810000"/>
              <a:gd name="connsiteX6" fmla="*/ 1626032 w 6098726"/>
              <a:gd name="connsiteY6" fmla="*/ 0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8726" h="3810000">
                <a:moveTo>
                  <a:pt x="1626032" y="0"/>
                </a:moveTo>
                <a:lnTo>
                  <a:pt x="6097949" y="794"/>
                </a:lnTo>
                <a:cubicBezTo>
                  <a:pt x="6100171" y="1699419"/>
                  <a:pt x="6096907" y="2640806"/>
                  <a:pt x="6097066" y="3806825"/>
                </a:cubicBezTo>
                <a:lnTo>
                  <a:pt x="184671" y="3810000"/>
                </a:lnTo>
                <a:cubicBezTo>
                  <a:pt x="82680" y="3810000"/>
                  <a:pt x="0" y="3727320"/>
                  <a:pt x="0" y="3625329"/>
                </a:cubicBezTo>
                <a:lnTo>
                  <a:pt x="0" y="1626032"/>
                </a:lnTo>
                <a:cubicBezTo>
                  <a:pt x="0" y="727999"/>
                  <a:pt x="727999" y="0"/>
                  <a:pt x="1626032" y="0"/>
                </a:cubicBezTo>
                <a:close/>
              </a:path>
            </a:pathLst>
          </a:custGeom>
        </p:spPr>
        <p:txBody>
          <a:bodyPr>
            <a:normAutofit/>
          </a:bodyPr>
          <a:lstStyle>
            <a:lvl1pPr marL="0" indent="0" algn="r">
              <a:buNone/>
              <a:defRPr sz="1800">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10" name="Picture 9">
            <a:extLst>
              <a:ext uri="{FF2B5EF4-FFF2-40B4-BE49-F238E27FC236}">
                <a16:creationId xmlns:a16="http://schemas.microsoft.com/office/drawing/2014/main" id="{0828ED38-053B-074D-A6A5-1C9374EA7F4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3810000"/>
            <a:ext cx="6096000" cy="3048000"/>
          </a:xfrm>
          <a:prstGeom prst="rect">
            <a:avLst/>
          </a:prstGeom>
        </p:spPr>
      </p:pic>
      <p:sp>
        <p:nvSpPr>
          <p:cNvPr id="12" name="Text Placeholder 11">
            <a:extLst>
              <a:ext uri="{FF2B5EF4-FFF2-40B4-BE49-F238E27FC236}">
                <a16:creationId xmlns:a16="http://schemas.microsoft.com/office/drawing/2014/main" id="{25F86F0A-6A1A-3248-8370-3930F881013A}"/>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7" name="Text Placeholder 11">
            <a:extLst>
              <a:ext uri="{FF2B5EF4-FFF2-40B4-BE49-F238E27FC236}">
                <a16:creationId xmlns:a16="http://schemas.microsoft.com/office/drawing/2014/main" id="{01B5291B-A0B5-0A34-5C7E-79E2E3F68ACC}"/>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2" name="Text Placeholder 11">
            <a:extLst>
              <a:ext uri="{FF2B5EF4-FFF2-40B4-BE49-F238E27FC236}">
                <a16:creationId xmlns:a16="http://schemas.microsoft.com/office/drawing/2014/main" id="{8D5457D4-902F-B0A0-0CA3-AB0C3D54F72F}"/>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14F31047-4864-D68A-2944-4FD900DC0466}"/>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04D3CA51-9B82-D8B8-96F1-42FE5F9B17AD}"/>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4" name="Picture 13" descr="The Open University Logo">
            <a:extLst>
              <a:ext uri="{FF2B5EF4-FFF2-40B4-BE49-F238E27FC236}">
                <a16:creationId xmlns:a16="http://schemas.microsoft.com/office/drawing/2014/main" id="{41C1F544-4F91-82A6-00C9-2CD07BD90F6A}"/>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3600014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Cover 2">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6096001" cy="5334000"/>
          </a:xfrm>
          <a:prstGeom prst="round2SameRect">
            <a:avLst>
              <a:gd name="adj1" fmla="val 42678"/>
              <a:gd name="adj2" fmla="val 4847"/>
            </a:avLst>
          </a:prstGeom>
        </p:spPr>
        <p:txBody>
          <a:bodyPr/>
          <a:lstStyle>
            <a:lvl1pPr marL="0" indent="0" algn="ctr">
              <a:buNone/>
              <a:defRPr>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4" name="Picture 3">
            <a:extLst>
              <a:ext uri="{FF2B5EF4-FFF2-40B4-BE49-F238E27FC236}">
                <a16:creationId xmlns:a16="http://schemas.microsoft.com/office/drawing/2014/main" id="{6ED31C04-0A53-3A47-8287-081AE26B8A3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5334000"/>
            <a:ext cx="6096000" cy="1524000"/>
          </a:xfrm>
          <a:prstGeom prst="rect">
            <a:avLst/>
          </a:prstGeom>
        </p:spPr>
      </p:pic>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9E9177B3-5DDF-C49A-F04A-F97D821D76FD}"/>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3" name="Text Placeholder 11">
            <a:extLst>
              <a:ext uri="{FF2B5EF4-FFF2-40B4-BE49-F238E27FC236}">
                <a16:creationId xmlns:a16="http://schemas.microsoft.com/office/drawing/2014/main" id="{D3418B85-C84C-B824-D28F-BA79F5E04CAD}"/>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5" name="Text Placeholder 11">
            <a:extLst>
              <a:ext uri="{FF2B5EF4-FFF2-40B4-BE49-F238E27FC236}">
                <a16:creationId xmlns:a16="http://schemas.microsoft.com/office/drawing/2014/main" id="{AE5F6774-8098-996B-DB40-EA611D348D2A}"/>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6" name="Text Placeholder 11">
            <a:extLst>
              <a:ext uri="{FF2B5EF4-FFF2-40B4-BE49-F238E27FC236}">
                <a16:creationId xmlns:a16="http://schemas.microsoft.com/office/drawing/2014/main" id="{02518C58-E2DB-02D3-8708-B87996A9E5BC}"/>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5" name="Picture 14" descr="The Open University Logo">
            <a:extLst>
              <a:ext uri="{FF2B5EF4-FFF2-40B4-BE49-F238E27FC236}">
                <a16:creationId xmlns:a16="http://schemas.microsoft.com/office/drawing/2014/main" id="{95ADE654-C78D-7069-71BF-CB8E04298DE3}"/>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34293238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ront Cover 3">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10740439"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ACA2EAA2-94E2-6FA0-C059-2C890F869226}"/>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96034E2F-27F1-1CF2-367B-4204B15ECE78}"/>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1276E79C-EF9C-9014-0C08-C31EE127DC52}"/>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sp>
        <p:nvSpPr>
          <p:cNvPr id="5" name="Text Placeholder 11">
            <a:extLst>
              <a:ext uri="{FF2B5EF4-FFF2-40B4-BE49-F238E27FC236}">
                <a16:creationId xmlns:a16="http://schemas.microsoft.com/office/drawing/2014/main" id="{98D122DE-5974-E6F7-5A07-1674D7445444}"/>
              </a:ext>
            </a:extLst>
          </p:cNvPr>
          <p:cNvSpPr>
            <a:spLocks noGrp="1"/>
          </p:cNvSpPr>
          <p:nvPr>
            <p:ph type="body" sz="quarter" idx="16" hasCustomPrompt="1"/>
          </p:nvPr>
        </p:nvSpPr>
        <p:spPr>
          <a:xfrm>
            <a:off x="408208" y="2431330"/>
            <a:ext cx="10740438"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pic>
        <p:nvPicPr>
          <p:cNvPr id="6" name="Picture 5" descr="The Open University Logo">
            <a:extLst>
              <a:ext uri="{FF2B5EF4-FFF2-40B4-BE49-F238E27FC236}">
                <a16:creationId xmlns:a16="http://schemas.microsoft.com/office/drawing/2014/main" id="{21830BFA-19EA-B404-F805-72BD114E6B2B}"/>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17756754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CD9F5-173F-F2F8-E249-C030C714A87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6DAFFE5-6FBD-6AED-B2B4-E2B700BB9A8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CF52803-B510-9B3D-4050-24DF25358F17}"/>
              </a:ext>
            </a:extLst>
          </p:cNvPr>
          <p:cNvSpPr>
            <a:spLocks noGrp="1"/>
          </p:cNvSpPr>
          <p:nvPr>
            <p:ph type="dt" sz="half" idx="10"/>
          </p:nvPr>
        </p:nvSpPr>
        <p:spPr/>
        <p:txBody>
          <a:bodyPr/>
          <a:lstStyle/>
          <a:p>
            <a:fld id="{C773C4EA-4028-490B-A892-5981CE57BFA3}" type="datetimeFigureOut">
              <a:rPr lang="en-GB" smtClean="0"/>
              <a:t>19/10/2026</a:t>
            </a:fld>
            <a:endParaRPr lang="en-GB"/>
          </a:p>
        </p:txBody>
      </p:sp>
      <p:sp>
        <p:nvSpPr>
          <p:cNvPr id="5" name="Footer Placeholder 4">
            <a:extLst>
              <a:ext uri="{FF2B5EF4-FFF2-40B4-BE49-F238E27FC236}">
                <a16:creationId xmlns:a16="http://schemas.microsoft.com/office/drawing/2014/main" id="{64008ACF-22CF-8DA5-A864-67EC9ACF94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EC24D4-B48B-21C5-4CEA-B7B128E0E566}"/>
              </a:ext>
            </a:extLst>
          </p:cNvPr>
          <p:cNvSpPr>
            <a:spLocks noGrp="1"/>
          </p:cNvSpPr>
          <p:nvPr>
            <p:ph type="sldNum" sz="quarter" idx="12"/>
          </p:nvPr>
        </p:nvSpPr>
        <p:spPr/>
        <p:txBody>
          <a:bodyPr/>
          <a:lstStyle/>
          <a:p>
            <a:fld id="{CA270AE0-6696-43D2-9AAE-EDDF8F06A401}" type="slidenum">
              <a:rPr lang="en-GB" smtClean="0"/>
              <a:t>‹#›</a:t>
            </a:fld>
            <a:endParaRPr lang="en-GB"/>
          </a:p>
        </p:txBody>
      </p:sp>
    </p:spTree>
    <p:extLst>
      <p:ext uri="{BB962C8B-B14F-4D97-AF65-F5344CB8AC3E}">
        <p14:creationId xmlns:p14="http://schemas.microsoft.com/office/powerpoint/2010/main" val="1600009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5902-5387-DBEF-33AA-9E7C1CF3C1E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4CC1364-5881-57CB-7703-FDEA799DF491}"/>
              </a:ext>
            </a:extLst>
          </p:cNvPr>
          <p:cNvSpPr>
            <a:spLocks noGrp="1"/>
          </p:cNvSpPr>
          <p:nvPr>
            <p:ph type="dt" sz="half" idx="10"/>
          </p:nvPr>
        </p:nvSpPr>
        <p:spPr/>
        <p:txBody>
          <a:bodyPr/>
          <a:lstStyle/>
          <a:p>
            <a:fld id="{C773C4EA-4028-490B-A892-5981CE57BFA3}" type="datetimeFigureOut">
              <a:rPr lang="en-GB" smtClean="0"/>
              <a:t>19/10/2026</a:t>
            </a:fld>
            <a:endParaRPr lang="en-GB"/>
          </a:p>
        </p:txBody>
      </p:sp>
      <p:sp>
        <p:nvSpPr>
          <p:cNvPr id="4" name="Footer Placeholder 3">
            <a:extLst>
              <a:ext uri="{FF2B5EF4-FFF2-40B4-BE49-F238E27FC236}">
                <a16:creationId xmlns:a16="http://schemas.microsoft.com/office/drawing/2014/main" id="{45BD3DAF-27D9-48EA-1BCD-701E9A8F424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0F6F35B-B519-716A-8749-4878DF1B69BA}"/>
              </a:ext>
            </a:extLst>
          </p:cNvPr>
          <p:cNvSpPr>
            <a:spLocks noGrp="1"/>
          </p:cNvSpPr>
          <p:nvPr>
            <p:ph type="sldNum" sz="quarter" idx="12"/>
          </p:nvPr>
        </p:nvSpPr>
        <p:spPr/>
        <p:txBody>
          <a:bodyPr/>
          <a:lstStyle/>
          <a:p>
            <a:fld id="{CA270AE0-6696-43D2-9AAE-EDDF8F06A401}" type="slidenum">
              <a:rPr lang="en-GB" smtClean="0"/>
              <a:t>‹#›</a:t>
            </a:fld>
            <a:endParaRPr lang="en-GB"/>
          </a:p>
        </p:txBody>
      </p:sp>
    </p:spTree>
    <p:extLst>
      <p:ext uri="{BB962C8B-B14F-4D97-AF65-F5344CB8AC3E}">
        <p14:creationId xmlns:p14="http://schemas.microsoft.com/office/powerpoint/2010/main" val="2602743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Only - Yellow">
    <p:bg>
      <p:bgPr>
        <a:blipFill dpi="0" rotWithShape="1">
          <a:blip r:embed="rId2" cstate="screen">
            <a:alphaModFix amt="69965"/>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0329EC4-43A1-4C93-CC9C-F8056BDA6D4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16" name="TextBox 15">
            <a:extLst>
              <a:ext uri="{FF2B5EF4-FFF2-40B4-BE49-F238E27FC236}">
                <a16:creationId xmlns:a16="http://schemas.microsoft.com/office/drawing/2014/main" id="{2711EE3C-D327-2D36-872A-6FFDFE494240}"/>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9" name="Text Placeholder 11">
            <a:extLst>
              <a:ext uri="{FF2B5EF4-FFF2-40B4-BE49-F238E27FC236}">
                <a16:creationId xmlns:a16="http://schemas.microsoft.com/office/drawing/2014/main" id="{A411FBA2-250A-1C91-4112-94C1448712B6}"/>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9D923CE2-295F-167C-F03F-85610416A092}"/>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6EE845F2-FF2D-A9D4-3ED4-93E968473C2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DC990BB7-CAE3-E4DB-4F60-3FD7EA815A47}"/>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BC92E1EE-0986-AEDC-C202-DFA17E618684}"/>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4" name="Picture 3">
            <a:extLst>
              <a:ext uri="{FF2B5EF4-FFF2-40B4-BE49-F238E27FC236}">
                <a16:creationId xmlns:a16="http://schemas.microsoft.com/office/drawing/2014/main" id="{C5C24151-A80D-7D37-B014-1E2D90CE3D12}"/>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7184741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hapter Title 5">
    <p:spTree>
      <p:nvGrpSpPr>
        <p:cNvPr id="1" name=""/>
        <p:cNvGrpSpPr/>
        <p:nvPr/>
      </p:nvGrpSpPr>
      <p:grpSpPr>
        <a:xfrm>
          <a:off x="0" y="0"/>
          <a:ext cx="0" cy="0"/>
          <a:chOff x="0" y="0"/>
          <a:chExt cx="0" cy="0"/>
        </a:xfrm>
      </p:grpSpPr>
      <p:sp>
        <p:nvSpPr>
          <p:cNvPr id="10" name="Text Placeholder 11">
            <a:extLst>
              <a:ext uri="{FF2B5EF4-FFF2-40B4-BE49-F238E27FC236}">
                <a16:creationId xmlns:a16="http://schemas.microsoft.com/office/drawing/2014/main" id="{8ED42EAE-A272-8E42-8B7F-417A3B4E729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1" name="Text Placeholder 11">
            <a:extLst>
              <a:ext uri="{FF2B5EF4-FFF2-40B4-BE49-F238E27FC236}">
                <a16:creationId xmlns:a16="http://schemas.microsoft.com/office/drawing/2014/main" id="{46C18FF0-D05E-863E-8223-ABAFDFA6D7F0}"/>
              </a:ext>
            </a:extLst>
          </p:cNvPr>
          <p:cNvSpPr>
            <a:spLocks noGrp="1"/>
          </p:cNvSpPr>
          <p:nvPr>
            <p:ph type="body" sz="quarter" idx="11" hasCustomPrompt="1"/>
          </p:nvPr>
        </p:nvSpPr>
        <p:spPr>
          <a:xfrm>
            <a:off x="408207" y="559121"/>
            <a:ext cx="10774418"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BBA3160A-FC53-80DA-EFCD-287B9BC38484}"/>
              </a:ext>
            </a:extLst>
          </p:cNvPr>
          <p:cNvSpPr>
            <a:spLocks noGrp="1"/>
          </p:cNvSpPr>
          <p:nvPr>
            <p:ph type="body" sz="quarter" idx="12" hasCustomPrompt="1"/>
          </p:nvPr>
        </p:nvSpPr>
        <p:spPr>
          <a:xfrm>
            <a:off x="408207" y="2431329"/>
            <a:ext cx="9754968"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13344480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Only - Green">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8491E11-C10D-5DDF-F581-B813FF83605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C2A98FA0-A729-D60A-BCD1-960B3EC6A4F8}"/>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4" name="Text Placeholder 11">
            <a:extLst>
              <a:ext uri="{FF2B5EF4-FFF2-40B4-BE49-F238E27FC236}">
                <a16:creationId xmlns:a16="http://schemas.microsoft.com/office/drawing/2014/main" id="{C48CE6A7-7BB7-C947-6B53-6E5F78A862DA}"/>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63BDB31C-E836-A87A-D9AE-75FF184B4FAC}"/>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F720CE49-261A-B18A-CA8E-F12BDA30674B}"/>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F708842F-A283-9136-4756-08A1AAC018B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3908543F-39C8-3FDA-CBB3-84FC94206A03}"/>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5" name="Picture 4" descr="The Open University Logo">
            <a:extLst>
              <a:ext uri="{FF2B5EF4-FFF2-40B4-BE49-F238E27FC236}">
                <a16:creationId xmlns:a16="http://schemas.microsoft.com/office/drawing/2014/main" id="{388B64FB-ADBB-26BD-E337-6CF096A93201}"/>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3845430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Only - Green">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8491E11-C10D-5DDF-F581-B813FF83605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C2A98FA0-A729-D60A-BCD1-960B3EC6A4F8}"/>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5" name="Picture 4" descr="The Open University Logo">
            <a:extLst>
              <a:ext uri="{FF2B5EF4-FFF2-40B4-BE49-F238E27FC236}">
                <a16:creationId xmlns:a16="http://schemas.microsoft.com/office/drawing/2014/main" id="{388B64FB-ADBB-26BD-E337-6CF096A93201}"/>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7206622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Slide 1">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D467C06D-0BA0-E66A-1254-70AFC158713D}"/>
              </a:ext>
            </a:extLst>
          </p:cNvPr>
          <p:cNvSpPr>
            <a:spLocks noGrp="1"/>
          </p:cNvSpPr>
          <p:nvPr>
            <p:ph type="body" sz="quarter" idx="10" hasCustomPrompt="1"/>
          </p:nvPr>
        </p:nvSpPr>
        <p:spPr>
          <a:xfrm>
            <a:off x="340167" y="3124517"/>
            <a:ext cx="7500938" cy="608965"/>
          </a:xfrm>
          <a:prstGeom prst="rect">
            <a:avLst/>
          </a:prstGeom>
        </p:spPr>
        <p:txBody>
          <a:bodyPr/>
          <a:lstStyle>
            <a:lvl1pPr marL="0" indent="0">
              <a:buNone/>
              <a:defRPr sz="4400" b="1">
                <a:solidFill>
                  <a:schemeClr val="bg1"/>
                </a:solidFill>
                <a:latin typeface="Poppins SemiBold" panose="00000700000000000000" pitchFamily="50" charset="0"/>
                <a:cs typeface="Poppins SemiBold" panose="00000700000000000000" pitchFamily="50"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GB"/>
              <a:t>Type your message here</a:t>
            </a:r>
          </a:p>
        </p:txBody>
      </p:sp>
      <p:pic>
        <p:nvPicPr>
          <p:cNvPr id="2" name="Picture 1" descr="The Open University Logo">
            <a:extLst>
              <a:ext uri="{FF2B5EF4-FFF2-40B4-BE49-F238E27FC236}">
                <a16:creationId xmlns:a16="http://schemas.microsoft.com/office/drawing/2014/main" id="{98F1B169-2DA1-B49F-3EA1-DD312E568D4C}"/>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853491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2">
    <p:spTree>
      <p:nvGrpSpPr>
        <p:cNvPr id="1" name=""/>
        <p:cNvGrpSpPr/>
        <p:nvPr/>
      </p:nvGrpSpPr>
      <p:grpSpPr>
        <a:xfrm>
          <a:off x="0" y="0"/>
          <a:ext cx="0" cy="0"/>
          <a:chOff x="0" y="0"/>
          <a:chExt cx="0" cy="0"/>
        </a:xfrm>
      </p:grpSpPr>
      <p:pic>
        <p:nvPicPr>
          <p:cNvPr id="4" name="Picture 3" descr="The Open University Logo">
            <a:extLst>
              <a:ext uri="{FF2B5EF4-FFF2-40B4-BE49-F238E27FC236}">
                <a16:creationId xmlns:a16="http://schemas.microsoft.com/office/drawing/2014/main" id="{EA88F0E0-0334-005F-5AE6-97F8EFADF09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074299" y="2622093"/>
            <a:ext cx="6043402" cy="2021693"/>
          </a:xfrm>
          <a:prstGeom prst="rect">
            <a:avLst/>
          </a:prstGeom>
        </p:spPr>
      </p:pic>
    </p:spTree>
    <p:extLst>
      <p:ext uri="{BB962C8B-B14F-4D97-AF65-F5344CB8AC3E}">
        <p14:creationId xmlns:p14="http://schemas.microsoft.com/office/powerpoint/2010/main" val="730206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hapter Title 5">
    <p:spTree>
      <p:nvGrpSpPr>
        <p:cNvPr id="1" name=""/>
        <p:cNvGrpSpPr/>
        <p:nvPr/>
      </p:nvGrpSpPr>
      <p:grpSpPr>
        <a:xfrm>
          <a:off x="0" y="0"/>
          <a:ext cx="0" cy="0"/>
          <a:chOff x="0" y="0"/>
          <a:chExt cx="0" cy="0"/>
        </a:xfrm>
      </p:grpSpPr>
      <p:sp>
        <p:nvSpPr>
          <p:cNvPr id="10" name="Text Placeholder 11">
            <a:extLst>
              <a:ext uri="{FF2B5EF4-FFF2-40B4-BE49-F238E27FC236}">
                <a16:creationId xmlns:a16="http://schemas.microsoft.com/office/drawing/2014/main" id="{8ED42EAE-A272-8E42-8B7F-417A3B4E729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1" name="Text Placeholder 11">
            <a:extLst>
              <a:ext uri="{FF2B5EF4-FFF2-40B4-BE49-F238E27FC236}">
                <a16:creationId xmlns:a16="http://schemas.microsoft.com/office/drawing/2014/main" id="{46C18FF0-D05E-863E-8223-ABAFDFA6D7F0}"/>
              </a:ext>
            </a:extLst>
          </p:cNvPr>
          <p:cNvSpPr>
            <a:spLocks noGrp="1"/>
          </p:cNvSpPr>
          <p:nvPr>
            <p:ph type="body" sz="quarter" idx="11" hasCustomPrompt="1"/>
          </p:nvPr>
        </p:nvSpPr>
        <p:spPr>
          <a:xfrm>
            <a:off x="408207" y="559121"/>
            <a:ext cx="10774418"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BBA3160A-FC53-80DA-EFCD-287B9BC38484}"/>
              </a:ext>
            </a:extLst>
          </p:cNvPr>
          <p:cNvSpPr>
            <a:spLocks noGrp="1"/>
          </p:cNvSpPr>
          <p:nvPr>
            <p:ph type="body" sz="quarter" idx="12" hasCustomPrompt="1"/>
          </p:nvPr>
        </p:nvSpPr>
        <p:spPr>
          <a:xfrm>
            <a:off x="408207" y="2431329"/>
            <a:ext cx="9754968"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33199341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theme" Target="../theme/theme2.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BB4780-4959-E441-87C3-B265F63A8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B00EC-F294-CD4B-BCBA-AF4A8BC26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1ED8D8-BEBD-1B42-B387-F27F84E37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Poppins" panose="00000500000000000000" pitchFamily="2" charset="0"/>
              </a:defRPr>
            </a:lvl1pPr>
          </a:lstStyle>
          <a:p>
            <a:fld id="{0AAA8F9F-42A8-344E-BFDB-6B187AAC9728}" type="datetimeFigureOut">
              <a:rPr lang="en-US" smtClean="0"/>
              <a:pPr/>
              <a:t>10/19/2026</a:t>
            </a:fld>
            <a:endParaRPr lang="en-US"/>
          </a:p>
        </p:txBody>
      </p:sp>
      <p:sp>
        <p:nvSpPr>
          <p:cNvPr id="5" name="Footer Placeholder 4">
            <a:extLst>
              <a:ext uri="{FF2B5EF4-FFF2-40B4-BE49-F238E27FC236}">
                <a16:creationId xmlns:a16="http://schemas.microsoft.com/office/drawing/2014/main" id="{16D480C4-4982-D141-B7F4-847D6255AB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Poppins" panose="00000500000000000000" pitchFamily="2" charset="0"/>
              </a:defRPr>
            </a:lvl1pPr>
          </a:lstStyle>
          <a:p>
            <a:endParaRPr lang="en-US"/>
          </a:p>
        </p:txBody>
      </p:sp>
      <p:sp>
        <p:nvSpPr>
          <p:cNvPr id="6" name="Slide Number Placeholder 5">
            <a:extLst>
              <a:ext uri="{FF2B5EF4-FFF2-40B4-BE49-F238E27FC236}">
                <a16:creationId xmlns:a16="http://schemas.microsoft.com/office/drawing/2014/main" id="{4BA1986B-A33C-FB46-96C5-A7D0198BBA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Poppins" panose="00000500000000000000" pitchFamily="2" charset="0"/>
              </a:defRPr>
            </a:lvl1pPr>
          </a:lstStyle>
          <a:p>
            <a:fld id="{60BAE0D0-DB37-5740-9BD9-F5C7BF39F16E}" type="slidenum">
              <a:rPr lang="en-US" smtClean="0"/>
              <a:pPr/>
              <a:t>‹#›</a:t>
            </a:fld>
            <a:endParaRPr lang="en-US"/>
          </a:p>
        </p:txBody>
      </p:sp>
    </p:spTree>
    <p:extLst>
      <p:ext uri="{BB962C8B-B14F-4D97-AF65-F5344CB8AC3E}">
        <p14:creationId xmlns:p14="http://schemas.microsoft.com/office/powerpoint/2010/main" val="1337473101"/>
      </p:ext>
    </p:extLst>
  </p:cSld>
  <p:clrMap bg1="lt1" tx1="dk1" bg2="lt2" tx2="dk2" accent1="accent1" accent2="accent2" accent3="accent3" accent4="accent4" accent5="accent5" accent6="accent6" hlink="hlink" folHlink="folHlink"/>
  <p:sldLayoutIdLst>
    <p:sldLayoutId id="2147483672" r:id="rId1"/>
    <p:sldLayoutId id="2147483661" r:id="rId2"/>
    <p:sldLayoutId id="2147483662" r:id="rId3"/>
    <p:sldLayoutId id="2147483663" r:id="rId4"/>
    <p:sldLayoutId id="2147483670" r:id="rId5"/>
    <p:sldLayoutId id="2147483669" r:id="rId6"/>
    <p:sldLayoutId id="2147483673" r:id="rId7"/>
    <p:sldLayoutId id="2147483674" r:id="rId8"/>
    <p:sldLayoutId id="2147483676" r:id="rId9"/>
  </p:sldLayoutIdLst>
  <p:txStyles>
    <p:titleStyle>
      <a:lvl1pPr algn="l" defTabSz="914400" rtl="0" eaLnBrk="1" latinLnBrk="0" hangingPunct="1">
        <a:lnSpc>
          <a:spcPct val="90000"/>
        </a:lnSpc>
        <a:spcBef>
          <a:spcPct val="0"/>
        </a:spcBef>
        <a:buNone/>
        <a:defRPr sz="4400" kern="1200">
          <a:solidFill>
            <a:schemeClr val="tx1"/>
          </a:solidFill>
          <a:latin typeface="Poppins"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6405517"/>
      </p:ext>
    </p:extLst>
  </p:cSld>
  <p:clrMap bg1="lt1" tx1="dk1" bg2="lt2" tx2="dk2" accent1="accent1" accent2="accent2" accent3="accent3" accent4="accent4" accent5="accent5" accent6="accent6" hlink="hlink" folHlink="folHlink"/>
  <p:sldLayoutIdLst>
    <p:sldLayoutId id="2147483668" r:id="rId1"/>
    <p:sldLayoutId id="2147483665" r:id="rId2"/>
    <p:sldLayoutId id="2147483666" r:id="rId3"/>
    <p:sldLayoutId id="214748367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hyperlink" Target="mailto:ruth.neal@open.ac.uk" TargetMode="External"/><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hyperlink" Target="mailto:kellee.patterson@open.ac.uk"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2AC98-8F4A-A002-FEDA-2D0C617B145D}"/>
              </a:ext>
            </a:extLst>
          </p:cNvPr>
          <p:cNvSpPr>
            <a:spLocks noGrp="1"/>
          </p:cNvSpPr>
          <p:nvPr>
            <p:ph type="title" idx="4294967295"/>
          </p:nvPr>
        </p:nvSpPr>
        <p:spPr>
          <a:xfrm>
            <a:off x="0" y="-425903"/>
            <a:ext cx="10515600" cy="347039"/>
          </a:xfrm>
        </p:spPr>
        <p:txBody>
          <a:bodyPr>
            <a:normAutofit fontScale="90000"/>
          </a:bodyPr>
          <a:lstStyle/>
          <a:p>
            <a:r>
              <a:rPr lang="en-GB" sz="2000"/>
              <a:t>Intro</a:t>
            </a:r>
            <a:r>
              <a:rPr lang="en-GB" sz="2000" baseline="0"/>
              <a:t> </a:t>
            </a:r>
            <a:r>
              <a:rPr lang="en-GB" sz="2000"/>
              <a:t>Slide Title 1</a:t>
            </a:r>
          </a:p>
        </p:txBody>
      </p:sp>
      <p:sp>
        <p:nvSpPr>
          <p:cNvPr id="16" name="Text Placeholder 15">
            <a:extLst>
              <a:ext uri="{FF2B5EF4-FFF2-40B4-BE49-F238E27FC236}">
                <a16:creationId xmlns:a16="http://schemas.microsoft.com/office/drawing/2014/main" id="{91E9862C-F9C6-300D-C161-CC5F2057C191}"/>
              </a:ext>
            </a:extLst>
          </p:cNvPr>
          <p:cNvSpPr>
            <a:spLocks noGrp="1"/>
          </p:cNvSpPr>
          <p:nvPr>
            <p:ph type="body" sz="quarter" idx="13"/>
          </p:nvPr>
        </p:nvSpPr>
        <p:spPr>
          <a:xfrm>
            <a:off x="427101" y="4205851"/>
            <a:ext cx="5557584" cy="347039"/>
          </a:xfrm>
        </p:spPr>
        <p:txBody>
          <a:bodyPr vert="horz" lIns="91440" tIns="45720" rIns="91440" bIns="45720" rtlCol="0" anchor="t">
            <a:noAutofit/>
          </a:bodyPr>
          <a:lstStyle/>
          <a:p>
            <a:r>
              <a:rPr lang="en-GB" sz="2000" dirty="0">
                <a:latin typeface="Calibri"/>
                <a:ea typeface="Calibri"/>
                <a:cs typeface="Calibri"/>
              </a:rPr>
              <a:t>Ruth Neal and Kellee Patterson</a:t>
            </a:r>
            <a:endParaRPr lang="en-US" sz="2000" dirty="0"/>
          </a:p>
          <a:p>
            <a:endParaRPr lang="en-GB" dirty="0"/>
          </a:p>
        </p:txBody>
      </p:sp>
      <p:sp>
        <p:nvSpPr>
          <p:cNvPr id="17" name="Text Placeholder 16">
            <a:extLst>
              <a:ext uri="{FF2B5EF4-FFF2-40B4-BE49-F238E27FC236}">
                <a16:creationId xmlns:a16="http://schemas.microsoft.com/office/drawing/2014/main" id="{ACCCC83C-A3BB-829E-51E0-D71CBA10B1EE}"/>
              </a:ext>
            </a:extLst>
          </p:cNvPr>
          <p:cNvSpPr>
            <a:spLocks noGrp="1"/>
          </p:cNvSpPr>
          <p:nvPr>
            <p:ph type="body" sz="quarter" idx="14"/>
          </p:nvPr>
        </p:nvSpPr>
        <p:spPr>
          <a:xfrm>
            <a:off x="427101" y="4557543"/>
            <a:ext cx="5557584" cy="347039"/>
          </a:xfrm>
        </p:spPr>
        <p:txBody>
          <a:bodyPr vert="horz" lIns="91440" tIns="45720" rIns="91440" bIns="45720" rtlCol="0" anchor="t">
            <a:noAutofit/>
          </a:bodyPr>
          <a:lstStyle/>
          <a:p>
            <a:r>
              <a:rPr lang="en-GB">
                <a:latin typeface="Calibri"/>
                <a:ea typeface="Calibri"/>
                <a:cs typeface="Calibri"/>
              </a:rPr>
              <a:t>School of Mathematics and Statistics</a:t>
            </a:r>
            <a:endParaRPr lang="en-GB"/>
          </a:p>
        </p:txBody>
      </p:sp>
      <p:sp>
        <p:nvSpPr>
          <p:cNvPr id="18" name="Text Placeholder 17">
            <a:extLst>
              <a:ext uri="{FF2B5EF4-FFF2-40B4-BE49-F238E27FC236}">
                <a16:creationId xmlns:a16="http://schemas.microsoft.com/office/drawing/2014/main" id="{7C582E8A-5AC5-EBB0-D16B-4437F42A33D5}"/>
              </a:ext>
            </a:extLst>
          </p:cNvPr>
          <p:cNvSpPr>
            <a:spLocks noGrp="1"/>
          </p:cNvSpPr>
          <p:nvPr>
            <p:ph type="body" sz="quarter" idx="15"/>
          </p:nvPr>
        </p:nvSpPr>
        <p:spPr>
          <a:xfrm>
            <a:off x="427101" y="4904582"/>
            <a:ext cx="5557584" cy="768972"/>
          </a:xfrm>
        </p:spPr>
        <p:txBody>
          <a:bodyPr vert="horz" lIns="91440" tIns="45720" rIns="91440" bIns="45720" rtlCol="0" anchor="t">
            <a:noAutofit/>
          </a:bodyPr>
          <a:lstStyle/>
          <a:p>
            <a:r>
              <a:rPr lang="en-GB">
                <a:latin typeface="Poppins"/>
                <a:cs typeface="Poppins"/>
              </a:rPr>
              <a:t>October 2026</a:t>
            </a:r>
            <a:endParaRPr lang="en-GB"/>
          </a:p>
          <a:p>
            <a:endParaRPr lang="en-GB">
              <a:latin typeface="Poppins"/>
              <a:cs typeface="Poppins"/>
            </a:endParaRPr>
          </a:p>
        </p:txBody>
      </p:sp>
      <p:sp>
        <p:nvSpPr>
          <p:cNvPr id="14" name="Text Placeholder 13">
            <a:extLst>
              <a:ext uri="{FF2B5EF4-FFF2-40B4-BE49-F238E27FC236}">
                <a16:creationId xmlns:a16="http://schemas.microsoft.com/office/drawing/2014/main" id="{BCD67DD9-3DAA-313B-8305-6C266ED950EB}"/>
              </a:ext>
            </a:extLst>
          </p:cNvPr>
          <p:cNvSpPr>
            <a:spLocks noGrp="1"/>
          </p:cNvSpPr>
          <p:nvPr>
            <p:ph type="body" sz="quarter" idx="11"/>
          </p:nvPr>
        </p:nvSpPr>
        <p:spPr>
          <a:xfrm>
            <a:off x="269662" y="483551"/>
            <a:ext cx="6971110" cy="1800200"/>
          </a:xfrm>
        </p:spPr>
        <p:txBody>
          <a:bodyPr vert="horz" lIns="91440" tIns="45720" rIns="91440" bIns="45720" rtlCol="0" anchor="t">
            <a:noAutofit/>
          </a:bodyPr>
          <a:lstStyle/>
          <a:p>
            <a:pPr>
              <a:lnSpc>
                <a:spcPct val="107000"/>
              </a:lnSpc>
              <a:spcAft>
                <a:spcPts val="800"/>
              </a:spcAft>
            </a:pPr>
            <a:r>
              <a:rPr lang="en-GB" sz="3600" kern="100">
                <a:latin typeface="Aptos" panose="020B0004020202020204" pitchFamily="34" charset="0"/>
                <a:ea typeface="Aptos" panose="020B0004020202020204" pitchFamily="34" charset="0"/>
                <a:cs typeface="Times New Roman" panose="02020603050405020304" pitchFamily="18" charset="0"/>
              </a:rPr>
              <a:t>M&amp;S Scholarship session - I</a:t>
            </a:r>
            <a:r>
              <a:rPr lang="en-GB" sz="3600" b="1" kern="100">
                <a:effectLst/>
                <a:latin typeface="Aptos" panose="020B0004020202020204" pitchFamily="34" charset="0"/>
                <a:ea typeface="Aptos" panose="020B0004020202020204" pitchFamily="34" charset="0"/>
                <a:cs typeface="Times New Roman" panose="02020603050405020304" pitchFamily="18" charset="0"/>
              </a:rPr>
              <a:t>ncorporating asynchronous group work into M140</a:t>
            </a:r>
            <a:endParaRPr lang="en-GB" sz="3600" kern="10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0" name="Picture 9" descr="A person wearing glasses smiling&#10;&#10;AI-generated content may be incorrect.">
            <a:extLst>
              <a:ext uri="{FF2B5EF4-FFF2-40B4-BE49-F238E27FC236}">
                <a16:creationId xmlns:a16="http://schemas.microsoft.com/office/drawing/2014/main" id="{82FED7BF-6895-6692-F3CF-8F9969B07FB5}"/>
              </a:ext>
            </a:extLst>
          </p:cNvPr>
          <p:cNvPicPr>
            <a:picLocks noChangeAspect="1"/>
          </p:cNvPicPr>
          <p:nvPr/>
        </p:nvPicPr>
        <p:blipFill>
          <a:blip r:embed="rId3"/>
          <a:stretch>
            <a:fillRect/>
          </a:stretch>
        </p:blipFill>
        <p:spPr>
          <a:xfrm>
            <a:off x="1974062" y="2975279"/>
            <a:ext cx="994817" cy="1198844"/>
          </a:xfrm>
          <a:prstGeom prst="rect">
            <a:avLst/>
          </a:prstGeom>
        </p:spPr>
      </p:pic>
      <p:pic>
        <p:nvPicPr>
          <p:cNvPr id="5" name="Picture 4" descr="A qr code with a green plant&#10;&#10;AI-generated content may be incorrect.">
            <a:extLst>
              <a:ext uri="{FF2B5EF4-FFF2-40B4-BE49-F238E27FC236}">
                <a16:creationId xmlns:a16="http://schemas.microsoft.com/office/drawing/2014/main" id="{4DDD1287-5205-05FF-5A3A-728C345587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0887" y="124938"/>
            <a:ext cx="3522911" cy="3522911"/>
          </a:xfrm>
          <a:prstGeom prst="rect">
            <a:avLst/>
          </a:prstGeom>
        </p:spPr>
      </p:pic>
      <p:pic>
        <p:nvPicPr>
          <p:cNvPr id="7" name="Picture 6" descr="A black background with white text&#10;&#10;AI-generated content may be incorrect.">
            <a:extLst>
              <a:ext uri="{FF2B5EF4-FFF2-40B4-BE49-F238E27FC236}">
                <a16:creationId xmlns:a16="http://schemas.microsoft.com/office/drawing/2014/main" id="{8F58A378-3011-15FB-1A3C-BB11684819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2604" y="5938346"/>
            <a:ext cx="3355945" cy="479421"/>
          </a:xfrm>
          <a:prstGeom prst="rect">
            <a:avLst/>
          </a:prstGeom>
        </p:spPr>
      </p:pic>
      <p:pic>
        <p:nvPicPr>
          <p:cNvPr id="4" name="Picture 3">
            <a:extLst>
              <a:ext uri="{FF2B5EF4-FFF2-40B4-BE49-F238E27FC236}">
                <a16:creationId xmlns:a16="http://schemas.microsoft.com/office/drawing/2014/main" id="{7EC3E905-1266-50D4-D870-7C74A22529AD}"/>
              </a:ext>
            </a:extLst>
          </p:cNvPr>
          <p:cNvPicPr>
            <a:picLocks noChangeAspect="1"/>
          </p:cNvPicPr>
          <p:nvPr/>
        </p:nvPicPr>
        <p:blipFill>
          <a:blip r:embed="rId6"/>
          <a:stretch>
            <a:fillRect/>
          </a:stretch>
        </p:blipFill>
        <p:spPr>
          <a:xfrm>
            <a:off x="615432" y="2991627"/>
            <a:ext cx="862791" cy="1182496"/>
          </a:xfrm>
          <a:prstGeom prst="rect">
            <a:avLst/>
          </a:prstGeom>
        </p:spPr>
      </p:pic>
    </p:spTree>
    <p:extLst>
      <p:ext uri="{BB962C8B-B14F-4D97-AF65-F5344CB8AC3E}">
        <p14:creationId xmlns:p14="http://schemas.microsoft.com/office/powerpoint/2010/main" val="3771289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6EA782A-65FE-BB0A-8A84-F7337BDDB6C0}"/>
              </a:ext>
            </a:extLst>
          </p:cNvPr>
          <p:cNvSpPr txBox="1">
            <a:spLocks noGrp="1"/>
          </p:cNvSpPr>
          <p:nvPr>
            <p:ph type="title" idx="4294967295"/>
          </p:nvPr>
        </p:nvSpPr>
        <p:spPr>
          <a:xfrm>
            <a:off x="0" y="-430042"/>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6</a:t>
            </a:r>
          </a:p>
        </p:txBody>
      </p:sp>
      <p:sp>
        <p:nvSpPr>
          <p:cNvPr id="3" name="Text Placeholder 2">
            <a:extLst>
              <a:ext uri="{FF2B5EF4-FFF2-40B4-BE49-F238E27FC236}">
                <a16:creationId xmlns:a16="http://schemas.microsoft.com/office/drawing/2014/main" id="{C20AD961-3137-7192-2033-E39397DF17F1}"/>
              </a:ext>
            </a:extLst>
          </p:cNvPr>
          <p:cNvSpPr>
            <a:spLocks noGrp="1"/>
          </p:cNvSpPr>
          <p:nvPr>
            <p:ph type="body" sz="quarter" idx="11"/>
          </p:nvPr>
        </p:nvSpPr>
        <p:spPr>
          <a:xfrm>
            <a:off x="408207" y="360600"/>
            <a:ext cx="10774418" cy="1800200"/>
          </a:xfrm>
        </p:spPr>
        <p:txBody>
          <a:bodyPr vert="horz" lIns="91440" tIns="45720" rIns="91440" bIns="45720" rtlCol="0" anchor="t">
            <a:noAutofit/>
          </a:bodyPr>
          <a:lstStyle/>
          <a:p>
            <a:r>
              <a:rPr lang="en-GB" sz="3000" b="1">
                <a:effectLst/>
                <a:latin typeface="+mj-lt"/>
                <a:ea typeface="Calibri" panose="020F0502020204030204" pitchFamily="34" charset="0"/>
                <a:cs typeface="Times New Roman"/>
              </a:rPr>
              <a:t>Assessment and feedback on the introduction of group work on an Open University first year statistics module (M140)</a:t>
            </a:r>
            <a:endParaRPr lang="en-GB" sz="3000">
              <a:latin typeface="+mj-lt"/>
              <a:cs typeface="Times New Roman"/>
            </a:endParaRPr>
          </a:p>
          <a:p>
            <a:endParaRPr lang="en-GB"/>
          </a:p>
        </p:txBody>
      </p:sp>
      <p:sp>
        <p:nvSpPr>
          <p:cNvPr id="4" name="Text Placeholder 3">
            <a:extLst>
              <a:ext uri="{FF2B5EF4-FFF2-40B4-BE49-F238E27FC236}">
                <a16:creationId xmlns:a16="http://schemas.microsoft.com/office/drawing/2014/main" id="{E635967E-827F-28DD-224A-ACD61DDF8963}"/>
              </a:ext>
            </a:extLst>
          </p:cNvPr>
          <p:cNvSpPr>
            <a:spLocks noGrp="1"/>
          </p:cNvSpPr>
          <p:nvPr>
            <p:ph type="body" sz="quarter" idx="12"/>
          </p:nvPr>
        </p:nvSpPr>
        <p:spPr>
          <a:xfrm>
            <a:off x="456333" y="1949302"/>
            <a:ext cx="10666862" cy="4360058"/>
          </a:xfrm>
        </p:spPr>
        <p:txBody>
          <a:bodyPr vert="horz" lIns="91440" tIns="45720" rIns="91440" bIns="45720" rtlCol="0" anchor="t">
            <a:noAutofit/>
          </a:bodyPr>
          <a:lstStyle/>
          <a:p>
            <a:pPr>
              <a:lnSpc>
                <a:spcPct val="107000"/>
              </a:lnSpc>
              <a:spcAft>
                <a:spcPts val="800"/>
              </a:spcAft>
            </a:pPr>
            <a:r>
              <a:rPr lang="en-GB" sz="2000" b="1">
                <a:latin typeface="+mn-lt"/>
                <a:ea typeface="Calibri"/>
                <a:cs typeface="Times New Roman"/>
              </a:rPr>
              <a:t>AIM</a:t>
            </a:r>
            <a:r>
              <a:rPr lang="en-GB" sz="2000">
                <a:latin typeface="+mn-lt"/>
                <a:ea typeface="Calibri"/>
                <a:cs typeface="Times New Roman"/>
              </a:rPr>
              <a:t> To</a:t>
            </a:r>
            <a:r>
              <a:rPr lang="en-GB" sz="2000">
                <a:effectLst/>
                <a:latin typeface="+mn-lt"/>
                <a:ea typeface="Calibri"/>
                <a:cs typeface="Times New Roman"/>
              </a:rPr>
              <a:t> assess the </a:t>
            </a:r>
            <a:r>
              <a:rPr lang="en-GB" sz="2000">
                <a:latin typeface="+mn-lt"/>
                <a:ea typeface="Calibri"/>
                <a:cs typeface="Times New Roman"/>
              </a:rPr>
              <a:t>suitability and </a:t>
            </a:r>
            <a:r>
              <a:rPr lang="en-GB" sz="2000">
                <a:effectLst/>
                <a:latin typeface="+mn-lt"/>
                <a:ea typeface="Calibri"/>
                <a:cs typeface="Times New Roman"/>
              </a:rPr>
              <a:t>impact of introducing </a:t>
            </a:r>
            <a:r>
              <a:rPr lang="en-GB" sz="2000">
                <a:latin typeface="+mn-lt"/>
                <a:ea typeface="Calibri"/>
                <a:cs typeface="Times New Roman"/>
              </a:rPr>
              <a:t>group</a:t>
            </a:r>
            <a:r>
              <a:rPr lang="en-GB" sz="2000">
                <a:effectLst/>
                <a:latin typeface="+mn-lt"/>
                <a:ea typeface="Calibri"/>
                <a:cs typeface="Times New Roman"/>
              </a:rPr>
              <a:t> work on a first-year statistics module. </a:t>
            </a:r>
            <a:endParaRPr lang="en-US">
              <a:latin typeface="+mn-lt"/>
            </a:endParaRPr>
          </a:p>
          <a:p>
            <a:pPr>
              <a:lnSpc>
                <a:spcPct val="107000"/>
              </a:lnSpc>
              <a:spcAft>
                <a:spcPts val="800"/>
              </a:spcAft>
            </a:pPr>
            <a:r>
              <a:rPr lang="en-GB" sz="2000" b="1">
                <a:latin typeface="+mn-lt"/>
                <a:ea typeface="Calibri"/>
                <a:cs typeface="Times New Roman"/>
              </a:rPr>
              <a:t>PURPOSE</a:t>
            </a:r>
            <a:r>
              <a:rPr lang="en-GB" sz="2000">
                <a:latin typeface="+mn-lt"/>
                <a:ea typeface="Calibri"/>
                <a:cs typeface="Times New Roman"/>
              </a:rPr>
              <a:t> To increase the employability content of the module by enabling and encouraging students to work in small groups to discuss their statistical results. </a:t>
            </a:r>
          </a:p>
          <a:p>
            <a:pPr marL="715963">
              <a:lnSpc>
                <a:spcPct val="150000"/>
              </a:lnSpc>
              <a:spcAft>
                <a:spcPts val="800"/>
              </a:spcAft>
            </a:pPr>
            <a:r>
              <a:rPr lang="en-GB" sz="1800" i="1">
                <a:latin typeface="+mn-lt"/>
                <a:ea typeface="Calibri"/>
                <a:cs typeface="Calibri"/>
              </a:rPr>
              <a:t>It is generally considered that group work affords invaluable opportunities for students to develop their collaborative skills and this, in turn, is a key employability skill.  However, students do not always recognise the importance of group work (Evans et al, 2020).  It is also noted that opportunities for group work via the current online tutorial provision may be few and far between, with facilitation of it being varied. (Butler et al, 2018).</a:t>
            </a:r>
            <a:endParaRPr lang="en-GB" sz="1800" b="1" i="1">
              <a:latin typeface="+mn-lt"/>
              <a:ea typeface="Calibri" panose="020F0502020204030204" pitchFamily="34" charset="0"/>
            </a:endParaRPr>
          </a:p>
        </p:txBody>
      </p:sp>
      <p:sp>
        <p:nvSpPr>
          <p:cNvPr id="2" name="Text Placeholder 1">
            <a:extLst>
              <a:ext uri="{FF2B5EF4-FFF2-40B4-BE49-F238E27FC236}">
                <a16:creationId xmlns:a16="http://schemas.microsoft.com/office/drawing/2014/main" id="{D0FC6D3A-A1C2-9D56-9690-37A75839F149}"/>
              </a:ext>
            </a:extLst>
          </p:cNvPr>
          <p:cNvSpPr>
            <a:spLocks noGrp="1"/>
          </p:cNvSpPr>
          <p:nvPr>
            <p:ph type="body" sz="quarter" idx="13"/>
          </p:nvPr>
        </p:nvSpPr>
        <p:spPr/>
        <p:txBody>
          <a:bodyPr/>
          <a:lstStyle/>
          <a:p>
            <a:r>
              <a:rPr lang="en-GB"/>
              <a:t>01</a:t>
            </a:r>
          </a:p>
        </p:txBody>
      </p:sp>
    </p:spTree>
    <p:extLst>
      <p:ext uri="{BB962C8B-B14F-4D97-AF65-F5344CB8AC3E}">
        <p14:creationId xmlns:p14="http://schemas.microsoft.com/office/powerpoint/2010/main" val="41591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3D8FB0BA-433F-B600-0E15-954F2A94C707}"/>
              </a:ext>
            </a:extLst>
          </p:cNvPr>
          <p:cNvSpPr>
            <a:spLocks noGrp="1"/>
          </p:cNvSpPr>
          <p:nvPr>
            <p:ph type="body" sz="quarter" idx="24"/>
          </p:nvPr>
        </p:nvSpPr>
        <p:spPr/>
        <p:txBody>
          <a:bodyPr vert="horz" lIns="91440" tIns="45720" rIns="91440" bIns="45720" rtlCol="0" anchor="t">
            <a:noAutofit/>
          </a:bodyPr>
          <a:lstStyle/>
          <a:p>
            <a:r>
              <a:rPr lang="en-GB">
                <a:latin typeface="Poppins SemiBold"/>
                <a:cs typeface="Poppins SemiBold"/>
              </a:rPr>
              <a:t>What is group work?</a:t>
            </a:r>
            <a:endParaRPr lang="en-GB"/>
          </a:p>
        </p:txBody>
      </p:sp>
      <p:sp>
        <p:nvSpPr>
          <p:cNvPr id="11" name="Text Placeholder 10">
            <a:extLst>
              <a:ext uri="{FF2B5EF4-FFF2-40B4-BE49-F238E27FC236}">
                <a16:creationId xmlns:a16="http://schemas.microsoft.com/office/drawing/2014/main" id="{4D1FC953-85AF-1C7D-8AEC-B645EFDA42F8}"/>
              </a:ext>
            </a:extLst>
          </p:cNvPr>
          <p:cNvSpPr>
            <a:spLocks noGrp="1"/>
          </p:cNvSpPr>
          <p:nvPr>
            <p:ph type="body" sz="quarter" idx="25"/>
          </p:nvPr>
        </p:nvSpPr>
        <p:spPr/>
        <p:txBody>
          <a:bodyPr vert="horz" lIns="91440" tIns="45720" rIns="91440" bIns="45720" rtlCol="0" anchor="t">
            <a:noAutofit/>
          </a:bodyPr>
          <a:lstStyle/>
          <a:p>
            <a:r>
              <a:rPr lang="en-GB">
                <a:latin typeface="Poppins"/>
                <a:cs typeface="Poppins"/>
              </a:rPr>
              <a:t>We define group work as  'collaboration and cooperatively working with others to complete a task or project'</a:t>
            </a:r>
            <a:endParaRPr lang="en-GB"/>
          </a:p>
        </p:txBody>
      </p:sp>
      <p:sp>
        <p:nvSpPr>
          <p:cNvPr id="8" name="Text Placeholder 7">
            <a:extLst>
              <a:ext uri="{FF2B5EF4-FFF2-40B4-BE49-F238E27FC236}">
                <a16:creationId xmlns:a16="http://schemas.microsoft.com/office/drawing/2014/main" id="{FE130F6E-D132-45CD-BBD7-D34A47C2DEBA}"/>
              </a:ext>
            </a:extLst>
          </p:cNvPr>
          <p:cNvSpPr>
            <a:spLocks noGrp="1"/>
          </p:cNvSpPr>
          <p:nvPr>
            <p:ph type="body" sz="quarter" idx="14"/>
          </p:nvPr>
        </p:nvSpPr>
        <p:spPr>
          <a:xfrm>
            <a:off x="413916" y="1938718"/>
            <a:ext cx="10448352" cy="794434"/>
          </a:xfrm>
        </p:spPr>
        <p:txBody>
          <a:bodyPr vert="horz" lIns="91440" tIns="45720" rIns="91440" bIns="45720" rtlCol="0" anchor="t">
            <a:noAutofit/>
          </a:bodyPr>
          <a:lstStyle/>
          <a:p>
            <a:r>
              <a:rPr lang="en-GB" sz="1600"/>
              <a:t>Thinking about situations in which you have taken part in online group work, please rank the following aspects of group work from top (worked extremely well) to bottom (did not work well).</a:t>
            </a:r>
            <a:endParaRPr lang="en-US" sz="1600"/>
          </a:p>
        </p:txBody>
      </p:sp>
      <p:sp>
        <p:nvSpPr>
          <p:cNvPr id="9" name="Text Placeholder 8">
            <a:extLst>
              <a:ext uri="{FF2B5EF4-FFF2-40B4-BE49-F238E27FC236}">
                <a16:creationId xmlns:a16="http://schemas.microsoft.com/office/drawing/2014/main" id="{F97C9BD6-D908-1BF7-1DBB-36F2CC0D83A8}"/>
              </a:ext>
            </a:extLst>
          </p:cNvPr>
          <p:cNvSpPr>
            <a:spLocks noGrp="1"/>
          </p:cNvSpPr>
          <p:nvPr>
            <p:ph type="body" sz="quarter" idx="15"/>
          </p:nvPr>
        </p:nvSpPr>
        <p:spPr>
          <a:xfrm>
            <a:off x="413915" y="2873829"/>
            <a:ext cx="5795966" cy="2543684"/>
          </a:xfrm>
        </p:spPr>
        <p:txBody>
          <a:bodyPr vert="horz" lIns="91440" tIns="45720" rIns="91440" bIns="45720" rtlCol="0" anchor="t">
            <a:noAutofit/>
          </a:bodyPr>
          <a:lstStyle/>
          <a:p>
            <a:pPr fontAlgn="base"/>
            <a:r>
              <a:rPr lang="en-US" sz="1600"/>
              <a:t>Collaboration between all group members</a:t>
            </a:r>
            <a:r>
              <a:rPr lang="en-GB" sz="1600"/>
              <a:t> </a:t>
            </a:r>
          </a:p>
          <a:p>
            <a:pPr fontAlgn="base"/>
            <a:r>
              <a:rPr lang="en-US" sz="1600"/>
              <a:t>Understanding of individual roles within the group</a:t>
            </a:r>
            <a:r>
              <a:rPr lang="en-GB" sz="1600"/>
              <a:t> </a:t>
            </a:r>
          </a:p>
          <a:p>
            <a:pPr fontAlgn="base"/>
            <a:r>
              <a:rPr lang="en-US" sz="1600"/>
              <a:t>Communication between group members</a:t>
            </a:r>
            <a:r>
              <a:rPr lang="en-GB" sz="1600"/>
              <a:t> </a:t>
            </a:r>
          </a:p>
          <a:p>
            <a:pPr fontAlgn="base"/>
            <a:r>
              <a:rPr lang="en-US" sz="1600"/>
              <a:t>Use of online technology for collaboration</a:t>
            </a:r>
            <a:r>
              <a:rPr lang="en-GB" sz="1600"/>
              <a:t> </a:t>
            </a:r>
          </a:p>
          <a:p>
            <a:pPr fontAlgn="base"/>
            <a:r>
              <a:rPr lang="en-US" sz="1600"/>
              <a:t>Successfully working as a group </a:t>
            </a:r>
            <a:r>
              <a:rPr lang="en-GB" sz="1600"/>
              <a:t> </a:t>
            </a:r>
          </a:p>
          <a:p>
            <a:pPr fontAlgn="base"/>
            <a:r>
              <a:rPr lang="en-US" sz="1600"/>
              <a:t>Meeting the project timescales</a:t>
            </a:r>
            <a:r>
              <a:rPr lang="en-GB" sz="1600"/>
              <a:t> </a:t>
            </a:r>
          </a:p>
          <a:p>
            <a:pPr marL="0" indent="0">
              <a:buNone/>
            </a:pPr>
            <a:endParaRPr lang="en-GB"/>
          </a:p>
        </p:txBody>
      </p:sp>
    </p:spTree>
    <p:extLst>
      <p:ext uri="{BB962C8B-B14F-4D97-AF65-F5344CB8AC3E}">
        <p14:creationId xmlns:p14="http://schemas.microsoft.com/office/powerpoint/2010/main" val="2718641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2D92C-9053-0A6F-FF37-CE15B0151A3C}"/>
              </a:ext>
            </a:extLst>
          </p:cNvPr>
          <p:cNvSpPr>
            <a:spLocks noGrp="1"/>
          </p:cNvSpPr>
          <p:nvPr>
            <p:ph type="title" idx="4294967295"/>
          </p:nvPr>
        </p:nvSpPr>
        <p:spPr>
          <a:xfrm>
            <a:off x="519935" y="211761"/>
            <a:ext cx="10515600" cy="1034328"/>
          </a:xfrm>
        </p:spPr>
        <p:txBody>
          <a:bodyPr>
            <a:normAutofit/>
          </a:bodyPr>
          <a:lstStyle/>
          <a:p>
            <a:r>
              <a:rPr lang="en-GB" sz="3000" b="1">
                <a:latin typeface="Poppins SemiBold" panose="00000700000000000000" pitchFamily="2" charset="0"/>
                <a:cs typeface="Poppins SemiBold" panose="00000700000000000000" pitchFamily="2" charset="0"/>
              </a:rPr>
              <a:t>The group work</a:t>
            </a:r>
          </a:p>
        </p:txBody>
      </p:sp>
      <p:sp>
        <p:nvSpPr>
          <p:cNvPr id="3" name="Content Placeholder 2">
            <a:extLst>
              <a:ext uri="{FF2B5EF4-FFF2-40B4-BE49-F238E27FC236}">
                <a16:creationId xmlns:a16="http://schemas.microsoft.com/office/drawing/2014/main" id="{05C2044D-F74F-B558-1232-6D8FF7E9DB39}"/>
              </a:ext>
            </a:extLst>
          </p:cNvPr>
          <p:cNvSpPr>
            <a:spLocks noGrp="1"/>
          </p:cNvSpPr>
          <p:nvPr>
            <p:ph idx="4294967295"/>
          </p:nvPr>
        </p:nvSpPr>
        <p:spPr>
          <a:xfrm>
            <a:off x="260628" y="1235647"/>
            <a:ext cx="7675545" cy="4420874"/>
          </a:xfrm>
        </p:spPr>
        <p:txBody>
          <a:bodyPr vert="horz" lIns="91440" tIns="45720" rIns="91440" bIns="45720" rtlCol="0" anchor="t">
            <a:normAutofit/>
          </a:bodyPr>
          <a:lstStyle/>
          <a:p>
            <a:pPr>
              <a:lnSpc>
                <a:spcPct val="120000"/>
              </a:lnSpc>
            </a:pPr>
            <a:r>
              <a:rPr lang="en-GB" sz="2000"/>
              <a:t>Students are encouraged to conduct an experiment as part of the final assignment. Students grow some seedlings in different light conditions and measure the root lengths.</a:t>
            </a:r>
          </a:p>
          <a:p>
            <a:pPr>
              <a:lnSpc>
                <a:spcPct val="120000"/>
              </a:lnSpc>
            </a:pPr>
            <a:r>
              <a:rPr lang="en-GB" sz="2000">
                <a:latin typeface="Poppins"/>
                <a:cs typeface="Poppins"/>
              </a:rPr>
              <a:t>This data is then uploaded into a combined database. We ask the students to download this data and then investigate the full database using the software Minitab. </a:t>
            </a:r>
          </a:p>
          <a:p>
            <a:pPr>
              <a:lnSpc>
                <a:spcPct val="120000"/>
              </a:lnSpc>
            </a:pPr>
            <a:r>
              <a:rPr lang="en-GB" sz="2000"/>
              <a:t>Students can produce plots and data summaries and analyse these as a group.</a:t>
            </a:r>
          </a:p>
          <a:p>
            <a:pPr>
              <a:lnSpc>
                <a:spcPct val="120000"/>
              </a:lnSpc>
            </a:pPr>
            <a:r>
              <a:rPr lang="en-GB" sz="2000"/>
              <a:t>The aim is for the students to produce a summary report.</a:t>
            </a:r>
          </a:p>
        </p:txBody>
      </p:sp>
      <p:pic>
        <p:nvPicPr>
          <p:cNvPr id="1026" name="Picture 2">
            <a:extLst>
              <a:ext uri="{FF2B5EF4-FFF2-40B4-BE49-F238E27FC236}">
                <a16:creationId xmlns:a16="http://schemas.microsoft.com/office/drawing/2014/main" id="{95B092E6-F4BE-52D5-A3E6-2302F6A250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7048" y="371949"/>
            <a:ext cx="3804670" cy="5525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039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85973-67AB-217A-EFEF-EB4A0EAA97D7}"/>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69A161A1-933A-12C4-AB9B-E799F53C0A8E}"/>
              </a:ext>
            </a:extLst>
          </p:cNvPr>
          <p:cNvGrpSpPr/>
          <p:nvPr/>
        </p:nvGrpSpPr>
        <p:grpSpPr>
          <a:xfrm>
            <a:off x="7486776" y="1893174"/>
            <a:ext cx="4139738" cy="4391244"/>
            <a:chOff x="-449883" y="1676668"/>
            <a:chExt cx="4503723" cy="4785775"/>
          </a:xfrm>
        </p:grpSpPr>
        <p:pic>
          <p:nvPicPr>
            <p:cNvPr id="14" name="Picture 13">
              <a:extLst>
                <a:ext uri="{FF2B5EF4-FFF2-40B4-BE49-F238E27FC236}">
                  <a16:creationId xmlns:a16="http://schemas.microsoft.com/office/drawing/2014/main" id="{AD0507F3-6750-D964-9872-4B755C6AF020}"/>
                </a:ext>
              </a:extLst>
            </p:cNvPr>
            <p:cNvPicPr>
              <a:picLocks noChangeAspect="1"/>
            </p:cNvPicPr>
            <p:nvPr/>
          </p:nvPicPr>
          <p:blipFill>
            <a:blip r:embed="rId3"/>
            <a:srcRect r="35622"/>
            <a:stretch>
              <a:fillRect/>
            </a:stretch>
          </p:blipFill>
          <p:spPr>
            <a:xfrm>
              <a:off x="-449883" y="1676668"/>
              <a:ext cx="4503723" cy="4785775"/>
            </a:xfrm>
            <a:prstGeom prst="rect">
              <a:avLst/>
            </a:prstGeom>
          </p:spPr>
        </p:pic>
        <p:pic>
          <p:nvPicPr>
            <p:cNvPr id="6" name="Picture 5">
              <a:extLst>
                <a:ext uri="{FF2B5EF4-FFF2-40B4-BE49-F238E27FC236}">
                  <a16:creationId xmlns:a16="http://schemas.microsoft.com/office/drawing/2014/main" id="{A4A66CC0-C2A9-672D-5688-346D597F47D9}"/>
                </a:ext>
              </a:extLst>
            </p:cNvPr>
            <p:cNvPicPr>
              <a:picLocks noChangeAspect="1"/>
            </p:cNvPicPr>
            <p:nvPr/>
          </p:nvPicPr>
          <p:blipFill>
            <a:blip r:embed="rId3"/>
            <a:srcRect l="91826" t="34113" r="-264"/>
            <a:stretch>
              <a:fillRect/>
            </a:stretch>
          </p:blipFill>
          <p:spPr>
            <a:xfrm>
              <a:off x="3463550" y="3300123"/>
              <a:ext cx="590290" cy="3153213"/>
            </a:xfrm>
            <a:prstGeom prst="rect">
              <a:avLst/>
            </a:prstGeom>
          </p:spPr>
        </p:pic>
      </p:grpSp>
      <p:sp>
        <p:nvSpPr>
          <p:cNvPr id="10" name="Text Placeholder 9">
            <a:extLst>
              <a:ext uri="{FF2B5EF4-FFF2-40B4-BE49-F238E27FC236}">
                <a16:creationId xmlns:a16="http://schemas.microsoft.com/office/drawing/2014/main" id="{08D9CC24-211C-7050-3332-4F4C46FF473B}"/>
              </a:ext>
            </a:extLst>
          </p:cNvPr>
          <p:cNvSpPr>
            <a:spLocks noGrp="1"/>
          </p:cNvSpPr>
          <p:nvPr>
            <p:ph type="body" sz="quarter" idx="24"/>
          </p:nvPr>
        </p:nvSpPr>
        <p:spPr/>
        <p:txBody>
          <a:bodyPr/>
          <a:lstStyle/>
          <a:p>
            <a:r>
              <a:rPr lang="en-GB"/>
              <a:t>Group work 2023/24</a:t>
            </a:r>
          </a:p>
          <a:p>
            <a:endParaRPr lang="en-GB"/>
          </a:p>
        </p:txBody>
      </p:sp>
      <p:sp>
        <p:nvSpPr>
          <p:cNvPr id="11" name="Text Placeholder 10">
            <a:extLst>
              <a:ext uri="{FF2B5EF4-FFF2-40B4-BE49-F238E27FC236}">
                <a16:creationId xmlns:a16="http://schemas.microsoft.com/office/drawing/2014/main" id="{03E43A15-CC58-4846-85A6-3DDC5C7B8B80}"/>
              </a:ext>
            </a:extLst>
          </p:cNvPr>
          <p:cNvSpPr>
            <a:spLocks noGrp="1"/>
          </p:cNvSpPr>
          <p:nvPr>
            <p:ph type="body" sz="quarter" idx="25"/>
          </p:nvPr>
        </p:nvSpPr>
        <p:spPr>
          <a:xfrm>
            <a:off x="413915" y="912168"/>
            <a:ext cx="10766703" cy="386280"/>
          </a:xfrm>
        </p:spPr>
        <p:txBody>
          <a:bodyPr/>
          <a:lstStyle/>
          <a:p>
            <a:r>
              <a:rPr lang="en-GB"/>
              <a:t>What did we do in 23J/24B?</a:t>
            </a:r>
          </a:p>
          <a:p>
            <a:endParaRPr lang="en-GB"/>
          </a:p>
        </p:txBody>
      </p:sp>
      <p:sp>
        <p:nvSpPr>
          <p:cNvPr id="7" name="Text Placeholder 6">
            <a:extLst>
              <a:ext uri="{FF2B5EF4-FFF2-40B4-BE49-F238E27FC236}">
                <a16:creationId xmlns:a16="http://schemas.microsoft.com/office/drawing/2014/main" id="{3FD2A9CA-4D25-3F0A-8A2D-DE2E0E37D27D}"/>
              </a:ext>
            </a:extLst>
          </p:cNvPr>
          <p:cNvSpPr>
            <a:spLocks noGrp="1"/>
          </p:cNvSpPr>
          <p:nvPr>
            <p:ph type="body" sz="quarter" idx="12"/>
          </p:nvPr>
        </p:nvSpPr>
        <p:spPr>
          <a:xfrm>
            <a:off x="413915" y="1749012"/>
            <a:ext cx="9591229" cy="289311"/>
          </a:xfrm>
        </p:spPr>
        <p:txBody>
          <a:bodyPr/>
          <a:lstStyle/>
          <a:p>
            <a:r>
              <a:rPr lang="en-GB"/>
              <a:t>Setting up the project</a:t>
            </a:r>
          </a:p>
        </p:txBody>
      </p:sp>
      <p:sp>
        <p:nvSpPr>
          <p:cNvPr id="9" name="Text Placeholder 8">
            <a:extLst>
              <a:ext uri="{FF2B5EF4-FFF2-40B4-BE49-F238E27FC236}">
                <a16:creationId xmlns:a16="http://schemas.microsoft.com/office/drawing/2014/main" id="{85E06E20-DE03-E0AD-FDC8-499F9ECF1237}"/>
              </a:ext>
            </a:extLst>
          </p:cNvPr>
          <p:cNvSpPr>
            <a:spLocks noGrp="1"/>
          </p:cNvSpPr>
          <p:nvPr>
            <p:ph type="body" sz="quarter" idx="15"/>
          </p:nvPr>
        </p:nvSpPr>
        <p:spPr>
          <a:xfrm>
            <a:off x="413915" y="2225150"/>
            <a:ext cx="6899822" cy="2957138"/>
          </a:xfrm>
        </p:spPr>
        <p:txBody>
          <a:bodyPr/>
          <a:lstStyle/>
          <a:p>
            <a:r>
              <a:rPr lang="en-GB" sz="1600"/>
              <a:t>Set up group work surveys (JISC).</a:t>
            </a:r>
          </a:p>
          <a:p>
            <a:r>
              <a:rPr lang="en-GB" sz="1600"/>
              <a:t>Set up seedling database, along with instructions for students to format, upload and download their data.</a:t>
            </a:r>
          </a:p>
          <a:p>
            <a:r>
              <a:rPr lang="en-GB" sz="1600"/>
              <a:t>Asked all students to upload their seedling data to the new database. </a:t>
            </a:r>
          </a:p>
          <a:p>
            <a:r>
              <a:rPr lang="en-GB" sz="1600"/>
              <a:t>Asked for student volunteers to be involved in group work. </a:t>
            </a:r>
          </a:p>
          <a:p>
            <a:r>
              <a:rPr lang="en-GB" sz="1600"/>
              <a:t>Recruited tutors to manage the groups.</a:t>
            </a:r>
          </a:p>
          <a:p>
            <a:r>
              <a:rPr lang="en-GB" sz="1600"/>
              <a:t>Group work took place in tutor group forums small groups.</a:t>
            </a:r>
          </a:p>
          <a:p>
            <a:r>
              <a:rPr lang="en-GB" sz="1600"/>
              <a:t>Minimal instructions for students.</a:t>
            </a:r>
          </a:p>
          <a:p>
            <a:endParaRPr lang="en-GB"/>
          </a:p>
        </p:txBody>
      </p:sp>
      <p:sp>
        <p:nvSpPr>
          <p:cNvPr id="4" name="TextBox 3">
            <a:extLst>
              <a:ext uri="{FF2B5EF4-FFF2-40B4-BE49-F238E27FC236}">
                <a16:creationId xmlns:a16="http://schemas.microsoft.com/office/drawing/2014/main" id="{F117362C-F3DC-CA19-FC50-83BAC47055D0}"/>
              </a:ext>
            </a:extLst>
          </p:cNvPr>
          <p:cNvSpPr txBox="1"/>
          <p:nvPr/>
        </p:nvSpPr>
        <p:spPr>
          <a:xfrm>
            <a:off x="11083930" y="3106335"/>
            <a:ext cx="71562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Poppins"/>
              </a:rPr>
              <a:t>23J</a:t>
            </a:r>
            <a:endParaRPr lang="en-US"/>
          </a:p>
        </p:txBody>
      </p:sp>
      <p:pic>
        <p:nvPicPr>
          <p:cNvPr id="12" name="Picture 11">
            <a:extLst>
              <a:ext uri="{FF2B5EF4-FFF2-40B4-BE49-F238E27FC236}">
                <a16:creationId xmlns:a16="http://schemas.microsoft.com/office/drawing/2014/main" id="{BF26D0B0-3025-D087-B511-34ECD9D68997}"/>
              </a:ext>
            </a:extLst>
          </p:cNvPr>
          <p:cNvPicPr>
            <a:picLocks noChangeAspect="1"/>
          </p:cNvPicPr>
          <p:nvPr/>
        </p:nvPicPr>
        <p:blipFill>
          <a:blip r:embed="rId4"/>
          <a:stretch>
            <a:fillRect/>
          </a:stretch>
        </p:blipFill>
        <p:spPr>
          <a:xfrm>
            <a:off x="7655013" y="248733"/>
            <a:ext cx="1384541" cy="1460854"/>
          </a:xfrm>
          <a:prstGeom prst="rect">
            <a:avLst/>
          </a:prstGeom>
        </p:spPr>
      </p:pic>
      <p:sp>
        <p:nvSpPr>
          <p:cNvPr id="16" name="TextBox 15">
            <a:extLst>
              <a:ext uri="{FF2B5EF4-FFF2-40B4-BE49-F238E27FC236}">
                <a16:creationId xmlns:a16="http://schemas.microsoft.com/office/drawing/2014/main" id="{4AF8EECE-DC13-88A8-1374-FF3B6B811096}"/>
              </a:ext>
            </a:extLst>
          </p:cNvPr>
          <p:cNvSpPr txBox="1"/>
          <p:nvPr/>
        </p:nvSpPr>
        <p:spPr>
          <a:xfrm>
            <a:off x="5141589" y="1268577"/>
            <a:ext cx="2345187" cy="600164"/>
          </a:xfrm>
          <a:prstGeom prst="rect">
            <a:avLst/>
          </a:prstGeom>
          <a:noFill/>
        </p:spPr>
        <p:txBody>
          <a:bodyPr wrap="square" rtlCol="0">
            <a:spAutoFit/>
          </a:bodyPr>
          <a:lstStyle/>
          <a:p>
            <a:r>
              <a:rPr lang="en-GB" sz="1100"/>
              <a:t>Seedlings grown by students whilst conducting the experiment </a:t>
            </a:r>
          </a:p>
        </p:txBody>
      </p:sp>
      <p:pic>
        <p:nvPicPr>
          <p:cNvPr id="18" name="Picture 17">
            <a:extLst>
              <a:ext uri="{FF2B5EF4-FFF2-40B4-BE49-F238E27FC236}">
                <a16:creationId xmlns:a16="http://schemas.microsoft.com/office/drawing/2014/main" id="{62DACED6-14D3-B037-D9F5-2AA72BD30A24}"/>
              </a:ext>
            </a:extLst>
          </p:cNvPr>
          <p:cNvPicPr>
            <a:picLocks noChangeAspect="1"/>
          </p:cNvPicPr>
          <p:nvPr/>
        </p:nvPicPr>
        <p:blipFill>
          <a:blip r:embed="rId5"/>
          <a:stretch>
            <a:fillRect/>
          </a:stretch>
        </p:blipFill>
        <p:spPr>
          <a:xfrm>
            <a:off x="5252736" y="248733"/>
            <a:ext cx="1228725" cy="809021"/>
          </a:xfrm>
          <a:prstGeom prst="rect">
            <a:avLst/>
          </a:prstGeom>
        </p:spPr>
      </p:pic>
    </p:spTree>
    <p:extLst>
      <p:ext uri="{BB962C8B-B14F-4D97-AF65-F5344CB8AC3E}">
        <p14:creationId xmlns:p14="http://schemas.microsoft.com/office/powerpoint/2010/main" val="3078814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0EC626E-3C7B-783F-384B-688808022372}"/>
              </a:ext>
            </a:extLst>
          </p:cNvPr>
          <p:cNvSpPr>
            <a:spLocks noGrp="1"/>
          </p:cNvSpPr>
          <p:nvPr>
            <p:ph type="body" sz="quarter" idx="4294967295"/>
          </p:nvPr>
        </p:nvSpPr>
        <p:spPr>
          <a:xfrm>
            <a:off x="424056" y="266064"/>
            <a:ext cx="11343888" cy="540430"/>
          </a:xfrm>
        </p:spPr>
        <p:txBody>
          <a:bodyPr vert="horz" lIns="91440" tIns="45720" rIns="91440" bIns="45720" rtlCol="0" anchor="t">
            <a:noAutofit/>
          </a:bodyPr>
          <a:lstStyle/>
          <a:p>
            <a:pPr marL="0" indent="0">
              <a:buNone/>
            </a:pPr>
            <a:r>
              <a:rPr lang="en-GB" sz="3000" b="1">
                <a:latin typeface="Poppins SemiBold" panose="00000700000000000000" pitchFamily="2" charset="0"/>
                <a:cs typeface="Poppins SemiBold" panose="00000700000000000000" pitchFamily="2" charset="0"/>
              </a:rPr>
              <a:t>2023/24 final survey (21) versus initial survey (119)</a:t>
            </a:r>
          </a:p>
        </p:txBody>
      </p:sp>
      <p:graphicFrame>
        <p:nvGraphicFramePr>
          <p:cNvPr id="8" name="Chart 7">
            <a:extLst>
              <a:ext uri="{FF2B5EF4-FFF2-40B4-BE49-F238E27FC236}">
                <a16:creationId xmlns:a16="http://schemas.microsoft.com/office/drawing/2014/main" id="{B6F66EA9-3B52-1D49-FC61-D2769EE8106F}"/>
              </a:ext>
            </a:extLst>
          </p:cNvPr>
          <p:cNvGraphicFramePr>
            <a:graphicFrameLocks/>
          </p:cNvGraphicFramePr>
          <p:nvPr>
            <p:extLst>
              <p:ext uri="{D42A27DB-BD31-4B8C-83A1-F6EECF244321}">
                <p14:modId xmlns:p14="http://schemas.microsoft.com/office/powerpoint/2010/main" val="1201790674"/>
              </p:ext>
            </p:extLst>
          </p:nvPr>
        </p:nvGraphicFramePr>
        <p:xfrm>
          <a:off x="2067636" y="692589"/>
          <a:ext cx="10036487" cy="589934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3698BFAD-1BF8-37A4-530D-A6C822B977E4}"/>
              </a:ext>
            </a:extLst>
          </p:cNvPr>
          <p:cNvSpPr txBox="1"/>
          <p:nvPr/>
        </p:nvSpPr>
        <p:spPr>
          <a:xfrm>
            <a:off x="8624042" y="6261232"/>
            <a:ext cx="2269628" cy="461665"/>
          </a:xfrm>
          <a:prstGeom prst="rect">
            <a:avLst/>
          </a:prstGeom>
          <a:noFill/>
        </p:spPr>
        <p:txBody>
          <a:bodyPr wrap="square">
            <a:spAutoFit/>
          </a:bodyPr>
          <a:lstStyle/>
          <a:p>
            <a:r>
              <a:rPr lang="en-GB" sz="1200" b="0" i="0">
                <a:solidFill>
                  <a:schemeClr val="tx1"/>
                </a:solidFill>
                <a:effectLst/>
                <a:latin typeface="+mn-lt"/>
              </a:rPr>
              <a:t>1 – did not work well</a:t>
            </a:r>
          </a:p>
          <a:p>
            <a:r>
              <a:rPr lang="en-GB" sz="1200" b="0" i="0">
                <a:solidFill>
                  <a:schemeClr val="tx1"/>
                </a:solidFill>
                <a:effectLst/>
                <a:latin typeface="+mn-lt"/>
              </a:rPr>
              <a:t>5 – worked extremely well </a:t>
            </a:r>
            <a:endParaRPr lang="en-GB" sz="1200"/>
          </a:p>
        </p:txBody>
      </p:sp>
    </p:spTree>
    <p:extLst>
      <p:ext uri="{BB962C8B-B14F-4D97-AF65-F5344CB8AC3E}">
        <p14:creationId xmlns:p14="http://schemas.microsoft.com/office/powerpoint/2010/main" val="4083883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6EA782A-65FE-BB0A-8A84-F7337BDDB6C0}"/>
              </a:ext>
            </a:extLst>
          </p:cNvPr>
          <p:cNvSpPr txBox="1">
            <a:spLocks noGrp="1"/>
          </p:cNvSpPr>
          <p:nvPr>
            <p:ph type="title" idx="4294967295"/>
          </p:nvPr>
        </p:nvSpPr>
        <p:spPr>
          <a:xfrm>
            <a:off x="0" y="-430213"/>
            <a:ext cx="10515600" cy="347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6</a:t>
            </a:r>
          </a:p>
        </p:txBody>
      </p:sp>
      <p:sp>
        <p:nvSpPr>
          <p:cNvPr id="3" name="Text Placeholder 2">
            <a:extLst>
              <a:ext uri="{FF2B5EF4-FFF2-40B4-BE49-F238E27FC236}">
                <a16:creationId xmlns:a16="http://schemas.microsoft.com/office/drawing/2014/main" id="{C20AD961-3137-7192-2033-E39397DF17F1}"/>
              </a:ext>
            </a:extLst>
          </p:cNvPr>
          <p:cNvSpPr>
            <a:spLocks noGrp="1"/>
          </p:cNvSpPr>
          <p:nvPr>
            <p:ph type="body" sz="quarter" idx="4294967295"/>
          </p:nvPr>
        </p:nvSpPr>
        <p:spPr>
          <a:xfrm>
            <a:off x="488272" y="395027"/>
            <a:ext cx="10774363" cy="1065213"/>
          </a:xfrm>
        </p:spPr>
        <p:txBody>
          <a:bodyPr/>
          <a:lstStyle/>
          <a:p>
            <a:pPr marL="0" indent="0">
              <a:buNone/>
            </a:pPr>
            <a:r>
              <a:rPr lang="en-GB" sz="3000" b="1">
                <a:latin typeface="Poppins SemiBold" panose="00000700000000000000" pitchFamily="2" charset="0"/>
                <a:ea typeface="Calibri" panose="020F0502020204030204" pitchFamily="34" charset="0"/>
                <a:cs typeface="Poppins SemiBold" panose="00000700000000000000" pitchFamily="2" charset="0"/>
              </a:rPr>
              <a:t>2024/25 w</a:t>
            </a:r>
            <a:r>
              <a:rPr lang="en-GB" sz="3000" b="1">
                <a:effectLst/>
                <a:latin typeface="Poppins SemiBold" panose="00000700000000000000" pitchFamily="2" charset="0"/>
                <a:ea typeface="Calibri" panose="020F0502020204030204" pitchFamily="34" charset="0"/>
                <a:cs typeface="Poppins SemiBold" panose="00000700000000000000" pitchFamily="2" charset="0"/>
              </a:rPr>
              <a:t>hat we did next</a:t>
            </a:r>
            <a:endParaRPr lang="en-GB" sz="3000" b="1">
              <a:latin typeface="Poppins SemiBold" panose="00000700000000000000" pitchFamily="2" charset="0"/>
              <a:cs typeface="Poppins SemiBold" panose="00000700000000000000" pitchFamily="2" charset="0"/>
            </a:endParaRPr>
          </a:p>
          <a:p>
            <a:endParaRPr lang="en-GB"/>
          </a:p>
        </p:txBody>
      </p:sp>
      <p:pic>
        <p:nvPicPr>
          <p:cNvPr id="5" name="Picture 4" descr="A close up of a text&#10;&#10;AI-generated content may be incorrect.">
            <a:extLst>
              <a:ext uri="{FF2B5EF4-FFF2-40B4-BE49-F238E27FC236}">
                <a16:creationId xmlns:a16="http://schemas.microsoft.com/office/drawing/2014/main" id="{87F07ED0-FD10-2837-3DE5-D60268F50DC6}"/>
              </a:ext>
            </a:extLst>
          </p:cNvPr>
          <p:cNvPicPr>
            <a:picLocks noChangeAspect="1"/>
          </p:cNvPicPr>
          <p:nvPr/>
        </p:nvPicPr>
        <p:blipFill>
          <a:blip r:embed="rId3"/>
          <a:stretch>
            <a:fillRect/>
          </a:stretch>
        </p:blipFill>
        <p:spPr>
          <a:xfrm>
            <a:off x="8519137" y="1937817"/>
            <a:ext cx="3341199" cy="1246278"/>
          </a:xfrm>
          <a:prstGeom prst="rect">
            <a:avLst/>
          </a:prstGeom>
          <a:ln>
            <a:solidFill>
              <a:schemeClr val="accent1"/>
            </a:solidFill>
          </a:ln>
        </p:spPr>
      </p:pic>
      <p:pic>
        <p:nvPicPr>
          <p:cNvPr id="8" name="Picture 7" descr="A close-up of a white background&#10;&#10;AI-generated content may be incorrect.">
            <a:extLst>
              <a:ext uri="{FF2B5EF4-FFF2-40B4-BE49-F238E27FC236}">
                <a16:creationId xmlns:a16="http://schemas.microsoft.com/office/drawing/2014/main" id="{F6F150F7-8B7E-7F4C-5BA5-023CA8F3E215}"/>
              </a:ext>
            </a:extLst>
          </p:cNvPr>
          <p:cNvPicPr>
            <a:picLocks noChangeAspect="1"/>
          </p:cNvPicPr>
          <p:nvPr/>
        </p:nvPicPr>
        <p:blipFill>
          <a:blip r:embed="rId4"/>
          <a:stretch>
            <a:fillRect/>
          </a:stretch>
        </p:blipFill>
        <p:spPr>
          <a:xfrm>
            <a:off x="8519136" y="3847870"/>
            <a:ext cx="3341199" cy="1444216"/>
          </a:xfrm>
          <a:prstGeom prst="rect">
            <a:avLst/>
          </a:prstGeom>
          <a:ln>
            <a:solidFill>
              <a:schemeClr val="accent1"/>
            </a:solidFill>
          </a:ln>
        </p:spPr>
      </p:pic>
      <p:sp>
        <p:nvSpPr>
          <p:cNvPr id="4" name="Text Placeholder 3">
            <a:extLst>
              <a:ext uri="{FF2B5EF4-FFF2-40B4-BE49-F238E27FC236}">
                <a16:creationId xmlns:a16="http://schemas.microsoft.com/office/drawing/2014/main" id="{E635967E-827F-28DD-224A-ACD61DDF8963}"/>
              </a:ext>
            </a:extLst>
          </p:cNvPr>
          <p:cNvSpPr>
            <a:spLocks noGrp="1"/>
          </p:cNvSpPr>
          <p:nvPr>
            <p:ph type="body" sz="quarter" idx="4294967295"/>
          </p:nvPr>
        </p:nvSpPr>
        <p:spPr>
          <a:xfrm>
            <a:off x="488272" y="1213497"/>
            <a:ext cx="7884434" cy="4135698"/>
          </a:xfrm>
        </p:spPr>
        <p:txBody>
          <a:bodyPr vert="horz" lIns="91440" tIns="45720" rIns="91440" bIns="45720" rtlCol="0" anchor="t">
            <a:noAutofit/>
          </a:bodyPr>
          <a:lstStyle/>
          <a:p>
            <a:pPr marL="0" indent="0">
              <a:lnSpc>
                <a:spcPct val="100000"/>
              </a:lnSpc>
              <a:spcAft>
                <a:spcPts val="800"/>
              </a:spcAft>
              <a:buNone/>
            </a:pPr>
            <a:r>
              <a:rPr lang="en-GB" sz="2000" b="1">
                <a:effectLst/>
                <a:latin typeface="+mn-lt"/>
                <a:ea typeface="Poppins" panose="00000500000000000000" pitchFamily="2" charset="0"/>
                <a:cs typeface="Calibri"/>
              </a:rPr>
              <a:t>More direction</a:t>
            </a:r>
          </a:p>
          <a:p>
            <a:pPr>
              <a:lnSpc>
                <a:spcPct val="100000"/>
              </a:lnSpc>
              <a:spcAft>
                <a:spcPts val="800"/>
              </a:spcAft>
            </a:pPr>
            <a:r>
              <a:rPr lang="en-GB" sz="2000">
                <a:effectLst/>
                <a:latin typeface="+mn-lt"/>
                <a:ea typeface="Poppins" panose="00000500000000000000" pitchFamily="2" charset="0"/>
                <a:cs typeface="Calibri"/>
              </a:rPr>
              <a:t>We made the instructions for students (and tutors) clearer, setting deadlines and giving the students specific tasks.</a:t>
            </a:r>
          </a:p>
          <a:p>
            <a:pPr>
              <a:lnSpc>
                <a:spcPct val="100000"/>
              </a:lnSpc>
              <a:spcAft>
                <a:spcPts val="800"/>
              </a:spcAft>
            </a:pPr>
            <a:r>
              <a:rPr lang="en-GB" sz="2000">
                <a:effectLst/>
                <a:latin typeface="+mn-lt"/>
                <a:ea typeface="Poppins" panose="00000500000000000000" pitchFamily="2" charset="0"/>
                <a:cs typeface="Calibri"/>
              </a:rPr>
              <a:t>We created a set of prompts for tutors to use with students and a timeline to guide the group work discussions more closely. </a:t>
            </a:r>
          </a:p>
          <a:p>
            <a:pPr marL="0" indent="0">
              <a:lnSpc>
                <a:spcPct val="100000"/>
              </a:lnSpc>
              <a:spcAft>
                <a:spcPts val="800"/>
              </a:spcAft>
              <a:buNone/>
            </a:pPr>
            <a:r>
              <a:rPr lang="en-GB" sz="2000" b="1">
                <a:latin typeface="+mn-lt"/>
                <a:ea typeface="Calibri"/>
                <a:cs typeface="Calibri"/>
              </a:rPr>
              <a:t>Make it count!</a:t>
            </a:r>
            <a:endParaRPr lang="en-GB" sz="2000" b="1">
              <a:effectLst/>
              <a:latin typeface="+mn-lt"/>
              <a:ea typeface="Calibri"/>
              <a:cs typeface="Calibri"/>
            </a:endParaRPr>
          </a:p>
          <a:p>
            <a:pPr>
              <a:lnSpc>
                <a:spcPct val="100000"/>
              </a:lnSpc>
              <a:spcAft>
                <a:spcPts val="800"/>
              </a:spcAft>
            </a:pPr>
            <a:r>
              <a:rPr lang="en-GB" sz="2000">
                <a:latin typeface="+mn-lt"/>
                <a:ea typeface="Poppins" panose="00000500000000000000" pitchFamily="2" charset="0"/>
                <a:cs typeface="Calibri"/>
              </a:rPr>
              <a:t>As s</a:t>
            </a:r>
            <a:r>
              <a:rPr lang="en-GB" sz="2000">
                <a:effectLst/>
                <a:latin typeface="+mn-lt"/>
                <a:ea typeface="Poppins" panose="00000500000000000000" pitchFamily="2" charset="0"/>
                <a:cs typeface="Calibri"/>
              </a:rPr>
              <a:t>tudents indicated that they may be more enthusiastic if the group work was to count towards the module assessment, we have allocated marks for this work in two places in the final assessment.</a:t>
            </a:r>
          </a:p>
        </p:txBody>
      </p:sp>
      <p:sp>
        <p:nvSpPr>
          <p:cNvPr id="10" name="TextBox 9">
            <a:extLst>
              <a:ext uri="{FF2B5EF4-FFF2-40B4-BE49-F238E27FC236}">
                <a16:creationId xmlns:a16="http://schemas.microsoft.com/office/drawing/2014/main" id="{D3ECD737-40DF-73B9-0B66-3B0924BF8A14}"/>
              </a:ext>
            </a:extLst>
          </p:cNvPr>
          <p:cNvSpPr txBox="1"/>
          <p:nvPr/>
        </p:nvSpPr>
        <p:spPr>
          <a:xfrm>
            <a:off x="8646729" y="5571725"/>
            <a:ext cx="3319272" cy="523220"/>
          </a:xfrm>
          <a:prstGeom prst="rect">
            <a:avLst/>
          </a:prstGeom>
          <a:noFill/>
        </p:spPr>
        <p:txBody>
          <a:bodyPr wrap="square" lIns="91440" tIns="45720" rIns="91440" bIns="45720" rtlCol="0" anchor="t">
            <a:spAutoFit/>
          </a:bodyPr>
          <a:lstStyle/>
          <a:p>
            <a:r>
              <a:rPr lang="en-GB" sz="1400"/>
              <a:t>Student quotes regarding future development of the group work</a:t>
            </a:r>
          </a:p>
        </p:txBody>
      </p:sp>
    </p:spTree>
    <p:extLst>
      <p:ext uri="{BB962C8B-B14F-4D97-AF65-F5344CB8AC3E}">
        <p14:creationId xmlns:p14="http://schemas.microsoft.com/office/powerpoint/2010/main" val="1956958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D5D96-11B3-3461-5C9C-D43599DCD4B2}"/>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BA5E884D-665F-6E7D-0AB4-CD09B3919D85}"/>
              </a:ext>
            </a:extLst>
          </p:cNvPr>
          <p:cNvSpPr>
            <a:spLocks noGrp="1"/>
          </p:cNvSpPr>
          <p:nvPr>
            <p:ph type="body" sz="quarter" idx="24"/>
          </p:nvPr>
        </p:nvSpPr>
        <p:spPr/>
        <p:txBody>
          <a:bodyPr/>
          <a:lstStyle/>
          <a:p>
            <a:r>
              <a:rPr lang="en-GB"/>
              <a:t>Group work 2024/25</a:t>
            </a:r>
          </a:p>
        </p:txBody>
      </p:sp>
      <p:sp>
        <p:nvSpPr>
          <p:cNvPr id="9" name="Text Placeholder 8">
            <a:extLst>
              <a:ext uri="{FF2B5EF4-FFF2-40B4-BE49-F238E27FC236}">
                <a16:creationId xmlns:a16="http://schemas.microsoft.com/office/drawing/2014/main" id="{BD3D74B0-4B93-F6A8-2456-DE7B4E5D5ACE}"/>
              </a:ext>
            </a:extLst>
          </p:cNvPr>
          <p:cNvSpPr>
            <a:spLocks noGrp="1"/>
          </p:cNvSpPr>
          <p:nvPr>
            <p:ph type="body" sz="quarter" idx="25"/>
          </p:nvPr>
        </p:nvSpPr>
        <p:spPr>
          <a:xfrm>
            <a:off x="413915" y="912168"/>
            <a:ext cx="10766703" cy="395424"/>
          </a:xfrm>
        </p:spPr>
        <p:txBody>
          <a:bodyPr/>
          <a:lstStyle/>
          <a:p>
            <a:r>
              <a:rPr lang="en-GB"/>
              <a:t>What did we do in 24J/25B?</a:t>
            </a:r>
          </a:p>
          <a:p>
            <a:endParaRPr lang="en-GB"/>
          </a:p>
        </p:txBody>
      </p:sp>
      <p:sp>
        <p:nvSpPr>
          <p:cNvPr id="4" name="Text Placeholder 3">
            <a:extLst>
              <a:ext uri="{FF2B5EF4-FFF2-40B4-BE49-F238E27FC236}">
                <a16:creationId xmlns:a16="http://schemas.microsoft.com/office/drawing/2014/main" id="{E42A202B-C633-4B68-60FE-8E961A6DAB04}"/>
              </a:ext>
            </a:extLst>
          </p:cNvPr>
          <p:cNvSpPr>
            <a:spLocks noGrp="1"/>
          </p:cNvSpPr>
          <p:nvPr>
            <p:ph type="body" sz="quarter" idx="12"/>
          </p:nvPr>
        </p:nvSpPr>
        <p:spPr>
          <a:xfrm>
            <a:off x="566346" y="1825173"/>
            <a:ext cx="9591229" cy="289311"/>
          </a:xfrm>
        </p:spPr>
        <p:txBody>
          <a:bodyPr/>
          <a:lstStyle/>
          <a:p>
            <a:r>
              <a:rPr lang="en-GB"/>
              <a:t>Developing the group work activity</a:t>
            </a:r>
          </a:p>
        </p:txBody>
      </p:sp>
      <p:sp>
        <p:nvSpPr>
          <p:cNvPr id="6" name="Text Placeholder 5">
            <a:extLst>
              <a:ext uri="{FF2B5EF4-FFF2-40B4-BE49-F238E27FC236}">
                <a16:creationId xmlns:a16="http://schemas.microsoft.com/office/drawing/2014/main" id="{F10BE45C-2FB6-83C4-1FD3-C34F493557DF}"/>
              </a:ext>
            </a:extLst>
          </p:cNvPr>
          <p:cNvSpPr>
            <a:spLocks noGrp="1"/>
          </p:cNvSpPr>
          <p:nvPr>
            <p:ph type="body" sz="quarter" idx="15"/>
          </p:nvPr>
        </p:nvSpPr>
        <p:spPr>
          <a:xfrm>
            <a:off x="489099" y="2335055"/>
            <a:ext cx="4614529" cy="2605540"/>
          </a:xfrm>
        </p:spPr>
        <p:txBody>
          <a:bodyPr/>
          <a:lstStyle/>
          <a:p>
            <a:r>
              <a:rPr lang="en-GB" sz="1800"/>
              <a:t>Sent out surveys</a:t>
            </a:r>
          </a:p>
          <a:p>
            <a:r>
              <a:rPr lang="en-GB" sz="1800"/>
              <a:t>Students upload their data to the shared database</a:t>
            </a:r>
          </a:p>
          <a:p>
            <a:r>
              <a:rPr lang="en-GB" sz="1800"/>
              <a:t>Asked for student volunteers</a:t>
            </a:r>
          </a:p>
          <a:p>
            <a:r>
              <a:rPr lang="en-GB" sz="1800"/>
              <a:t>Tutors helped with the group work</a:t>
            </a:r>
          </a:p>
          <a:p>
            <a:r>
              <a:rPr lang="en-GB" sz="1800"/>
              <a:t>Group work had more detailed instructions</a:t>
            </a:r>
          </a:p>
        </p:txBody>
      </p:sp>
      <p:grpSp>
        <p:nvGrpSpPr>
          <p:cNvPr id="3" name="Group 2">
            <a:extLst>
              <a:ext uri="{FF2B5EF4-FFF2-40B4-BE49-F238E27FC236}">
                <a16:creationId xmlns:a16="http://schemas.microsoft.com/office/drawing/2014/main" id="{96442FE6-9AC1-DA87-79A7-697EEF4BBF6D}"/>
              </a:ext>
            </a:extLst>
          </p:cNvPr>
          <p:cNvGrpSpPr/>
          <p:nvPr/>
        </p:nvGrpSpPr>
        <p:grpSpPr>
          <a:xfrm>
            <a:off x="5710994" y="318624"/>
            <a:ext cx="5751577" cy="1453402"/>
            <a:chOff x="5607948" y="653244"/>
            <a:chExt cx="5751577" cy="1453402"/>
          </a:xfrm>
        </p:grpSpPr>
        <p:pic>
          <p:nvPicPr>
            <p:cNvPr id="11" name="Picture 10">
              <a:extLst>
                <a:ext uri="{FF2B5EF4-FFF2-40B4-BE49-F238E27FC236}">
                  <a16:creationId xmlns:a16="http://schemas.microsoft.com/office/drawing/2014/main" id="{AA0F5A4A-1830-6861-F615-177BB2225543}"/>
                </a:ext>
              </a:extLst>
            </p:cNvPr>
            <p:cNvPicPr>
              <a:picLocks noChangeAspect="1"/>
            </p:cNvPicPr>
            <p:nvPr/>
          </p:nvPicPr>
          <p:blipFill>
            <a:blip r:embed="rId3"/>
            <a:srcRect l="702" t="4317" r="-17" b="4857"/>
            <a:stretch>
              <a:fillRect/>
            </a:stretch>
          </p:blipFill>
          <p:spPr>
            <a:xfrm>
              <a:off x="5607948" y="653244"/>
              <a:ext cx="5751576" cy="1453402"/>
            </a:xfrm>
            <a:prstGeom prst="rect">
              <a:avLst/>
            </a:prstGeom>
          </p:spPr>
        </p:pic>
        <p:sp>
          <p:nvSpPr>
            <p:cNvPr id="13" name="TextBox 12">
              <a:extLst>
                <a:ext uri="{FF2B5EF4-FFF2-40B4-BE49-F238E27FC236}">
                  <a16:creationId xmlns:a16="http://schemas.microsoft.com/office/drawing/2014/main" id="{09607D0C-CACA-3628-D051-A46D6F5F92DD}"/>
                </a:ext>
              </a:extLst>
            </p:cNvPr>
            <p:cNvSpPr txBox="1"/>
            <p:nvPr/>
          </p:nvSpPr>
          <p:spPr>
            <a:xfrm>
              <a:off x="10380657" y="653244"/>
              <a:ext cx="97886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Poppins"/>
                </a:rPr>
                <a:t>TMA04 Q1 24J</a:t>
              </a:r>
              <a:endParaRPr lang="en-US"/>
            </a:p>
          </p:txBody>
        </p:sp>
      </p:grpSp>
      <p:pic>
        <p:nvPicPr>
          <p:cNvPr id="2" name="Picture 1">
            <a:extLst>
              <a:ext uri="{FF2B5EF4-FFF2-40B4-BE49-F238E27FC236}">
                <a16:creationId xmlns:a16="http://schemas.microsoft.com/office/drawing/2014/main" id="{EC127D4C-5B7F-5122-3B6F-0AB5DC59452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710994" y="4008069"/>
            <a:ext cx="6001013" cy="2201346"/>
          </a:xfrm>
          <a:prstGeom prst="rect">
            <a:avLst/>
          </a:prstGeom>
        </p:spPr>
      </p:pic>
      <p:pic>
        <p:nvPicPr>
          <p:cNvPr id="8" name="Picture 7">
            <a:extLst>
              <a:ext uri="{FF2B5EF4-FFF2-40B4-BE49-F238E27FC236}">
                <a16:creationId xmlns:a16="http://schemas.microsoft.com/office/drawing/2014/main" id="{C8412CFB-1107-8176-C5B2-611B0A920055}"/>
              </a:ext>
            </a:extLst>
          </p:cNvPr>
          <p:cNvPicPr>
            <a:picLocks noChangeAspect="1"/>
          </p:cNvPicPr>
          <p:nvPr/>
        </p:nvPicPr>
        <p:blipFill>
          <a:blip r:embed="rId5"/>
          <a:stretch>
            <a:fillRect/>
          </a:stretch>
        </p:blipFill>
        <p:spPr>
          <a:xfrm>
            <a:off x="8919255" y="1967403"/>
            <a:ext cx="2710700" cy="1741018"/>
          </a:xfrm>
          <a:prstGeom prst="rect">
            <a:avLst/>
          </a:prstGeom>
        </p:spPr>
      </p:pic>
      <p:pic>
        <p:nvPicPr>
          <p:cNvPr id="14" name="Picture 13">
            <a:extLst>
              <a:ext uri="{FF2B5EF4-FFF2-40B4-BE49-F238E27FC236}">
                <a16:creationId xmlns:a16="http://schemas.microsoft.com/office/drawing/2014/main" id="{F81888E5-03D0-ACE4-736A-79E539461C55}"/>
              </a:ext>
            </a:extLst>
          </p:cNvPr>
          <p:cNvPicPr>
            <a:picLocks noChangeAspect="1"/>
          </p:cNvPicPr>
          <p:nvPr/>
        </p:nvPicPr>
        <p:blipFill>
          <a:blip r:embed="rId6"/>
          <a:stretch>
            <a:fillRect/>
          </a:stretch>
        </p:blipFill>
        <p:spPr>
          <a:xfrm>
            <a:off x="5890437" y="1967402"/>
            <a:ext cx="2629670" cy="1787797"/>
          </a:xfrm>
          <a:prstGeom prst="rect">
            <a:avLst/>
          </a:prstGeom>
        </p:spPr>
      </p:pic>
    </p:spTree>
    <p:extLst>
      <p:ext uri="{BB962C8B-B14F-4D97-AF65-F5344CB8AC3E}">
        <p14:creationId xmlns:p14="http://schemas.microsoft.com/office/powerpoint/2010/main" val="1609055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488D6F-6724-712D-75C4-FB871F31C683}"/>
              </a:ext>
            </a:extLst>
          </p:cNvPr>
          <p:cNvSpPr>
            <a:spLocks noGrp="1"/>
          </p:cNvSpPr>
          <p:nvPr>
            <p:ph type="body" sz="quarter" idx="24"/>
          </p:nvPr>
        </p:nvSpPr>
        <p:spPr/>
        <p:txBody>
          <a:bodyPr vert="horz" lIns="91440" tIns="45720" rIns="91440" bIns="45720" rtlCol="0" anchor="t">
            <a:noAutofit/>
          </a:bodyPr>
          <a:lstStyle/>
          <a:p>
            <a:r>
              <a:rPr lang="en-US">
                <a:latin typeface="Poppins SemiBold"/>
                <a:cs typeface="Poppins SemiBold"/>
              </a:rPr>
              <a:t>How do you think students felt about group work before taking part?</a:t>
            </a:r>
            <a:endParaRPr lang="en-US"/>
          </a:p>
        </p:txBody>
      </p:sp>
    </p:spTree>
    <p:extLst>
      <p:ext uri="{BB962C8B-B14F-4D97-AF65-F5344CB8AC3E}">
        <p14:creationId xmlns:p14="http://schemas.microsoft.com/office/powerpoint/2010/main" val="3087814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4568A-5AB8-051C-0DC9-CC426986A89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F6ADDBE-CDB3-29AB-DA22-BC7B8BB9586D}"/>
              </a:ext>
            </a:extLst>
          </p:cNvPr>
          <p:cNvSpPr>
            <a:spLocks noGrp="1"/>
          </p:cNvSpPr>
          <p:nvPr>
            <p:ph type="body" sz="quarter" idx="24"/>
          </p:nvPr>
        </p:nvSpPr>
        <p:spPr/>
        <p:txBody>
          <a:bodyPr vert="horz" lIns="91440" tIns="45720" rIns="91440" bIns="45720" rtlCol="0" anchor="t">
            <a:noAutofit/>
          </a:bodyPr>
          <a:lstStyle/>
          <a:p>
            <a:r>
              <a:rPr lang="en-US"/>
              <a:t>How did the students feel about group work before taking part?</a:t>
            </a:r>
          </a:p>
        </p:txBody>
      </p:sp>
      <p:pic>
        <p:nvPicPr>
          <p:cNvPr id="9" name="Picture 8">
            <a:extLst>
              <a:ext uri="{FF2B5EF4-FFF2-40B4-BE49-F238E27FC236}">
                <a16:creationId xmlns:a16="http://schemas.microsoft.com/office/drawing/2014/main" id="{65B9F3FC-D869-CB44-1BCF-8899071122B0}"/>
              </a:ext>
            </a:extLst>
          </p:cNvPr>
          <p:cNvPicPr>
            <a:picLocks noChangeAspect="1"/>
          </p:cNvPicPr>
          <p:nvPr/>
        </p:nvPicPr>
        <p:blipFill>
          <a:blip r:embed="rId3"/>
          <a:stretch>
            <a:fillRect/>
          </a:stretch>
        </p:blipFill>
        <p:spPr>
          <a:xfrm>
            <a:off x="2048540" y="1457968"/>
            <a:ext cx="7244315" cy="4346589"/>
          </a:xfrm>
          <a:prstGeom prst="rect">
            <a:avLst/>
          </a:prstGeom>
        </p:spPr>
      </p:pic>
    </p:spTree>
    <p:extLst>
      <p:ext uri="{BB962C8B-B14F-4D97-AF65-F5344CB8AC3E}">
        <p14:creationId xmlns:p14="http://schemas.microsoft.com/office/powerpoint/2010/main" val="2815604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01C29-7A31-C117-D12D-FF155B28FE47}"/>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4D54E41-3B13-9FC4-6A71-0E027D90F542}"/>
              </a:ext>
            </a:extLst>
          </p:cNvPr>
          <p:cNvSpPr>
            <a:spLocks noGrp="1"/>
          </p:cNvSpPr>
          <p:nvPr>
            <p:ph type="body" sz="quarter" idx="24"/>
          </p:nvPr>
        </p:nvSpPr>
        <p:spPr/>
        <p:txBody>
          <a:bodyPr/>
          <a:lstStyle/>
          <a:p>
            <a:r>
              <a:rPr lang="en-GB"/>
              <a:t>Group work 2025/26</a:t>
            </a:r>
          </a:p>
        </p:txBody>
      </p:sp>
      <p:sp>
        <p:nvSpPr>
          <p:cNvPr id="7" name="Text Placeholder 6">
            <a:extLst>
              <a:ext uri="{FF2B5EF4-FFF2-40B4-BE49-F238E27FC236}">
                <a16:creationId xmlns:a16="http://schemas.microsoft.com/office/drawing/2014/main" id="{52A9501E-2DB8-1305-7AFE-A3CD61D19F9F}"/>
              </a:ext>
            </a:extLst>
          </p:cNvPr>
          <p:cNvSpPr>
            <a:spLocks noGrp="1"/>
          </p:cNvSpPr>
          <p:nvPr>
            <p:ph type="body" sz="quarter" idx="25"/>
          </p:nvPr>
        </p:nvSpPr>
        <p:spPr/>
        <p:txBody>
          <a:bodyPr/>
          <a:lstStyle/>
          <a:p>
            <a:r>
              <a:rPr lang="en-GB"/>
              <a:t>What did we do in 25J/26B?</a:t>
            </a:r>
          </a:p>
        </p:txBody>
      </p:sp>
      <p:sp>
        <p:nvSpPr>
          <p:cNvPr id="5" name="Text Placeholder 4">
            <a:extLst>
              <a:ext uri="{FF2B5EF4-FFF2-40B4-BE49-F238E27FC236}">
                <a16:creationId xmlns:a16="http://schemas.microsoft.com/office/drawing/2014/main" id="{374336D8-C4EE-7EE5-EABE-CDBD0EBBFF6F}"/>
              </a:ext>
            </a:extLst>
          </p:cNvPr>
          <p:cNvSpPr>
            <a:spLocks noGrp="1"/>
          </p:cNvSpPr>
          <p:nvPr>
            <p:ph type="body" sz="quarter" idx="15"/>
          </p:nvPr>
        </p:nvSpPr>
        <p:spPr>
          <a:xfrm>
            <a:off x="489098" y="1939504"/>
            <a:ext cx="5089451" cy="2548756"/>
          </a:xfrm>
        </p:spPr>
        <p:txBody>
          <a:bodyPr/>
          <a:lstStyle/>
          <a:p>
            <a:r>
              <a:rPr lang="en-GB" sz="1800"/>
              <a:t>Students asked to download data as well as upload</a:t>
            </a:r>
          </a:p>
          <a:p>
            <a:r>
              <a:rPr lang="en-GB" sz="1800"/>
              <a:t>We prepared tutors by asking them to post in their tutor group forums</a:t>
            </a:r>
          </a:p>
          <a:p>
            <a:r>
              <a:rPr lang="en-GB" sz="1800"/>
              <a:t>Asked students to do part of the group work activity in the final TMA</a:t>
            </a:r>
          </a:p>
        </p:txBody>
      </p:sp>
      <p:grpSp>
        <p:nvGrpSpPr>
          <p:cNvPr id="2" name="Group 1">
            <a:extLst>
              <a:ext uri="{FF2B5EF4-FFF2-40B4-BE49-F238E27FC236}">
                <a16:creationId xmlns:a16="http://schemas.microsoft.com/office/drawing/2014/main" id="{72044722-33A0-DB90-1844-B5F836015A68}"/>
              </a:ext>
            </a:extLst>
          </p:cNvPr>
          <p:cNvGrpSpPr/>
          <p:nvPr/>
        </p:nvGrpSpPr>
        <p:grpSpPr>
          <a:xfrm>
            <a:off x="6233733" y="306571"/>
            <a:ext cx="5089451" cy="4013667"/>
            <a:chOff x="5797266" y="272584"/>
            <a:chExt cx="5222240" cy="4137543"/>
          </a:xfrm>
        </p:grpSpPr>
        <p:pic>
          <p:nvPicPr>
            <p:cNvPr id="8" name="Picture 7">
              <a:extLst>
                <a:ext uri="{FF2B5EF4-FFF2-40B4-BE49-F238E27FC236}">
                  <a16:creationId xmlns:a16="http://schemas.microsoft.com/office/drawing/2014/main" id="{FB300569-6979-61EC-17BE-C2A408D60890}"/>
                </a:ext>
              </a:extLst>
            </p:cNvPr>
            <p:cNvPicPr>
              <a:picLocks noChangeAspect="1"/>
            </p:cNvPicPr>
            <p:nvPr/>
          </p:nvPicPr>
          <p:blipFill>
            <a:blip r:embed="rId3"/>
            <a:stretch>
              <a:fillRect/>
            </a:stretch>
          </p:blipFill>
          <p:spPr>
            <a:xfrm>
              <a:off x="5797266" y="272584"/>
              <a:ext cx="5222240" cy="4137543"/>
            </a:xfrm>
            <a:prstGeom prst="rect">
              <a:avLst/>
            </a:prstGeom>
          </p:spPr>
        </p:pic>
        <p:sp>
          <p:nvSpPr>
            <p:cNvPr id="10" name="TextBox 9">
              <a:extLst>
                <a:ext uri="{FF2B5EF4-FFF2-40B4-BE49-F238E27FC236}">
                  <a16:creationId xmlns:a16="http://schemas.microsoft.com/office/drawing/2014/main" id="{21E80E32-C82A-3420-D279-9BD0C6FE22FE}"/>
                </a:ext>
              </a:extLst>
            </p:cNvPr>
            <p:cNvSpPr txBox="1"/>
            <p:nvPr/>
          </p:nvSpPr>
          <p:spPr>
            <a:xfrm>
              <a:off x="9445337" y="272584"/>
              <a:ext cx="1574169" cy="3807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Poppins"/>
                </a:rPr>
                <a:t>TMA04 25J</a:t>
              </a:r>
              <a:endParaRPr lang="en-US"/>
            </a:p>
          </p:txBody>
        </p:sp>
      </p:grpSp>
      <p:pic>
        <p:nvPicPr>
          <p:cNvPr id="15" name="Picture 14">
            <a:extLst>
              <a:ext uri="{FF2B5EF4-FFF2-40B4-BE49-F238E27FC236}">
                <a16:creationId xmlns:a16="http://schemas.microsoft.com/office/drawing/2014/main" id="{21F5A442-3ECA-1CF8-9B55-36CF1EC484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7424" y="4544595"/>
            <a:ext cx="7425760" cy="2199194"/>
          </a:xfrm>
          <a:prstGeom prst="rect">
            <a:avLst/>
          </a:prstGeom>
        </p:spPr>
      </p:pic>
      <p:sp>
        <p:nvSpPr>
          <p:cNvPr id="16" name="Text Placeholder 3">
            <a:extLst>
              <a:ext uri="{FF2B5EF4-FFF2-40B4-BE49-F238E27FC236}">
                <a16:creationId xmlns:a16="http://schemas.microsoft.com/office/drawing/2014/main" id="{ABCD35BF-4C47-4066-CBA0-5AB196F3B3D4}"/>
              </a:ext>
            </a:extLst>
          </p:cNvPr>
          <p:cNvSpPr>
            <a:spLocks noGrp="1"/>
          </p:cNvSpPr>
          <p:nvPr>
            <p:ph type="body" sz="quarter" idx="12"/>
          </p:nvPr>
        </p:nvSpPr>
        <p:spPr>
          <a:xfrm>
            <a:off x="489098" y="1425836"/>
            <a:ext cx="5025655" cy="289311"/>
          </a:xfrm>
        </p:spPr>
        <p:txBody>
          <a:bodyPr/>
          <a:lstStyle/>
          <a:p>
            <a:r>
              <a:rPr lang="en-GB"/>
              <a:t>Developing the data summary</a:t>
            </a:r>
          </a:p>
        </p:txBody>
      </p:sp>
    </p:spTree>
    <p:extLst>
      <p:ext uri="{BB962C8B-B14F-4D97-AF65-F5344CB8AC3E}">
        <p14:creationId xmlns:p14="http://schemas.microsoft.com/office/powerpoint/2010/main" val="2584355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50E055-73F7-F910-92DC-C7992D1CEF55}"/>
              </a:ext>
            </a:extLst>
          </p:cNvPr>
          <p:cNvSpPr>
            <a:spLocks noGrp="1"/>
          </p:cNvSpPr>
          <p:nvPr>
            <p:ph type="body" sz="quarter" idx="24"/>
          </p:nvPr>
        </p:nvSpPr>
        <p:spPr/>
        <p:txBody>
          <a:bodyPr vert="horz" lIns="91440" tIns="45720" rIns="91440" bIns="45720" rtlCol="0" anchor="t">
            <a:noAutofit/>
          </a:bodyPr>
          <a:lstStyle/>
          <a:p>
            <a:r>
              <a:rPr lang="en-US">
                <a:latin typeface="Poppins SemiBold"/>
                <a:cs typeface="Poppins SemiBold"/>
              </a:rPr>
              <a:t>Group work 2026-27</a:t>
            </a:r>
            <a:endParaRPr lang="en-US"/>
          </a:p>
        </p:txBody>
      </p:sp>
      <p:sp>
        <p:nvSpPr>
          <p:cNvPr id="4" name="Text Placeholder 3">
            <a:extLst>
              <a:ext uri="{FF2B5EF4-FFF2-40B4-BE49-F238E27FC236}">
                <a16:creationId xmlns:a16="http://schemas.microsoft.com/office/drawing/2014/main" id="{68AA148F-B4F3-8527-8A72-9846E282E5A6}"/>
              </a:ext>
            </a:extLst>
          </p:cNvPr>
          <p:cNvSpPr>
            <a:spLocks noGrp="1"/>
          </p:cNvSpPr>
          <p:nvPr>
            <p:ph type="body" sz="quarter" idx="12"/>
          </p:nvPr>
        </p:nvSpPr>
        <p:spPr>
          <a:xfrm>
            <a:off x="439721" y="1055494"/>
            <a:ext cx="9591229" cy="289311"/>
          </a:xfrm>
        </p:spPr>
        <p:txBody>
          <a:bodyPr/>
          <a:lstStyle/>
          <a:p>
            <a:r>
              <a:rPr lang="en-US"/>
              <a:t>Group work rolled out to the whole module and included in the assessment</a:t>
            </a:r>
          </a:p>
        </p:txBody>
      </p:sp>
      <p:sp>
        <p:nvSpPr>
          <p:cNvPr id="6" name="Text Placeholder 5">
            <a:extLst>
              <a:ext uri="{FF2B5EF4-FFF2-40B4-BE49-F238E27FC236}">
                <a16:creationId xmlns:a16="http://schemas.microsoft.com/office/drawing/2014/main" id="{081C094B-608F-B930-7261-4A07BAE304D6}"/>
              </a:ext>
            </a:extLst>
          </p:cNvPr>
          <p:cNvSpPr>
            <a:spLocks noGrp="1"/>
          </p:cNvSpPr>
          <p:nvPr>
            <p:ph type="body" sz="quarter" idx="15"/>
          </p:nvPr>
        </p:nvSpPr>
        <p:spPr>
          <a:xfrm>
            <a:off x="533614" y="1498474"/>
            <a:ext cx="6696525" cy="3955550"/>
          </a:xfrm>
        </p:spPr>
        <p:txBody>
          <a:bodyPr/>
          <a:lstStyle/>
          <a:p>
            <a:r>
              <a:rPr lang="en-GB">
                <a:latin typeface="Poppins"/>
                <a:cs typeface="Poppins"/>
              </a:rPr>
              <a:t>Changed outward facing module description to include group work</a:t>
            </a:r>
          </a:p>
          <a:p>
            <a:r>
              <a:rPr lang="en-GB">
                <a:latin typeface="Poppins"/>
                <a:cs typeface="Poppins"/>
              </a:rPr>
              <a:t>Mentioned group work in the M140 student intro session</a:t>
            </a:r>
          </a:p>
          <a:p>
            <a:r>
              <a:rPr lang="en-GB">
                <a:latin typeface="Poppins"/>
                <a:cs typeface="Poppins"/>
              </a:rPr>
              <a:t>Explained the group work developments and implementation at initial tutor meeting (another tutor meeting planned for March 2027)</a:t>
            </a:r>
          </a:p>
          <a:p>
            <a:r>
              <a:rPr lang="en-GB">
                <a:latin typeface="Poppins"/>
                <a:cs typeface="Poppins"/>
              </a:rPr>
              <a:t>Incorporated forum posting as part of all TMAs</a:t>
            </a:r>
          </a:p>
          <a:p>
            <a:r>
              <a:rPr lang="en-GB">
                <a:latin typeface="Poppins"/>
                <a:cs typeface="Poppins"/>
              </a:rPr>
              <a:t>Students will be expected to work with the shared database in their tutor group forums with tutors prompting and monitoring the discussion</a:t>
            </a:r>
          </a:p>
          <a:p>
            <a:r>
              <a:rPr lang="en-GB">
                <a:latin typeface="Poppins"/>
                <a:cs typeface="Poppins"/>
              </a:rPr>
              <a:t>We are developing alternatives for those with accessibility requirements</a:t>
            </a:r>
          </a:p>
          <a:p>
            <a:r>
              <a:rPr lang="en-GB">
                <a:latin typeface="Poppins"/>
                <a:cs typeface="Poppins"/>
              </a:rPr>
              <a:t>We will send out the surveys again to assess the impact of the introduction of group work</a:t>
            </a:r>
          </a:p>
          <a:p>
            <a:endParaRPr lang="en-GB" sz="1600">
              <a:latin typeface="Poppins"/>
              <a:cs typeface="Poppins"/>
            </a:endParaRPr>
          </a:p>
          <a:p>
            <a:endParaRPr lang="en-US"/>
          </a:p>
        </p:txBody>
      </p:sp>
      <p:grpSp>
        <p:nvGrpSpPr>
          <p:cNvPr id="11" name="Group 10">
            <a:extLst>
              <a:ext uri="{FF2B5EF4-FFF2-40B4-BE49-F238E27FC236}">
                <a16:creationId xmlns:a16="http://schemas.microsoft.com/office/drawing/2014/main" id="{04D8F1D1-865D-6C93-1B09-663E7E2C6A0D}"/>
              </a:ext>
            </a:extLst>
          </p:cNvPr>
          <p:cNvGrpSpPr/>
          <p:nvPr/>
        </p:nvGrpSpPr>
        <p:grpSpPr>
          <a:xfrm>
            <a:off x="7230139" y="1403976"/>
            <a:ext cx="4701720" cy="2849131"/>
            <a:chOff x="7217922" y="2103227"/>
            <a:chExt cx="4701720" cy="2849131"/>
          </a:xfrm>
        </p:grpSpPr>
        <p:pic>
          <p:nvPicPr>
            <p:cNvPr id="8" name="Picture 7">
              <a:extLst>
                <a:ext uri="{FF2B5EF4-FFF2-40B4-BE49-F238E27FC236}">
                  <a16:creationId xmlns:a16="http://schemas.microsoft.com/office/drawing/2014/main" id="{994F52F0-201F-43BA-8281-B0B9F2685A0C}"/>
                </a:ext>
              </a:extLst>
            </p:cNvPr>
            <p:cNvPicPr>
              <a:picLocks noChangeAspect="1"/>
            </p:cNvPicPr>
            <p:nvPr/>
          </p:nvPicPr>
          <p:blipFill>
            <a:blip r:embed="rId3"/>
            <a:stretch>
              <a:fillRect/>
            </a:stretch>
          </p:blipFill>
          <p:spPr>
            <a:xfrm>
              <a:off x="7217922" y="2287893"/>
              <a:ext cx="4701720" cy="2664465"/>
            </a:xfrm>
            <a:prstGeom prst="rect">
              <a:avLst/>
            </a:prstGeom>
          </p:spPr>
        </p:pic>
        <p:sp>
          <p:nvSpPr>
            <p:cNvPr id="10" name="TextBox 9">
              <a:extLst>
                <a:ext uri="{FF2B5EF4-FFF2-40B4-BE49-F238E27FC236}">
                  <a16:creationId xmlns:a16="http://schemas.microsoft.com/office/drawing/2014/main" id="{D6D094B1-7222-4755-4E77-D76AA7788978}"/>
                </a:ext>
              </a:extLst>
            </p:cNvPr>
            <p:cNvSpPr txBox="1"/>
            <p:nvPr/>
          </p:nvSpPr>
          <p:spPr>
            <a:xfrm>
              <a:off x="10109978" y="2103227"/>
              <a:ext cx="139297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Poppins"/>
                </a:rPr>
                <a:t>TMA01 26J</a:t>
              </a:r>
              <a:endParaRPr lang="en-US"/>
            </a:p>
          </p:txBody>
        </p:sp>
      </p:grpSp>
    </p:spTree>
    <p:extLst>
      <p:ext uri="{BB962C8B-B14F-4D97-AF65-F5344CB8AC3E}">
        <p14:creationId xmlns:p14="http://schemas.microsoft.com/office/powerpoint/2010/main" val="1841402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0DED93-F839-52A3-D777-43BB6EA6002A}"/>
              </a:ext>
            </a:extLst>
          </p:cNvPr>
          <p:cNvSpPr>
            <a:spLocks noGrp="1"/>
          </p:cNvSpPr>
          <p:nvPr>
            <p:ph type="body" sz="quarter" idx="24"/>
          </p:nvPr>
        </p:nvSpPr>
        <p:spPr/>
        <p:txBody>
          <a:bodyPr/>
          <a:lstStyle/>
          <a:p>
            <a:r>
              <a:rPr lang="en-GB"/>
              <a:t>Have we met our aim and purpose?</a:t>
            </a:r>
          </a:p>
        </p:txBody>
      </p:sp>
      <p:sp>
        <p:nvSpPr>
          <p:cNvPr id="6" name="Text Placeholder 5">
            <a:extLst>
              <a:ext uri="{FF2B5EF4-FFF2-40B4-BE49-F238E27FC236}">
                <a16:creationId xmlns:a16="http://schemas.microsoft.com/office/drawing/2014/main" id="{13CDE355-E863-8C2A-F675-025AD92ACA34}"/>
              </a:ext>
            </a:extLst>
          </p:cNvPr>
          <p:cNvSpPr>
            <a:spLocks noGrp="1"/>
          </p:cNvSpPr>
          <p:nvPr>
            <p:ph type="body" sz="quarter" idx="15"/>
          </p:nvPr>
        </p:nvSpPr>
        <p:spPr>
          <a:xfrm>
            <a:off x="1974206" y="4375271"/>
            <a:ext cx="6347543" cy="908640"/>
          </a:xfrm>
        </p:spPr>
        <p:txBody>
          <a:bodyPr/>
          <a:lstStyle/>
          <a:p>
            <a:r>
              <a:rPr lang="en-GB"/>
              <a:t>Are more students doing the experiment?</a:t>
            </a:r>
          </a:p>
          <a:p>
            <a:r>
              <a:rPr lang="en-GB"/>
              <a:t>Are students communicating in the tutor forum?</a:t>
            </a:r>
          </a:p>
          <a:p>
            <a:r>
              <a:rPr lang="en-GB"/>
              <a:t>Are students answering the relevant TMA questions?</a:t>
            </a:r>
          </a:p>
        </p:txBody>
      </p:sp>
      <p:sp>
        <p:nvSpPr>
          <p:cNvPr id="10" name="TextBox 9">
            <a:extLst>
              <a:ext uri="{FF2B5EF4-FFF2-40B4-BE49-F238E27FC236}">
                <a16:creationId xmlns:a16="http://schemas.microsoft.com/office/drawing/2014/main" id="{1B2E6418-BAD3-37FA-06B1-C3A519696091}"/>
              </a:ext>
            </a:extLst>
          </p:cNvPr>
          <p:cNvSpPr txBox="1"/>
          <p:nvPr/>
        </p:nvSpPr>
        <p:spPr>
          <a:xfrm>
            <a:off x="513115" y="997143"/>
            <a:ext cx="10877899" cy="976934"/>
          </a:xfrm>
          <a:prstGeom prst="rect">
            <a:avLst/>
          </a:prstGeom>
          <a:noFill/>
        </p:spPr>
        <p:txBody>
          <a:bodyPr wrap="square">
            <a:spAutoFit/>
          </a:bodyPr>
          <a:lstStyle/>
          <a:p>
            <a:pPr>
              <a:lnSpc>
                <a:spcPct val="107000"/>
              </a:lnSpc>
              <a:spcAft>
                <a:spcPts val="800"/>
              </a:spcAft>
            </a:pPr>
            <a:r>
              <a:rPr lang="en-GB" sz="1600" b="1">
                <a:latin typeface="+mj-lt"/>
                <a:ea typeface="Calibri"/>
                <a:cs typeface="Times New Roman"/>
              </a:rPr>
              <a:t>AIM</a:t>
            </a:r>
            <a:r>
              <a:rPr lang="en-GB" sz="1600">
                <a:latin typeface="+mj-lt"/>
                <a:ea typeface="Calibri"/>
                <a:cs typeface="Times New Roman"/>
              </a:rPr>
              <a:t> To</a:t>
            </a:r>
            <a:r>
              <a:rPr lang="en-GB" sz="1600">
                <a:effectLst/>
                <a:latin typeface="+mj-lt"/>
                <a:ea typeface="Calibri"/>
                <a:cs typeface="Times New Roman"/>
              </a:rPr>
              <a:t> assess the </a:t>
            </a:r>
            <a:r>
              <a:rPr lang="en-GB" sz="1600">
                <a:latin typeface="+mj-lt"/>
                <a:ea typeface="Calibri"/>
                <a:cs typeface="Times New Roman"/>
              </a:rPr>
              <a:t>suitability and </a:t>
            </a:r>
            <a:r>
              <a:rPr lang="en-GB" sz="1600">
                <a:effectLst/>
                <a:latin typeface="+mj-lt"/>
                <a:ea typeface="Calibri"/>
                <a:cs typeface="Times New Roman"/>
              </a:rPr>
              <a:t>impact of introducing </a:t>
            </a:r>
            <a:r>
              <a:rPr lang="en-GB" sz="1600">
                <a:latin typeface="+mj-lt"/>
                <a:ea typeface="Calibri"/>
                <a:cs typeface="Times New Roman"/>
              </a:rPr>
              <a:t>group</a:t>
            </a:r>
            <a:r>
              <a:rPr lang="en-GB" sz="1600">
                <a:effectLst/>
                <a:latin typeface="+mj-lt"/>
                <a:ea typeface="Calibri"/>
                <a:cs typeface="Times New Roman"/>
              </a:rPr>
              <a:t> work on a first-year statistics module. </a:t>
            </a:r>
            <a:endParaRPr lang="en-US" sz="2400">
              <a:latin typeface="+mj-lt"/>
            </a:endParaRPr>
          </a:p>
          <a:p>
            <a:pPr>
              <a:lnSpc>
                <a:spcPct val="107000"/>
              </a:lnSpc>
              <a:spcAft>
                <a:spcPts val="800"/>
              </a:spcAft>
            </a:pPr>
            <a:r>
              <a:rPr lang="en-GB" sz="1600" b="1">
                <a:latin typeface="+mj-lt"/>
                <a:ea typeface="Calibri"/>
                <a:cs typeface="Times New Roman"/>
              </a:rPr>
              <a:t>PURPOSE</a:t>
            </a:r>
            <a:r>
              <a:rPr lang="en-GB" sz="1600">
                <a:latin typeface="+mj-lt"/>
                <a:ea typeface="Calibri"/>
                <a:cs typeface="Times New Roman"/>
              </a:rPr>
              <a:t> To increase the employability content of the module by enabling and encouraging students to work in small groups to discuss their statistical results. </a:t>
            </a:r>
          </a:p>
        </p:txBody>
      </p:sp>
      <p:graphicFrame>
        <p:nvGraphicFramePr>
          <p:cNvPr id="11" name="Table 10">
            <a:extLst>
              <a:ext uri="{FF2B5EF4-FFF2-40B4-BE49-F238E27FC236}">
                <a16:creationId xmlns:a16="http://schemas.microsoft.com/office/drawing/2014/main" id="{2834E447-9B34-AE4C-EAB5-5473E4FD405E}"/>
              </a:ext>
            </a:extLst>
          </p:cNvPr>
          <p:cNvGraphicFramePr>
            <a:graphicFrameLocks noGrp="1"/>
          </p:cNvGraphicFramePr>
          <p:nvPr>
            <p:extLst>
              <p:ext uri="{D42A27DB-BD31-4B8C-83A1-F6EECF244321}">
                <p14:modId xmlns:p14="http://schemas.microsoft.com/office/powerpoint/2010/main" val="3728719092"/>
              </p:ext>
            </p:extLst>
          </p:nvPr>
        </p:nvGraphicFramePr>
        <p:xfrm>
          <a:off x="585972" y="2298664"/>
          <a:ext cx="10805042" cy="1148080"/>
        </p:xfrm>
        <a:graphic>
          <a:graphicData uri="http://schemas.openxmlformats.org/drawingml/2006/table">
            <a:tbl>
              <a:tblPr firstRow="1" bandRow="1">
                <a:tableStyleId>{5C22544A-7EE6-4342-B048-85BDC9FD1C3A}</a:tableStyleId>
              </a:tblPr>
              <a:tblGrid>
                <a:gridCol w="2695944">
                  <a:extLst>
                    <a:ext uri="{9D8B030D-6E8A-4147-A177-3AD203B41FA5}">
                      <a16:colId xmlns:a16="http://schemas.microsoft.com/office/drawing/2014/main" val="3821420125"/>
                    </a:ext>
                  </a:extLst>
                </a:gridCol>
                <a:gridCol w="8109098">
                  <a:extLst>
                    <a:ext uri="{9D8B030D-6E8A-4147-A177-3AD203B41FA5}">
                      <a16:colId xmlns:a16="http://schemas.microsoft.com/office/drawing/2014/main" val="529749229"/>
                    </a:ext>
                  </a:extLst>
                </a:gridCol>
              </a:tblGrid>
              <a:tr h="370840">
                <a:tc>
                  <a:txBody>
                    <a:bodyPr/>
                    <a:lstStyle/>
                    <a:p>
                      <a:r>
                        <a:rPr lang="en-GB" sz="1500"/>
                        <a:t>Main challenge</a:t>
                      </a:r>
                    </a:p>
                  </a:txBody>
                  <a:tcPr>
                    <a:solidFill>
                      <a:schemeClr val="tx1">
                        <a:lumMod val="25000"/>
                        <a:lumOff val="75000"/>
                      </a:schemeClr>
                    </a:solidFill>
                  </a:tcPr>
                </a:tc>
                <a:tc>
                  <a:txBody>
                    <a:bodyPr/>
                    <a:lstStyle/>
                    <a:p>
                      <a:r>
                        <a:rPr lang="en-GB" sz="1500"/>
                        <a:t>Resolution</a:t>
                      </a:r>
                    </a:p>
                  </a:txBody>
                  <a:tcPr>
                    <a:solidFill>
                      <a:schemeClr val="tx1">
                        <a:lumMod val="25000"/>
                        <a:lumOff val="75000"/>
                      </a:schemeClr>
                    </a:solidFill>
                  </a:tcPr>
                </a:tc>
                <a:extLst>
                  <a:ext uri="{0D108BD9-81ED-4DB2-BD59-A6C34878D82A}">
                    <a16:rowId xmlns:a16="http://schemas.microsoft.com/office/drawing/2014/main" val="143225693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a:t>Getting everyone on board - tutors, students and module staff.</a:t>
                      </a:r>
                    </a:p>
                  </a:txBody>
                  <a:tcPr>
                    <a:solidFill>
                      <a:schemeClr val="tx1">
                        <a:lumMod val="25000"/>
                        <a:lumOff val="75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a:t>Communicating our rationale to all concerned.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a:t>Building up slowly using input from all involved.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a:t>Providing prompts/scaffolding to help make the challenges more manageable.</a:t>
                      </a:r>
                    </a:p>
                  </a:txBody>
                  <a:tcPr>
                    <a:solidFill>
                      <a:schemeClr val="tx1">
                        <a:lumMod val="25000"/>
                        <a:lumOff val="75000"/>
                      </a:schemeClr>
                    </a:solidFill>
                  </a:tcPr>
                </a:tc>
                <a:extLst>
                  <a:ext uri="{0D108BD9-81ED-4DB2-BD59-A6C34878D82A}">
                    <a16:rowId xmlns:a16="http://schemas.microsoft.com/office/drawing/2014/main" val="2040005108"/>
                  </a:ext>
                </a:extLst>
              </a:tr>
            </a:tbl>
          </a:graphicData>
        </a:graphic>
      </p:graphicFrame>
      <p:sp>
        <p:nvSpPr>
          <p:cNvPr id="12" name="TextBox 11">
            <a:extLst>
              <a:ext uri="{FF2B5EF4-FFF2-40B4-BE49-F238E27FC236}">
                <a16:creationId xmlns:a16="http://schemas.microsoft.com/office/drawing/2014/main" id="{4F16A615-E24D-414C-C5E7-CA1B5526885F}"/>
              </a:ext>
            </a:extLst>
          </p:cNvPr>
          <p:cNvSpPr txBox="1"/>
          <p:nvPr/>
        </p:nvSpPr>
        <p:spPr>
          <a:xfrm>
            <a:off x="513115" y="3883778"/>
            <a:ext cx="10877899" cy="646331"/>
          </a:xfrm>
          <a:prstGeom prst="rect">
            <a:avLst/>
          </a:prstGeom>
          <a:noFill/>
        </p:spPr>
        <p:txBody>
          <a:bodyPr wrap="square" rtlCol="0">
            <a:spAutoFit/>
          </a:bodyPr>
          <a:lstStyle/>
          <a:p>
            <a:r>
              <a:rPr lang="en-GB"/>
              <a:t>Next step - assessing whether students are engaging with the activities.</a:t>
            </a:r>
          </a:p>
          <a:p>
            <a:endParaRPr lang="en-GB"/>
          </a:p>
        </p:txBody>
      </p:sp>
    </p:spTree>
    <p:extLst>
      <p:ext uri="{BB962C8B-B14F-4D97-AF65-F5344CB8AC3E}">
        <p14:creationId xmlns:p14="http://schemas.microsoft.com/office/powerpoint/2010/main" val="1544660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186C0-E096-3423-EBBB-2AF0A6447631}"/>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30</a:t>
            </a:r>
          </a:p>
        </p:txBody>
      </p:sp>
      <p:sp>
        <p:nvSpPr>
          <p:cNvPr id="4" name="Text Placeholder 3">
            <a:extLst>
              <a:ext uri="{FF2B5EF4-FFF2-40B4-BE49-F238E27FC236}">
                <a16:creationId xmlns:a16="http://schemas.microsoft.com/office/drawing/2014/main" id="{DB5AF888-6AEC-BE02-D3D9-34B614D3DC04}"/>
              </a:ext>
            </a:extLst>
          </p:cNvPr>
          <p:cNvSpPr>
            <a:spLocks noGrp="1"/>
          </p:cNvSpPr>
          <p:nvPr>
            <p:ph type="body" sz="quarter" idx="10"/>
          </p:nvPr>
        </p:nvSpPr>
        <p:spPr>
          <a:xfrm>
            <a:off x="340167" y="829341"/>
            <a:ext cx="4761905" cy="2317896"/>
          </a:xfrm>
        </p:spPr>
        <p:txBody>
          <a:bodyPr/>
          <a:lstStyle/>
          <a:p>
            <a:r>
              <a:rPr lang="en-GB"/>
              <a:t>Thank you</a:t>
            </a:r>
          </a:p>
          <a:p>
            <a:endParaRPr lang="en-GB"/>
          </a:p>
          <a:p>
            <a:r>
              <a:rPr lang="en-GB"/>
              <a:t>Any questions?</a:t>
            </a:r>
          </a:p>
        </p:txBody>
      </p:sp>
      <p:sp>
        <p:nvSpPr>
          <p:cNvPr id="3" name="TextBox 2">
            <a:extLst>
              <a:ext uri="{FF2B5EF4-FFF2-40B4-BE49-F238E27FC236}">
                <a16:creationId xmlns:a16="http://schemas.microsoft.com/office/drawing/2014/main" id="{D4D21536-A24A-ED72-2A73-2DE5EB38536D}"/>
              </a:ext>
            </a:extLst>
          </p:cNvPr>
          <p:cNvSpPr txBox="1"/>
          <p:nvPr/>
        </p:nvSpPr>
        <p:spPr>
          <a:xfrm>
            <a:off x="487418" y="3916417"/>
            <a:ext cx="526511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ea typeface="Calibri"/>
                <a:cs typeface="Calibri"/>
              </a:rPr>
              <a:t>Ruth Neal </a:t>
            </a:r>
            <a:r>
              <a:rPr lang="en-GB" sz="1600" b="1">
                <a:solidFill>
                  <a:srgbClr val="FFFFFF"/>
                </a:solidFill>
                <a:ea typeface="Calibri"/>
                <a:cs typeface="Calibri"/>
              </a:rPr>
              <a:t> </a:t>
            </a:r>
            <a:r>
              <a:rPr kumimoji="0" lang="en-GB" sz="1600" b="1" i="0" u="none" strike="noStrike" kern="1200" cap="none" spc="0" normalizeH="0" baseline="0" noProof="0">
                <a:ln>
                  <a:noFill/>
                </a:ln>
                <a:solidFill>
                  <a:srgbClr val="FFFFFF"/>
                </a:solidFill>
                <a:effectLst/>
                <a:uLnTx/>
                <a:uFillTx/>
                <a:ea typeface="Calibri"/>
                <a:cs typeface="Calibri"/>
                <a:hlinkClick r:id="rId3"/>
              </a:rPr>
              <a:t>ruth.neal@open.ac.uk</a:t>
            </a:r>
            <a:endParaRPr kumimoji="0" lang="en-GB" sz="1800" b="0" i="0" u="none" strike="noStrike" kern="1200" cap="none" spc="0" normalizeH="0" baseline="0" noProof="0">
              <a:ln>
                <a:noFill/>
              </a:ln>
              <a:solidFill>
                <a:srgbClr val="060645"/>
              </a:solidFill>
              <a:effectLst/>
              <a:uLnTx/>
              <a:uFillTx/>
              <a:ea typeface="Calibri"/>
              <a:cs typeface="Poppi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ea typeface="Calibri"/>
                <a:cs typeface="Calibri"/>
              </a:rPr>
              <a:t>Kellee Patterson  </a:t>
            </a:r>
            <a:r>
              <a:rPr kumimoji="0" lang="en-GB" sz="1600" b="1" i="0" u="none" strike="noStrike" kern="1200" cap="none" spc="0" normalizeH="0" baseline="0" noProof="0">
                <a:ln>
                  <a:noFill/>
                </a:ln>
                <a:solidFill>
                  <a:srgbClr val="FFFFFF"/>
                </a:solidFill>
                <a:effectLst/>
                <a:uLnTx/>
                <a:uFillTx/>
                <a:ea typeface="Calibri"/>
                <a:cs typeface="Calibri"/>
                <a:hlinkClick r:id="rId4"/>
              </a:rPr>
              <a:t>kellee.patterson@open.ac.uk</a:t>
            </a:r>
            <a:endParaRPr kumimoji="0" lang="en-GB" sz="1800" b="0" i="0" u="none" strike="noStrike" kern="1200" cap="none" spc="0" normalizeH="0" baseline="0" noProof="0">
              <a:ln>
                <a:noFill/>
              </a:ln>
              <a:solidFill>
                <a:srgbClr val="060645"/>
              </a:solidFill>
              <a:effectLst/>
              <a:uLnTx/>
              <a:uFillTx/>
              <a:ea typeface="Calibri"/>
              <a:cs typeface="Poppi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Calibri"/>
                <a:ea typeface="Calibri"/>
                <a:cs typeface="Calibri"/>
              </a:rPr>
              <a:t>​</a:t>
            </a:r>
            <a:endParaRPr kumimoji="0" lang="en-GB" sz="1800" b="0" i="0" u="none" strike="noStrike" kern="1200" cap="none" spc="0" normalizeH="0" baseline="0" noProof="0">
              <a:ln>
                <a:noFill/>
              </a:ln>
              <a:solidFill>
                <a:srgbClr val="060645"/>
              </a:solidFill>
              <a:effectLst/>
              <a:uLnTx/>
              <a:uFillTx/>
              <a:latin typeface="Poppins"/>
              <a:ea typeface="+mn-ea"/>
              <a:cs typeface="Poppins"/>
            </a:endParaRPr>
          </a:p>
        </p:txBody>
      </p:sp>
      <p:pic>
        <p:nvPicPr>
          <p:cNvPr id="6" name="Picture 5" descr="A qr code with a green plant&#10;&#10;AI-generated content may be incorrect.">
            <a:extLst>
              <a:ext uri="{FF2B5EF4-FFF2-40B4-BE49-F238E27FC236}">
                <a16:creationId xmlns:a16="http://schemas.microsoft.com/office/drawing/2014/main" id="{92AF4F3D-20FB-CA85-B75E-946720C96A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3744" y="960961"/>
            <a:ext cx="4761905" cy="4761905"/>
          </a:xfrm>
          <a:prstGeom prst="rect">
            <a:avLst/>
          </a:prstGeom>
        </p:spPr>
      </p:pic>
      <p:pic>
        <p:nvPicPr>
          <p:cNvPr id="7" name="Picture 6" descr="A black background with white text&#10;&#10;AI-generated content may be incorrect.">
            <a:extLst>
              <a:ext uri="{FF2B5EF4-FFF2-40B4-BE49-F238E27FC236}">
                <a16:creationId xmlns:a16="http://schemas.microsoft.com/office/drawing/2014/main" id="{65CEB2F9-A89F-B6A3-9396-52412663F4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42604" y="5938346"/>
            <a:ext cx="3355945" cy="479421"/>
          </a:xfrm>
          <a:prstGeom prst="rect">
            <a:avLst/>
          </a:prstGeom>
        </p:spPr>
      </p:pic>
    </p:spTree>
    <p:extLst>
      <p:ext uri="{BB962C8B-B14F-4D97-AF65-F5344CB8AC3E}">
        <p14:creationId xmlns:p14="http://schemas.microsoft.com/office/powerpoint/2010/main" val="1339148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AA63B17-65DB-702C-E3E2-D7B497B3D08B}"/>
              </a:ext>
            </a:extLst>
          </p:cNvPr>
          <p:cNvSpPr>
            <a:spLocks noGrp="1"/>
          </p:cNvSpPr>
          <p:nvPr>
            <p:ph type="body" sz="quarter" idx="11"/>
          </p:nvPr>
        </p:nvSpPr>
        <p:spPr/>
        <p:txBody>
          <a:bodyPr vert="horz" lIns="91440" tIns="45720" rIns="91440" bIns="45720" rtlCol="0" anchor="t">
            <a:noAutofit/>
          </a:bodyPr>
          <a:lstStyle/>
          <a:p>
            <a:r>
              <a:rPr lang="en-GB" sz="4800">
                <a:latin typeface="Calibri"/>
                <a:ea typeface="Calibri"/>
                <a:cs typeface="Poppins SemiBold"/>
              </a:rPr>
              <a:t>References</a:t>
            </a:r>
            <a:endParaRPr lang="en-GB" sz="4800">
              <a:latin typeface="Calibri"/>
              <a:ea typeface="Calibri"/>
            </a:endParaRPr>
          </a:p>
        </p:txBody>
      </p:sp>
      <p:sp>
        <p:nvSpPr>
          <p:cNvPr id="4" name="Text Placeholder 3">
            <a:extLst>
              <a:ext uri="{FF2B5EF4-FFF2-40B4-BE49-F238E27FC236}">
                <a16:creationId xmlns:a16="http://schemas.microsoft.com/office/drawing/2014/main" id="{3A20D04E-0167-6E6B-0814-CDFB10963A2E}"/>
              </a:ext>
            </a:extLst>
          </p:cNvPr>
          <p:cNvSpPr>
            <a:spLocks noGrp="1"/>
          </p:cNvSpPr>
          <p:nvPr>
            <p:ph type="body" sz="quarter" idx="12"/>
          </p:nvPr>
        </p:nvSpPr>
        <p:spPr>
          <a:xfrm>
            <a:off x="408207" y="1506683"/>
            <a:ext cx="9754968" cy="4111626"/>
          </a:xfrm>
        </p:spPr>
        <p:txBody>
          <a:bodyPr vert="horz" lIns="91440" tIns="45720" rIns="91440" bIns="45720" rtlCol="0" anchor="t">
            <a:noAutofit/>
          </a:bodyPr>
          <a:lstStyle/>
          <a:p>
            <a:pPr>
              <a:spcAft>
                <a:spcPts val="600"/>
              </a:spcAft>
            </a:pPr>
            <a:r>
              <a:rPr lang="en-GB" sz="2000">
                <a:latin typeface="+mn-lt"/>
                <a:ea typeface="Calibri"/>
                <a:cs typeface="Poppins"/>
              </a:rPr>
              <a:t>Butler, D., Cook, L., and Haley-</a:t>
            </a:r>
            <a:r>
              <a:rPr lang="en-GB" sz="2000" err="1">
                <a:latin typeface="+mn-lt"/>
                <a:ea typeface="Calibri"/>
                <a:cs typeface="Poppins"/>
              </a:rPr>
              <a:t>Mirnar</a:t>
            </a:r>
            <a:r>
              <a:rPr lang="en-GB" sz="2000">
                <a:latin typeface="+mn-lt"/>
                <a:ea typeface="Calibri"/>
                <a:cs typeface="Poppins"/>
              </a:rPr>
              <a:t>, V., 2018. Achieving student centred facilitation in online synchronous tutorials. </a:t>
            </a:r>
            <a:r>
              <a:rPr lang="en-GB" sz="2000" err="1">
                <a:latin typeface="+mn-lt"/>
                <a:ea typeface="Calibri"/>
                <a:cs typeface="Poppins"/>
              </a:rPr>
              <a:t>eSTEeM</a:t>
            </a:r>
            <a:r>
              <a:rPr lang="en-GB" sz="2000">
                <a:latin typeface="+mn-lt"/>
                <a:ea typeface="Calibri"/>
                <a:cs typeface="Poppins"/>
              </a:rPr>
              <a:t> project.</a:t>
            </a:r>
            <a:endParaRPr lang="en-GB" sz="2000">
              <a:latin typeface="+mn-lt"/>
              <a:ea typeface="Calibri"/>
            </a:endParaRPr>
          </a:p>
          <a:p>
            <a:pPr>
              <a:spcAft>
                <a:spcPts val="600"/>
              </a:spcAft>
            </a:pPr>
            <a:r>
              <a:rPr lang="en-GB" sz="2000">
                <a:latin typeface="+mn-lt"/>
                <a:ea typeface="Calibri"/>
                <a:cs typeface="Poppins"/>
              </a:rPr>
              <a:t>Evans, S., Graham, W., and Malik, M., 2020.</a:t>
            </a:r>
            <a:r>
              <a:rPr lang="en-GB" sz="2000" i="1">
                <a:latin typeface="+mn-lt"/>
                <a:ea typeface="Calibri"/>
                <a:cs typeface="Poppins"/>
              </a:rPr>
              <a:t> Strategies to support students and tutors with online collaborative projects: an action research project. </a:t>
            </a:r>
            <a:r>
              <a:rPr lang="en-GB" sz="2000" err="1">
                <a:latin typeface="+mn-lt"/>
                <a:ea typeface="Calibri"/>
                <a:cs typeface="Poppins"/>
              </a:rPr>
              <a:t>eSTEeM</a:t>
            </a:r>
            <a:r>
              <a:rPr lang="en-GB" sz="2000">
                <a:latin typeface="+mn-lt"/>
                <a:ea typeface="Calibri"/>
                <a:cs typeface="Poppins"/>
              </a:rPr>
              <a:t> project.</a:t>
            </a:r>
          </a:p>
          <a:p>
            <a:pPr algn="l" rtl="0" fontAlgn="base">
              <a:lnSpc>
                <a:spcPts val="1942"/>
              </a:lnSpc>
              <a:spcAft>
                <a:spcPts val="600"/>
              </a:spcAft>
              <a:buNone/>
            </a:pPr>
            <a:r>
              <a:rPr lang="en-GB" sz="2000" b="0" i="0">
                <a:effectLst/>
                <a:latin typeface="+mn-lt"/>
              </a:rPr>
              <a:t>Macbean, J., Graham, T. and Sangwin, C. (2001) Group work reluctance in maths education. LTSN Maths, Stats And OR Network, Birmingham, UK pp. 24-25. </a:t>
            </a:r>
          </a:p>
          <a:p>
            <a:pPr algn="l" rtl="0" fontAlgn="base">
              <a:lnSpc>
                <a:spcPts val="1942"/>
              </a:lnSpc>
              <a:spcAft>
                <a:spcPts val="600"/>
              </a:spcAft>
            </a:pPr>
            <a:r>
              <a:rPr lang="en-GB" sz="2000" b="0" i="0">
                <a:effectLst/>
                <a:latin typeface="+mn-lt"/>
              </a:rPr>
              <a:t>Smith, D. (2014) Collaborative Online Forums in the Social Sciences: Participation, Value and the Student Experience. </a:t>
            </a:r>
            <a:r>
              <a:rPr lang="en-GB" sz="2000" b="0" i="0" err="1">
                <a:effectLst/>
                <a:latin typeface="+mn-lt"/>
              </a:rPr>
              <a:t>eSTEeM</a:t>
            </a:r>
            <a:r>
              <a:rPr lang="en-GB" sz="2000" b="0" i="0">
                <a:effectLst/>
                <a:latin typeface="+mn-lt"/>
              </a:rPr>
              <a:t> project.  </a:t>
            </a:r>
          </a:p>
        </p:txBody>
      </p:sp>
    </p:spTree>
    <p:extLst>
      <p:ext uri="{BB962C8B-B14F-4D97-AF65-F5344CB8AC3E}">
        <p14:creationId xmlns:p14="http://schemas.microsoft.com/office/powerpoint/2010/main" val="1767876903"/>
      </p:ext>
    </p:extLst>
  </p:cSld>
  <p:clrMapOvr>
    <a:masterClrMapping/>
  </p:clrMapOvr>
</p:sld>
</file>

<file path=ppt/theme/theme1.xml><?xml version="1.0" encoding="utf-8"?>
<a:theme xmlns:a="http://schemas.openxmlformats.org/drawingml/2006/main" name="Cover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Custom 7">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94E85A0E-8E0A-45F9-81BA-B6ED124559CC}"/>
    </a:ext>
  </a:extLst>
</a:theme>
</file>

<file path=ppt/theme/theme2.xml><?xml version="1.0" encoding="utf-8"?>
<a:theme xmlns:a="http://schemas.openxmlformats.org/drawingml/2006/main" name="End Slide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OU Poppins">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CB3D32D0-10AB-4988-B46F-32A3F4ABFA9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730b869-e749-4ecc-b3c9-d4740a4dcef5">
      <Terms xmlns="http://schemas.microsoft.com/office/infopath/2007/PartnerControls"/>
    </lcf76f155ced4ddcb4097134ff3c332f>
    <TaxCatchAll xmlns="8ba46711-7b35-4792-8e41-4768f16fb3c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71476E7506B664183EEB636E11F6FDE" ma:contentTypeVersion="14" ma:contentTypeDescription="Create a new document." ma:contentTypeScope="" ma:versionID="befdceb317faed2d681425265db4dee1">
  <xsd:schema xmlns:xsd="http://www.w3.org/2001/XMLSchema" xmlns:xs="http://www.w3.org/2001/XMLSchema" xmlns:p="http://schemas.microsoft.com/office/2006/metadata/properties" xmlns:ns2="9730b869-e749-4ecc-b3c9-d4740a4dcef5" xmlns:ns3="8ba46711-7b35-4792-8e41-4768f16fb3c2" targetNamespace="http://schemas.microsoft.com/office/2006/metadata/properties" ma:root="true" ma:fieldsID="1259d75bbd7320dbb51fd34ab1f52881" ns2:_="" ns3:_="">
    <xsd:import namespace="9730b869-e749-4ecc-b3c9-d4740a4dcef5"/>
    <xsd:import namespace="8ba46711-7b35-4792-8e41-4768f16fb3c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30b869-e749-4ecc-b3c9-d4740a4dce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bfb35f09-1364-44fa-bda6-079b81d03a2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ba46711-7b35-4792-8e41-4768f16fb3c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f40b51c3-7bb2-4f8f-b4d9-5ae490370875}" ma:internalName="TaxCatchAll" ma:showField="CatchAllData" ma:web="8ba46711-7b35-4792-8e41-4768f16fb3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0C53D9-D7A5-4E43-BEDA-E9B241F39DCB}">
  <ds:schemaRefs>
    <ds:schemaRef ds:uri="8ba46711-7b35-4792-8e41-4768f16fb3c2"/>
    <ds:schemaRef ds:uri="9730b869-e749-4ecc-b3c9-d4740a4dcef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EC2549A-725E-4979-ADF3-776BE3EC80AC}">
  <ds:schemaRefs>
    <ds:schemaRef ds:uri="http://schemas.microsoft.com/sharepoint/v3/contenttype/forms"/>
  </ds:schemaRefs>
</ds:datastoreItem>
</file>

<file path=customXml/itemProps3.xml><?xml version="1.0" encoding="utf-8"?>
<ds:datastoreItem xmlns:ds="http://schemas.openxmlformats.org/officeDocument/2006/customXml" ds:itemID="{B9C79D14-6086-4A92-A452-0E9AEBBB3FD0}">
  <ds:schemaRefs>
    <ds:schemaRef ds:uri="8ba46711-7b35-4792-8e41-4768f16fb3c2"/>
    <ds:schemaRef ds:uri="9730b869-e749-4ecc-b3c9-d4740a4dcef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1814</Words>
  <Application>Microsoft Office PowerPoint</Application>
  <PresentationFormat>Widescreen</PresentationFormat>
  <Paragraphs>155</Paragraphs>
  <Slides>15</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Aptos</vt:lpstr>
      <vt:lpstr>Arial</vt:lpstr>
      <vt:lpstr>Calibri</vt:lpstr>
      <vt:lpstr>Poppins</vt:lpstr>
      <vt:lpstr>Poppins SemiBold</vt:lpstr>
      <vt:lpstr>Covers</vt:lpstr>
      <vt:lpstr>End Slides</vt:lpstr>
      <vt:lpstr>Intro Slide Title 1</vt:lpstr>
      <vt:lpstr>Slide Title 6</vt:lpstr>
      <vt:lpstr>PowerPoint Presentation</vt:lpstr>
      <vt:lpstr>The group work</vt:lpstr>
      <vt:lpstr>PowerPoint Presentation</vt:lpstr>
      <vt:lpstr>PowerPoint Presentation</vt:lpstr>
      <vt:lpstr>Slide Title 6</vt:lpstr>
      <vt:lpstr>PowerPoint Presentation</vt:lpstr>
      <vt:lpstr>PowerPoint Presentation</vt:lpstr>
      <vt:lpstr>PowerPoint Presentation</vt:lpstr>
      <vt:lpstr>PowerPoint Presentation</vt:lpstr>
      <vt:lpstr>PowerPoint Presentation</vt:lpstr>
      <vt:lpstr>PowerPoint Presentation</vt:lpstr>
      <vt:lpstr>Slide Title 30</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Ruth.Neal [she/her]</dc:creator>
  <cp:lastModifiedBy>Diane.Ford</cp:lastModifiedBy>
  <cp:revision>2</cp:revision>
  <dcterms:created xsi:type="dcterms:W3CDTF">2025-05-06T15:07:14Z</dcterms:created>
  <dcterms:modified xsi:type="dcterms:W3CDTF">2026-10-19T11:47:13Z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0x010100E71476E7506B664183EEB636E11F6FDE</vt:lpwstr>
  </property>
  <property fmtid="{D5CDD505-2E9C-101B-9397-08002B2CF9AE}" pid="3" name="MediaServiceImageTags">
    <vt:lpwstr/>
  </property>
</Properties>
</file>