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2" r:id="rId2"/>
  </p:sldIdLst>
  <p:sldSz cx="12192000" cy="6858000"/>
  <p:notesSz cx="7010400" cy="92964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645"/>
    <a:srgbClr val="FF8A77"/>
    <a:srgbClr val="06061D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07D719-C373-3AA4-A316-B1A5F3637D7F}" v="79" dt="2026-01-29T18:32:51.480"/>
    <p1510:client id="{BFFD1AF4-9308-4938-9C11-C00B06E4DC6A}" v="68" dt="2026-01-29T15:20:51.8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CC96A8-6ED5-4539-87D6-AFCB6A9ADD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01CA9-6E9A-4637-835A-572E070E7F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31E61-F304-4060-A71B-12EF89F2AB62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7BD09-F700-4294-844B-B16BB42D45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BD03D2-9D32-4973-B2F2-CBB43172B8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62D12-9E5E-493C-BE47-C6A094F24C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103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1C1C4-A2CA-4E67-A1F5-602634E2BCF5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55DF9-41A9-4B2A-8603-E47104E21A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099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6D654-7CE6-B4E5-1622-B9FC4A183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5317B4-983C-69BB-1F5B-1FCCDCB93D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4A3315-EFCF-ED8E-0508-462686AD72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218FA-1B79-A83E-A7B1-54C9CE8652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55DF9-41A9-4B2A-8603-E47104E21A8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777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5024934-070C-DA4D-AC21-0DC55BDEFACF}"/>
              </a:ext>
            </a:extLst>
          </p:cNvPr>
          <p:cNvSpPr/>
          <p:nvPr userDrawn="1"/>
        </p:nvSpPr>
        <p:spPr>
          <a:xfrm>
            <a:off x="10087429" y="319314"/>
            <a:ext cx="1266371" cy="928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86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54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70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4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2414B7-E694-DD45-8C62-70FE79ADDF1F}"/>
              </a:ext>
            </a:extLst>
          </p:cNvPr>
          <p:cNvSpPr/>
          <p:nvPr userDrawn="1"/>
        </p:nvSpPr>
        <p:spPr>
          <a:xfrm>
            <a:off x="10087429" y="319314"/>
            <a:ext cx="1266371" cy="928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5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68107"/>
            <a:ext cx="5181600" cy="4808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8107"/>
            <a:ext cx="5181600" cy="4808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80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158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539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44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8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7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51280"/>
            <a:ext cx="10515600" cy="4846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Monday, 4th May 2020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eSTEeM 16th Project Cohort Induction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D4F6A-8D54-49B9-8B0E-EEA58E4D334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Image result for open university logo">
            <a:extLst>
              <a:ext uri="{FF2B5EF4-FFF2-40B4-BE49-F238E27FC236}">
                <a16:creationId xmlns:a16="http://schemas.microsoft.com/office/drawing/2014/main" id="{73F5A3A6-890C-3C44-8E85-866FAD5E91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9712" y="361703"/>
            <a:ext cx="1234088" cy="84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02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71B6E-8D0A-12D3-E72F-E2834C323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D108FA-6E66-C4DA-19DE-0258A1970EBB}"/>
              </a:ext>
            </a:extLst>
          </p:cNvPr>
          <p:cNvSpPr txBox="1"/>
          <p:nvPr/>
        </p:nvSpPr>
        <p:spPr>
          <a:xfrm>
            <a:off x="5285678" y="66461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49F3396-8D3B-E83B-58BE-BE816408B66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67700" y="132923"/>
            <a:ext cx="11797967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Aft>
                <a:spcPct val="0"/>
              </a:spcAft>
            </a:pPr>
            <a:r>
              <a:rPr lang="en-GB" sz="2400" b="1">
                <a:solidFill>
                  <a:srgbClr val="002060"/>
                </a:solidFill>
                <a:latin typeface="Poppins"/>
                <a:cs typeface="Poppins"/>
              </a:rPr>
              <a:t>Students as partners to incorporate learning preferences </a:t>
            </a:r>
            <a:br>
              <a:rPr lang="en-GB" sz="2400" b="1">
                <a:solidFill>
                  <a:srgbClr val="002060"/>
                </a:solidFill>
                <a:latin typeface="Poppins"/>
                <a:cs typeface="Poppins"/>
              </a:rPr>
            </a:br>
            <a:r>
              <a:rPr lang="en-GB" sz="2400" b="1">
                <a:solidFill>
                  <a:srgbClr val="002060"/>
                </a:solidFill>
                <a:latin typeface="Poppins"/>
                <a:cs typeface="Poppins"/>
              </a:rPr>
              <a:t>and inclusivity into curriculum design and improve learning outcomes .  </a:t>
            </a:r>
            <a:br>
              <a:rPr lang="en-GB" altLang="en-US" sz="1800" b="1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GB" altLang="en-US" sz="2000" b="1">
                <a:solidFill>
                  <a:srgbClr val="060645"/>
                </a:solidFill>
                <a:latin typeface="Poppins"/>
                <a:cs typeface="Poppins"/>
              </a:rPr>
              <a:t>Ellen </a:t>
            </a:r>
            <a:r>
              <a:rPr lang="en-GB" altLang="en-US" sz="2000" b="1">
                <a:solidFill>
                  <a:srgbClr val="002060"/>
                </a:solidFill>
                <a:latin typeface="Poppins"/>
                <a:cs typeface="Poppins"/>
              </a:rPr>
              <a:t>Marshall</a:t>
            </a:r>
            <a:r>
              <a:rPr lang="en-GB" altLang="en-US" sz="2000" b="1">
                <a:solidFill>
                  <a:srgbClr val="060645"/>
                </a:solidFill>
                <a:latin typeface="Poppins"/>
                <a:cs typeface="Poppins"/>
              </a:rPr>
              <a:t>, Ruth Neal, Emma Steele</a:t>
            </a:r>
            <a:endParaRPr lang="en-GB" sz="1800" b="0" i="0" u="none" strike="noStrike" cap="none" normalizeH="0" baseline="0">
              <a:ln>
                <a:noFill/>
              </a:ln>
              <a:effectLst/>
              <a:latin typeface="Poppins"/>
              <a:cs typeface="Poppins"/>
            </a:endParaRPr>
          </a:p>
        </p:txBody>
      </p:sp>
      <p:pic>
        <p:nvPicPr>
          <p:cNvPr id="9" name="Picture 8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443F5B40-050D-A543-03AB-90AFDCF4519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233" y="135465"/>
            <a:ext cx="2273415" cy="744026"/>
          </a:xfrm>
          <a:prstGeom prst="rect">
            <a:avLst/>
          </a:prstGeom>
        </p:spPr>
      </p:pic>
      <p:pic>
        <p:nvPicPr>
          <p:cNvPr id="5" name="Picture 4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C0D9A499-BC3F-693B-D92B-F6249BE9BF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016" y="6280564"/>
            <a:ext cx="2771745" cy="3983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C903CEE-B385-9BD3-C321-72ED38678BE4}"/>
              </a:ext>
            </a:extLst>
          </p:cNvPr>
          <p:cNvSpPr/>
          <p:nvPr/>
        </p:nvSpPr>
        <p:spPr>
          <a:xfrm>
            <a:off x="102407" y="3632799"/>
            <a:ext cx="7394309" cy="25014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2400" b="1">
                <a:solidFill>
                  <a:srgbClr val="002060"/>
                </a:solidFill>
                <a:latin typeface="Poppins"/>
                <a:cs typeface="Poppins"/>
              </a:rPr>
              <a:t>Key questions</a:t>
            </a:r>
            <a:endParaRPr lang="en-US">
              <a:latin typeface="Poppins"/>
              <a:cs typeface="Poppins"/>
            </a:endParaRPr>
          </a:p>
          <a:p>
            <a:r>
              <a:rPr lang="en-GB" sz="2200">
                <a:solidFill>
                  <a:srgbClr val="002060"/>
                </a:solidFill>
                <a:latin typeface="Arial"/>
                <a:cs typeface="Arial"/>
              </a:rPr>
              <a:t>What do students think of the current learning format?</a:t>
            </a:r>
          </a:p>
          <a:p>
            <a:r>
              <a:rPr lang="en-GB" sz="2200">
                <a:solidFill>
                  <a:srgbClr val="002060"/>
                </a:solidFill>
                <a:latin typeface="Arial"/>
                <a:cs typeface="Arial"/>
              </a:rPr>
              <a:t>What are students learning preferences regarding: </a:t>
            </a:r>
            <a:endParaRPr lang="en-GB" sz="22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>
                <a:solidFill>
                  <a:srgbClr val="002060"/>
                </a:solidFill>
                <a:latin typeface="Arial"/>
                <a:cs typeface="Arial"/>
              </a:rPr>
              <a:t>format of learning 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>
                <a:solidFill>
                  <a:srgbClr val="002060"/>
                </a:solidFill>
                <a:latin typeface="Arial"/>
                <a:cs typeface="Arial"/>
              </a:rPr>
              <a:t>choice of statistical software</a:t>
            </a:r>
          </a:p>
          <a:p>
            <a:r>
              <a:rPr lang="en-GB" sz="2200">
                <a:solidFill>
                  <a:srgbClr val="002060"/>
                </a:solidFill>
                <a:latin typeface="Arial"/>
                <a:cs typeface="Arial"/>
              </a:rPr>
              <a:t>Do opinions differ between groups?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60513C-14E3-FD41-B39F-81832D45F095}"/>
              </a:ext>
            </a:extLst>
          </p:cNvPr>
          <p:cNvSpPr/>
          <p:nvPr/>
        </p:nvSpPr>
        <p:spPr>
          <a:xfrm>
            <a:off x="7649737" y="3632613"/>
            <a:ext cx="4449197" cy="249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r>
              <a:rPr lang="en-GB" sz="2400" b="1">
                <a:solidFill>
                  <a:srgbClr val="002060"/>
                </a:solidFill>
              </a:rPr>
              <a:t>: </a:t>
            </a:r>
            <a:r>
              <a:rPr lang="en-GB" sz="2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survey and focus groups </a:t>
            </a:r>
            <a:endParaRPr lang="en-US"/>
          </a:p>
          <a:p>
            <a:r>
              <a:rPr lang="en-GB"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  <a:r>
              <a:rPr lang="en-GB" sz="2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Embedding student preferences within next lifecycle review to improve inclusivity and learning outcomes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A4187E-DB90-DFD9-F197-FE7AA6402A8B}"/>
              </a:ext>
            </a:extLst>
          </p:cNvPr>
          <p:cNvSpPr/>
          <p:nvPr/>
        </p:nvSpPr>
        <p:spPr>
          <a:xfrm>
            <a:off x="98037" y="1291045"/>
            <a:ext cx="11996271" cy="21368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2400" b="1">
                <a:solidFill>
                  <a:srgbClr val="002060"/>
                </a:solidFill>
                <a:latin typeface="Arial"/>
                <a:cs typeface="Arial"/>
              </a:rPr>
              <a:t>Background</a:t>
            </a:r>
            <a:r>
              <a:rPr lang="en-GB" sz="2200" b="1">
                <a:solidFill>
                  <a:srgbClr val="002060"/>
                </a:solidFill>
                <a:latin typeface="Arial"/>
                <a:cs typeface="Arial"/>
              </a:rPr>
              <a:t>:  </a:t>
            </a:r>
            <a:r>
              <a:rPr lang="en-GB" sz="2200">
                <a:solidFill>
                  <a:srgbClr val="002060"/>
                </a:solidFill>
                <a:latin typeface="Arial"/>
                <a:cs typeface="Arial"/>
              </a:rPr>
              <a:t>M140 and M248 are statistics modules within Maths &amp; Stats.</a:t>
            </a:r>
            <a:endParaRPr lang="en-US"/>
          </a:p>
          <a:p>
            <a:r>
              <a:rPr lang="en-GB" sz="2200">
                <a:solidFill>
                  <a:srgbClr val="002060"/>
                </a:solidFill>
                <a:latin typeface="Arial"/>
                <a:cs typeface="Arial"/>
              </a:rPr>
              <a:t>Traditional text heavy written content remain the main teaching tool.</a:t>
            </a:r>
          </a:p>
          <a:p>
            <a:r>
              <a:rPr lang="en-GB" sz="2200">
                <a:solidFill>
                  <a:srgbClr val="002060"/>
                </a:solidFill>
                <a:latin typeface="Arial"/>
                <a:cs typeface="Arial"/>
              </a:rPr>
              <a:t>Switch from Minitab (point and click paid software) probably to R (free programming language).  </a:t>
            </a:r>
          </a:p>
          <a:p>
            <a:r>
              <a:rPr lang="en-GB" sz="2200">
                <a:solidFill>
                  <a:srgbClr val="002060"/>
                </a:solidFill>
                <a:latin typeface="Arial"/>
                <a:cs typeface="Arial"/>
              </a:rPr>
              <a:t>Research suggests that certain groups of students may be more disadvantaged by heavy text.</a:t>
            </a:r>
          </a:p>
        </p:txBody>
      </p:sp>
      <p:pic>
        <p:nvPicPr>
          <p:cNvPr id="8" name="Picture 7" descr="A stack of books on a white background&#10;&#10;AI-generated content may be incorrect.">
            <a:extLst>
              <a:ext uri="{FF2B5EF4-FFF2-40B4-BE49-F238E27FC236}">
                <a16:creationId xmlns:a16="http://schemas.microsoft.com/office/drawing/2014/main" id="{1E7B28D0-21B3-EA2E-B985-85E8A2C81F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32257" y="1410921"/>
            <a:ext cx="1122485" cy="939312"/>
          </a:xfrm>
          <a:prstGeom prst="rect">
            <a:avLst/>
          </a:prstGeom>
        </p:spPr>
      </p:pic>
      <p:pic>
        <p:nvPicPr>
          <p:cNvPr id="10" name="Picture 9" descr="A book and pen on a table&#10;&#10;AI-generated content may be incorrect.">
            <a:extLst>
              <a:ext uri="{FF2B5EF4-FFF2-40B4-BE49-F238E27FC236}">
                <a16:creationId xmlns:a16="http://schemas.microsoft.com/office/drawing/2014/main" id="{3F587BFF-73CD-E17C-7CDC-AC1087213B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8338" y="5013325"/>
            <a:ext cx="1514475" cy="96373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7236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PRESENTATIONINFO" val="{&quot;DocumentId&quot;:&quot;29ad3a3ebe5e404357d4ecaf534720f0&quot;,&quot;LanguageCode&quot;:&quot;en-US&quot;,&quot;SlideGuids&quot;:[&quot;c9357629-6185-4467-a39f-3b7c432b5c10&quot;,&quot;a4878e81-4d15-4d43-9531-39680c84ecfd&quot;,&quot;f5b398ea-cf7c-4b3e-8177-824a4a8ab1cf&quot;,&quot;c49b6e99-fa39-4211-a779-fc7790e6eed6&quot;,&quot;dd196faf-b12c-483b-aa38-b2c4502e2f6b&quot;,&quot;18aba1ed-efdf-4f22-8d7a-ad6c440525cb&quot;,&quot;7158b587-1b31-406f-8257-87dc7fa3f787&quot;,&quot;05797c85-1add-41f0-b160-1fadf135e4cf&quot;,&quot;adaa4fae-b221-436f-8dba-057a16a6d2e7&quot;,&quot;e72066f0-097a-49a3-a904-6929ad9723e8&quot;,&quot;34c97da7-b5dc-453c-a409-7a366c37ccaf&quot;,&quot;6cc20db3-ea89-47d1-a321-ca87e78ad727&quot;,&quot;6538ee61-a74c-46f4-87b8-1761415f06fa&quot;],&quot;TimeStamp&quot;:&quot;2018-10-04T22:54:38.6356615+01:00&quot;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c9357629-6185-4467-a39f-3b7c432b5c10&quot;,&quot;TimeStamp&quot;:&quot;2018-10-04T22:54:38.5658229+01:00&quot;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Poppins</vt:lpstr>
      <vt:lpstr>Office Theme</vt:lpstr>
      <vt:lpstr>Students as partners to incorporate learning preferences  and inclusivity into curriculum design and improve learning outcomes .   Ellen Marshall, Ruth Neal, Emma Steele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Embedding and sustaining inclusive STEM practices</dc:title>
  <dc:creator>Trevor Collins</dc:creator>
  <cp:lastModifiedBy>Diane.Ford</cp:lastModifiedBy>
  <cp:revision>4</cp:revision>
  <cp:lastPrinted>2018-10-16T09:27:54Z</cp:lastPrinted>
  <dcterms:created xsi:type="dcterms:W3CDTF">2017-05-06T04:58:44Z</dcterms:created>
  <dcterms:modified xsi:type="dcterms:W3CDTF">2026-02-02T09:33:52Z</dcterms:modified>
</cp:coreProperties>
</file>