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7" r:id="rId3"/>
  </p:sldMasterIdLst>
  <p:sldIdLst>
    <p:sldId id="256" r:id="rId4"/>
    <p:sldId id="277" r:id="rId5"/>
    <p:sldId id="301" r:id="rId6"/>
    <p:sldId id="278" r:id="rId7"/>
    <p:sldId id="304" r:id="rId8"/>
    <p:sldId id="306" r:id="rId9"/>
    <p:sldId id="307" r:id="rId10"/>
    <p:sldId id="314" r:id="rId11"/>
    <p:sldId id="308" r:id="rId12"/>
    <p:sldId id="309" r:id="rId13"/>
    <p:sldId id="310" r:id="rId14"/>
    <p:sldId id="311" r:id="rId15"/>
    <p:sldId id="312" r:id="rId16"/>
    <p:sldId id="287" r:id="rId17"/>
    <p:sldId id="313" r:id="rId18"/>
    <p:sldId id="300" r:id="rId19"/>
    <p:sldId id="297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08" autoAdjust="0"/>
    <p:restoredTop sz="94660"/>
  </p:normalViewPr>
  <p:slideViewPr>
    <p:cSldViewPr snapToGrid="0">
      <p:cViewPr varScale="1">
        <p:scale>
          <a:sx n="72" d="100"/>
          <a:sy n="72" d="100"/>
        </p:scale>
        <p:origin x="14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78E00E-EF8E-4693-9328-1F77D0F11FD6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7078B9B-BC8E-46B8-8712-351B2177A032}">
      <dgm:prSet phldrT="[Text]"/>
      <dgm:spPr/>
      <dgm:t>
        <a:bodyPr/>
        <a:lstStyle/>
        <a:p>
          <a:r>
            <a:rPr lang="en-GB" dirty="0"/>
            <a:t>Connect</a:t>
          </a:r>
        </a:p>
      </dgm:t>
    </dgm:pt>
    <dgm:pt modelId="{97D4E68C-A437-40E3-9B14-A734FB5ED2F1}" type="parTrans" cxnId="{F02ADA82-1AD8-4C15-B8E7-486A52E871FD}">
      <dgm:prSet/>
      <dgm:spPr/>
      <dgm:t>
        <a:bodyPr/>
        <a:lstStyle/>
        <a:p>
          <a:endParaRPr lang="en-GB"/>
        </a:p>
      </dgm:t>
    </dgm:pt>
    <dgm:pt modelId="{34E196E8-D7DA-4895-A800-8DCF86F676A2}" type="sibTrans" cxnId="{F02ADA82-1AD8-4C15-B8E7-486A52E871FD}">
      <dgm:prSet/>
      <dgm:spPr/>
      <dgm:t>
        <a:bodyPr/>
        <a:lstStyle/>
        <a:p>
          <a:endParaRPr lang="en-GB"/>
        </a:p>
      </dgm:t>
    </dgm:pt>
    <dgm:pt modelId="{505B52B6-2253-446A-9EAE-664AE607AF2F}">
      <dgm:prSet phldrT="[Text]"/>
      <dgm:spPr/>
      <dgm:t>
        <a:bodyPr/>
        <a:lstStyle/>
        <a:p>
          <a:r>
            <a:rPr lang="en-GB" dirty="0"/>
            <a:t>Discover</a:t>
          </a:r>
        </a:p>
      </dgm:t>
    </dgm:pt>
    <dgm:pt modelId="{E419532C-297A-4212-A3F0-60C61941ABE2}" type="parTrans" cxnId="{98897DC1-280D-4A13-9CB1-EAE951232335}">
      <dgm:prSet/>
      <dgm:spPr/>
      <dgm:t>
        <a:bodyPr/>
        <a:lstStyle/>
        <a:p>
          <a:endParaRPr lang="en-GB"/>
        </a:p>
      </dgm:t>
    </dgm:pt>
    <dgm:pt modelId="{B3093441-DD70-41FA-BFC3-E5339E8CEB4F}" type="sibTrans" cxnId="{98897DC1-280D-4A13-9CB1-EAE951232335}">
      <dgm:prSet/>
      <dgm:spPr/>
      <dgm:t>
        <a:bodyPr/>
        <a:lstStyle/>
        <a:p>
          <a:endParaRPr lang="en-GB"/>
        </a:p>
      </dgm:t>
    </dgm:pt>
    <dgm:pt modelId="{BFF15B69-D902-4F72-B9AE-66E2D49D54F1}">
      <dgm:prSet phldrT="[Text]"/>
      <dgm:spPr/>
      <dgm:t>
        <a:bodyPr/>
        <a:lstStyle/>
        <a:p>
          <a:r>
            <a:rPr lang="en-GB" dirty="0"/>
            <a:t>Skills</a:t>
          </a:r>
        </a:p>
      </dgm:t>
    </dgm:pt>
    <dgm:pt modelId="{945256A4-7CF4-4E83-9661-DF30C0CC8A3D}" type="parTrans" cxnId="{9CF15E4A-D982-447B-BB35-50E828C70F76}">
      <dgm:prSet/>
      <dgm:spPr/>
      <dgm:t>
        <a:bodyPr/>
        <a:lstStyle/>
        <a:p>
          <a:endParaRPr lang="en-GB"/>
        </a:p>
      </dgm:t>
    </dgm:pt>
    <dgm:pt modelId="{3475FBBB-E74B-4231-AD3F-40F3FA7256C1}" type="sibTrans" cxnId="{9CF15E4A-D982-447B-BB35-50E828C70F76}">
      <dgm:prSet/>
      <dgm:spPr/>
      <dgm:t>
        <a:bodyPr/>
        <a:lstStyle/>
        <a:p>
          <a:endParaRPr lang="en-GB"/>
        </a:p>
      </dgm:t>
    </dgm:pt>
    <dgm:pt modelId="{BB92D072-6918-4DF3-9821-C4DBCD849788}">
      <dgm:prSet phldrT="[Text]"/>
      <dgm:spPr/>
      <dgm:t>
        <a:bodyPr/>
        <a:lstStyle/>
        <a:p>
          <a:r>
            <a:rPr lang="en-GB" dirty="0"/>
            <a:t>Plan</a:t>
          </a:r>
        </a:p>
      </dgm:t>
    </dgm:pt>
    <dgm:pt modelId="{748FEAD0-5DDA-4FAF-96FB-41B9319EAE33}" type="parTrans" cxnId="{B7205156-AACA-47C3-976F-1BF898846133}">
      <dgm:prSet/>
      <dgm:spPr/>
      <dgm:t>
        <a:bodyPr/>
        <a:lstStyle/>
        <a:p>
          <a:endParaRPr lang="en-GB"/>
        </a:p>
      </dgm:t>
    </dgm:pt>
    <dgm:pt modelId="{BE12E7F9-9334-497F-A2B0-6C95255D5BCE}" type="sibTrans" cxnId="{B7205156-AACA-47C3-976F-1BF898846133}">
      <dgm:prSet/>
      <dgm:spPr/>
      <dgm:t>
        <a:bodyPr/>
        <a:lstStyle/>
        <a:p>
          <a:endParaRPr lang="en-GB"/>
        </a:p>
      </dgm:t>
    </dgm:pt>
    <dgm:pt modelId="{A417C8D1-66D2-49B3-9EBA-D549D5FB38F7}">
      <dgm:prSet phldrT="[Text]"/>
      <dgm:spPr/>
      <dgm:t>
        <a:bodyPr/>
        <a:lstStyle/>
        <a:p>
          <a:r>
            <a:rPr lang="en-GB" dirty="0"/>
            <a:t>Succeed</a:t>
          </a:r>
        </a:p>
      </dgm:t>
    </dgm:pt>
    <dgm:pt modelId="{B3B15FF4-E4C1-4A16-836D-786D787A0250}" type="parTrans" cxnId="{ED7AF456-6408-4EED-A781-A37E247CF99E}">
      <dgm:prSet/>
      <dgm:spPr/>
      <dgm:t>
        <a:bodyPr/>
        <a:lstStyle/>
        <a:p>
          <a:endParaRPr lang="en-GB"/>
        </a:p>
      </dgm:t>
    </dgm:pt>
    <dgm:pt modelId="{A3D57649-6D65-4B2E-B507-DE027A4D4D95}" type="sibTrans" cxnId="{ED7AF456-6408-4EED-A781-A37E247CF99E}">
      <dgm:prSet/>
      <dgm:spPr/>
      <dgm:t>
        <a:bodyPr/>
        <a:lstStyle/>
        <a:p>
          <a:endParaRPr lang="en-GB"/>
        </a:p>
      </dgm:t>
    </dgm:pt>
    <dgm:pt modelId="{7B9B61A0-7F8C-43FA-B482-815FC225B3CA}" type="pres">
      <dgm:prSet presAssocID="{4A78E00E-EF8E-4693-9328-1F77D0F11FD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2DF8D09-7DE4-4F73-830A-66D3963783E8}" type="pres">
      <dgm:prSet presAssocID="{37078B9B-BC8E-46B8-8712-351B2177A032}" presName="centerShape" presStyleLbl="node0" presStyleIdx="0" presStyleCnt="1"/>
      <dgm:spPr/>
    </dgm:pt>
    <dgm:pt modelId="{375F9D40-10EA-434A-BB7A-C08FB9E257F5}" type="pres">
      <dgm:prSet presAssocID="{505B52B6-2253-446A-9EAE-664AE607AF2F}" presName="node" presStyleLbl="node1" presStyleIdx="0" presStyleCnt="4">
        <dgm:presLayoutVars>
          <dgm:bulletEnabled val="1"/>
        </dgm:presLayoutVars>
      </dgm:prSet>
      <dgm:spPr/>
    </dgm:pt>
    <dgm:pt modelId="{B83EA067-C86C-422D-8D08-BF6011EBAAD2}" type="pres">
      <dgm:prSet presAssocID="{505B52B6-2253-446A-9EAE-664AE607AF2F}" presName="dummy" presStyleCnt="0"/>
      <dgm:spPr/>
    </dgm:pt>
    <dgm:pt modelId="{EE5E8C34-C4E6-4979-A04D-5ACD041E4EE0}" type="pres">
      <dgm:prSet presAssocID="{B3093441-DD70-41FA-BFC3-E5339E8CEB4F}" presName="sibTrans" presStyleLbl="sibTrans2D1" presStyleIdx="0" presStyleCnt="4"/>
      <dgm:spPr/>
    </dgm:pt>
    <dgm:pt modelId="{1B0DD625-7A17-4017-BCFB-B65661A721D0}" type="pres">
      <dgm:prSet presAssocID="{BFF15B69-D902-4F72-B9AE-66E2D49D54F1}" presName="node" presStyleLbl="node1" presStyleIdx="1" presStyleCnt="4">
        <dgm:presLayoutVars>
          <dgm:bulletEnabled val="1"/>
        </dgm:presLayoutVars>
      </dgm:prSet>
      <dgm:spPr/>
    </dgm:pt>
    <dgm:pt modelId="{213BF060-9AB2-42F0-B7E3-1E43220A613B}" type="pres">
      <dgm:prSet presAssocID="{BFF15B69-D902-4F72-B9AE-66E2D49D54F1}" presName="dummy" presStyleCnt="0"/>
      <dgm:spPr/>
    </dgm:pt>
    <dgm:pt modelId="{F86F50F7-B94D-47DF-976C-B7378AAB91A8}" type="pres">
      <dgm:prSet presAssocID="{3475FBBB-E74B-4231-AD3F-40F3FA7256C1}" presName="sibTrans" presStyleLbl="sibTrans2D1" presStyleIdx="1" presStyleCnt="4"/>
      <dgm:spPr/>
    </dgm:pt>
    <dgm:pt modelId="{C58BC0EA-C605-4A08-A3E6-6EB48B22C23F}" type="pres">
      <dgm:prSet presAssocID="{BB92D072-6918-4DF3-9821-C4DBCD849788}" presName="node" presStyleLbl="node1" presStyleIdx="2" presStyleCnt="4">
        <dgm:presLayoutVars>
          <dgm:bulletEnabled val="1"/>
        </dgm:presLayoutVars>
      </dgm:prSet>
      <dgm:spPr/>
    </dgm:pt>
    <dgm:pt modelId="{CC234E4E-7D8A-47C8-9C0F-0E5DD8C7F06E}" type="pres">
      <dgm:prSet presAssocID="{BB92D072-6918-4DF3-9821-C4DBCD849788}" presName="dummy" presStyleCnt="0"/>
      <dgm:spPr/>
    </dgm:pt>
    <dgm:pt modelId="{CF8F8F1E-3499-427D-8058-25237B488A6A}" type="pres">
      <dgm:prSet presAssocID="{BE12E7F9-9334-497F-A2B0-6C95255D5BCE}" presName="sibTrans" presStyleLbl="sibTrans2D1" presStyleIdx="2" presStyleCnt="4"/>
      <dgm:spPr/>
    </dgm:pt>
    <dgm:pt modelId="{A8C318F4-031B-4FE5-893D-E409D7A0CEFD}" type="pres">
      <dgm:prSet presAssocID="{A417C8D1-66D2-49B3-9EBA-D549D5FB38F7}" presName="node" presStyleLbl="node1" presStyleIdx="3" presStyleCnt="4">
        <dgm:presLayoutVars>
          <dgm:bulletEnabled val="1"/>
        </dgm:presLayoutVars>
      </dgm:prSet>
      <dgm:spPr/>
    </dgm:pt>
    <dgm:pt modelId="{2E9D2DED-C760-40E8-84F3-54F4700BD985}" type="pres">
      <dgm:prSet presAssocID="{A417C8D1-66D2-49B3-9EBA-D549D5FB38F7}" presName="dummy" presStyleCnt="0"/>
      <dgm:spPr/>
    </dgm:pt>
    <dgm:pt modelId="{9446AA17-93A6-4962-896A-39DFEF6C6B69}" type="pres">
      <dgm:prSet presAssocID="{A3D57649-6D65-4B2E-B507-DE027A4D4D95}" presName="sibTrans" presStyleLbl="sibTrans2D1" presStyleIdx="3" presStyleCnt="4"/>
      <dgm:spPr/>
    </dgm:pt>
  </dgm:ptLst>
  <dgm:cxnLst>
    <dgm:cxn modelId="{A47DD03D-72BA-4315-BBFC-DE0C5890F47C}" type="presOf" srcId="{37078B9B-BC8E-46B8-8712-351B2177A032}" destId="{72DF8D09-7DE4-4F73-830A-66D3963783E8}" srcOrd="0" destOrd="0" presId="urn:microsoft.com/office/officeart/2005/8/layout/radial6"/>
    <dgm:cxn modelId="{83451562-7D82-48FD-A827-E639D0B5F37A}" type="presOf" srcId="{BB92D072-6918-4DF3-9821-C4DBCD849788}" destId="{C58BC0EA-C605-4A08-A3E6-6EB48B22C23F}" srcOrd="0" destOrd="0" presId="urn:microsoft.com/office/officeart/2005/8/layout/radial6"/>
    <dgm:cxn modelId="{82F7AD43-2C92-4F4B-A0F4-AC2042D53FB6}" type="presOf" srcId="{3475FBBB-E74B-4231-AD3F-40F3FA7256C1}" destId="{F86F50F7-B94D-47DF-976C-B7378AAB91A8}" srcOrd="0" destOrd="0" presId="urn:microsoft.com/office/officeart/2005/8/layout/radial6"/>
    <dgm:cxn modelId="{69F46844-8078-4A5A-A5BA-7A39696493CD}" type="presOf" srcId="{B3093441-DD70-41FA-BFC3-E5339E8CEB4F}" destId="{EE5E8C34-C4E6-4979-A04D-5ACD041E4EE0}" srcOrd="0" destOrd="0" presId="urn:microsoft.com/office/officeart/2005/8/layout/radial6"/>
    <dgm:cxn modelId="{9CF15E4A-D982-447B-BB35-50E828C70F76}" srcId="{37078B9B-BC8E-46B8-8712-351B2177A032}" destId="{BFF15B69-D902-4F72-B9AE-66E2D49D54F1}" srcOrd="1" destOrd="0" parTransId="{945256A4-7CF4-4E83-9661-DF30C0CC8A3D}" sibTransId="{3475FBBB-E74B-4231-AD3F-40F3FA7256C1}"/>
    <dgm:cxn modelId="{A9D91673-8AAA-49AE-9ABE-5A7D99FBD6CE}" type="presOf" srcId="{505B52B6-2253-446A-9EAE-664AE607AF2F}" destId="{375F9D40-10EA-434A-BB7A-C08FB9E257F5}" srcOrd="0" destOrd="0" presId="urn:microsoft.com/office/officeart/2005/8/layout/radial6"/>
    <dgm:cxn modelId="{B7205156-AACA-47C3-976F-1BF898846133}" srcId="{37078B9B-BC8E-46B8-8712-351B2177A032}" destId="{BB92D072-6918-4DF3-9821-C4DBCD849788}" srcOrd="2" destOrd="0" parTransId="{748FEAD0-5DDA-4FAF-96FB-41B9319EAE33}" sibTransId="{BE12E7F9-9334-497F-A2B0-6C95255D5BCE}"/>
    <dgm:cxn modelId="{ED7AF456-6408-4EED-A781-A37E247CF99E}" srcId="{37078B9B-BC8E-46B8-8712-351B2177A032}" destId="{A417C8D1-66D2-49B3-9EBA-D549D5FB38F7}" srcOrd="3" destOrd="0" parTransId="{B3B15FF4-E4C1-4A16-836D-786D787A0250}" sibTransId="{A3D57649-6D65-4B2E-B507-DE027A4D4D95}"/>
    <dgm:cxn modelId="{D8A2B382-778F-4543-9E2D-49DC2228434F}" type="presOf" srcId="{A3D57649-6D65-4B2E-B507-DE027A4D4D95}" destId="{9446AA17-93A6-4962-896A-39DFEF6C6B69}" srcOrd="0" destOrd="0" presId="urn:microsoft.com/office/officeart/2005/8/layout/radial6"/>
    <dgm:cxn modelId="{F02ADA82-1AD8-4C15-B8E7-486A52E871FD}" srcId="{4A78E00E-EF8E-4693-9328-1F77D0F11FD6}" destId="{37078B9B-BC8E-46B8-8712-351B2177A032}" srcOrd="0" destOrd="0" parTransId="{97D4E68C-A437-40E3-9B14-A734FB5ED2F1}" sibTransId="{34E196E8-D7DA-4895-A800-8DCF86F676A2}"/>
    <dgm:cxn modelId="{7A3BDA85-EF51-4C9D-9552-04D297457F57}" type="presOf" srcId="{A417C8D1-66D2-49B3-9EBA-D549D5FB38F7}" destId="{A8C318F4-031B-4FE5-893D-E409D7A0CEFD}" srcOrd="0" destOrd="0" presId="urn:microsoft.com/office/officeart/2005/8/layout/radial6"/>
    <dgm:cxn modelId="{E74AF1AA-6CDC-4140-A315-176559BF0B8E}" type="presOf" srcId="{4A78E00E-EF8E-4693-9328-1F77D0F11FD6}" destId="{7B9B61A0-7F8C-43FA-B482-815FC225B3CA}" srcOrd="0" destOrd="0" presId="urn:microsoft.com/office/officeart/2005/8/layout/radial6"/>
    <dgm:cxn modelId="{98897DC1-280D-4A13-9CB1-EAE951232335}" srcId="{37078B9B-BC8E-46B8-8712-351B2177A032}" destId="{505B52B6-2253-446A-9EAE-664AE607AF2F}" srcOrd="0" destOrd="0" parTransId="{E419532C-297A-4212-A3F0-60C61941ABE2}" sibTransId="{B3093441-DD70-41FA-BFC3-E5339E8CEB4F}"/>
    <dgm:cxn modelId="{7530F2C7-7B0D-4A43-9C22-F5C4C62D4E69}" type="presOf" srcId="{BFF15B69-D902-4F72-B9AE-66E2D49D54F1}" destId="{1B0DD625-7A17-4017-BCFB-B65661A721D0}" srcOrd="0" destOrd="0" presId="urn:microsoft.com/office/officeart/2005/8/layout/radial6"/>
    <dgm:cxn modelId="{771F42DD-EDEE-4BD5-8C41-0871D1C0FCB7}" type="presOf" srcId="{BE12E7F9-9334-497F-A2B0-6C95255D5BCE}" destId="{CF8F8F1E-3499-427D-8058-25237B488A6A}" srcOrd="0" destOrd="0" presId="urn:microsoft.com/office/officeart/2005/8/layout/radial6"/>
    <dgm:cxn modelId="{B2A57113-14F3-41D8-AE70-1C8F03631847}" type="presParOf" srcId="{7B9B61A0-7F8C-43FA-B482-815FC225B3CA}" destId="{72DF8D09-7DE4-4F73-830A-66D3963783E8}" srcOrd="0" destOrd="0" presId="urn:microsoft.com/office/officeart/2005/8/layout/radial6"/>
    <dgm:cxn modelId="{FA11BDA1-AD4A-4005-8C7F-7623548B12F5}" type="presParOf" srcId="{7B9B61A0-7F8C-43FA-B482-815FC225B3CA}" destId="{375F9D40-10EA-434A-BB7A-C08FB9E257F5}" srcOrd="1" destOrd="0" presId="urn:microsoft.com/office/officeart/2005/8/layout/radial6"/>
    <dgm:cxn modelId="{8E643AB2-A0A5-435C-921D-3FE84E96E96C}" type="presParOf" srcId="{7B9B61A0-7F8C-43FA-B482-815FC225B3CA}" destId="{B83EA067-C86C-422D-8D08-BF6011EBAAD2}" srcOrd="2" destOrd="0" presId="urn:microsoft.com/office/officeart/2005/8/layout/radial6"/>
    <dgm:cxn modelId="{5DEAE536-B097-4954-941D-7FA34F49C81A}" type="presParOf" srcId="{7B9B61A0-7F8C-43FA-B482-815FC225B3CA}" destId="{EE5E8C34-C4E6-4979-A04D-5ACD041E4EE0}" srcOrd="3" destOrd="0" presId="urn:microsoft.com/office/officeart/2005/8/layout/radial6"/>
    <dgm:cxn modelId="{916B0A72-7056-4277-B067-FE1D753E21EF}" type="presParOf" srcId="{7B9B61A0-7F8C-43FA-B482-815FC225B3CA}" destId="{1B0DD625-7A17-4017-BCFB-B65661A721D0}" srcOrd="4" destOrd="0" presId="urn:microsoft.com/office/officeart/2005/8/layout/radial6"/>
    <dgm:cxn modelId="{5232EE77-DC8D-49A5-8E01-A1F16CA2450D}" type="presParOf" srcId="{7B9B61A0-7F8C-43FA-B482-815FC225B3CA}" destId="{213BF060-9AB2-42F0-B7E3-1E43220A613B}" srcOrd="5" destOrd="0" presId="urn:microsoft.com/office/officeart/2005/8/layout/radial6"/>
    <dgm:cxn modelId="{EC9EE42C-0170-4F26-95AA-6C006697C85D}" type="presParOf" srcId="{7B9B61A0-7F8C-43FA-B482-815FC225B3CA}" destId="{F86F50F7-B94D-47DF-976C-B7378AAB91A8}" srcOrd="6" destOrd="0" presId="urn:microsoft.com/office/officeart/2005/8/layout/radial6"/>
    <dgm:cxn modelId="{57D38613-263D-43AC-B63D-B6EF6A4634BF}" type="presParOf" srcId="{7B9B61A0-7F8C-43FA-B482-815FC225B3CA}" destId="{C58BC0EA-C605-4A08-A3E6-6EB48B22C23F}" srcOrd="7" destOrd="0" presId="urn:microsoft.com/office/officeart/2005/8/layout/radial6"/>
    <dgm:cxn modelId="{C9D3006A-DF96-4F6D-9EBC-39F1FDCD3D75}" type="presParOf" srcId="{7B9B61A0-7F8C-43FA-B482-815FC225B3CA}" destId="{CC234E4E-7D8A-47C8-9C0F-0E5DD8C7F06E}" srcOrd="8" destOrd="0" presId="urn:microsoft.com/office/officeart/2005/8/layout/radial6"/>
    <dgm:cxn modelId="{25E2F194-026E-4CC4-B900-56F5DAD7736C}" type="presParOf" srcId="{7B9B61A0-7F8C-43FA-B482-815FC225B3CA}" destId="{CF8F8F1E-3499-427D-8058-25237B488A6A}" srcOrd="9" destOrd="0" presId="urn:microsoft.com/office/officeart/2005/8/layout/radial6"/>
    <dgm:cxn modelId="{0620ADB1-B86A-4E4F-82D6-3F69FB1DBBAF}" type="presParOf" srcId="{7B9B61A0-7F8C-43FA-B482-815FC225B3CA}" destId="{A8C318F4-031B-4FE5-893D-E409D7A0CEFD}" srcOrd="10" destOrd="0" presId="urn:microsoft.com/office/officeart/2005/8/layout/radial6"/>
    <dgm:cxn modelId="{91EA3CCD-8D04-49ED-A4D0-DA3DEDC7FBB4}" type="presParOf" srcId="{7B9B61A0-7F8C-43FA-B482-815FC225B3CA}" destId="{2E9D2DED-C760-40E8-84F3-54F4700BD985}" srcOrd="11" destOrd="0" presId="urn:microsoft.com/office/officeart/2005/8/layout/radial6"/>
    <dgm:cxn modelId="{9007CDB4-08CB-4CD6-9A56-7E609A748BE1}" type="presParOf" srcId="{7B9B61A0-7F8C-43FA-B482-815FC225B3CA}" destId="{9446AA17-93A6-4962-896A-39DFEF6C6B69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46AA17-93A6-4962-896A-39DFEF6C6B69}">
      <dsp:nvSpPr>
        <dsp:cNvPr id="0" name=""/>
        <dsp:cNvSpPr/>
      </dsp:nvSpPr>
      <dsp:spPr>
        <a:xfrm>
          <a:off x="1967462" y="610512"/>
          <a:ext cx="4079215" cy="4079215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8F8F1E-3499-427D-8058-25237B488A6A}">
      <dsp:nvSpPr>
        <dsp:cNvPr id="0" name=""/>
        <dsp:cNvSpPr/>
      </dsp:nvSpPr>
      <dsp:spPr>
        <a:xfrm>
          <a:off x="1967462" y="610512"/>
          <a:ext cx="4079215" cy="4079215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6F50F7-B94D-47DF-976C-B7378AAB91A8}">
      <dsp:nvSpPr>
        <dsp:cNvPr id="0" name=""/>
        <dsp:cNvSpPr/>
      </dsp:nvSpPr>
      <dsp:spPr>
        <a:xfrm>
          <a:off x="1967462" y="610512"/>
          <a:ext cx="4079215" cy="4079215"/>
        </a:xfrm>
        <a:prstGeom prst="blockArc">
          <a:avLst>
            <a:gd name="adj1" fmla="val 0"/>
            <a:gd name="adj2" fmla="val 54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5E8C34-C4E6-4979-A04D-5ACD041E4EE0}">
      <dsp:nvSpPr>
        <dsp:cNvPr id="0" name=""/>
        <dsp:cNvSpPr/>
      </dsp:nvSpPr>
      <dsp:spPr>
        <a:xfrm>
          <a:off x="1967462" y="610512"/>
          <a:ext cx="4079215" cy="4079215"/>
        </a:xfrm>
        <a:prstGeom prst="blockArc">
          <a:avLst>
            <a:gd name="adj1" fmla="val 16200000"/>
            <a:gd name="adj2" fmla="val 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DF8D09-7DE4-4F73-830A-66D3963783E8}">
      <dsp:nvSpPr>
        <dsp:cNvPr id="0" name=""/>
        <dsp:cNvSpPr/>
      </dsp:nvSpPr>
      <dsp:spPr>
        <a:xfrm>
          <a:off x="3067913" y="1710963"/>
          <a:ext cx="1878314" cy="18783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Connect</a:t>
          </a:r>
        </a:p>
      </dsp:txBody>
      <dsp:txXfrm>
        <a:off x="3342986" y="1986036"/>
        <a:ext cx="1328168" cy="1328168"/>
      </dsp:txXfrm>
    </dsp:sp>
    <dsp:sp modelId="{375F9D40-10EA-434A-BB7A-C08FB9E257F5}">
      <dsp:nvSpPr>
        <dsp:cNvPr id="0" name=""/>
        <dsp:cNvSpPr/>
      </dsp:nvSpPr>
      <dsp:spPr>
        <a:xfrm>
          <a:off x="3349660" y="436"/>
          <a:ext cx="1314820" cy="13148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Discover</a:t>
          </a:r>
        </a:p>
      </dsp:txBody>
      <dsp:txXfrm>
        <a:off x="3542211" y="192987"/>
        <a:ext cx="929718" cy="929718"/>
      </dsp:txXfrm>
    </dsp:sp>
    <dsp:sp modelId="{1B0DD625-7A17-4017-BCFB-B65661A721D0}">
      <dsp:nvSpPr>
        <dsp:cNvPr id="0" name=""/>
        <dsp:cNvSpPr/>
      </dsp:nvSpPr>
      <dsp:spPr>
        <a:xfrm>
          <a:off x="5341934" y="1992710"/>
          <a:ext cx="1314820" cy="13148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Skills</a:t>
          </a:r>
        </a:p>
      </dsp:txBody>
      <dsp:txXfrm>
        <a:off x="5534485" y="2185261"/>
        <a:ext cx="929718" cy="929718"/>
      </dsp:txXfrm>
    </dsp:sp>
    <dsp:sp modelId="{C58BC0EA-C605-4A08-A3E6-6EB48B22C23F}">
      <dsp:nvSpPr>
        <dsp:cNvPr id="0" name=""/>
        <dsp:cNvSpPr/>
      </dsp:nvSpPr>
      <dsp:spPr>
        <a:xfrm>
          <a:off x="3349660" y="3984984"/>
          <a:ext cx="1314820" cy="13148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Plan</a:t>
          </a:r>
        </a:p>
      </dsp:txBody>
      <dsp:txXfrm>
        <a:off x="3542211" y="4177535"/>
        <a:ext cx="929718" cy="929718"/>
      </dsp:txXfrm>
    </dsp:sp>
    <dsp:sp modelId="{A8C318F4-031B-4FE5-893D-E409D7A0CEFD}">
      <dsp:nvSpPr>
        <dsp:cNvPr id="0" name=""/>
        <dsp:cNvSpPr/>
      </dsp:nvSpPr>
      <dsp:spPr>
        <a:xfrm>
          <a:off x="1357386" y="1992710"/>
          <a:ext cx="1314820" cy="13148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Succeed</a:t>
          </a:r>
        </a:p>
      </dsp:txBody>
      <dsp:txXfrm>
        <a:off x="1549937" y="2185261"/>
        <a:ext cx="929718" cy="929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68418F8-B52F-4661-8ABA-69BB3ADD66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861" y="2160001"/>
            <a:ext cx="7920773" cy="99719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2444CB2-243C-41A0-8F6C-F772E768A3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861" y="3166992"/>
            <a:ext cx="7920774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SUB TITLE IN HERE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24475ED-B6F3-4114-A316-943C1E2B2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4319" y="6431961"/>
            <a:ext cx="2057400" cy="13849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C1F67E-6248-496F-8483-98A65C33F8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107" y="5538158"/>
            <a:ext cx="1508916" cy="10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18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just an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7627B42-6398-42C1-94CA-C124AC35B2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8601" y="1150618"/>
            <a:ext cx="8263493" cy="52143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1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A7B25A5-6B91-4CE2-93B8-754812DA02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494489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col text / med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7627B42-6398-42C1-94CA-C124AC35B2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44140" y="1150618"/>
            <a:ext cx="6007954" cy="52143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1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98B7640-2FBE-4B1B-93BB-80CDDCC614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801" y="1150619"/>
            <a:ext cx="2072459" cy="5214347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Graphs and graphics can be positioned over the grey box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7EECFAC-7182-49C4-A276-219F1E7C7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3144966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col text /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7627B42-6398-42C1-94CA-C124AC35B2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34840" y="1150618"/>
            <a:ext cx="4217254" cy="52143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1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98B7640-2FBE-4B1B-93BB-80CDDCC614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801" y="1150619"/>
            <a:ext cx="3855539" cy="5214347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E866B34-8A6C-492A-96F1-5F307C6EA6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88327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col text / ch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7627B42-6398-42C1-94CA-C124AC35B2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34840" y="1150618"/>
            <a:ext cx="4217254" cy="52143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1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98B7640-2FBE-4B1B-93BB-80CDDCC614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801" y="1150619"/>
            <a:ext cx="3855539" cy="2486367"/>
          </a:xfrm>
          <a:prstGeom prst="rect">
            <a:avLst/>
          </a:prstGeom>
        </p:spPr>
        <p:txBody>
          <a:bodyPr lIns="36000" tIns="36000" rIns="36000" bIns="36000" numCol="2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Charts, graphs and graphics can be positioned over the grey box.</a:t>
            </a:r>
            <a:br>
              <a:rPr lang="en-US" dirty="0"/>
            </a:b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br>
              <a:rPr lang="en-US" dirty="0"/>
            </a:br>
            <a:endParaRPr lang="en-US" dirty="0"/>
          </a:p>
          <a:p>
            <a:pPr lvl="0"/>
            <a:r>
              <a:rPr lang="en-US" dirty="0"/>
              <a:t>Body text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870E1B6-0ECF-4B89-8FAB-09D00538EB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8800" y="3873242"/>
            <a:ext cx="3855539" cy="2486367"/>
          </a:xfrm>
          <a:prstGeom prst="rect">
            <a:avLst/>
          </a:prstGeom>
        </p:spPr>
        <p:txBody>
          <a:bodyPr lIns="36000" tIns="36000" rIns="36000" bIns="36000"/>
          <a:lstStyle>
            <a:lvl1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5259958-3FB9-4566-8AB7-D98E4FCD49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1611611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3 colum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98B7640-2FBE-4B1B-93BB-80CDDCC614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801" y="1150619"/>
            <a:ext cx="2552519" cy="5214348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E768777-3248-42B2-85F9-58D5B20C6E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86030" y="1150618"/>
            <a:ext cx="2552519" cy="5214348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7E46CCE-0535-4E3E-9668-C3EC281E6A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83259" y="1150615"/>
            <a:ext cx="2869035" cy="5214348"/>
          </a:xfrm>
          <a:prstGeom prst="rect">
            <a:avLst/>
          </a:prstGeom>
        </p:spPr>
        <p:txBody>
          <a:bodyPr lIns="36000" tIns="36000" rIns="36000" bIns="36000"/>
          <a:lstStyle>
            <a:lvl1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9316F6E-405A-4A01-9184-79CC1058A9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1749459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row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98B7640-2FBE-4B1B-93BB-80CDDCC614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801" y="1150619"/>
            <a:ext cx="8263493" cy="2278381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Charts, graphs and graphics can be positioned over the grey box.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/>
              <a:t>Body text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7E46CCE-0535-4E3E-9668-C3EC281E6A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8801" y="3566179"/>
            <a:ext cx="8263493" cy="2798784"/>
          </a:xfrm>
          <a:prstGeom prst="rect">
            <a:avLst/>
          </a:prstGeom>
        </p:spPr>
        <p:txBody>
          <a:bodyPr lIns="36000" tIns="36000" rIns="36000" bIns="36000"/>
          <a:lstStyle>
            <a:lvl1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65438FC-7DE5-43FA-96AA-BA01B74D04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1639672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8601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9FC8E3CA-4735-4448-B024-8A121DADF8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5316" y="31797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A7A647E4-605B-4961-B4D2-DBA8850930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5317" y="41866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A brief overview of what you will</a:t>
            </a:r>
            <a:br>
              <a:rPr lang="en-US" dirty="0"/>
            </a:br>
            <a:r>
              <a:rPr lang="en-US" dirty="0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1365598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F192859-C46A-4829-96AF-7D408294B8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5316" y="31797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94ECEE5-5A94-4126-92B2-4FA9605C9D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5317" y="41866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A brief overview of what you will</a:t>
            </a:r>
            <a:br>
              <a:rPr lang="en-US" dirty="0"/>
            </a:br>
            <a:r>
              <a:rPr lang="en-US" dirty="0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385018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pi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D79BA80-1E7F-4F47-AF07-7A70474A6C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5316" y="31797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81FAF16-A8F7-4BA6-B2B7-5BF7AFA61E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5317" y="41866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A brief overview of what you will</a:t>
            </a:r>
            <a:br>
              <a:rPr lang="en-US" dirty="0"/>
            </a:br>
            <a:r>
              <a:rPr lang="en-US" dirty="0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77944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turquois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E406321-A4C9-4532-B695-2ECC82CCAE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5316" y="31797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1A37CB7-C061-4C30-8C0D-36C06AE611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5317" y="41866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A brief overview of what you will</a:t>
            </a:r>
            <a:br>
              <a:rPr lang="en-US" dirty="0"/>
            </a:br>
            <a:r>
              <a:rPr lang="en-US" dirty="0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938964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contents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2698E74-DBB1-4C41-81D5-108634391B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2378" y="1176736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01</a:t>
            </a:r>
          </a:p>
        </p:txBody>
      </p:sp>
      <p:sp>
        <p:nvSpPr>
          <p:cNvPr id="7" name="Text Placeholder 31">
            <a:extLst>
              <a:ext uri="{FF2B5EF4-FFF2-40B4-BE49-F238E27FC236}">
                <a16:creationId xmlns:a16="http://schemas.microsoft.com/office/drawing/2014/main" id="{27D262DD-86D2-472F-9233-2CA4C4F3C4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72378" y="1176734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8" name="Text Placeholder 31">
            <a:extLst>
              <a:ext uri="{FF2B5EF4-FFF2-40B4-BE49-F238E27FC236}">
                <a16:creationId xmlns:a16="http://schemas.microsoft.com/office/drawing/2014/main" id="{C0A8910E-3E33-41A3-816B-CD71BE1D50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72378" y="1445872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C7DBC2F-B4BA-4FA1-AC8F-C1FB5D329C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2378" y="1877243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02</a:t>
            </a:r>
          </a:p>
        </p:txBody>
      </p:sp>
      <p:sp>
        <p:nvSpPr>
          <p:cNvPr id="10" name="Text Placeholder 31">
            <a:extLst>
              <a:ext uri="{FF2B5EF4-FFF2-40B4-BE49-F238E27FC236}">
                <a16:creationId xmlns:a16="http://schemas.microsoft.com/office/drawing/2014/main" id="{E96BEFDD-99B7-4B7A-A883-501F05DEBE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72378" y="1877241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1" name="Text Placeholder 31">
            <a:extLst>
              <a:ext uri="{FF2B5EF4-FFF2-40B4-BE49-F238E27FC236}">
                <a16:creationId xmlns:a16="http://schemas.microsoft.com/office/drawing/2014/main" id="{8F24DFEC-E082-454B-B5C3-50F1E1DD32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72378" y="2146379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3A914CD-C11D-48A8-88E1-538FBD1096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2378" y="2577750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03</a:t>
            </a:r>
          </a:p>
        </p:txBody>
      </p:sp>
      <p:sp>
        <p:nvSpPr>
          <p:cNvPr id="15" name="Text Placeholder 31">
            <a:extLst>
              <a:ext uri="{FF2B5EF4-FFF2-40B4-BE49-F238E27FC236}">
                <a16:creationId xmlns:a16="http://schemas.microsoft.com/office/drawing/2014/main" id="{5E5D34B7-01F5-4524-B815-3E8FD22045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72378" y="2577748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6" name="Text Placeholder 31">
            <a:extLst>
              <a:ext uri="{FF2B5EF4-FFF2-40B4-BE49-F238E27FC236}">
                <a16:creationId xmlns:a16="http://schemas.microsoft.com/office/drawing/2014/main" id="{745E9020-E3D4-4B2E-AF64-3BC2BA8099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72378" y="2846886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6E31EB1E-53F8-4104-A8D0-0BEFB18961C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32378" y="3278255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04</a:t>
            </a:r>
          </a:p>
        </p:txBody>
      </p:sp>
      <p:sp>
        <p:nvSpPr>
          <p:cNvPr id="18" name="Text Placeholder 31">
            <a:extLst>
              <a:ext uri="{FF2B5EF4-FFF2-40B4-BE49-F238E27FC236}">
                <a16:creationId xmlns:a16="http://schemas.microsoft.com/office/drawing/2014/main" id="{3DEAAE69-8D81-471C-A294-06DD17336F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72378" y="3278255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9" name="Text Placeholder 31">
            <a:extLst>
              <a:ext uri="{FF2B5EF4-FFF2-40B4-BE49-F238E27FC236}">
                <a16:creationId xmlns:a16="http://schemas.microsoft.com/office/drawing/2014/main" id="{01E75DFE-469F-4162-BFD7-0AD3CC0605D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72378" y="3547393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16FACADA-AE0B-4A02-B7FE-F03E903A200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32378" y="3978763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05</a:t>
            </a:r>
          </a:p>
        </p:txBody>
      </p:sp>
      <p:sp>
        <p:nvSpPr>
          <p:cNvPr id="21" name="Text Placeholder 31">
            <a:extLst>
              <a:ext uri="{FF2B5EF4-FFF2-40B4-BE49-F238E27FC236}">
                <a16:creationId xmlns:a16="http://schemas.microsoft.com/office/drawing/2014/main" id="{1BE90D09-E40F-4E07-8A6C-C34ECB3A0C7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72378" y="3978762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2" name="Text Placeholder 31">
            <a:extLst>
              <a:ext uri="{FF2B5EF4-FFF2-40B4-BE49-F238E27FC236}">
                <a16:creationId xmlns:a16="http://schemas.microsoft.com/office/drawing/2014/main" id="{E8BCD20F-DF5A-4D1F-AB59-8992CCEB4E7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72378" y="4247900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2CA99EFB-8D03-4007-813F-E6174F0308E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32378" y="4679271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06</a:t>
            </a:r>
          </a:p>
        </p:txBody>
      </p:sp>
      <p:sp>
        <p:nvSpPr>
          <p:cNvPr id="24" name="Text Placeholder 31">
            <a:extLst>
              <a:ext uri="{FF2B5EF4-FFF2-40B4-BE49-F238E27FC236}">
                <a16:creationId xmlns:a16="http://schemas.microsoft.com/office/drawing/2014/main" id="{75297938-8904-4A58-BECE-919189BAA54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72378" y="4679269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5" name="Text Placeholder 31">
            <a:extLst>
              <a:ext uri="{FF2B5EF4-FFF2-40B4-BE49-F238E27FC236}">
                <a16:creationId xmlns:a16="http://schemas.microsoft.com/office/drawing/2014/main" id="{EF1B2FF4-CFE5-4357-917A-02669822510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72378" y="4948407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ABF0E3-1A7E-434D-B96E-F3343B8E07D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382592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1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25039EFD-26D4-4EFF-80C8-2DEC577006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32378" y="770472"/>
            <a:ext cx="1044375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32" name="Slide Number Placeholder 8">
            <a:extLst>
              <a:ext uri="{FF2B5EF4-FFF2-40B4-BE49-F238E27FC236}">
                <a16:creationId xmlns:a16="http://schemas.microsoft.com/office/drawing/2014/main" id="{6FBBA16B-4607-4475-9AA9-35D51BE89C52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20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contents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FF9A53DE-293F-4D46-94A3-8EB81742DF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2000" y="1079999"/>
            <a:ext cx="8220294" cy="5284967"/>
          </a:xfrm>
          <a:prstGeom prst="rect">
            <a:avLst/>
          </a:prstGeom>
        </p:spPr>
        <p:txBody>
          <a:bodyPr lIns="36000" tIns="36000" rIns="36000" bIns="36000" numCol="2" spcCol="360000"/>
          <a:lstStyle>
            <a:lvl1pPr marL="0" indent="0" algn="l" defTabSz="287993">
              <a:lnSpc>
                <a:spcPts val="1600"/>
              </a:lnSpc>
              <a:buNone/>
              <a:defRPr sz="1200" b="1"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00	Insert contents listing (2 columns)</a:t>
            </a:r>
          </a:p>
        </p:txBody>
      </p:sp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091B7A03-C365-4ED6-962E-93EA096F7A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044375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77805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just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6ABEA7B-7448-4E43-A7A4-3421CD2E27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DA22121-4331-41E2-B269-75755B80495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8801" y="1150618"/>
            <a:ext cx="8263493" cy="5214348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 dirty="0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3027451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1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0857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850A13-8E99-49E2-9165-C76685B082C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342" y="226559"/>
            <a:ext cx="838348" cy="57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997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ED99F8-E22C-4D15-85F7-8D466F90469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932" y="200297"/>
            <a:ext cx="812841" cy="55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86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1" r:id="rId3"/>
    <p:sldLayoutId id="2147483672" r:id="rId4"/>
    <p:sldLayoutId id="2147483670" r:id="rId5"/>
    <p:sldLayoutId id="2147483673" r:id="rId6"/>
    <p:sldLayoutId id="2147483674" r:id="rId7"/>
    <p:sldLayoutId id="2147483675" r:id="rId8"/>
    <p:sldLayoutId id="214748367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D35A2-212B-4253-8D50-FD1945F2BF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861" y="1424813"/>
            <a:ext cx="7920773" cy="1495794"/>
          </a:xfrm>
        </p:spPr>
        <p:txBody>
          <a:bodyPr/>
          <a:lstStyle/>
          <a:p>
            <a:r>
              <a:rPr lang="en-GB" dirty="0"/>
              <a:t>Supporting students through their study journey: the use of qualification wide Study Sites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D11A33-AC46-4B11-BB79-109359491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861" y="3076002"/>
            <a:ext cx="7920774" cy="1502976"/>
          </a:xfrm>
        </p:spPr>
        <p:txBody>
          <a:bodyPr/>
          <a:lstStyle/>
          <a:p>
            <a:r>
              <a:rPr lang="en-GB" b="1" dirty="0" err="1"/>
              <a:t>eSTEeM</a:t>
            </a:r>
            <a:r>
              <a:rPr lang="en-GB" b="1" dirty="0"/>
              <a:t> Conference 2021:</a:t>
            </a:r>
            <a:br>
              <a:rPr lang="en-GB" b="1" dirty="0"/>
            </a:br>
            <a:r>
              <a:rPr lang="en-GB" b="1" dirty="0"/>
              <a:t>STEM Scholarship for a Changing World – Disruption, Innovation and Impact</a:t>
            </a:r>
          </a:p>
          <a:p>
            <a:r>
              <a:rPr lang="en-GB" dirty="0"/>
              <a:t>31</a:t>
            </a:r>
            <a:r>
              <a:rPr lang="en-GB" baseline="30000" dirty="0"/>
              <a:t>st</a:t>
            </a:r>
            <a:r>
              <a:rPr lang="en-GB" dirty="0"/>
              <a:t> June, 2021</a:t>
            </a:r>
          </a:p>
          <a:p>
            <a:r>
              <a:rPr lang="en-GB" dirty="0"/>
              <a:t>Rachel Hilliam</a:t>
            </a:r>
          </a:p>
        </p:txBody>
      </p:sp>
    </p:spTree>
    <p:extLst>
      <p:ext uri="{BB962C8B-B14F-4D97-AF65-F5344CB8AC3E}">
        <p14:creationId xmlns:p14="http://schemas.microsoft.com/office/powerpoint/2010/main" val="448630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1A764C-A751-4EDA-A0DC-5F07861D5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112" y="1787948"/>
            <a:ext cx="5787152" cy="32821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A1F5A9-2273-4242-8C59-170371C34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55" y="552777"/>
            <a:ext cx="2870421" cy="553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977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ECACB72-3535-4C1F-B618-F4CBD214F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568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2E382D-831C-40FB-B5F7-DBB948DE93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5465" y="581891"/>
            <a:ext cx="2828257" cy="374072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 kern="1200" dirty="0">
                <a:latin typeface="+mj-lt"/>
                <a:ea typeface="+mj-ea"/>
                <a:cs typeface="+mj-cs"/>
              </a:rPr>
              <a:t>Mathematics and Statistics Study Site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7272AE-B15F-4A5F-8045-B0D2CDCA8D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465" y="4533020"/>
            <a:ext cx="2828257" cy="161293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kern="12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Succeed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CA3641-52E2-450D-944C-46DCAB45A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70" y="1616892"/>
            <a:ext cx="4411246" cy="349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051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ECACB72-3535-4C1F-B618-F4CBD214F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568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2E382D-831C-40FB-B5F7-DBB948DE93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5465" y="581891"/>
            <a:ext cx="2828257" cy="374072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 kern="1200" dirty="0">
                <a:latin typeface="+mj-lt"/>
                <a:ea typeface="+mj-ea"/>
                <a:cs typeface="+mj-cs"/>
              </a:rPr>
              <a:t>Mathematics and Statistics Study Site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7272AE-B15F-4A5F-8045-B0D2CDCA8D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465" y="4533020"/>
            <a:ext cx="2828257" cy="161293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kern="12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Connect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1FAEA0-3463-48E3-A5F6-FE240AC76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927" y="871869"/>
            <a:ext cx="3764930" cy="527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41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7272AE-B15F-4A5F-8045-B0D2CDCA8D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8801" y="1208010"/>
            <a:ext cx="7418105" cy="386874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US" sz="2400" kern="1200" dirty="0">
                <a:latin typeface="+mn-lt"/>
                <a:ea typeface="+mn-ea"/>
                <a:cs typeface="+mn-cs"/>
              </a:rPr>
              <a:t>Forums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2E382D-831C-40FB-B5F7-DBB948DE93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00" y="544317"/>
            <a:ext cx="5213888" cy="5508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 kern="1200" dirty="0">
                <a:latin typeface="+mj-lt"/>
                <a:ea typeface="+mj-ea"/>
                <a:cs typeface="+mj-cs"/>
              </a:rPr>
              <a:t>Connect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9D76E-9DFC-4960-B7E5-3505E0D8D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01" y="1850065"/>
            <a:ext cx="8263493" cy="4514901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dirty="0"/>
              <a:t>Mathematics and statistics advice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dirty="0"/>
              <a:t>Pre-module help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dirty="0"/>
              <a:t>Mathematics and statistics student discussions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dirty="0"/>
              <a:t>Mathematics, teaching and schools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1372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7C25FEB-594B-43F1-99A8-7D9412E8CA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6903" y="761442"/>
            <a:ext cx="7418105" cy="251999"/>
          </a:xfrm>
        </p:spPr>
        <p:txBody>
          <a:bodyPr/>
          <a:lstStyle/>
          <a:p>
            <a:r>
              <a:rPr lang="en-GB" sz="2400" dirty="0"/>
              <a:t>Number of daily unique visits from M&amp;S qualification students</a:t>
            </a:r>
          </a:p>
        </p:txBody>
      </p:sp>
      <p:pic>
        <p:nvPicPr>
          <p:cNvPr id="4098" name="Picture 2" descr="Time Series Plot of Daily">
            <a:extLst>
              <a:ext uri="{FF2B5EF4-FFF2-40B4-BE49-F238E27FC236}">
                <a16:creationId xmlns:a16="http://schemas.microsoft.com/office/drawing/2014/main" id="{2D3CC5E2-63B0-488F-AD27-7FD5B9F377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" r="1789"/>
          <a:stretch/>
        </p:blipFill>
        <p:spPr bwMode="auto">
          <a:xfrm>
            <a:off x="145882" y="2131827"/>
            <a:ext cx="8850173" cy="273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781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7272AE-B15F-4A5F-8045-B0D2CDCA8D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8801" y="1208010"/>
            <a:ext cx="7418105" cy="386874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US" sz="2400" dirty="0"/>
              <a:t>Initiatives to increase footfall</a:t>
            </a:r>
            <a:endParaRPr lang="en-US" sz="2400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2E382D-831C-40FB-B5F7-DBB948DE93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00" y="544317"/>
            <a:ext cx="5213888" cy="5508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 kern="1200" dirty="0">
                <a:latin typeface="+mj-lt"/>
                <a:ea typeface="+mj-ea"/>
                <a:cs typeface="+mj-cs"/>
              </a:rPr>
              <a:t>M&amp;S Study 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9D76E-9DFC-4960-B7E5-3505E0D8D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01" y="1850065"/>
            <a:ext cx="8263493" cy="4514901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dirty="0"/>
              <a:t>Embedded links into appropriate areas of the SS into MILLS messages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dirty="0"/>
              <a:t>Study Site outline on back of OU module contents checklist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dirty="0"/>
              <a:t>SS postcards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dirty="0"/>
              <a:t>Reinforcement by SST individual contact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dirty="0"/>
              <a:t>CAMEL in June (2020) to all students completing 19J highlighting 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dirty="0"/>
              <a:t>CAMEL in Aug (2020) to everyone registered on UG M&amp;S module for 20J pointing to DYM sub-pages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dirty="0"/>
              <a:t>Tweets, Student Hub Live etc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dirty="0" err="1"/>
              <a:t>OpenInterval</a:t>
            </a:r>
            <a:endParaRPr lang="en-GB" sz="20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0009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7C25FEB-594B-43F1-99A8-7D9412E8CA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6903" y="761442"/>
            <a:ext cx="7418105" cy="251999"/>
          </a:xfrm>
        </p:spPr>
        <p:txBody>
          <a:bodyPr/>
          <a:lstStyle/>
          <a:p>
            <a:r>
              <a:rPr lang="en-GB" sz="2400" dirty="0"/>
              <a:t>Recommendations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14A3DF-42E8-413E-BA7C-FED410C911F8}"/>
              </a:ext>
            </a:extLst>
          </p:cNvPr>
          <p:cNvSpPr/>
          <p:nvPr/>
        </p:nvSpPr>
        <p:spPr>
          <a:xfrm>
            <a:off x="300630" y="1109894"/>
            <a:ext cx="813998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400" dirty="0"/>
              <a:t>The structure of the site should be improved, in particular students find fixed headings unhelpful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400" dirty="0"/>
              <a:t>A site map and/or A-Z should be added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400" dirty="0"/>
              <a:t>Ability to edit the front page with links to help navigation around the site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400" dirty="0"/>
              <a:t>Student routing to the site needs to be more obvious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400" dirty="0"/>
              <a:t>Analytics needs to be improved</a:t>
            </a:r>
          </a:p>
          <a:p>
            <a:endParaRPr lang="en-GB" sz="2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400" dirty="0"/>
              <a:t>Briefing and training needs to take place for all SRF staff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400" dirty="0"/>
              <a:t>AL induction, staff development and CDSA need to include information about Study Site</a:t>
            </a:r>
          </a:p>
          <a:p>
            <a:endParaRPr lang="en-GB" sz="2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400" dirty="0"/>
              <a:t>Any School currently populating their site should involve SST staff in the development. </a:t>
            </a:r>
          </a:p>
        </p:txBody>
      </p:sp>
    </p:spTree>
    <p:extLst>
      <p:ext uri="{BB962C8B-B14F-4D97-AF65-F5344CB8AC3E}">
        <p14:creationId xmlns:p14="http://schemas.microsoft.com/office/powerpoint/2010/main" val="198836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7C25FEB-594B-43F1-99A8-7D9412E8CA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6903" y="761442"/>
            <a:ext cx="7418105" cy="251999"/>
          </a:xfrm>
        </p:spPr>
        <p:txBody>
          <a:bodyPr/>
          <a:lstStyle/>
          <a:p>
            <a:r>
              <a:rPr lang="en-GB" sz="2400" dirty="0"/>
              <a:t>Conclusion!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4C50BF-93D9-49AF-8CD3-5455647B3CD7}"/>
              </a:ext>
            </a:extLst>
          </p:cNvPr>
          <p:cNvSpPr/>
          <p:nvPr/>
        </p:nvSpPr>
        <p:spPr>
          <a:xfrm>
            <a:off x="707065" y="1531088"/>
            <a:ext cx="772986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>
                <a:latin typeface="Calibri" panose="020F0502020204030204" pitchFamily="34" charset="0"/>
                <a:ea typeface="Times New Roman" panose="02020603050405020304" pitchFamily="18" charset="0"/>
              </a:rPr>
              <a:t>The Study Site is an amazing resource with a great deal of information about M&amp;S modules, and qualifications, collected together in one place. It does much better than many OU websites in having everything (for M&amp;S students) all together in one place, without having to scroll through reams of generic information first.</a:t>
            </a:r>
          </a:p>
          <a:p>
            <a:endParaRPr lang="en-GB" sz="2800" i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GB" sz="2800" i="1" dirty="0">
                <a:latin typeface="Calibri" panose="020F0502020204030204" pitchFamily="34" charset="0"/>
                <a:ea typeface="Times New Roman" panose="02020603050405020304" pitchFamily="18" charset="0"/>
              </a:rPr>
              <a:t>I just wish it was more obvious, need it to stop being a hidden gem!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519870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D8A04-935C-4320-8757-9C02B0901F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861" y="3179701"/>
            <a:ext cx="7920773" cy="498598"/>
          </a:xfrm>
        </p:spPr>
        <p:txBody>
          <a:bodyPr/>
          <a:lstStyle/>
          <a:p>
            <a:pPr algn="ctr"/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12620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DD217A4-DFF6-4476-ADE3-B6DD52CB36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2400" dirty="0"/>
              <a:t>The Mathematics and Statistics Study Site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AF9F93-6376-4976-8F25-58B46E3B7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392" y="1119768"/>
            <a:ext cx="7521822" cy="565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881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75845D-6D6F-4635-BD92-BB6EC4E12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904" y="544317"/>
            <a:ext cx="5213888" cy="465776"/>
          </a:xfrm>
        </p:spPr>
        <p:txBody>
          <a:bodyPr/>
          <a:lstStyle/>
          <a:p>
            <a:r>
              <a:rPr lang="en-GB" sz="2400" dirty="0"/>
              <a:t>Study Site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39DE4BF-1096-470A-BD00-99DE62AFB9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4384917"/>
              </p:ext>
            </p:extLst>
          </p:nvPr>
        </p:nvGraphicFramePr>
        <p:xfrm>
          <a:off x="564929" y="1289887"/>
          <a:ext cx="8014141" cy="5300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4489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BECACB72-3535-4C1F-B618-F4CBD214F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568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2E382D-831C-40FB-B5F7-DBB948DE93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5465" y="581892"/>
            <a:ext cx="2828257" cy="249091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 kern="1200" dirty="0">
                <a:latin typeface="+mj-lt"/>
                <a:ea typeface="+mj-ea"/>
                <a:cs typeface="+mj-cs"/>
              </a:rPr>
              <a:t>Mathematics and Statistics Study Site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7272AE-B15F-4A5F-8045-B0D2CDCA8D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465" y="3072810"/>
            <a:ext cx="2828257" cy="202018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kern="12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Discover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86A650-2178-45A7-913C-F3C23DBE3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70" y="1269590"/>
            <a:ext cx="4411246" cy="418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097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BECACB72-3535-4C1F-B618-F4CBD214F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568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2E382D-831C-40FB-B5F7-DBB948DE93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5465" y="581892"/>
            <a:ext cx="2828257" cy="10023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 kern="1200" dirty="0">
                <a:latin typeface="+mj-lt"/>
                <a:ea typeface="+mj-ea"/>
                <a:cs typeface="+mj-cs"/>
              </a:rPr>
              <a:t>Discover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7272AE-B15F-4A5F-8045-B0D2CDCA8D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465" y="1584252"/>
            <a:ext cx="2828257" cy="261560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kern="12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Discover your module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B8825A-5F94-4FBD-9A26-399EEE6FE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318" y="756392"/>
            <a:ext cx="4538027" cy="570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069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3DA025-ACD6-404D-A81E-82403DF66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989" y="643466"/>
            <a:ext cx="6652021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004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ECACB72-3535-4C1F-B618-F4CBD214F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568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2E382D-831C-40FB-B5F7-DBB948DE93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5465" y="581892"/>
            <a:ext cx="2828257" cy="268230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 kern="1200" dirty="0">
                <a:latin typeface="+mj-lt"/>
                <a:ea typeface="+mj-ea"/>
                <a:cs typeface="+mj-cs"/>
              </a:rPr>
              <a:t>Mathematics and Statistics Study Site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7272AE-B15F-4A5F-8045-B0D2CDCA8D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465" y="3429000"/>
            <a:ext cx="2828257" cy="188727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kern="12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Skills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923776-90D6-4DD0-AF95-1DE59F332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70" y="1190078"/>
            <a:ext cx="4411246" cy="434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092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ECACB72-3535-4C1F-B618-F4CBD214F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568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2E382D-831C-40FB-B5F7-DBB948DE93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5465" y="581891"/>
            <a:ext cx="2828257" cy="261850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 kern="1200" dirty="0">
                <a:latin typeface="+mj-lt"/>
                <a:ea typeface="+mj-ea"/>
                <a:cs typeface="+mj-cs"/>
              </a:rPr>
              <a:t>Mathematics and Statistics Study Site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7272AE-B15F-4A5F-8045-B0D2CDCA8D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465" y="3317358"/>
            <a:ext cx="2828257" cy="282859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kern="12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Plan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E6B421-E638-4E3A-BD36-B2758FC31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70" y="1381742"/>
            <a:ext cx="4411246" cy="396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751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ECACB72-3535-4C1F-B618-F4CBD214F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568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2E382D-831C-40FB-B5F7-DBB948DE93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5465" y="581891"/>
            <a:ext cx="2828257" cy="174308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 kern="1200" dirty="0">
                <a:latin typeface="+mj-lt"/>
                <a:ea typeface="+mj-ea"/>
                <a:cs typeface="+mj-cs"/>
              </a:rPr>
              <a:t>Plan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7272AE-B15F-4A5F-8045-B0D2CDCA8D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465" y="2636874"/>
            <a:ext cx="2828257" cy="259434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Pre-requisite knowledge for modules</a:t>
            </a:r>
            <a:endParaRPr lang="en-US" sz="2400" kern="12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06A055-148C-4A27-B9AA-72940E4A9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69" y="862073"/>
            <a:ext cx="4411246" cy="551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791051"/>
      </p:ext>
    </p:extLst>
  </p:cSld>
  <p:clrMapOvr>
    <a:masterClrMapping/>
  </p:clrMapOvr>
</p:sld>
</file>

<file path=ppt/theme/theme1.xml><?xml version="1.0" encoding="utf-8"?>
<a:theme xmlns:a="http://schemas.openxmlformats.org/drawingml/2006/main" name="OU Title">
  <a:themeElements>
    <a:clrScheme name="OU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4B9B"/>
      </a:accent1>
      <a:accent2>
        <a:srgbClr val="ED2891"/>
      </a:accent2>
      <a:accent3>
        <a:srgbClr val="00B7B2"/>
      </a:accent3>
      <a:accent4>
        <a:srgbClr val="F26522"/>
      </a:accent4>
      <a:accent5>
        <a:srgbClr val="FFD400"/>
      </a:accent5>
      <a:accent6>
        <a:srgbClr val="716FB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U Section">
  <a:themeElements>
    <a:clrScheme name="OU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4B9B"/>
      </a:accent1>
      <a:accent2>
        <a:srgbClr val="ED2891"/>
      </a:accent2>
      <a:accent3>
        <a:srgbClr val="00B7B2"/>
      </a:accent3>
      <a:accent4>
        <a:srgbClr val="F26522"/>
      </a:accent4>
      <a:accent5>
        <a:srgbClr val="FFD400"/>
      </a:accent5>
      <a:accent6>
        <a:srgbClr val="716FB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U Layouts">
  <a:themeElements>
    <a:clrScheme name="OU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4B9B"/>
      </a:accent1>
      <a:accent2>
        <a:srgbClr val="ED2891"/>
      </a:accent2>
      <a:accent3>
        <a:srgbClr val="00B7B2"/>
      </a:accent3>
      <a:accent4>
        <a:srgbClr val="F26522"/>
      </a:accent4>
      <a:accent5>
        <a:srgbClr val="FFD400"/>
      </a:accent5>
      <a:accent6>
        <a:srgbClr val="716FB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1343</TotalTime>
  <Words>375</Words>
  <Application>Microsoft Office PowerPoint</Application>
  <PresentationFormat>On-screen Show (4:3)</PresentationFormat>
  <Paragraphs>59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OU Title</vt:lpstr>
      <vt:lpstr>OU Section</vt:lpstr>
      <vt:lpstr>OU Layouts</vt:lpstr>
      <vt:lpstr>Supporting students through their study journey: the use of qualification wide Study Sites</vt:lpstr>
      <vt:lpstr>PowerPoint Presentation</vt:lpstr>
      <vt:lpstr>Study Site</vt:lpstr>
      <vt:lpstr>Mathematics and Statistics Study Site</vt:lpstr>
      <vt:lpstr>Discover</vt:lpstr>
      <vt:lpstr>PowerPoint Presentation</vt:lpstr>
      <vt:lpstr>Mathematics and Statistics Study Site</vt:lpstr>
      <vt:lpstr>Mathematics and Statistics Study Site</vt:lpstr>
      <vt:lpstr>Plan</vt:lpstr>
      <vt:lpstr>PowerPoint Presentation</vt:lpstr>
      <vt:lpstr>Mathematics and Statistics Study Site</vt:lpstr>
      <vt:lpstr>Mathematics and Statistics Study Site</vt:lpstr>
      <vt:lpstr>Connect</vt:lpstr>
      <vt:lpstr>PowerPoint Presentation</vt:lpstr>
      <vt:lpstr>M&amp;S Study Site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Austin</dc:creator>
  <cp:lastModifiedBy>Diane.Ford</cp:lastModifiedBy>
  <cp:revision>109</cp:revision>
  <dcterms:created xsi:type="dcterms:W3CDTF">2017-12-14T14:52:50Z</dcterms:created>
  <dcterms:modified xsi:type="dcterms:W3CDTF">2021-07-12T12:02:58Z</dcterms:modified>
</cp:coreProperties>
</file>