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8122"/>
    <p:restoredTop sz="94688"/>
  </p:normalViewPr>
  <p:slideViewPr>
    <p:cSldViewPr snapToGrid="0" snapToObjects="1">
      <p:cViewPr varScale="1">
        <p:scale>
          <a:sx n="73" d="100"/>
          <a:sy n="73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ites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ites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ites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urvey%20analysis\results-for-study-website-2020-03-04Annotat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urvey%20analysis\results-for-study-website-2020-03-04Annotat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urvey%20analysis\results-for-study-website-2020-03-04Annotat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urvey%20analysis\results-for-study-website-2020-03-04Annotat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ml2\Desktop\StudySiteSurveyetc\Survey%20analysis\results-for-study-website-2020-03-04Annotat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Total Views 18/19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2979942381713"/>
          <c:y val="0.19489929154880559"/>
          <c:w val="0.72954330708661419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Sheet2!$J$57:$Q$57</c:f>
              <c:strCache>
                <c:ptCount val="8"/>
                <c:pt idx="0">
                  <c:v>C&amp;IT</c:v>
                </c:pt>
                <c:pt idx="1">
                  <c:v>Design</c:v>
                </c:pt>
                <c:pt idx="2">
                  <c:v>Engineering</c:v>
                </c:pt>
                <c:pt idx="3">
                  <c:v>Environment</c:v>
                </c:pt>
                <c:pt idx="4">
                  <c:v>Maths</c:v>
                </c:pt>
                <c:pt idx="5">
                  <c:v>Combined STEM</c:v>
                </c:pt>
                <c:pt idx="6">
                  <c:v>Physics</c:v>
                </c:pt>
                <c:pt idx="7">
                  <c:v>Science</c:v>
                </c:pt>
              </c:strCache>
            </c:strRef>
          </c:cat>
          <c:val>
            <c:numRef>
              <c:f>Sheet2!$J$58:$Q$58</c:f>
              <c:numCache>
                <c:formatCode>General</c:formatCode>
                <c:ptCount val="8"/>
                <c:pt idx="0">
                  <c:v>64812</c:v>
                </c:pt>
                <c:pt idx="1">
                  <c:v>8854</c:v>
                </c:pt>
                <c:pt idx="2">
                  <c:v>35515</c:v>
                </c:pt>
                <c:pt idx="3">
                  <c:v>23569</c:v>
                </c:pt>
                <c:pt idx="4">
                  <c:v>58772</c:v>
                </c:pt>
                <c:pt idx="5">
                  <c:v>9458</c:v>
                </c:pt>
                <c:pt idx="6">
                  <c:v>786</c:v>
                </c:pt>
                <c:pt idx="7">
                  <c:v>54652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01-9C4E-A31F-AD86AE8E4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38519791"/>
        <c:axId val="738521439"/>
      </c:barChart>
      <c:catAx>
        <c:axId val="7385197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521439"/>
        <c:crosses val="autoZero"/>
        <c:auto val="1"/>
        <c:lblAlgn val="ctr"/>
        <c:lblOffset val="100"/>
        <c:noMultiLvlLbl val="0"/>
      </c:catAx>
      <c:valAx>
        <c:axId val="738521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519791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Average weekly views 18/19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Sheet2!$J$55:$Q$55</c:f>
              <c:strCache>
                <c:ptCount val="8"/>
                <c:pt idx="0">
                  <c:v>C&amp;IT</c:v>
                </c:pt>
                <c:pt idx="1">
                  <c:v>Design</c:v>
                </c:pt>
                <c:pt idx="2">
                  <c:v>Engineering</c:v>
                </c:pt>
                <c:pt idx="3">
                  <c:v>Environment</c:v>
                </c:pt>
                <c:pt idx="4">
                  <c:v>Maths</c:v>
                </c:pt>
                <c:pt idx="5">
                  <c:v>Combined STEM</c:v>
                </c:pt>
                <c:pt idx="6">
                  <c:v>Physics</c:v>
                </c:pt>
                <c:pt idx="7">
                  <c:v>Science</c:v>
                </c:pt>
              </c:strCache>
            </c:strRef>
          </c:cat>
          <c:val>
            <c:numRef>
              <c:f>Sheet2!$J$56:$Q$56</c:f>
              <c:numCache>
                <c:formatCode>0</c:formatCode>
                <c:ptCount val="8"/>
                <c:pt idx="0">
                  <c:v>1222.867924528302</c:v>
                </c:pt>
                <c:pt idx="1">
                  <c:v>167.0566037735849</c:v>
                </c:pt>
                <c:pt idx="2">
                  <c:v>670.09433962264154</c:v>
                </c:pt>
                <c:pt idx="3">
                  <c:v>444.69811320754718</c:v>
                </c:pt>
                <c:pt idx="4">
                  <c:v>1108.9056603773586</c:v>
                </c:pt>
                <c:pt idx="5">
                  <c:v>178.45283018867926</c:v>
                </c:pt>
                <c:pt idx="6">
                  <c:v>14.830188679245284</c:v>
                </c:pt>
                <c:pt idx="7">
                  <c:v>1031.1698113207547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D-4E40-B3C5-BAE1B78ED6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42283519"/>
        <c:axId val="742288847"/>
      </c:barChart>
      <c:catAx>
        <c:axId val="7422835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288847"/>
        <c:crosses val="autoZero"/>
        <c:auto val="1"/>
        <c:lblAlgn val="ctr"/>
        <c:lblOffset val="100"/>
        <c:noMultiLvlLbl val="0"/>
      </c:catAx>
      <c:valAx>
        <c:axId val="74228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283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Normalised views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Sheet2!$B$55:$I$55</c:f>
              <c:strCache>
                <c:ptCount val="8"/>
                <c:pt idx="0">
                  <c:v>C&amp;IT</c:v>
                </c:pt>
                <c:pt idx="1">
                  <c:v>Design</c:v>
                </c:pt>
                <c:pt idx="2">
                  <c:v>Engineering</c:v>
                </c:pt>
                <c:pt idx="3">
                  <c:v>Environment</c:v>
                </c:pt>
                <c:pt idx="4">
                  <c:v>Maths</c:v>
                </c:pt>
                <c:pt idx="5">
                  <c:v>Combined STEM</c:v>
                </c:pt>
                <c:pt idx="6">
                  <c:v>Physics</c:v>
                </c:pt>
                <c:pt idx="7">
                  <c:v>Science</c:v>
                </c:pt>
              </c:strCache>
            </c:strRef>
          </c:cat>
          <c:val>
            <c:numRef>
              <c:f>Sheet2!$B$56:$I$56</c:f>
              <c:numCache>
                <c:formatCode>0.00</c:formatCode>
                <c:ptCount val="8"/>
                <c:pt idx="0">
                  <c:v>0.14886792452830191</c:v>
                </c:pt>
                <c:pt idx="1">
                  <c:v>0.15716981132075472</c:v>
                </c:pt>
                <c:pt idx="2">
                  <c:v>0.17056603773584911</c:v>
                </c:pt>
                <c:pt idx="3">
                  <c:v>0.31519230769230766</c:v>
                </c:pt>
                <c:pt idx="4">
                  <c:v>0.45849056603773586</c:v>
                </c:pt>
                <c:pt idx="5">
                  <c:v>0.10886792452830193</c:v>
                </c:pt>
                <c:pt idx="6">
                  <c:v>2.6415094339622643E-3</c:v>
                </c:pt>
                <c:pt idx="7">
                  <c:v>0.37981132075471696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B-7C47-ADFD-077B0A597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42338271"/>
        <c:axId val="742339919"/>
      </c:barChart>
      <c:catAx>
        <c:axId val="742338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339919"/>
        <c:crosses val="autoZero"/>
        <c:auto val="1"/>
        <c:lblAlgn val="ctr"/>
        <c:lblOffset val="100"/>
        <c:noMultiLvlLbl val="0"/>
      </c:catAx>
      <c:valAx>
        <c:axId val="7423399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338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Helpfulness of subject sites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Helpfulness!$B$29:$F$29</c:f>
              <c:strCache>
                <c:ptCount val="5"/>
                <c:pt idx="0">
                  <c:v>Not at all</c:v>
                </c:pt>
                <c:pt idx="1">
                  <c:v>Not helpful</c:v>
                </c:pt>
                <c:pt idx="2">
                  <c:v>Neutral</c:v>
                </c:pt>
                <c:pt idx="3">
                  <c:v>Helpful </c:v>
                </c:pt>
                <c:pt idx="4">
                  <c:v>Very helpful</c:v>
                </c:pt>
              </c:strCache>
            </c:strRef>
          </c:cat>
          <c:val>
            <c:numRef>
              <c:f>Helpfulness!$B$30:$F$30</c:f>
              <c:numCache>
                <c:formatCode>0</c:formatCode>
                <c:ptCount val="5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2E-E54A-830A-D7F52A047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94692976"/>
        <c:axId val="14713359"/>
      </c:barChart>
      <c:catAx>
        <c:axId val="2094692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3359"/>
        <c:crosses val="autoZero"/>
        <c:auto val="1"/>
        <c:lblAlgn val="ctr"/>
        <c:lblOffset val="100"/>
        <c:noMultiLvlLbl val="0"/>
      </c:catAx>
      <c:valAx>
        <c:axId val="147133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469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Range of information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'Range of info'!$C$29:$G$29</c:f>
              <c:strCache>
                <c:ptCount val="5"/>
                <c:pt idx="0">
                  <c:v>Poor</c:v>
                </c:pt>
                <c:pt idx="1">
                  <c:v>Lacking</c:v>
                </c:pt>
                <c:pt idx="2">
                  <c:v>Neutral</c:v>
                </c:pt>
                <c:pt idx="3">
                  <c:v>OK</c:v>
                </c:pt>
                <c:pt idx="4">
                  <c:v>Good</c:v>
                </c:pt>
              </c:strCache>
            </c:strRef>
          </c:cat>
          <c:val>
            <c:numRef>
              <c:f>'Range of info'!$C$30:$G$30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70-8941-AD00-15067CA03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3473775"/>
        <c:axId val="43475423"/>
      </c:barChart>
      <c:catAx>
        <c:axId val="434737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75423"/>
        <c:crosses val="autoZero"/>
        <c:auto val="1"/>
        <c:lblAlgn val="ctr"/>
        <c:lblOffset val="100"/>
        <c:noMultiLvlLbl val="0"/>
      </c:catAx>
      <c:valAx>
        <c:axId val="434754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73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Quality</a:t>
            </a:r>
            <a:r>
              <a:rPr lang="en-GB" baseline="0"/>
              <a:t> of information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'Quality of information'!$B$29:$F$29</c:f>
              <c:strCache>
                <c:ptCount val="5"/>
                <c:pt idx="0">
                  <c:v>Poor</c:v>
                </c:pt>
                <c:pt idx="1">
                  <c:v>Not good</c:v>
                </c:pt>
                <c:pt idx="2">
                  <c:v>Neutral</c:v>
                </c:pt>
                <c:pt idx="3">
                  <c:v>Quite good</c:v>
                </c:pt>
                <c:pt idx="4">
                  <c:v>Good</c:v>
                </c:pt>
              </c:strCache>
            </c:strRef>
          </c:cat>
          <c:val>
            <c:numRef>
              <c:f>'Quality of information'!$B$30:$F$30</c:f>
              <c:numCache>
                <c:formatCode>0</c:formatCode>
                <c:ptCount val="5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9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2E-0647-826A-032A6CBA9E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77860879"/>
        <c:axId val="77862527"/>
      </c:barChart>
      <c:catAx>
        <c:axId val="77860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62527"/>
        <c:crosses val="autoZero"/>
        <c:auto val="1"/>
        <c:lblAlgn val="ctr"/>
        <c:lblOffset val="100"/>
        <c:noMultiLvlLbl val="0"/>
      </c:catAx>
      <c:valAx>
        <c:axId val="77862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60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Contribution to sense of community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Community!$C$29:$G$29</c:f>
              <c:strCache>
                <c:ptCount val="5"/>
                <c:pt idx="0">
                  <c:v>No sense</c:v>
                </c:pt>
                <c:pt idx="1">
                  <c:v>Not much sense</c:v>
                </c:pt>
                <c:pt idx="2">
                  <c:v>Neutral</c:v>
                </c:pt>
                <c:pt idx="3">
                  <c:v>Some sense</c:v>
                </c:pt>
                <c:pt idx="4">
                  <c:v>Strong sense</c:v>
                </c:pt>
              </c:strCache>
            </c:strRef>
          </c:cat>
          <c:val>
            <c:numRef>
              <c:f>Community!$C$30:$G$30</c:f>
              <c:numCache>
                <c:formatCode>0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4-964E-87FF-00743A76B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942255"/>
        <c:axId val="10771983"/>
      </c:barChart>
      <c:catAx>
        <c:axId val="42942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71983"/>
        <c:crosses val="autoZero"/>
        <c:auto val="1"/>
        <c:lblAlgn val="ctr"/>
        <c:lblOffset val="100"/>
        <c:noMultiLvlLbl val="0"/>
      </c:catAx>
      <c:valAx>
        <c:axId val="10771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42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Identification</a:t>
            </a:r>
            <a:r>
              <a:rPr lang="en-GB" baseline="0"/>
              <a:t> with subject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Identify!$C$30:$G$30</c:f>
              <c:strCache>
                <c:ptCount val="5"/>
                <c:pt idx="0">
                  <c:v>No sense</c:v>
                </c:pt>
                <c:pt idx="1">
                  <c:v>Not much sense</c:v>
                </c:pt>
                <c:pt idx="2">
                  <c:v>Neutral</c:v>
                </c:pt>
                <c:pt idx="3">
                  <c:v>Some sense</c:v>
                </c:pt>
                <c:pt idx="4">
                  <c:v>Strong sense</c:v>
                </c:pt>
              </c:strCache>
            </c:strRef>
          </c:cat>
          <c:val>
            <c:numRef>
              <c:f>Identify!$C$31:$G$31</c:f>
              <c:numCache>
                <c:formatCode>0</c:formatCode>
                <c:ptCount val="5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8E-5F47-B94B-95E7A576A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8149759"/>
        <c:axId val="78151407"/>
      </c:barChart>
      <c:catAx>
        <c:axId val="78149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51407"/>
        <c:crosses val="autoZero"/>
        <c:auto val="1"/>
        <c:lblAlgn val="ctr"/>
        <c:lblOffset val="100"/>
        <c:noMultiLvlLbl val="0"/>
      </c:catAx>
      <c:valAx>
        <c:axId val="781514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49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963F3-4B9C-A446-AD3F-BC8800B237D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41E34-2347-2444-88AD-B23E9D1AA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41E34-2347-2444-88AD-B23E9D1AA0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6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7E21-B8D2-7943-A150-24CBF4F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CED75-C5B9-0244-8CB1-EE2F1ACDA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29F84-ECA5-BB49-A577-03FF7D261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C46F1-ECFE-E94F-B002-F1A9D093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4488A-6206-3B4F-9B25-B144DE84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5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38CF6-E53D-7641-82FB-C246708D2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2770C-D5CF-A44D-84A5-6B1E0865A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8531B-938D-FE44-8181-7CC91FE0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92851-5FB7-7242-A90E-F763A7CB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E9F71-B3C5-B44F-B61B-F405E4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4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7BB28-B326-CA4D-BC04-8AB7793DE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84906-1612-A647-9613-A71B21477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A7C01-F973-614F-AF25-9232CAB9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46E66-DDD5-F64C-BB25-C94FEE55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8DF82-59BB-AC42-ACE2-81796AC77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4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23EF-2EA6-F049-AA63-75A8357A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F8E80-7696-F04A-A36B-464B62B9E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40B0F-8438-7C4C-BAB0-86B2C637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EDA49-38E5-8F4D-A671-676CE872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FDDC7-AD99-8349-A6EC-335D9709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DE74B-D2A2-4447-84BD-9EE53F151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EDAB1-CA6E-2841-B2B8-7B20D36F2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FC270-1BFC-E145-A5B3-665BF760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CD709-C600-CE41-8251-C3842DD0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99DE1-FD1F-9C42-B6AE-6FA16AE8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8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953F-2022-F545-9CC4-A0495A39D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AAA54-BE43-6C4E-B959-B17900C30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E0FCD-1DE4-3647-AE86-8631BB655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CA610-31CB-494C-B0E4-5CEFBB9F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8153C-6A06-934A-8AAE-55555E84B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52C32-239E-0B4B-ADF1-D9703EFE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C1AD5-E0B2-DA49-ADD9-3512DE5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C89C2-EFD8-E04D-9DB8-52395A77F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86820-2830-7840-81C5-8A0C83EDB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28AA6-039E-6944-A13B-5C71C0BE9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20957-0F2C-9F45-86D2-2AE890221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06815-59AA-EB4B-BBB1-421A40A8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71FED-16FD-BF48-9DD5-E6BE591C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064E1-F559-0842-9D2A-95F2862A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0676-325B-4F47-8728-C89E07D9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A635A-FBE7-AA47-B132-31261417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EF467-B25F-EF46-A544-9F4DB77B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DB8A31-FE6E-B34C-8C25-38B897307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0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FA0A2C-D481-2542-BC31-170BF263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4C31D-EC40-7A43-9F6E-ABA39475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2EBDA-2806-F340-93D4-C14B1C89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8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E1171-19D1-9E49-9394-CF1B22357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F0F3C-7858-1944-B447-171B185B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76599-3BBA-8145-ACF5-186128859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C431F-EC29-584B-9C78-3472864A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85F8F-14BD-B849-9E2B-22CADD7D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7F2A0-ECF3-644A-B4A4-A22A2FA3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0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1642-BBE4-B142-9D65-AE00B158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C05063-8718-FB4D-AC45-22BC2CD5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94E71-CAB1-BA46-9DC0-988ACB858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291C9-8314-E845-8417-EB89EC5A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E80D8-1064-014C-BB8D-AB94FD84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80FB7-0CBD-CE49-981D-02B5B268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6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1A11E5-1F8D-6546-8854-E43A2D822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EB11C-FB78-3740-ABAB-B6A85013E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5522D-D505-E647-AEC7-D79C4B431D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5DCA-FDF4-654C-8F07-A2824CB94786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693AF-E1EF-4741-8CBB-B35250795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B1CC8-78DE-AE4D-9F63-F3FDCE50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7CCF-CBEB-0D41-B60F-604BBD9F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EC249-C403-7E49-8BAB-B54A1EDD7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STEM Subject/Study Sites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1072E-84B0-214D-B3E4-756DA4732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Georgy Holden</a:t>
            </a:r>
          </a:p>
        </p:txBody>
      </p:sp>
    </p:spTree>
    <p:extLst>
      <p:ext uri="{BB962C8B-B14F-4D97-AF65-F5344CB8AC3E}">
        <p14:creationId xmlns:p14="http://schemas.microsoft.com/office/powerpoint/2010/main" val="168022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15320" cy="1325563"/>
          </a:xfrm>
        </p:spPr>
        <p:txBody>
          <a:bodyPr/>
          <a:lstStyle/>
          <a:p>
            <a:r>
              <a:rPr lang="en-US" dirty="0"/>
              <a:t>What students say about their use of the sites: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79F390-0B2F-654B-8ADD-2FFD5B7E7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701150"/>
              </p:ext>
            </p:extLst>
          </p:nvPr>
        </p:nvGraphicFramePr>
        <p:xfrm>
          <a:off x="838200" y="1365568"/>
          <a:ext cx="10515600" cy="5244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490">
                  <a:extLst>
                    <a:ext uri="{9D8B030D-6E8A-4147-A177-3AD203B41FA5}">
                      <a16:colId xmlns:a16="http://schemas.microsoft.com/office/drawing/2014/main" val="313396263"/>
                    </a:ext>
                  </a:extLst>
                </a:gridCol>
                <a:gridCol w="8896110">
                  <a:extLst>
                    <a:ext uri="{9D8B030D-6E8A-4147-A177-3AD203B41FA5}">
                      <a16:colId xmlns:a16="http://schemas.microsoft.com/office/drawing/2014/main" val="2003213991"/>
                    </a:ext>
                  </a:extLst>
                </a:gridCol>
              </a:tblGrid>
              <a:tr h="208975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Maths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use it to find out what my next deadlines are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like to review my past module topics to revise for upcoming modules. Also, I like the succeed tab when I am daydreaming about what I will do with my degree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The 'Connect', "Discover', 'Skills' etc menu, with submenus give an easy access to the information. And the site is up to date. All the links are working for example.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like the new design, the background is much nicer on the eyes. Layout feels friendly and less overwhelming than before. Very easy to navigate and quick to load.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This is a much more concise source of information about my module.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39494"/>
                  </a:ext>
                </a:extLst>
              </a:tr>
              <a:tr h="67298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Environment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effectLst/>
                        </a:rPr>
                        <a:t>Honestly, I viewed the Subject site only once. I will try to use it more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When I do find the info I'm looking for it has been helpful.  I found some useful information for my revision .</a:t>
                      </a:r>
                      <a:endParaRPr lang="en-GB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95368"/>
                  </a:ext>
                </a:extLst>
              </a:tr>
              <a:tr h="11216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Combined STEM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As a mature student I'm very interested in jobs and employability, of course. But I like that the website gives the module information, some news, some upcoming events. I think it is well balanced.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 like some of the featured stories. And it was a great introduction to Open Learn which I've used a lot.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983532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PAPS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use if for Careers advice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173996"/>
                  </a:ext>
                </a:extLst>
              </a:tr>
              <a:tr h="56993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Computing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use Forums and the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effectLst/>
                        </a:rPr>
                        <a:t>OpenLearn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 link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Next assignment/tutorial dates are helpful as well as forum post read/unread status. 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508768"/>
                  </a:ext>
                </a:extLst>
              </a:tr>
              <a:tr h="44865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Engineering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 like the upcoming events, news and easy access to different parts of my course (like forums and current week of study).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8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253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15320" cy="1325563"/>
          </a:xfrm>
        </p:spPr>
        <p:txBody>
          <a:bodyPr/>
          <a:lstStyle/>
          <a:p>
            <a:r>
              <a:rPr lang="en-US" dirty="0"/>
              <a:t>What students would like on subject sites: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CCAA58-831A-FD44-8B10-8D7003F98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28723"/>
              </p:ext>
            </p:extLst>
          </p:nvPr>
        </p:nvGraphicFramePr>
        <p:xfrm>
          <a:off x="967932" y="1418146"/>
          <a:ext cx="10256135" cy="4806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981">
                  <a:extLst>
                    <a:ext uri="{9D8B030D-6E8A-4147-A177-3AD203B41FA5}">
                      <a16:colId xmlns:a16="http://schemas.microsoft.com/office/drawing/2014/main" val="2755693091"/>
                    </a:ext>
                  </a:extLst>
                </a:gridCol>
                <a:gridCol w="9277154">
                  <a:extLst>
                    <a:ext uri="{9D8B030D-6E8A-4147-A177-3AD203B41FA5}">
                      <a16:colId xmlns:a16="http://schemas.microsoft.com/office/drawing/2014/main" val="3897537803"/>
                    </a:ext>
                  </a:extLst>
                </a:gridCol>
              </a:tblGrid>
              <a:tr h="124377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Maths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Next tutorial dates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Articles from industry experts about maths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More time, but that's out of TOU's control, of course :-) Combining full time work and an academic study, there is little time left to explore all the information TOU offers. I certainly welcome the Study website, because I feel more connected to TOU and to other students.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Now I know it exists I will use it frequently. 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There is a lot of information you need to get from other parts of the website, and this seems just an add on rather than an important site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006681"/>
                  </a:ext>
                </a:extLst>
              </a:tr>
              <a:tr h="65429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Environment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It needs to be the main focus following sign- in to encourage all students to use it as the first place they visit.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More overt highlighting via email or message of information that would be relevant to me.  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Didn't know I could go over previous modules here.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30924"/>
                  </a:ext>
                </a:extLst>
              </a:tr>
              <a:tr h="9442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Combined STEM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As I said, I will visit it more often, maybe mostly to look for upcoming job events and for help defining myself and my career path.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Links with the module which go to relevant information on the study website, or where research papers, other information may be found (particularly if relevant to an assignment)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Not much. I like the stuff that's on there already but I just don't use social media so all that tweeting etc isn't for me.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80486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PAPS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Science articles or info on OU research in all science subjects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As already stated in this survey, somehow make its existence - as distinct from the module websites - more obvious.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899178"/>
                  </a:ext>
                </a:extLst>
              </a:tr>
              <a:tr h="128651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Computing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Links to relevant TV, radio and YouTube.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 set aside time to 'study's (or work through the website - If time to use this link/site was incorporated into the study calendar, I would use it.  I'm likely to forget and just focus on where I'm guided to in the study material - with lots of reference to not use external links/sites, I would be nervous about mixing up 'approved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effectLst/>
                        </a:rPr>
                        <a:t>content'with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additional info.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 will use it now I know about it! To be fair, I may have forgotten about it. There's a lot of stuff to remember and I tend to go through my course relying on the same set of resources.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381811"/>
                  </a:ext>
                </a:extLst>
              </a:tr>
              <a:tr h="4064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Engineering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buFont typeface="Symbol" pitchFamily="2" charset="2"/>
                        <a:buChar char="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More qualification and industry related information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16" marR="491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5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4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0FDC1B2-0435-9849-8294-2F4C3E324135}"/>
              </a:ext>
            </a:extLst>
          </p:cNvPr>
          <p:cNvSpPr/>
          <p:nvPr/>
        </p:nvSpPr>
        <p:spPr>
          <a:xfrm>
            <a:off x="5711062" y="4258056"/>
            <a:ext cx="3889248" cy="2487168"/>
          </a:xfrm>
          <a:prstGeom prst="rect">
            <a:avLst/>
          </a:prstGeom>
          <a:solidFill>
            <a:schemeClr val="bg1"/>
          </a:solidFill>
          <a:ln>
            <a:solidFill>
              <a:srgbClr val="0070C0">
                <a:alpha val="5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2FB5D5-FEFB-FB42-840F-96A09FAB905C}"/>
              </a:ext>
            </a:extLst>
          </p:cNvPr>
          <p:cNvSpPr/>
          <p:nvPr/>
        </p:nvSpPr>
        <p:spPr>
          <a:xfrm>
            <a:off x="1472311" y="4282102"/>
            <a:ext cx="3630168" cy="2487168"/>
          </a:xfrm>
          <a:prstGeom prst="rect">
            <a:avLst/>
          </a:prstGeom>
          <a:solidFill>
            <a:schemeClr val="bg1"/>
          </a:solidFill>
          <a:ln>
            <a:solidFill>
              <a:srgbClr val="0070C0">
                <a:alpha val="5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AD1665F-7038-F348-8755-6D8E9A077D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5564448"/>
              </p:ext>
            </p:extLst>
          </p:nvPr>
        </p:nvGraphicFramePr>
        <p:xfrm>
          <a:off x="1618741" y="4406730"/>
          <a:ext cx="3483738" cy="2233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82E002F-CA37-A246-8222-A2907D279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45857"/>
              </p:ext>
            </p:extLst>
          </p:nvPr>
        </p:nvGraphicFramePr>
        <p:xfrm>
          <a:off x="1472311" y="509354"/>
          <a:ext cx="81279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580721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718354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97550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Views 18/19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Weekly Views 18/19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40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Computing &amp;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71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r>
                        <a:rPr lang="en-US" dirty="0"/>
                        <a:t> and Stats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58772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21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35515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1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23569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370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Comb. 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088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375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985315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F5F22EF-8421-B048-9C09-CFDBCCDF0B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2888804"/>
              </p:ext>
            </p:extLst>
          </p:nvPr>
        </p:nvGraphicFramePr>
        <p:xfrm>
          <a:off x="5711062" y="4406730"/>
          <a:ext cx="3889248" cy="2233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123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D7418E9-2BFB-FD48-BE77-8A1CB75F3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185971"/>
              </p:ext>
            </p:extLst>
          </p:nvPr>
        </p:nvGraphicFramePr>
        <p:xfrm>
          <a:off x="722376" y="2228426"/>
          <a:ext cx="456996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3274480677"/>
                    </a:ext>
                  </a:extLst>
                </a:gridCol>
                <a:gridCol w="2715768">
                  <a:extLst>
                    <a:ext uri="{9D8B030D-6E8A-4147-A177-3AD203B41FA5}">
                      <a16:colId xmlns:a16="http://schemas.microsoft.com/office/drawing/2014/main" val="4005455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of </a:t>
                      </a:r>
                      <a:r>
                        <a:rPr lang="en-US" dirty="0" err="1"/>
                        <a:t>normalised</a:t>
                      </a:r>
                      <a:r>
                        <a:rPr lang="en-US" dirty="0"/>
                        <a:t> views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703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r>
                        <a:rPr lang="en-US" dirty="0"/>
                        <a:t> and Stats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82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044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355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25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463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Computing and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325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Combined 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759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096425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BBCB53AB-D53F-D345-8577-417B224D2F9C}"/>
              </a:ext>
            </a:extLst>
          </p:cNvPr>
          <p:cNvGrpSpPr/>
          <p:nvPr/>
        </p:nvGrpSpPr>
        <p:grpSpPr>
          <a:xfrm>
            <a:off x="5614416" y="2228426"/>
            <a:ext cx="5341824" cy="3606800"/>
            <a:chOff x="5550408" y="2228426"/>
            <a:chExt cx="5341824" cy="36068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E2F8F4E-81B8-7E43-8F88-E07B5DEA0D39}"/>
                </a:ext>
              </a:extLst>
            </p:cNvPr>
            <p:cNvSpPr/>
            <p:nvPr/>
          </p:nvSpPr>
          <p:spPr>
            <a:xfrm>
              <a:off x="5550408" y="2228426"/>
              <a:ext cx="5020056" cy="3606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0AE94670-CC69-ED42-A906-2B199FC9FCE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98915177"/>
                </p:ext>
              </p:extLst>
            </p:nvPr>
          </p:nvGraphicFramePr>
          <p:xfrm>
            <a:off x="6096000" y="2335838"/>
            <a:ext cx="4796232" cy="3391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0557EFD-3EC9-9249-86F5-B7CB378824F6}"/>
              </a:ext>
            </a:extLst>
          </p:cNvPr>
          <p:cNvSpPr txBox="1"/>
          <p:nvPr/>
        </p:nvSpPr>
        <p:spPr>
          <a:xfrm>
            <a:off x="722376" y="1146838"/>
            <a:ext cx="994867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When adjusted for size of associated module populations the figures show a slightly different story; the site with most views is </a:t>
            </a:r>
            <a:r>
              <a:rPr lang="en-US" dirty="0" err="1"/>
              <a:t>Maths</a:t>
            </a:r>
            <a:r>
              <a:rPr lang="en-US" dirty="0"/>
              <a:t> and Stats with around half of students viewing, other sites are much lower.</a:t>
            </a:r>
          </a:p>
        </p:txBody>
      </p:sp>
    </p:spTree>
    <p:extLst>
      <p:ext uri="{BB962C8B-B14F-4D97-AF65-F5344CB8AC3E}">
        <p14:creationId xmlns:p14="http://schemas.microsoft.com/office/powerpoint/2010/main" val="214511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27DA03-FA20-474C-8A4A-BF34E9385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34062"/>
              </p:ext>
            </p:extLst>
          </p:nvPr>
        </p:nvGraphicFramePr>
        <p:xfrm>
          <a:off x="461862" y="262437"/>
          <a:ext cx="5737768" cy="629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9466">
                  <a:extLst>
                    <a:ext uri="{9D8B030D-6E8A-4147-A177-3AD203B41FA5}">
                      <a16:colId xmlns:a16="http://schemas.microsoft.com/office/drawing/2014/main" val="2985842474"/>
                    </a:ext>
                  </a:extLst>
                </a:gridCol>
                <a:gridCol w="1380744">
                  <a:extLst>
                    <a:ext uri="{9D8B030D-6E8A-4147-A177-3AD203B41FA5}">
                      <a16:colId xmlns:a16="http://schemas.microsoft.com/office/drawing/2014/main" val="639721929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1519031006"/>
                    </a:ext>
                  </a:extLst>
                </a:gridCol>
                <a:gridCol w="1006242">
                  <a:extLst>
                    <a:ext uri="{9D8B030D-6E8A-4147-A177-3AD203B41FA5}">
                      <a16:colId xmlns:a16="http://schemas.microsoft.com/office/drawing/2014/main" val="379508085"/>
                    </a:ext>
                  </a:extLst>
                </a:gridCol>
                <a:gridCol w="713030">
                  <a:extLst>
                    <a:ext uri="{9D8B030D-6E8A-4147-A177-3AD203B41FA5}">
                      <a16:colId xmlns:a16="http://schemas.microsoft.com/office/drawing/2014/main" val="3507592128"/>
                    </a:ext>
                  </a:extLst>
                </a:gridCol>
                <a:gridCol w="713030">
                  <a:extLst>
                    <a:ext uri="{9D8B030D-6E8A-4147-A177-3AD203B41FA5}">
                      <a16:colId xmlns:a16="http://schemas.microsoft.com/office/drawing/2014/main" val="3231732992"/>
                    </a:ext>
                  </a:extLst>
                </a:gridCol>
              </a:tblGrid>
              <a:tr h="49765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>
                          <a:effectLst/>
                        </a:rPr>
                        <a:t>Subject site</a:t>
                      </a:r>
                      <a:endParaRPr lang="en-GB" sz="700" b="1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 dirty="0">
                          <a:effectLst/>
                        </a:rPr>
                        <a:t>Forum</a:t>
                      </a:r>
                      <a:endParaRPr lang="en-GB" sz="700" b="1" dirty="0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 dirty="0">
                          <a:effectLst/>
                        </a:rPr>
                        <a:t>No. of threads 18/19</a:t>
                      </a:r>
                      <a:endParaRPr lang="en-GB" sz="700" b="1" dirty="0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 dirty="0">
                          <a:effectLst/>
                        </a:rPr>
                        <a:t>No. of threads 19/20</a:t>
                      </a:r>
                      <a:endParaRPr lang="en-GB" sz="700" b="1" dirty="0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>
                          <a:effectLst/>
                        </a:rPr>
                        <a:t>No. of posts 18/19</a:t>
                      </a:r>
                      <a:endParaRPr lang="en-GB" sz="700" b="1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>
                          <a:effectLst/>
                        </a:rPr>
                        <a:t>No. of posts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GB" sz="700">
                          <a:effectLst/>
                        </a:rPr>
                        <a:t>19/20</a:t>
                      </a:r>
                      <a:endParaRPr lang="en-GB" sz="700" b="1">
                        <a:solidFill>
                          <a:srgbClr val="1F3763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426670086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Combined STEM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433925"/>
                  </a:ext>
                </a:extLst>
              </a:tr>
              <a:tr h="138003"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Combined STEM Cafe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25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44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96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346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597670227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Computing and IT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562311"/>
                  </a:ext>
                </a:extLst>
              </a:tr>
              <a:tr h="138003"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Undergraduate Forum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35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63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223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604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752801004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Design and Innovation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146177"/>
                  </a:ext>
                </a:extLst>
              </a:tr>
              <a:tr h="138003">
                <a:tc rowSpan="4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Freshers' Forum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7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14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147793885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Design and Innovation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16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13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72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74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02699792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Design Summer School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37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665293002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Module Choice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2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2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6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65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559448831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Engineering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8515"/>
                  </a:ext>
                </a:extLst>
              </a:tr>
              <a:tr h="276009">
                <a:tc rowSpan="2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Engineering Qualifications Cafe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48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108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198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457533785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Women in Engineering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40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20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45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172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276260776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Environment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858573"/>
                  </a:ext>
                </a:extLst>
              </a:tr>
              <a:tr h="138003">
                <a:tc rowSpan="7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Cafe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20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38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52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212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4218180137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Environmental Science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16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27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36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101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252348563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Geog. and Environmental Science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6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19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465378561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Env. Studies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9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63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343362287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Induction for new students*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restricted</a:t>
                      </a:r>
                    </a:p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restricted</a:t>
                      </a:r>
                    </a:p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restricted</a:t>
                      </a:r>
                    </a:p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restricted</a:t>
                      </a:r>
                    </a:p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440761631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EEES Study Buddy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29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605144714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Env. Studies - moving onto the next stage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-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9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138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3202499095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Maths and Stats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127605"/>
                  </a:ext>
                </a:extLst>
              </a:tr>
              <a:tr h="138003">
                <a:tc rowSpan="7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M&amp;S advice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143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175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2525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1603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4126670583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Pre-module help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30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397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224178073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Studying multiple modules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4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147924281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Mathematics Teaching and Schools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10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10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34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44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018260816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Maths and Stats student discussions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31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446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821498418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Revise and refresh MST124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5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15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855347204"/>
                  </a:ext>
                </a:extLst>
              </a:tr>
              <a:tr h="27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Early Start M140</a:t>
                      </a:r>
                    </a:p>
                    <a:p>
                      <a:r>
                        <a:rPr lang="en-GB" sz="600" dirty="0">
                          <a:effectLst/>
                        </a:rPr>
                        <a:t>New forum 20/21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590059632"/>
                  </a:ext>
                </a:extLst>
              </a:tr>
              <a:tr h="138003">
                <a:tc gridSpan="6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PAPS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29171"/>
                  </a:ext>
                </a:extLst>
              </a:tr>
              <a:tr h="138003">
                <a:tc rowSpan="4"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PAPS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91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201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522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1863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269249188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LaTeX discussion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3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21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568137172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Maths for S217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-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>
                          <a:effectLst/>
                        </a:rPr>
                        <a:t>16</a:t>
                      </a:r>
                      <a:endParaRPr lang="en-US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192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1772426804"/>
                  </a:ext>
                </a:extLst>
              </a:tr>
              <a:tr h="138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Maths prep for level 3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-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r>
                        <a:rPr lang="en-GB" sz="600" dirty="0">
                          <a:effectLst/>
                        </a:rPr>
                        <a:t>21</a:t>
                      </a:r>
                      <a:endParaRPr lang="en-US" dirty="0"/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dirty="0">
                          <a:effectLst/>
                        </a:rPr>
                        <a:t>88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88" marR="39188" marT="0" marB="0"/>
                </a:tc>
                <a:extLst>
                  <a:ext uri="{0D108BD9-81ED-4DB2-BD59-A6C34878D82A}">
                    <a16:rowId xmlns:a16="http://schemas.microsoft.com/office/drawing/2014/main" val="22698008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4D601A1-719E-D84C-A8E3-7418E38F19A1}"/>
              </a:ext>
            </a:extLst>
          </p:cNvPr>
          <p:cNvSpPr txBox="1"/>
          <p:nvPr/>
        </p:nvSpPr>
        <p:spPr>
          <a:xfrm>
            <a:off x="6739129" y="393192"/>
            <a:ext cx="4910328" cy="295465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Forums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Numbers of forums on subject sites vary a lot from single forums to multiple.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Names also vary showing different intentions. For example for Combined STEM and Engineering the main site is a designated ‘Café’. The best used forum is </a:t>
            </a:r>
            <a:r>
              <a:rPr lang="en-US" dirty="0" err="1"/>
              <a:t>Maths</a:t>
            </a:r>
            <a:r>
              <a:rPr lang="en-US" dirty="0"/>
              <a:t> and Stats ‘M&amp;S Advice”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Forums named after the site also seem to encourage use.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842551-544F-864F-AD09-B9C74F35F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218569"/>
              </p:ext>
            </p:extLst>
          </p:nvPr>
        </p:nvGraphicFramePr>
        <p:xfrm>
          <a:off x="6894576" y="3782569"/>
          <a:ext cx="3474719" cy="2682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4719">
                  <a:extLst>
                    <a:ext uri="{9D8B030D-6E8A-4147-A177-3AD203B41FA5}">
                      <a16:colId xmlns:a16="http://schemas.microsoft.com/office/drawing/2014/main" val="568702577"/>
                    </a:ext>
                  </a:extLst>
                </a:gridCol>
              </a:tblGrid>
              <a:tr h="383177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Engineering		1: 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408414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Computing and IT	1: 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5842652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Maths &amp; Stats		1: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6508048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Combined Stem 	1: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7592156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Design &amp; Innovation	1: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4448757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Environment		1: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941520"/>
                  </a:ext>
                </a:extLst>
              </a:tr>
              <a:tr h="383177"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PAPS		1: 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1961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02D47D9-B41E-4747-B25B-96E5FBE8DF05}"/>
              </a:ext>
            </a:extLst>
          </p:cNvPr>
          <p:cNvSpPr txBox="1"/>
          <p:nvPr/>
        </p:nvSpPr>
        <p:spPr>
          <a:xfrm>
            <a:off x="6821375" y="3429000"/>
            <a:ext cx="368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Ratio of posts to number of students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378AD-08C3-764F-B953-957757C1DC7E}"/>
              </a:ext>
            </a:extLst>
          </p:cNvPr>
          <p:cNvSpPr txBox="1"/>
          <p:nvPr/>
        </p:nvSpPr>
        <p:spPr>
          <a:xfrm>
            <a:off x="10506615" y="4026932"/>
            <a:ext cx="1335024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N.B. Students can learn through lurking as well as posting</a:t>
            </a:r>
          </a:p>
        </p:txBody>
      </p:sp>
    </p:spTree>
    <p:extLst>
      <p:ext uri="{BB962C8B-B14F-4D97-AF65-F5344CB8AC3E}">
        <p14:creationId xmlns:p14="http://schemas.microsoft.com/office/powerpoint/2010/main" val="131976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students say about finding the site: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E28D-85D0-6643-B410-6257D2A5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13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"</a:t>
            </a:r>
            <a:r>
              <a:rPr lang="en-US" i="1" dirty="0"/>
              <a:t>t</a:t>
            </a:r>
            <a:r>
              <a:rPr lang="en-GB" i="1" dirty="0"/>
              <a:t>o be honest I always have difficulty finding this study website, make it more prominent somewhere please”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“it would be good to be able to get to the site from the OU Anywhere app”</a:t>
            </a:r>
          </a:p>
        </p:txBody>
      </p:sp>
    </p:spTree>
    <p:extLst>
      <p:ext uri="{BB962C8B-B14F-4D97-AF65-F5344CB8AC3E}">
        <p14:creationId xmlns:p14="http://schemas.microsoft.com/office/powerpoint/2010/main" val="334686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E28D-85D0-6643-B410-6257D2A5F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Half the students surveyed either did not know about the site or felt it should be easier to find. </a:t>
            </a:r>
          </a:p>
          <a:p>
            <a:r>
              <a:rPr lang="en-US" dirty="0"/>
              <a:t>Experiences differ with some seeing the link in </a:t>
            </a:r>
            <a:r>
              <a:rPr lang="en-US" dirty="0" err="1"/>
              <a:t>StudentHome</a:t>
            </a:r>
            <a:r>
              <a:rPr lang="en-US" dirty="0"/>
              <a:t> and others not being aware of it</a:t>
            </a:r>
          </a:p>
          <a:p>
            <a:r>
              <a:rPr lang="en-US" dirty="0"/>
              <a:t>Associate Lecturers, central and regional staff all report problems locating the sites and rely on bookmarks and links to find them</a:t>
            </a:r>
          </a:p>
        </p:txBody>
      </p:sp>
    </p:spTree>
    <p:extLst>
      <p:ext uri="{BB962C8B-B14F-4D97-AF65-F5344CB8AC3E}">
        <p14:creationId xmlns:p14="http://schemas.microsoft.com/office/powerpoint/2010/main" val="204691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the sites: Helpfulness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E0BAAF-445E-9742-B728-469DCCD62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8712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2203AE9-0988-FB47-A295-FB5D96392C4F}"/>
              </a:ext>
            </a:extLst>
          </p:cNvPr>
          <p:cNvSpPr/>
          <p:nvPr/>
        </p:nvSpPr>
        <p:spPr>
          <a:xfrm>
            <a:off x="741680" y="1690688"/>
            <a:ext cx="11043920" cy="4802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2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D5539F2-47EB-9043-8A9C-EA2A4B5B5D29}"/>
              </a:ext>
            </a:extLst>
          </p:cNvPr>
          <p:cNvSpPr/>
          <p:nvPr/>
        </p:nvSpPr>
        <p:spPr>
          <a:xfrm>
            <a:off x="5760720" y="1690687"/>
            <a:ext cx="5405120" cy="46186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2FB657-A554-7F42-BCFD-5B46BBA11F57}"/>
              </a:ext>
            </a:extLst>
          </p:cNvPr>
          <p:cNvSpPr/>
          <p:nvPr/>
        </p:nvSpPr>
        <p:spPr>
          <a:xfrm>
            <a:off x="741680" y="1690688"/>
            <a:ext cx="4856480" cy="46186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the sites: Information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2F79692-4FAF-5947-8F94-A706B9E346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519665"/>
              </p:ext>
            </p:extLst>
          </p:nvPr>
        </p:nvGraphicFramePr>
        <p:xfrm>
          <a:off x="838200" y="1825625"/>
          <a:ext cx="4455160" cy="429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B8516AC-2068-8446-8D23-BDD06E212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88063"/>
              </p:ext>
            </p:extLst>
          </p:nvPr>
        </p:nvGraphicFramePr>
        <p:xfrm>
          <a:off x="5760720" y="1825624"/>
          <a:ext cx="5313680" cy="429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916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F649-B15A-4F4A-8EBD-C12BF3F5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the sites: Community and identity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C21442-5A54-6D4A-93F2-283B6C501169}"/>
              </a:ext>
            </a:extLst>
          </p:cNvPr>
          <p:cNvGrpSpPr/>
          <p:nvPr/>
        </p:nvGrpSpPr>
        <p:grpSpPr>
          <a:xfrm>
            <a:off x="355600" y="1617980"/>
            <a:ext cx="5344160" cy="4450080"/>
            <a:chOff x="325120" y="1849120"/>
            <a:chExt cx="5344160" cy="4450080"/>
          </a:xfrm>
        </p:grpSpPr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DD0B7566-361C-6945-A309-121E28B31F0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821930121"/>
                </p:ext>
              </p:extLst>
            </p:nvPr>
          </p:nvGraphicFramePr>
          <p:xfrm>
            <a:off x="426720" y="2080260"/>
            <a:ext cx="4947920" cy="3987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9817EE7-B1AF-EC49-A47E-CDADB7F3E00E}"/>
                </a:ext>
              </a:extLst>
            </p:cNvPr>
            <p:cNvSpPr/>
            <p:nvPr/>
          </p:nvSpPr>
          <p:spPr>
            <a:xfrm>
              <a:off x="325120" y="1849120"/>
              <a:ext cx="5344160" cy="445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D17B716-E9EC-0D43-820D-F8B6AC1672EB}"/>
              </a:ext>
            </a:extLst>
          </p:cNvPr>
          <p:cNvGrpSpPr/>
          <p:nvPr/>
        </p:nvGrpSpPr>
        <p:grpSpPr>
          <a:xfrm>
            <a:off x="5994400" y="1617980"/>
            <a:ext cx="5740400" cy="4450080"/>
            <a:chOff x="5923280" y="1849120"/>
            <a:chExt cx="5740400" cy="445008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4EE344F-0611-0A4E-A960-56A448BBC19A}"/>
                </a:ext>
              </a:extLst>
            </p:cNvPr>
            <p:cNvSpPr/>
            <p:nvPr/>
          </p:nvSpPr>
          <p:spPr>
            <a:xfrm>
              <a:off x="5923280" y="1849120"/>
              <a:ext cx="5740400" cy="445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53F7D711-A194-E641-85DA-74CBDE258F8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21698733"/>
                </p:ext>
              </p:extLst>
            </p:nvPr>
          </p:nvGraphicFramePr>
          <p:xfrm>
            <a:off x="6268720" y="2138680"/>
            <a:ext cx="5171440" cy="39293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60E31EE-1B0B-894A-8F03-87C18235090B}"/>
              </a:ext>
            </a:extLst>
          </p:cNvPr>
          <p:cNvSpPr txBox="1"/>
          <p:nvPr/>
        </p:nvSpPr>
        <p:spPr>
          <a:xfrm>
            <a:off x="2821632" y="6226492"/>
            <a:ext cx="575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Community is seen as more important than subject identity</a:t>
            </a:r>
          </a:p>
        </p:txBody>
      </p:sp>
    </p:spTree>
    <p:extLst>
      <p:ext uri="{BB962C8B-B14F-4D97-AF65-F5344CB8AC3E}">
        <p14:creationId xmlns:p14="http://schemas.microsoft.com/office/powerpoint/2010/main" val="397479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1368</Words>
  <Application>Microsoft Office PowerPoint</Application>
  <PresentationFormat>Widescreen</PresentationFormat>
  <Paragraphs>280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Theme</vt:lpstr>
      <vt:lpstr>STEM Subject/Study Sites</vt:lpstr>
      <vt:lpstr>PowerPoint Presentation</vt:lpstr>
      <vt:lpstr>PowerPoint Presentation</vt:lpstr>
      <vt:lpstr>PowerPoint Presentation</vt:lpstr>
      <vt:lpstr>What students say about finding the site:</vt:lpstr>
      <vt:lpstr>Finding the site</vt:lpstr>
      <vt:lpstr>Value of the sites: Helpfulness</vt:lpstr>
      <vt:lpstr>Value of the sites: Information</vt:lpstr>
      <vt:lpstr>Value of the sites: Community and identity</vt:lpstr>
      <vt:lpstr>What students say about their use of the sites:</vt:lpstr>
      <vt:lpstr>What students would like on subject sites: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Subject/Study Sites</dc:title>
  <dc:creator>Georgina.Holden</dc:creator>
  <cp:lastModifiedBy>Diane.Ford</cp:lastModifiedBy>
  <cp:revision>12</cp:revision>
  <dcterms:created xsi:type="dcterms:W3CDTF">2021-06-30T10:36:09Z</dcterms:created>
  <dcterms:modified xsi:type="dcterms:W3CDTF">2021-07-12T12:03:47Z</dcterms:modified>
</cp:coreProperties>
</file>