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62" r:id="rId5"/>
    <p:sldMasterId id="2147483667" r:id="rId6"/>
  </p:sldMasterIdLst>
  <p:sldIdLst>
    <p:sldId id="272" r:id="rId7"/>
    <p:sldId id="273" r:id="rId8"/>
    <p:sldId id="274" r:id="rId9"/>
    <p:sldId id="261" r:id="rId10"/>
    <p:sldId id="276" r:id="rId11"/>
    <p:sldId id="281" r:id="rId12"/>
    <p:sldId id="275" r:id="rId13"/>
    <p:sldId id="277" r:id="rId14"/>
    <p:sldId id="283" r:id="rId15"/>
    <p:sldId id="284" r:id="rId16"/>
    <p:sldId id="286" r:id="rId17"/>
    <p:sldId id="287" r:id="rId18"/>
    <p:sldId id="288" r:id="rId19"/>
    <p:sldId id="289" r:id="rId20"/>
    <p:sldId id="290" r:id="rId21"/>
    <p:sldId id="285" r:id="rId22"/>
    <p:sldId id="282"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E0AA52-FE77-4B9A-8ED5-F762ECA06A37}" v="331" dt="2021-06-30T09:21:29.714"/>
    <p1510:client id="{40D0BF38-6315-410D-BF4D-301CD5EF19CB}" v="99" dt="2021-06-29T21:08:40.316"/>
    <p1510:client id="{ADE05971-351A-4AC5-9DC6-77AA682BD6C3}" v="2858" dt="2021-06-29T20:54:13.088"/>
    <p1510:client id="{E29C0EE2-07E0-6144-6D30-CA7C7B0D3A6F}" v="15" dt="2021-06-29T21:37:43.4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13" autoAdjust="0"/>
    <p:restoredTop sz="94660"/>
  </p:normalViewPr>
  <p:slideViewPr>
    <p:cSldViewPr snapToGrid="0">
      <p:cViewPr varScale="1">
        <p:scale>
          <a:sx n="72" d="100"/>
          <a:sy n="72" d="100"/>
        </p:scale>
        <p:origin x="147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microsoft.com/office/2015/10/relationships/revisionInfo" Target="revisionInfo.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168418F8-B52F-4661-8ABA-69BB3ADD6675}"/>
              </a:ext>
            </a:extLst>
          </p:cNvPr>
          <p:cNvSpPr>
            <a:spLocks noGrp="1"/>
          </p:cNvSpPr>
          <p:nvPr>
            <p:ph type="ctrTitle" hasCustomPrompt="1"/>
          </p:nvPr>
        </p:nvSpPr>
        <p:spPr>
          <a:xfrm>
            <a:off x="515861" y="2160001"/>
            <a:ext cx="7920773" cy="997196"/>
          </a:xfrm>
          <a:prstGeom prst="rect">
            <a:avLst/>
          </a:prstGeom>
        </p:spPr>
        <p:txBody>
          <a:bodyPr wrap="square" lIns="0" tIns="0" rIns="0" bIns="0" anchor="t" anchorCtr="0">
            <a:spAutoFit/>
          </a:bodyPr>
          <a:lstStyle>
            <a:lvl1pPr algn="l">
              <a:defRPr sz="3600" b="1">
                <a:solidFill>
                  <a:schemeClr val="bg1"/>
                </a:solidFill>
              </a:defRPr>
            </a:lvl1pPr>
          </a:lstStyle>
          <a:p>
            <a:r>
              <a:rPr lang="en-US" dirty="0"/>
              <a:t>PRESENTATION</a:t>
            </a:r>
            <a:br>
              <a:rPr lang="en-US" dirty="0"/>
            </a:br>
            <a:r>
              <a:rPr lang="en-US" dirty="0"/>
              <a:t>TITLE</a:t>
            </a:r>
          </a:p>
        </p:txBody>
      </p:sp>
      <p:sp>
        <p:nvSpPr>
          <p:cNvPr id="8" name="Subtitle 2">
            <a:extLst>
              <a:ext uri="{FF2B5EF4-FFF2-40B4-BE49-F238E27FC236}">
                <a16:creationId xmlns:a16="http://schemas.microsoft.com/office/drawing/2014/main" id="{52444CB2-243C-41A0-8F6C-F772E768A38C}"/>
              </a:ext>
            </a:extLst>
          </p:cNvPr>
          <p:cNvSpPr>
            <a:spLocks noGrp="1"/>
          </p:cNvSpPr>
          <p:nvPr>
            <p:ph type="subTitle" idx="1" hasCustomPrompt="1"/>
          </p:nvPr>
        </p:nvSpPr>
        <p:spPr>
          <a:xfrm>
            <a:off x="515861" y="3166992"/>
            <a:ext cx="7920774" cy="249299"/>
          </a:xfrm>
          <a:prstGeom prst="rect">
            <a:avLst/>
          </a:prstGeom>
        </p:spPr>
        <p:txBody>
          <a:bodyPr wrap="square" lIns="0" tIns="0" rIns="0" bIns="0">
            <a:spAutoFit/>
          </a:bodyPr>
          <a:lstStyle>
            <a:lvl1pPr marL="0" indent="0" algn="l">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SUB TITLE IN HERE</a:t>
            </a:r>
          </a:p>
        </p:txBody>
      </p:sp>
      <p:sp>
        <p:nvSpPr>
          <p:cNvPr id="9" name="Date Placeholder 3">
            <a:extLst>
              <a:ext uri="{FF2B5EF4-FFF2-40B4-BE49-F238E27FC236}">
                <a16:creationId xmlns:a16="http://schemas.microsoft.com/office/drawing/2014/main" id="{924475ED-B6F3-4114-A316-943C1E2B2DB2}"/>
              </a:ext>
            </a:extLst>
          </p:cNvPr>
          <p:cNvSpPr>
            <a:spLocks noGrp="1"/>
          </p:cNvSpPr>
          <p:nvPr>
            <p:ph type="dt" sz="half" idx="10"/>
          </p:nvPr>
        </p:nvSpPr>
        <p:spPr>
          <a:xfrm>
            <a:off x="274319" y="6431961"/>
            <a:ext cx="2057400" cy="138499"/>
          </a:xfrm>
          <a:prstGeom prst="rect">
            <a:avLst/>
          </a:prstGeom>
        </p:spPr>
        <p:txBody>
          <a:bodyPr lIns="0" tIns="0" rIns="0" bIns="0" anchor="t" anchorCtr="0">
            <a:noAutofit/>
          </a:bodyPr>
          <a:lstStyle>
            <a:lvl1pPr>
              <a:defRPr sz="1000">
                <a:solidFill>
                  <a:schemeClr val="bg1"/>
                </a:solidFill>
              </a:defRPr>
            </a:lvl1pPr>
          </a:lstStyle>
          <a:p>
            <a:endParaRPr lang="en-US" dirty="0"/>
          </a:p>
        </p:txBody>
      </p:sp>
      <p:pic>
        <p:nvPicPr>
          <p:cNvPr id="11" name="Picture 10">
            <a:extLst>
              <a:ext uri="{FF2B5EF4-FFF2-40B4-BE49-F238E27FC236}">
                <a16:creationId xmlns:a16="http://schemas.microsoft.com/office/drawing/2014/main" id="{EDC1F67E-6248-496F-8483-98A65C33F83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80107" y="5538158"/>
            <a:ext cx="1508916" cy="1032300"/>
          </a:xfrm>
          <a:prstGeom prst="rect">
            <a:avLst/>
          </a:prstGeom>
        </p:spPr>
      </p:pic>
    </p:spTree>
    <p:extLst>
      <p:ext uri="{BB962C8B-B14F-4D97-AF65-F5344CB8AC3E}">
        <p14:creationId xmlns:p14="http://schemas.microsoft.com/office/powerpoint/2010/main" val="4235318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yout - 2 col text / med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id="{D7627B42-6398-42C1-94CA-C124AC35B2F5}"/>
              </a:ext>
            </a:extLst>
          </p:cNvPr>
          <p:cNvSpPr>
            <a:spLocks noGrp="1"/>
          </p:cNvSpPr>
          <p:nvPr>
            <p:ph type="pic" sz="quarter" idx="14" hasCustomPrompt="1"/>
          </p:nvPr>
        </p:nvSpPr>
        <p:spPr>
          <a:xfrm>
            <a:off x="2644140" y="1150618"/>
            <a:ext cx="6007954"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1" y="1150619"/>
            <a:ext cx="2072459" cy="5214347"/>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br>
              <a:rPr lang="en-US" dirty="0"/>
            </a:br>
            <a:br>
              <a:rPr lang="en-US" dirty="0"/>
            </a:br>
            <a:r>
              <a:rPr lang="en-US" dirty="0"/>
              <a:t>Graphs and graphics can be positioned over the grey box</a:t>
            </a:r>
          </a:p>
        </p:txBody>
      </p:sp>
      <p:sp>
        <p:nvSpPr>
          <p:cNvPr id="14" name="Title 1">
            <a:extLst>
              <a:ext uri="{FF2B5EF4-FFF2-40B4-BE49-F238E27FC236}">
                <a16:creationId xmlns:a16="http://schemas.microsoft.com/office/drawing/2014/main" id="{07EECFAC-7182-49C4-A276-219F1E7C7BC8}"/>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3144966946"/>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yout - 2 col text /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id="{D7627B42-6398-42C1-94CA-C124AC35B2F5}"/>
              </a:ext>
            </a:extLst>
          </p:cNvPr>
          <p:cNvSpPr>
            <a:spLocks noGrp="1"/>
          </p:cNvSpPr>
          <p:nvPr>
            <p:ph type="pic" sz="quarter" idx="14" hasCustomPrompt="1"/>
          </p:nvPr>
        </p:nvSpPr>
        <p:spPr>
          <a:xfrm>
            <a:off x="4434840" y="1150618"/>
            <a:ext cx="4217254"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1" y="1150619"/>
            <a:ext cx="3855539" cy="5214347"/>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8" name="Title 1">
            <a:extLst>
              <a:ext uri="{FF2B5EF4-FFF2-40B4-BE49-F238E27FC236}">
                <a16:creationId xmlns:a16="http://schemas.microsoft.com/office/drawing/2014/main" id="{5E866B34-8A6C-492A-96F1-5F307C6EA659}"/>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88327853"/>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ayout - 2 col text / chart">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id="{D7627B42-6398-42C1-94CA-C124AC35B2F5}"/>
              </a:ext>
            </a:extLst>
          </p:cNvPr>
          <p:cNvSpPr>
            <a:spLocks noGrp="1"/>
          </p:cNvSpPr>
          <p:nvPr>
            <p:ph type="pic" sz="quarter" idx="14" hasCustomPrompt="1"/>
          </p:nvPr>
        </p:nvSpPr>
        <p:spPr>
          <a:xfrm>
            <a:off x="4434840" y="1150618"/>
            <a:ext cx="4217254"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1" y="1150619"/>
            <a:ext cx="3855539" cy="2486367"/>
          </a:xfrm>
          <a:prstGeom prst="rect">
            <a:avLst/>
          </a:prstGeom>
        </p:spPr>
        <p:txBody>
          <a:bodyPr lIns="36000" tIns="36000" rIns="36000" bIns="36000" numCol="2"/>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br>
              <a:rPr lang="en-US" dirty="0"/>
            </a:br>
            <a:br>
              <a:rPr lang="en-US" dirty="0"/>
            </a:br>
            <a:r>
              <a:rPr lang="en-US" dirty="0"/>
              <a:t>Charts, graphs and graphics can be positioned over the grey box.</a:t>
            </a:r>
            <a:br>
              <a:rPr lang="en-US" dirty="0"/>
            </a:br>
            <a:endParaRPr lang="en-US" dirty="0"/>
          </a:p>
          <a:p>
            <a:pPr lvl="0"/>
            <a:endParaRPr lang="en-US" dirty="0"/>
          </a:p>
          <a:p>
            <a:pPr lvl="0"/>
            <a:endParaRPr lang="en-US" dirty="0"/>
          </a:p>
          <a:p>
            <a:pPr lvl="0"/>
            <a:endParaRPr lang="en-US" dirty="0"/>
          </a:p>
          <a:p>
            <a:pPr lvl="0"/>
            <a:br>
              <a:rPr lang="en-US" dirty="0"/>
            </a:br>
            <a:endParaRPr lang="en-US" dirty="0"/>
          </a:p>
          <a:p>
            <a:pPr lvl="0"/>
            <a:r>
              <a:rPr lang="en-US" dirty="0"/>
              <a:t>Body text</a:t>
            </a:r>
          </a:p>
        </p:txBody>
      </p:sp>
      <p:sp>
        <p:nvSpPr>
          <p:cNvPr id="8" name="Text Placeholder 2">
            <a:extLst>
              <a:ext uri="{FF2B5EF4-FFF2-40B4-BE49-F238E27FC236}">
                <a16:creationId xmlns:a16="http://schemas.microsoft.com/office/drawing/2014/main" id="{1870E1B6-0ECF-4B89-8FAB-09D00538EB52}"/>
              </a:ext>
            </a:extLst>
          </p:cNvPr>
          <p:cNvSpPr>
            <a:spLocks noGrp="1"/>
          </p:cNvSpPr>
          <p:nvPr>
            <p:ph type="body" sz="quarter" idx="16" hasCustomPrompt="1"/>
          </p:nvPr>
        </p:nvSpPr>
        <p:spPr>
          <a:xfrm>
            <a:off x="388800" y="3873242"/>
            <a:ext cx="3855539" cy="2486367"/>
          </a:xfrm>
          <a:prstGeom prst="rect">
            <a:avLst/>
          </a:prstGeom>
        </p:spPr>
        <p:txBody>
          <a:bodyPr lIns="36000" tIns="36000" rIns="36000" bIns="36000"/>
          <a:lstStyle>
            <a:lvl1pPr marL="171450" indent="-171450">
              <a:buClr>
                <a:schemeClr val="accent4"/>
              </a:buClr>
              <a:buFont typeface="Arial" panose="020B0604020202020204" pitchFamily="34" charset="0"/>
              <a:buChar char="•"/>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10" name="Title 1">
            <a:extLst>
              <a:ext uri="{FF2B5EF4-FFF2-40B4-BE49-F238E27FC236}">
                <a16:creationId xmlns:a16="http://schemas.microsoft.com/office/drawing/2014/main" id="{25259958-3FB9-4566-8AB7-D98E4FCD49D5}"/>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1611611332"/>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ayout - 3 column">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1" y="1150619"/>
            <a:ext cx="2552519" cy="5214348"/>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9" name="Text Placeholder 2">
            <a:extLst>
              <a:ext uri="{FF2B5EF4-FFF2-40B4-BE49-F238E27FC236}">
                <a16:creationId xmlns:a16="http://schemas.microsoft.com/office/drawing/2014/main" id="{4E768777-3248-42B2-85F9-58D5B20C6E63}"/>
              </a:ext>
            </a:extLst>
          </p:cNvPr>
          <p:cNvSpPr>
            <a:spLocks noGrp="1"/>
          </p:cNvSpPr>
          <p:nvPr>
            <p:ph type="body" sz="quarter" idx="17" hasCustomPrompt="1"/>
          </p:nvPr>
        </p:nvSpPr>
        <p:spPr>
          <a:xfrm>
            <a:off x="3086030" y="1150618"/>
            <a:ext cx="2552519" cy="5214348"/>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13" name="Text Placeholder 2">
            <a:extLst>
              <a:ext uri="{FF2B5EF4-FFF2-40B4-BE49-F238E27FC236}">
                <a16:creationId xmlns:a16="http://schemas.microsoft.com/office/drawing/2014/main" id="{F7E46CCE-0535-4E3E-9668-C3EC281E6A5C}"/>
              </a:ext>
            </a:extLst>
          </p:cNvPr>
          <p:cNvSpPr>
            <a:spLocks noGrp="1"/>
          </p:cNvSpPr>
          <p:nvPr>
            <p:ph type="body" sz="quarter" idx="16" hasCustomPrompt="1"/>
          </p:nvPr>
        </p:nvSpPr>
        <p:spPr>
          <a:xfrm>
            <a:off x="5783259" y="1150615"/>
            <a:ext cx="2869035" cy="5214348"/>
          </a:xfrm>
          <a:prstGeom prst="rect">
            <a:avLst/>
          </a:prstGeom>
        </p:spPr>
        <p:txBody>
          <a:bodyPr lIns="36000" tIns="36000" rIns="36000" bIns="36000"/>
          <a:lstStyle>
            <a:lvl1pPr marL="171450" indent="-171450">
              <a:buClr>
                <a:schemeClr val="accent4"/>
              </a:buClr>
              <a:buFont typeface="Arial" panose="020B0604020202020204" pitchFamily="34" charset="0"/>
              <a:buChar char="•"/>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16" name="Title 1">
            <a:extLst>
              <a:ext uri="{FF2B5EF4-FFF2-40B4-BE49-F238E27FC236}">
                <a16:creationId xmlns:a16="http://schemas.microsoft.com/office/drawing/2014/main" id="{99316F6E-405A-4A01-9184-79CC1058A919}"/>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1749459937"/>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layout - 2 rows">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1" y="1150619"/>
            <a:ext cx="8263493" cy="2278381"/>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br>
              <a:rPr lang="en-US" dirty="0"/>
            </a:br>
            <a:br>
              <a:rPr lang="en-US" dirty="0"/>
            </a:br>
            <a:r>
              <a:rPr lang="en-US" dirty="0"/>
              <a:t>Charts, graphs and graphics can be positioned over the grey box.</a:t>
            </a:r>
            <a:br>
              <a:rPr lang="en-US" dirty="0"/>
            </a:br>
            <a:br>
              <a:rPr lang="en-US" dirty="0"/>
            </a:br>
            <a:br>
              <a:rPr lang="en-US" dirty="0"/>
            </a:br>
            <a:r>
              <a:rPr lang="en-US"/>
              <a:t>Body text</a:t>
            </a:r>
            <a:endParaRPr lang="en-US" dirty="0"/>
          </a:p>
        </p:txBody>
      </p:sp>
      <p:sp>
        <p:nvSpPr>
          <p:cNvPr id="13" name="Text Placeholder 2">
            <a:extLst>
              <a:ext uri="{FF2B5EF4-FFF2-40B4-BE49-F238E27FC236}">
                <a16:creationId xmlns:a16="http://schemas.microsoft.com/office/drawing/2014/main" id="{F7E46CCE-0535-4E3E-9668-C3EC281E6A5C}"/>
              </a:ext>
            </a:extLst>
          </p:cNvPr>
          <p:cNvSpPr>
            <a:spLocks noGrp="1"/>
          </p:cNvSpPr>
          <p:nvPr>
            <p:ph type="body" sz="quarter" idx="16" hasCustomPrompt="1"/>
          </p:nvPr>
        </p:nvSpPr>
        <p:spPr>
          <a:xfrm>
            <a:off x="388801" y="3566179"/>
            <a:ext cx="8263493" cy="2798784"/>
          </a:xfrm>
          <a:prstGeom prst="rect">
            <a:avLst/>
          </a:prstGeom>
        </p:spPr>
        <p:txBody>
          <a:bodyPr lIns="36000" tIns="36000" rIns="36000" bIns="36000"/>
          <a:lstStyle>
            <a:lvl1pPr marL="171450" indent="-171450">
              <a:buClr>
                <a:schemeClr val="accent4"/>
              </a:buClr>
              <a:buFont typeface="Arial" panose="020B0604020202020204" pitchFamily="34" charset="0"/>
              <a:buChar char="•"/>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8" name="Title 1">
            <a:extLst>
              <a:ext uri="{FF2B5EF4-FFF2-40B4-BE49-F238E27FC236}">
                <a16:creationId xmlns:a16="http://schemas.microsoft.com/office/drawing/2014/main" id="{D65438FC-7DE5-43FA-96AA-BA01B74D04BF}"/>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163967204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 blue">
    <p:bg>
      <p:bgPr>
        <a:solidFill>
          <a:schemeClr val="accent1"/>
        </a:solidFill>
        <a:effectLst/>
      </p:bgPr>
    </p:bg>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9FC8E3CA-4735-4448-B024-8A121DADF818}"/>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14" name="Subtitle 2">
            <a:extLst>
              <a:ext uri="{FF2B5EF4-FFF2-40B4-BE49-F238E27FC236}">
                <a16:creationId xmlns:a16="http://schemas.microsoft.com/office/drawing/2014/main" id="{A7A647E4-605B-4961-B4D2-DBA88509304E}"/>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1365598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title - orange">
    <p:bg>
      <p:bgPr>
        <a:solidFill>
          <a:schemeClr val="accent4"/>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F192859-C46A-4829-96AF-7D408294B889}"/>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7" name="Subtitle 2">
            <a:extLst>
              <a:ext uri="{FF2B5EF4-FFF2-40B4-BE49-F238E27FC236}">
                <a16:creationId xmlns:a16="http://schemas.microsoft.com/office/drawing/2014/main" id="{D94ECEE5-5A94-4126-92B2-4FA9605C9D9F}"/>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385018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itle - pink">
    <p:bg>
      <p:bgPr>
        <a:solidFill>
          <a:schemeClr val="accent2"/>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D79BA80-1E7F-4F47-AF07-7A70474A6CD2}"/>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7" name="Subtitle 2">
            <a:extLst>
              <a:ext uri="{FF2B5EF4-FFF2-40B4-BE49-F238E27FC236}">
                <a16:creationId xmlns:a16="http://schemas.microsoft.com/office/drawing/2014/main" id="{881FAF16-A8F7-4BA6-B2B7-5BF7AFA61EAD}"/>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77944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title - turquoise">
    <p:bg>
      <p:bgPr>
        <a:solidFill>
          <a:schemeClr val="accent3"/>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E406321-A4C9-4532-B695-2ECC82CCAE9F}"/>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7" name="Subtitle 2">
            <a:extLst>
              <a:ext uri="{FF2B5EF4-FFF2-40B4-BE49-F238E27FC236}">
                <a16:creationId xmlns:a16="http://schemas.microsoft.com/office/drawing/2014/main" id="{11A37CB7-C061-4C30-8C0D-36C06AE61161}"/>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938964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yout - contents 1">
    <p:bg>
      <p:bgRef idx="1001">
        <a:schemeClr val="bg1"/>
      </p:bgRef>
    </p:bg>
    <p:spTree>
      <p:nvGrpSpPr>
        <p:cNvPr id="1" name=""/>
        <p:cNvGrpSpPr/>
        <p:nvPr/>
      </p:nvGrpSpPr>
      <p:grpSpPr>
        <a:xfrm>
          <a:off x="0" y="0"/>
          <a:ext cx="0" cy="0"/>
          <a:chOff x="0" y="0"/>
          <a:chExt cx="0" cy="0"/>
        </a:xfrm>
      </p:grpSpPr>
      <p:sp>
        <p:nvSpPr>
          <p:cNvPr id="6" name="Text Placeholder 4">
            <a:extLst>
              <a:ext uri="{FF2B5EF4-FFF2-40B4-BE49-F238E27FC236}">
                <a16:creationId xmlns:a16="http://schemas.microsoft.com/office/drawing/2014/main" id="{E2698E74-DBB1-4C41-81D5-108634391B7E}"/>
              </a:ext>
            </a:extLst>
          </p:cNvPr>
          <p:cNvSpPr>
            <a:spLocks noGrp="1"/>
          </p:cNvSpPr>
          <p:nvPr>
            <p:ph type="body" sz="quarter" idx="11" hasCustomPrompt="1"/>
          </p:nvPr>
        </p:nvSpPr>
        <p:spPr>
          <a:xfrm>
            <a:off x="4232378" y="1176736"/>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01</a:t>
            </a:r>
          </a:p>
        </p:txBody>
      </p:sp>
      <p:sp>
        <p:nvSpPr>
          <p:cNvPr id="7" name="Text Placeholder 31">
            <a:extLst>
              <a:ext uri="{FF2B5EF4-FFF2-40B4-BE49-F238E27FC236}">
                <a16:creationId xmlns:a16="http://schemas.microsoft.com/office/drawing/2014/main" id="{27D262DD-86D2-472F-9233-2CA4C4F3C48D}"/>
              </a:ext>
            </a:extLst>
          </p:cNvPr>
          <p:cNvSpPr>
            <a:spLocks noGrp="1"/>
          </p:cNvSpPr>
          <p:nvPr>
            <p:ph type="body" sz="quarter" idx="12" hasCustomPrompt="1"/>
          </p:nvPr>
        </p:nvSpPr>
        <p:spPr>
          <a:xfrm>
            <a:off x="4772378" y="1176734"/>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8" name="Text Placeholder 31">
            <a:extLst>
              <a:ext uri="{FF2B5EF4-FFF2-40B4-BE49-F238E27FC236}">
                <a16:creationId xmlns:a16="http://schemas.microsoft.com/office/drawing/2014/main" id="{C0A8910E-3E33-41A3-816B-CD71BE1D50DC}"/>
              </a:ext>
            </a:extLst>
          </p:cNvPr>
          <p:cNvSpPr>
            <a:spLocks noGrp="1"/>
          </p:cNvSpPr>
          <p:nvPr>
            <p:ph type="body" sz="quarter" idx="13" hasCustomPrompt="1"/>
          </p:nvPr>
        </p:nvSpPr>
        <p:spPr>
          <a:xfrm>
            <a:off x="4772378" y="1445872"/>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9" name="Text Placeholder 4">
            <a:extLst>
              <a:ext uri="{FF2B5EF4-FFF2-40B4-BE49-F238E27FC236}">
                <a16:creationId xmlns:a16="http://schemas.microsoft.com/office/drawing/2014/main" id="{DC7DBC2F-B4BA-4FA1-AC8F-C1FB5D329C35}"/>
              </a:ext>
            </a:extLst>
          </p:cNvPr>
          <p:cNvSpPr>
            <a:spLocks noGrp="1"/>
          </p:cNvSpPr>
          <p:nvPr>
            <p:ph type="body" sz="quarter" idx="14" hasCustomPrompt="1"/>
          </p:nvPr>
        </p:nvSpPr>
        <p:spPr>
          <a:xfrm>
            <a:off x="4232378" y="1877243"/>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02</a:t>
            </a:r>
          </a:p>
        </p:txBody>
      </p:sp>
      <p:sp>
        <p:nvSpPr>
          <p:cNvPr id="10" name="Text Placeholder 31">
            <a:extLst>
              <a:ext uri="{FF2B5EF4-FFF2-40B4-BE49-F238E27FC236}">
                <a16:creationId xmlns:a16="http://schemas.microsoft.com/office/drawing/2014/main" id="{E96BEFDD-99B7-4B7A-A883-501F05DEBEB2}"/>
              </a:ext>
            </a:extLst>
          </p:cNvPr>
          <p:cNvSpPr>
            <a:spLocks noGrp="1"/>
          </p:cNvSpPr>
          <p:nvPr>
            <p:ph type="body" sz="quarter" idx="15" hasCustomPrompt="1"/>
          </p:nvPr>
        </p:nvSpPr>
        <p:spPr>
          <a:xfrm>
            <a:off x="4772378" y="1877241"/>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11" name="Text Placeholder 31">
            <a:extLst>
              <a:ext uri="{FF2B5EF4-FFF2-40B4-BE49-F238E27FC236}">
                <a16:creationId xmlns:a16="http://schemas.microsoft.com/office/drawing/2014/main" id="{8F24DFEC-E082-454B-B5C3-50F1E1DD3224}"/>
              </a:ext>
            </a:extLst>
          </p:cNvPr>
          <p:cNvSpPr>
            <a:spLocks noGrp="1"/>
          </p:cNvSpPr>
          <p:nvPr>
            <p:ph type="body" sz="quarter" idx="16" hasCustomPrompt="1"/>
          </p:nvPr>
        </p:nvSpPr>
        <p:spPr>
          <a:xfrm>
            <a:off x="4772378" y="2146379"/>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12" name="Text Placeholder 4">
            <a:extLst>
              <a:ext uri="{FF2B5EF4-FFF2-40B4-BE49-F238E27FC236}">
                <a16:creationId xmlns:a16="http://schemas.microsoft.com/office/drawing/2014/main" id="{C3A914CD-C11D-48A8-88E1-538FBD109669}"/>
              </a:ext>
            </a:extLst>
          </p:cNvPr>
          <p:cNvSpPr>
            <a:spLocks noGrp="1"/>
          </p:cNvSpPr>
          <p:nvPr>
            <p:ph type="body" sz="quarter" idx="17" hasCustomPrompt="1"/>
          </p:nvPr>
        </p:nvSpPr>
        <p:spPr>
          <a:xfrm>
            <a:off x="4232378" y="2577750"/>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03</a:t>
            </a:r>
          </a:p>
        </p:txBody>
      </p:sp>
      <p:sp>
        <p:nvSpPr>
          <p:cNvPr id="15" name="Text Placeholder 31">
            <a:extLst>
              <a:ext uri="{FF2B5EF4-FFF2-40B4-BE49-F238E27FC236}">
                <a16:creationId xmlns:a16="http://schemas.microsoft.com/office/drawing/2014/main" id="{5E5D34B7-01F5-4524-B815-3E8FD22045B4}"/>
              </a:ext>
            </a:extLst>
          </p:cNvPr>
          <p:cNvSpPr>
            <a:spLocks noGrp="1"/>
          </p:cNvSpPr>
          <p:nvPr>
            <p:ph type="body" sz="quarter" idx="18" hasCustomPrompt="1"/>
          </p:nvPr>
        </p:nvSpPr>
        <p:spPr>
          <a:xfrm>
            <a:off x="4772378" y="2577748"/>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16" name="Text Placeholder 31">
            <a:extLst>
              <a:ext uri="{FF2B5EF4-FFF2-40B4-BE49-F238E27FC236}">
                <a16:creationId xmlns:a16="http://schemas.microsoft.com/office/drawing/2014/main" id="{745E9020-E3D4-4B2E-AF64-3BC2BA80998B}"/>
              </a:ext>
            </a:extLst>
          </p:cNvPr>
          <p:cNvSpPr>
            <a:spLocks noGrp="1"/>
          </p:cNvSpPr>
          <p:nvPr>
            <p:ph type="body" sz="quarter" idx="19" hasCustomPrompt="1"/>
          </p:nvPr>
        </p:nvSpPr>
        <p:spPr>
          <a:xfrm>
            <a:off x="4772378" y="2846886"/>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17" name="Text Placeholder 4">
            <a:extLst>
              <a:ext uri="{FF2B5EF4-FFF2-40B4-BE49-F238E27FC236}">
                <a16:creationId xmlns:a16="http://schemas.microsoft.com/office/drawing/2014/main" id="{6E31EB1E-53F8-4104-A8D0-0BEFB18961C6}"/>
              </a:ext>
            </a:extLst>
          </p:cNvPr>
          <p:cNvSpPr>
            <a:spLocks noGrp="1"/>
          </p:cNvSpPr>
          <p:nvPr>
            <p:ph type="body" sz="quarter" idx="20" hasCustomPrompt="1"/>
          </p:nvPr>
        </p:nvSpPr>
        <p:spPr>
          <a:xfrm>
            <a:off x="4232378" y="3278255"/>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04</a:t>
            </a:r>
          </a:p>
        </p:txBody>
      </p:sp>
      <p:sp>
        <p:nvSpPr>
          <p:cNvPr id="18" name="Text Placeholder 31">
            <a:extLst>
              <a:ext uri="{FF2B5EF4-FFF2-40B4-BE49-F238E27FC236}">
                <a16:creationId xmlns:a16="http://schemas.microsoft.com/office/drawing/2014/main" id="{3DEAAE69-8D81-471C-A294-06DD17336F63}"/>
              </a:ext>
            </a:extLst>
          </p:cNvPr>
          <p:cNvSpPr>
            <a:spLocks noGrp="1"/>
          </p:cNvSpPr>
          <p:nvPr>
            <p:ph type="body" sz="quarter" idx="21" hasCustomPrompt="1"/>
          </p:nvPr>
        </p:nvSpPr>
        <p:spPr>
          <a:xfrm>
            <a:off x="4772378" y="3278255"/>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19" name="Text Placeholder 31">
            <a:extLst>
              <a:ext uri="{FF2B5EF4-FFF2-40B4-BE49-F238E27FC236}">
                <a16:creationId xmlns:a16="http://schemas.microsoft.com/office/drawing/2014/main" id="{01E75DFE-469F-4162-BFD7-0AD3CC0605D3}"/>
              </a:ext>
            </a:extLst>
          </p:cNvPr>
          <p:cNvSpPr>
            <a:spLocks noGrp="1"/>
          </p:cNvSpPr>
          <p:nvPr>
            <p:ph type="body" sz="quarter" idx="22" hasCustomPrompt="1"/>
          </p:nvPr>
        </p:nvSpPr>
        <p:spPr>
          <a:xfrm>
            <a:off x="4772378" y="3547393"/>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20" name="Text Placeholder 4">
            <a:extLst>
              <a:ext uri="{FF2B5EF4-FFF2-40B4-BE49-F238E27FC236}">
                <a16:creationId xmlns:a16="http://schemas.microsoft.com/office/drawing/2014/main" id="{16FACADA-AE0B-4A02-B7FE-F03E903A2008}"/>
              </a:ext>
            </a:extLst>
          </p:cNvPr>
          <p:cNvSpPr>
            <a:spLocks noGrp="1"/>
          </p:cNvSpPr>
          <p:nvPr>
            <p:ph type="body" sz="quarter" idx="23" hasCustomPrompt="1"/>
          </p:nvPr>
        </p:nvSpPr>
        <p:spPr>
          <a:xfrm>
            <a:off x="4232378" y="3978763"/>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05</a:t>
            </a:r>
          </a:p>
        </p:txBody>
      </p:sp>
      <p:sp>
        <p:nvSpPr>
          <p:cNvPr id="21" name="Text Placeholder 31">
            <a:extLst>
              <a:ext uri="{FF2B5EF4-FFF2-40B4-BE49-F238E27FC236}">
                <a16:creationId xmlns:a16="http://schemas.microsoft.com/office/drawing/2014/main" id="{1BE90D09-E40F-4E07-8A6C-C34ECB3A0C75}"/>
              </a:ext>
            </a:extLst>
          </p:cNvPr>
          <p:cNvSpPr>
            <a:spLocks noGrp="1"/>
          </p:cNvSpPr>
          <p:nvPr>
            <p:ph type="body" sz="quarter" idx="24" hasCustomPrompt="1"/>
          </p:nvPr>
        </p:nvSpPr>
        <p:spPr>
          <a:xfrm>
            <a:off x="4772378" y="3978762"/>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22" name="Text Placeholder 31">
            <a:extLst>
              <a:ext uri="{FF2B5EF4-FFF2-40B4-BE49-F238E27FC236}">
                <a16:creationId xmlns:a16="http://schemas.microsoft.com/office/drawing/2014/main" id="{E8BCD20F-DF5A-4D1F-AB59-8992CCEB4E71}"/>
              </a:ext>
            </a:extLst>
          </p:cNvPr>
          <p:cNvSpPr>
            <a:spLocks noGrp="1"/>
          </p:cNvSpPr>
          <p:nvPr>
            <p:ph type="body" sz="quarter" idx="25" hasCustomPrompt="1"/>
          </p:nvPr>
        </p:nvSpPr>
        <p:spPr>
          <a:xfrm>
            <a:off x="4772378" y="4247900"/>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23" name="Text Placeholder 4">
            <a:extLst>
              <a:ext uri="{FF2B5EF4-FFF2-40B4-BE49-F238E27FC236}">
                <a16:creationId xmlns:a16="http://schemas.microsoft.com/office/drawing/2014/main" id="{2CA99EFB-8D03-4007-813F-E6174F0308EE}"/>
              </a:ext>
            </a:extLst>
          </p:cNvPr>
          <p:cNvSpPr>
            <a:spLocks noGrp="1"/>
          </p:cNvSpPr>
          <p:nvPr>
            <p:ph type="body" sz="quarter" idx="26" hasCustomPrompt="1"/>
          </p:nvPr>
        </p:nvSpPr>
        <p:spPr>
          <a:xfrm>
            <a:off x="4232378" y="4679271"/>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06</a:t>
            </a:r>
          </a:p>
        </p:txBody>
      </p:sp>
      <p:sp>
        <p:nvSpPr>
          <p:cNvPr id="24" name="Text Placeholder 31">
            <a:extLst>
              <a:ext uri="{FF2B5EF4-FFF2-40B4-BE49-F238E27FC236}">
                <a16:creationId xmlns:a16="http://schemas.microsoft.com/office/drawing/2014/main" id="{75297938-8904-4A58-BECE-919189BAA548}"/>
              </a:ext>
            </a:extLst>
          </p:cNvPr>
          <p:cNvSpPr>
            <a:spLocks noGrp="1"/>
          </p:cNvSpPr>
          <p:nvPr>
            <p:ph type="body" sz="quarter" idx="27" hasCustomPrompt="1"/>
          </p:nvPr>
        </p:nvSpPr>
        <p:spPr>
          <a:xfrm>
            <a:off x="4772378" y="4679269"/>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25" name="Text Placeholder 31">
            <a:extLst>
              <a:ext uri="{FF2B5EF4-FFF2-40B4-BE49-F238E27FC236}">
                <a16:creationId xmlns:a16="http://schemas.microsoft.com/office/drawing/2014/main" id="{EF1B2FF4-CFE5-4357-917A-02669822510A}"/>
              </a:ext>
            </a:extLst>
          </p:cNvPr>
          <p:cNvSpPr>
            <a:spLocks noGrp="1"/>
          </p:cNvSpPr>
          <p:nvPr>
            <p:ph type="body" sz="quarter" idx="28" hasCustomPrompt="1"/>
          </p:nvPr>
        </p:nvSpPr>
        <p:spPr>
          <a:xfrm>
            <a:off x="4772378" y="4948407"/>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3" name="Picture Placeholder 2">
            <a:extLst>
              <a:ext uri="{FF2B5EF4-FFF2-40B4-BE49-F238E27FC236}">
                <a16:creationId xmlns:a16="http://schemas.microsoft.com/office/drawing/2014/main" id="{09ABF0E3-1A7E-434D-B96E-F3343B8E07D9}"/>
              </a:ext>
            </a:extLst>
          </p:cNvPr>
          <p:cNvSpPr>
            <a:spLocks noGrp="1"/>
          </p:cNvSpPr>
          <p:nvPr>
            <p:ph type="pic" sz="quarter" idx="29" hasCustomPrompt="1"/>
          </p:nvPr>
        </p:nvSpPr>
        <p:spPr>
          <a:xfrm>
            <a:off x="0" y="0"/>
            <a:ext cx="3825920" cy="6858000"/>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31" name="Title 1">
            <a:extLst>
              <a:ext uri="{FF2B5EF4-FFF2-40B4-BE49-F238E27FC236}">
                <a16:creationId xmlns:a16="http://schemas.microsoft.com/office/drawing/2014/main" id="{25039EFD-26D4-4EFF-80C8-2DEC577006FA}"/>
              </a:ext>
            </a:extLst>
          </p:cNvPr>
          <p:cNvSpPr>
            <a:spLocks noGrp="1"/>
          </p:cNvSpPr>
          <p:nvPr>
            <p:ph type="ctrTitle" hasCustomPrompt="1"/>
          </p:nvPr>
        </p:nvSpPr>
        <p:spPr>
          <a:xfrm>
            <a:off x="4232378" y="770472"/>
            <a:ext cx="1044375"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CONTENTS</a:t>
            </a:r>
          </a:p>
        </p:txBody>
      </p:sp>
      <p:sp>
        <p:nvSpPr>
          <p:cNvPr id="32" name="Slide Number Placeholder 8">
            <a:extLst>
              <a:ext uri="{FF2B5EF4-FFF2-40B4-BE49-F238E27FC236}">
                <a16:creationId xmlns:a16="http://schemas.microsoft.com/office/drawing/2014/main" id="{6FBBA16B-4607-4475-9AA9-35D51BE89C52}"/>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Tree>
    <p:extLst>
      <p:ext uri="{BB962C8B-B14F-4D97-AF65-F5344CB8AC3E}">
        <p14:creationId xmlns:p14="http://schemas.microsoft.com/office/powerpoint/2010/main" val="3144632019"/>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yout - contents 2">
    <p:bg>
      <p:bgRef idx="1001">
        <a:schemeClr val="bg1"/>
      </p:bgRef>
    </p:bg>
    <p:spTree>
      <p:nvGrpSpPr>
        <p:cNvPr id="1" name=""/>
        <p:cNvGrpSpPr/>
        <p:nvPr/>
      </p:nvGrpSpPr>
      <p:grpSpPr>
        <a:xfrm>
          <a:off x="0" y="0"/>
          <a:ext cx="0" cy="0"/>
          <a:chOff x="0" y="0"/>
          <a:chExt cx="0" cy="0"/>
        </a:xfrm>
      </p:grpSpPr>
      <p:sp>
        <p:nvSpPr>
          <p:cNvPr id="29" name="Text Placeholder 9">
            <a:extLst>
              <a:ext uri="{FF2B5EF4-FFF2-40B4-BE49-F238E27FC236}">
                <a16:creationId xmlns:a16="http://schemas.microsoft.com/office/drawing/2014/main" id="{FF9A53DE-293F-4D46-94A3-8EB81742DFCF}"/>
              </a:ext>
            </a:extLst>
          </p:cNvPr>
          <p:cNvSpPr>
            <a:spLocks noGrp="1"/>
          </p:cNvSpPr>
          <p:nvPr>
            <p:ph type="body" sz="quarter" idx="11" hasCustomPrompt="1"/>
          </p:nvPr>
        </p:nvSpPr>
        <p:spPr>
          <a:xfrm>
            <a:off x="432000" y="1079999"/>
            <a:ext cx="8220294" cy="5284967"/>
          </a:xfrm>
          <a:prstGeom prst="rect">
            <a:avLst/>
          </a:prstGeom>
        </p:spPr>
        <p:txBody>
          <a:bodyPr lIns="36000" tIns="36000" rIns="36000" bIns="36000" numCol="2" spcCol="360000"/>
          <a:lstStyle>
            <a:lvl1pPr marL="0" indent="0" algn="l" defTabSz="287993">
              <a:lnSpc>
                <a:spcPts val="1600"/>
              </a:lnSpc>
              <a:buNone/>
              <a:defRPr sz="1200" b="1" baseline="0"/>
            </a:lvl1pPr>
            <a:lvl2pPr algn="l">
              <a:defRPr/>
            </a:lvl2pPr>
            <a:lvl3pPr algn="l">
              <a:defRPr/>
            </a:lvl3pPr>
            <a:lvl4pPr algn="l">
              <a:defRPr/>
            </a:lvl4pPr>
            <a:lvl5pPr algn="l">
              <a:defRPr/>
            </a:lvl5pPr>
          </a:lstStyle>
          <a:p>
            <a:pPr lvl="0"/>
            <a:r>
              <a:rPr lang="en-US" dirty="0"/>
              <a:t>00	Insert contents listing (2 columns)</a:t>
            </a:r>
          </a:p>
        </p:txBody>
      </p:sp>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34" name="Title 1">
            <a:extLst>
              <a:ext uri="{FF2B5EF4-FFF2-40B4-BE49-F238E27FC236}">
                <a16:creationId xmlns:a16="http://schemas.microsoft.com/office/drawing/2014/main" id="{091B7A03-C365-4ED6-962E-93EA096F7A2D}"/>
              </a:ext>
            </a:extLst>
          </p:cNvPr>
          <p:cNvSpPr>
            <a:spLocks noGrp="1"/>
          </p:cNvSpPr>
          <p:nvPr>
            <p:ph type="ctrTitle" hasCustomPrompt="1"/>
          </p:nvPr>
        </p:nvSpPr>
        <p:spPr>
          <a:xfrm>
            <a:off x="432000" y="544317"/>
            <a:ext cx="1044375"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CONTENTS</a:t>
            </a:r>
          </a:p>
        </p:txBody>
      </p:sp>
    </p:spTree>
    <p:extLst>
      <p:ext uri="{BB962C8B-B14F-4D97-AF65-F5344CB8AC3E}">
        <p14:creationId xmlns:p14="http://schemas.microsoft.com/office/powerpoint/2010/main" val="77805865"/>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yout - just text">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3" name="Title 1">
            <a:extLst>
              <a:ext uri="{FF2B5EF4-FFF2-40B4-BE49-F238E27FC236}">
                <a16:creationId xmlns:a16="http://schemas.microsoft.com/office/drawing/2014/main" id="{56ABEA7B-7448-4E43-A7A4-3421CD2E272B}"/>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
        <p:nvSpPr>
          <p:cNvPr id="7" name="Content Placeholder 2">
            <a:extLst>
              <a:ext uri="{FF2B5EF4-FFF2-40B4-BE49-F238E27FC236}">
                <a16:creationId xmlns:a16="http://schemas.microsoft.com/office/drawing/2014/main" id="{FDA22121-4331-41E2-B269-75755B804956}"/>
              </a:ext>
            </a:extLst>
          </p:cNvPr>
          <p:cNvSpPr>
            <a:spLocks noGrp="1"/>
          </p:cNvSpPr>
          <p:nvPr>
            <p:ph idx="1" hasCustomPrompt="1"/>
          </p:nvPr>
        </p:nvSpPr>
        <p:spPr>
          <a:xfrm>
            <a:off x="388801" y="1150618"/>
            <a:ext cx="8263493" cy="5214348"/>
          </a:xfrm>
          <a:prstGeom prst="rect">
            <a:avLst/>
          </a:prstGeom>
        </p:spPr>
        <p:txBody>
          <a:bodyPr lIns="36000" tIns="36000" rIns="36000" bIns="36000"/>
          <a:lstStyle>
            <a:lvl1pPr marL="0" indent="0">
              <a:buNone/>
              <a:defRPr sz="1200"/>
            </a:lvl1pPr>
            <a:lvl2pPr marL="457189" indent="0">
              <a:buNone/>
              <a:defRPr sz="1200"/>
            </a:lvl2pPr>
            <a:lvl3pPr marL="914377" indent="0">
              <a:buNone/>
              <a:defRPr sz="1200"/>
            </a:lvl3pPr>
            <a:lvl4pPr marL="1371566" indent="0">
              <a:buNone/>
              <a:defRPr sz="1200"/>
            </a:lvl4pPr>
            <a:lvl5pPr marL="1828754" indent="0">
              <a:buNone/>
              <a:defRPr sz="1200"/>
            </a:lvl5pPr>
          </a:lstStyle>
          <a:p>
            <a:pPr lvl="0"/>
            <a:r>
              <a:rPr lang="en-US" dirty="0"/>
              <a:t>Body text</a:t>
            </a:r>
          </a:p>
        </p:txBody>
      </p:sp>
    </p:spTree>
    <p:extLst>
      <p:ext uri="{BB962C8B-B14F-4D97-AF65-F5344CB8AC3E}">
        <p14:creationId xmlns:p14="http://schemas.microsoft.com/office/powerpoint/2010/main" val="3027451399"/>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ayout - just an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id="{D7627B42-6398-42C1-94CA-C124AC35B2F5}"/>
              </a:ext>
            </a:extLst>
          </p:cNvPr>
          <p:cNvSpPr>
            <a:spLocks noGrp="1"/>
          </p:cNvSpPr>
          <p:nvPr>
            <p:ph type="pic" sz="quarter" idx="14" hasCustomPrompt="1"/>
          </p:nvPr>
        </p:nvSpPr>
        <p:spPr>
          <a:xfrm>
            <a:off x="388601" y="1150618"/>
            <a:ext cx="8263493"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7" name="Title 1">
            <a:extLst>
              <a:ext uri="{FF2B5EF4-FFF2-40B4-BE49-F238E27FC236}">
                <a16:creationId xmlns:a16="http://schemas.microsoft.com/office/drawing/2014/main" id="{4A7B25A5-6B91-4CE2-93B8-754812DA0292}"/>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494489560"/>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image" Target="../media/image3.png"/><Relationship Id="rId5" Type="http://schemas.openxmlformats.org/officeDocument/2006/relationships/slideLayout" Target="../slideLayouts/slideLayout10.xml"/><Relationship Id="rId10" Type="http://schemas.openxmlformats.org/officeDocument/2006/relationships/theme" Target="../theme/theme3.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0857011"/>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C850A13-8E99-49E2-9165-C76685B082C7}"/>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061342" y="226559"/>
            <a:ext cx="838348" cy="573541"/>
          </a:xfrm>
          <a:prstGeom prst="rect">
            <a:avLst/>
          </a:prstGeom>
        </p:spPr>
      </p:pic>
    </p:spTree>
    <p:extLst>
      <p:ext uri="{BB962C8B-B14F-4D97-AF65-F5344CB8AC3E}">
        <p14:creationId xmlns:p14="http://schemas.microsoft.com/office/powerpoint/2010/main" val="420199727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3ED99F8-E22C-4D15-85F7-8D466F90469F}"/>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8093932" y="200297"/>
            <a:ext cx="812841" cy="558826"/>
          </a:xfrm>
          <a:prstGeom prst="rect">
            <a:avLst/>
          </a:prstGeom>
        </p:spPr>
      </p:pic>
    </p:spTree>
    <p:extLst>
      <p:ext uri="{BB962C8B-B14F-4D97-AF65-F5344CB8AC3E}">
        <p14:creationId xmlns:p14="http://schemas.microsoft.com/office/powerpoint/2010/main" val="4019861772"/>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1" r:id="rId3"/>
    <p:sldLayoutId id="2147483672" r:id="rId4"/>
    <p:sldLayoutId id="2147483670" r:id="rId5"/>
    <p:sldLayoutId id="2147483673" r:id="rId6"/>
    <p:sldLayoutId id="2147483674" r:id="rId7"/>
    <p:sldLayoutId id="2147483675" r:id="rId8"/>
    <p:sldLayoutId id="2147483676"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8.xml"/><Relationship Id="rId1" Type="http://schemas.openxmlformats.org/officeDocument/2006/relationships/vmlDrawing" Target="../drawings/vmlDrawing1.vml"/><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D35A2-212B-4253-8D50-FD1945F2BFB6}"/>
              </a:ext>
            </a:extLst>
          </p:cNvPr>
          <p:cNvSpPr>
            <a:spLocks noGrp="1"/>
          </p:cNvSpPr>
          <p:nvPr>
            <p:ph type="ctrTitle"/>
          </p:nvPr>
        </p:nvSpPr>
        <p:spPr>
          <a:xfrm>
            <a:off x="515861" y="2930402"/>
            <a:ext cx="7920773" cy="1495794"/>
          </a:xfrm>
        </p:spPr>
        <p:txBody>
          <a:bodyPr/>
          <a:lstStyle/>
          <a:p>
            <a:r>
              <a:rPr lang="en-GB" dirty="0"/>
              <a:t>Understanding the mental health retention and awarding gap in Design modules </a:t>
            </a:r>
          </a:p>
        </p:txBody>
      </p:sp>
      <p:sp>
        <p:nvSpPr>
          <p:cNvPr id="3" name="TextBox 2">
            <a:extLst>
              <a:ext uri="{FF2B5EF4-FFF2-40B4-BE49-F238E27FC236}">
                <a16:creationId xmlns:a16="http://schemas.microsoft.com/office/drawing/2014/main" id="{15B8FE1A-EF6E-664D-84D7-EB48DF6EBC5F}"/>
              </a:ext>
            </a:extLst>
          </p:cNvPr>
          <p:cNvSpPr txBox="1"/>
          <p:nvPr/>
        </p:nvSpPr>
        <p:spPr>
          <a:xfrm>
            <a:off x="515861" y="5437632"/>
            <a:ext cx="4378122" cy="646331"/>
          </a:xfrm>
          <a:prstGeom prst="rect">
            <a:avLst/>
          </a:prstGeom>
          <a:noFill/>
        </p:spPr>
        <p:txBody>
          <a:bodyPr wrap="none" lIns="91440" tIns="45720" rIns="91440" bIns="45720" rtlCol="0" anchor="t">
            <a:spAutoFit/>
          </a:bodyPr>
          <a:lstStyle/>
          <a:p>
            <a:r>
              <a:rPr lang="en-GB" dirty="0">
                <a:solidFill>
                  <a:schemeClr val="bg1"/>
                </a:solidFill>
              </a:rPr>
              <a:t>Nicole Lotz and Muriel Sippel, E&amp;I STEM</a:t>
            </a:r>
          </a:p>
          <a:p>
            <a:r>
              <a:rPr lang="en-GB" dirty="0">
                <a:solidFill>
                  <a:schemeClr val="bg1"/>
                </a:solidFill>
              </a:rPr>
              <a:t>1st July 2021</a:t>
            </a:r>
            <a:endParaRPr lang="en-GB" dirty="0">
              <a:solidFill>
                <a:schemeClr val="bg1"/>
              </a:solidFill>
              <a:cs typeface="Arial"/>
            </a:endParaRPr>
          </a:p>
        </p:txBody>
      </p:sp>
    </p:spTree>
    <p:extLst>
      <p:ext uri="{BB962C8B-B14F-4D97-AF65-F5344CB8AC3E}">
        <p14:creationId xmlns:p14="http://schemas.microsoft.com/office/powerpoint/2010/main" val="26561566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6982DF3-65EE-EA48-96F3-D6EFC0A3F8BF}"/>
              </a:ext>
            </a:extLst>
          </p:cNvPr>
          <p:cNvSpPr>
            <a:spLocks noGrp="1"/>
          </p:cNvSpPr>
          <p:nvPr>
            <p:ph type="body" sz="quarter" idx="15"/>
          </p:nvPr>
        </p:nvSpPr>
        <p:spPr>
          <a:xfrm>
            <a:off x="388801" y="1065275"/>
            <a:ext cx="2552519" cy="5214348"/>
          </a:xfrm>
        </p:spPr>
        <p:txBody>
          <a:bodyPr/>
          <a:lstStyle/>
          <a:p>
            <a:r>
              <a:rPr lang="en-GB" b="1" dirty="0"/>
              <a:t>Background</a:t>
            </a:r>
          </a:p>
          <a:p>
            <a:r>
              <a:rPr lang="en-GB" dirty="0"/>
              <a:t>Long term mental health</a:t>
            </a:r>
          </a:p>
          <a:p>
            <a:r>
              <a:rPr lang="en-GB" dirty="0"/>
              <a:t>PTSD, OCD, Anxiety – fear of public crowded places, illness etc</a:t>
            </a:r>
          </a:p>
          <a:p>
            <a:r>
              <a:rPr lang="en-GB" dirty="0"/>
              <a:t>Bad sleep – worsened anxiety</a:t>
            </a:r>
          </a:p>
          <a:p>
            <a:r>
              <a:rPr lang="en-GB" dirty="0"/>
              <a:t>Variable daily rhythms needed</a:t>
            </a:r>
          </a:p>
          <a:p>
            <a:r>
              <a:rPr lang="en-GB" dirty="0"/>
              <a:t>Rather homebound</a:t>
            </a:r>
          </a:p>
          <a:p>
            <a:r>
              <a:rPr lang="en-GB" dirty="0"/>
              <a:t>Not many friends</a:t>
            </a:r>
          </a:p>
          <a:p>
            <a:r>
              <a:rPr lang="en-GB" dirty="0"/>
              <a:t>Powerless in low phase</a:t>
            </a:r>
          </a:p>
          <a:p>
            <a:r>
              <a:rPr lang="en-GB" dirty="0"/>
              <a:t>Creative person, Poetry, DIY, Hacking and designing online games, Photography – “makes me happy”</a:t>
            </a:r>
          </a:p>
          <a:p>
            <a:r>
              <a:rPr lang="en-GB" dirty="0"/>
              <a:t>Asking for support is hard (initial step and when you are low) </a:t>
            </a:r>
          </a:p>
          <a:p>
            <a:r>
              <a:rPr lang="en-GB" dirty="0"/>
              <a:t>DSA assessor conversation helpful – but drawback that it is scheduled, support in the moment missing, just 50% help</a:t>
            </a:r>
          </a:p>
          <a:p>
            <a:r>
              <a:rPr lang="en-GB" dirty="0"/>
              <a:t>Financial struggles due to not being able to work but not on benefits because of study </a:t>
            </a:r>
          </a:p>
          <a:p>
            <a:r>
              <a:rPr lang="en-GB" dirty="0"/>
              <a:t>Distance learning PT 2000 compared to brick Uni FT 14000</a:t>
            </a:r>
          </a:p>
        </p:txBody>
      </p:sp>
      <p:sp>
        <p:nvSpPr>
          <p:cNvPr id="4" name="Text Placeholder 3">
            <a:extLst>
              <a:ext uri="{FF2B5EF4-FFF2-40B4-BE49-F238E27FC236}">
                <a16:creationId xmlns:a16="http://schemas.microsoft.com/office/drawing/2014/main" id="{13896F8F-DAA1-F140-AB7E-36FF9B81E96E}"/>
              </a:ext>
            </a:extLst>
          </p:cNvPr>
          <p:cNvSpPr>
            <a:spLocks noGrp="1"/>
          </p:cNvSpPr>
          <p:nvPr>
            <p:ph type="body" sz="quarter" idx="17"/>
          </p:nvPr>
        </p:nvSpPr>
        <p:spPr>
          <a:xfrm>
            <a:off x="3086030" y="1065274"/>
            <a:ext cx="2552519" cy="5214348"/>
          </a:xfrm>
        </p:spPr>
        <p:txBody>
          <a:bodyPr/>
          <a:lstStyle/>
          <a:p>
            <a:r>
              <a:rPr lang="en-GB" b="1" dirty="0"/>
              <a:t>OU</a:t>
            </a:r>
            <a:r>
              <a:rPr lang="en-GB" dirty="0"/>
              <a:t> </a:t>
            </a:r>
            <a:r>
              <a:rPr lang="en-GB" b="1" dirty="0"/>
              <a:t>study good practice</a:t>
            </a:r>
          </a:p>
          <a:p>
            <a:r>
              <a:rPr lang="en-GB" dirty="0"/>
              <a:t>Surprisingly perfect choice</a:t>
            </a:r>
          </a:p>
          <a:p>
            <a:r>
              <a:rPr lang="en-GB" dirty="0"/>
              <a:t>“it’s a proper degree!”</a:t>
            </a:r>
          </a:p>
          <a:p>
            <a:r>
              <a:rPr lang="en-GB" dirty="0"/>
              <a:t>Sunday plan weekly study</a:t>
            </a:r>
          </a:p>
          <a:p>
            <a:r>
              <a:rPr lang="en-GB" dirty="0"/>
              <a:t>Colour coded day dictates routine, green - getting ahead of plan</a:t>
            </a:r>
          </a:p>
          <a:p>
            <a:r>
              <a:rPr lang="en-GB" dirty="0"/>
              <a:t>Course/pace fluidity is appreciated</a:t>
            </a:r>
          </a:p>
          <a:p>
            <a:r>
              <a:rPr lang="en-GB" dirty="0"/>
              <a:t>Keeping to recommended study times – helps with getting out of OCD loops, helps with studying flexibly due to exhaustion</a:t>
            </a:r>
          </a:p>
          <a:p>
            <a:r>
              <a:rPr lang="en-GB" dirty="0"/>
              <a:t>ODS pace keeper, confidence giver</a:t>
            </a:r>
          </a:p>
          <a:p>
            <a:r>
              <a:rPr lang="en-GB" dirty="0"/>
              <a:t>Creates designs that focus on the under supported (fashion for visually impaired)</a:t>
            </a:r>
          </a:p>
          <a:p>
            <a:r>
              <a:rPr lang="en-GB" dirty="0"/>
              <a:t>WhatsApp group for module (main and tutor group - visual and textual, brainstorm, close bound developed, fundamental to progress, fear of losing it when moving to different module, works only when doing the same work)</a:t>
            </a:r>
          </a:p>
          <a:p>
            <a:r>
              <a:rPr lang="en-GB" dirty="0"/>
              <a:t>Include family in study (partner MH social work professional helpful)</a:t>
            </a:r>
          </a:p>
        </p:txBody>
      </p:sp>
      <p:sp>
        <p:nvSpPr>
          <p:cNvPr id="5" name="Text Placeholder 4">
            <a:extLst>
              <a:ext uri="{FF2B5EF4-FFF2-40B4-BE49-F238E27FC236}">
                <a16:creationId xmlns:a16="http://schemas.microsoft.com/office/drawing/2014/main" id="{751883C9-1A42-C041-9524-4C89DB567ABB}"/>
              </a:ext>
            </a:extLst>
          </p:cNvPr>
          <p:cNvSpPr>
            <a:spLocks noGrp="1"/>
          </p:cNvSpPr>
          <p:nvPr>
            <p:ph type="body" sz="quarter" idx="16"/>
          </p:nvPr>
        </p:nvSpPr>
        <p:spPr>
          <a:xfrm>
            <a:off x="5783259" y="1065271"/>
            <a:ext cx="2869035" cy="5214348"/>
          </a:xfrm>
        </p:spPr>
        <p:txBody>
          <a:bodyPr/>
          <a:lstStyle/>
          <a:p>
            <a:pPr marL="0" indent="0">
              <a:buNone/>
            </a:pPr>
            <a:r>
              <a:rPr lang="en-GB" b="1" dirty="0"/>
              <a:t>OU study struggles</a:t>
            </a:r>
          </a:p>
          <a:p>
            <a:pPr marL="0" indent="0">
              <a:buNone/>
            </a:pPr>
            <a:r>
              <a:rPr lang="en-GB" dirty="0"/>
              <a:t>Ideation might trigger anxiety</a:t>
            </a:r>
          </a:p>
          <a:p>
            <a:pPr marL="0" indent="0">
              <a:buNone/>
            </a:pPr>
            <a:r>
              <a:rPr lang="en-GB" dirty="0"/>
              <a:t>Obsessive loops prevent moving on</a:t>
            </a:r>
          </a:p>
          <a:p>
            <a:pPr marL="0" indent="0">
              <a:buNone/>
            </a:pPr>
            <a:r>
              <a:rPr lang="en-GB" dirty="0"/>
              <a:t>No immediate clarification of tasks</a:t>
            </a:r>
          </a:p>
          <a:p>
            <a:pPr marL="0" indent="0">
              <a:buNone/>
            </a:pPr>
            <a:r>
              <a:rPr lang="en-GB" dirty="0"/>
              <a:t>Putting off tasks and then falling ill</a:t>
            </a:r>
          </a:p>
          <a:p>
            <a:pPr marL="0" indent="0">
              <a:buNone/>
            </a:pPr>
            <a:r>
              <a:rPr lang="en-GB" dirty="0"/>
              <a:t>COVID delay to DSA (mentor, software, equipment)</a:t>
            </a:r>
          </a:p>
          <a:p>
            <a:pPr marL="0" indent="0">
              <a:buNone/>
            </a:pPr>
            <a:r>
              <a:rPr lang="en-GB" dirty="0"/>
              <a:t>Wasn’t aware of MH help from OU, but OU helped DSA application</a:t>
            </a:r>
          </a:p>
          <a:p>
            <a:pPr marL="0" indent="0">
              <a:buNone/>
            </a:pPr>
            <a:r>
              <a:rPr lang="en-GB" dirty="0"/>
              <a:t>COVID End of pandemic scary – less digital, might be missing out</a:t>
            </a:r>
          </a:p>
          <a:p>
            <a:pPr marL="0" indent="0">
              <a:buNone/>
            </a:pPr>
            <a:r>
              <a:rPr lang="en-GB" dirty="0"/>
              <a:t>COVID Module material /assessment adaptation needed in places but tutor can’t help to adapt (new tutor) – anxiety inducing</a:t>
            </a:r>
          </a:p>
          <a:p>
            <a:pPr marL="0" indent="0">
              <a:buNone/>
            </a:pPr>
            <a:r>
              <a:rPr lang="en-GB" dirty="0"/>
              <a:t>‘Small’ errors in material trigger anxiety</a:t>
            </a:r>
          </a:p>
          <a:p>
            <a:pPr marL="0" indent="0">
              <a:buNone/>
            </a:pPr>
            <a:r>
              <a:rPr lang="en-GB" dirty="0"/>
              <a:t>Module software limitations to show work done – depression inducing - fairness</a:t>
            </a:r>
          </a:p>
          <a:p>
            <a:pPr marL="0" indent="0">
              <a:buNone/>
            </a:pPr>
            <a:r>
              <a:rPr lang="en-GB" dirty="0"/>
              <a:t>Knowing which activities could be done in advance would be helpful</a:t>
            </a:r>
          </a:p>
          <a:p>
            <a:pPr marL="0" indent="0">
              <a:buNone/>
            </a:pPr>
            <a:r>
              <a:rPr lang="en-GB" dirty="0"/>
              <a:t>Less fees paid less service received</a:t>
            </a:r>
          </a:p>
        </p:txBody>
      </p:sp>
      <p:sp>
        <p:nvSpPr>
          <p:cNvPr id="6" name="Title 5">
            <a:extLst>
              <a:ext uri="{FF2B5EF4-FFF2-40B4-BE49-F238E27FC236}">
                <a16:creationId xmlns:a16="http://schemas.microsoft.com/office/drawing/2014/main" id="{6B05699D-FB66-6841-AFD5-B97FF3D52097}"/>
              </a:ext>
            </a:extLst>
          </p:cNvPr>
          <p:cNvSpPr>
            <a:spLocks noGrp="1"/>
          </p:cNvSpPr>
          <p:nvPr>
            <p:ph type="ctrTitle"/>
          </p:nvPr>
        </p:nvSpPr>
        <p:spPr>
          <a:solidFill>
            <a:schemeClr val="accent2"/>
          </a:solidFill>
        </p:spPr>
        <p:txBody>
          <a:bodyPr/>
          <a:lstStyle/>
          <a:p>
            <a:r>
              <a:rPr lang="en-GB" dirty="0"/>
              <a:t>Case 1</a:t>
            </a:r>
          </a:p>
        </p:txBody>
      </p:sp>
    </p:spTree>
    <p:extLst>
      <p:ext uri="{BB962C8B-B14F-4D97-AF65-F5344CB8AC3E}">
        <p14:creationId xmlns:p14="http://schemas.microsoft.com/office/powerpoint/2010/main" val="7263303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D8A04-935C-4320-8757-9C02B0901F56}"/>
              </a:ext>
            </a:extLst>
          </p:cNvPr>
          <p:cNvSpPr>
            <a:spLocks noGrp="1"/>
          </p:cNvSpPr>
          <p:nvPr>
            <p:ph type="ctrTitle"/>
          </p:nvPr>
        </p:nvSpPr>
        <p:spPr/>
        <p:txBody>
          <a:bodyPr/>
          <a:lstStyle/>
          <a:p>
            <a:r>
              <a:rPr lang="en-GB" dirty="0"/>
              <a:t>Case 2: 'Anna'</a:t>
            </a:r>
          </a:p>
        </p:txBody>
      </p:sp>
      <p:sp>
        <p:nvSpPr>
          <p:cNvPr id="5" name="Subtitle 4">
            <a:extLst>
              <a:ext uri="{FF2B5EF4-FFF2-40B4-BE49-F238E27FC236}">
                <a16:creationId xmlns:a16="http://schemas.microsoft.com/office/drawing/2014/main" id="{F3F8EB64-282C-704B-86BA-06835EE461E7}"/>
              </a:ext>
            </a:extLst>
          </p:cNvPr>
          <p:cNvSpPr>
            <a:spLocks noGrp="1"/>
          </p:cNvSpPr>
          <p:nvPr>
            <p:ph type="subTitle" idx="1"/>
          </p:nvPr>
        </p:nvSpPr>
        <p:spPr>
          <a:xfrm>
            <a:off x="1775316" y="4186692"/>
            <a:ext cx="5930028" cy="1246495"/>
          </a:xfrm>
        </p:spPr>
        <p:txBody>
          <a:bodyPr wrap="square" lIns="0" tIns="0" rIns="0" bIns="0" anchor="t">
            <a:spAutoFit/>
          </a:bodyPr>
          <a:lstStyle/>
          <a:p>
            <a:r>
              <a:rPr lang="en-GB" dirty="0"/>
              <a:t>Level 3 student, female, 30s.</a:t>
            </a:r>
          </a:p>
          <a:p>
            <a:r>
              <a:rPr lang="en-GB" dirty="0">
                <a:cs typeface="Arial" panose="020B0604020202020204"/>
              </a:rPr>
              <a:t>LGBTQ learner, full time carer for partner, voluntary work</a:t>
            </a:r>
          </a:p>
          <a:p>
            <a:r>
              <a:rPr lang="en-GB" dirty="0">
                <a:cs typeface="Arial" panose="020B0604020202020204"/>
              </a:rPr>
              <a:t>Bipolar</a:t>
            </a:r>
            <a:endParaRPr lang="en-GB" dirty="0"/>
          </a:p>
          <a:p>
            <a:r>
              <a:rPr lang="en-GB" dirty="0">
                <a:ea typeface="+mn-lt"/>
                <a:cs typeface="+mn-lt"/>
              </a:rPr>
              <a:t>Postural tachycardia syndrome (</a:t>
            </a:r>
            <a:r>
              <a:rPr lang="en-GB" dirty="0" err="1">
                <a:ea typeface="+mn-lt"/>
                <a:cs typeface="+mn-lt"/>
              </a:rPr>
              <a:t>PoTS</a:t>
            </a:r>
            <a:r>
              <a:rPr lang="en-GB" dirty="0">
                <a:ea typeface="+mn-lt"/>
                <a:cs typeface="+mn-lt"/>
              </a:rPr>
              <a:t>)</a:t>
            </a:r>
          </a:p>
          <a:p>
            <a:r>
              <a:rPr lang="en-GB" dirty="0">
                <a:cs typeface="Arial"/>
              </a:rPr>
              <a:t>Anxiety</a:t>
            </a:r>
          </a:p>
        </p:txBody>
      </p:sp>
    </p:spTree>
    <p:extLst>
      <p:ext uri="{BB962C8B-B14F-4D97-AF65-F5344CB8AC3E}">
        <p14:creationId xmlns:p14="http://schemas.microsoft.com/office/powerpoint/2010/main" val="3067548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4D319F0-50B7-4C13-8C9C-6F4818BD31AD}"/>
              </a:ext>
            </a:extLst>
          </p:cNvPr>
          <p:cNvSpPr>
            <a:spLocks noGrp="1"/>
          </p:cNvSpPr>
          <p:nvPr>
            <p:ph type="body" sz="quarter" idx="15"/>
          </p:nvPr>
        </p:nvSpPr>
        <p:spPr>
          <a:xfrm>
            <a:off x="388801" y="980514"/>
            <a:ext cx="2552519" cy="5360069"/>
          </a:xfrm>
        </p:spPr>
        <p:txBody>
          <a:bodyPr lIns="36000" tIns="36000" rIns="36000" bIns="36000" anchor="t"/>
          <a:lstStyle/>
          <a:p>
            <a:r>
              <a:rPr lang="en-GB" b="1" dirty="0">
                <a:cs typeface="Arial"/>
              </a:rPr>
              <a:t>Background</a:t>
            </a:r>
          </a:p>
          <a:p>
            <a:r>
              <a:rPr lang="en-GB" dirty="0">
                <a:cs typeface="Arial"/>
              </a:rPr>
              <a:t>LGBTQ learner</a:t>
            </a:r>
          </a:p>
          <a:p>
            <a:r>
              <a:rPr lang="en-GB" dirty="0">
                <a:cs typeface="Arial"/>
              </a:rPr>
              <a:t>Long term disabilities</a:t>
            </a:r>
          </a:p>
          <a:p>
            <a:r>
              <a:rPr lang="en-GB" dirty="0">
                <a:cs typeface="Arial"/>
              </a:rPr>
              <a:t>Bipolar (diagnosed 2017) -anxious, doesn’t like noise, likes to know where she is, who she is with, struggles with meeting new people, going to new places.</a:t>
            </a:r>
          </a:p>
          <a:p>
            <a:r>
              <a:rPr lang="en-GB" dirty="0">
                <a:ea typeface="+mn-lt"/>
                <a:cs typeface="+mn-lt"/>
              </a:rPr>
              <a:t>Postural tachycardia syndrome (</a:t>
            </a:r>
            <a:r>
              <a:rPr lang="en-GB" dirty="0" err="1">
                <a:ea typeface="+mn-lt"/>
                <a:cs typeface="+mn-lt"/>
              </a:rPr>
              <a:t>PoTS</a:t>
            </a:r>
            <a:r>
              <a:rPr lang="en-GB" dirty="0">
                <a:ea typeface="+mn-lt"/>
                <a:cs typeface="+mn-lt"/>
              </a:rPr>
              <a:t>) more recent diagnosis</a:t>
            </a:r>
          </a:p>
          <a:p>
            <a:r>
              <a:rPr lang="en-GB" dirty="0">
                <a:cs typeface="Arial"/>
              </a:rPr>
              <a:t>Full time carer for partner</a:t>
            </a:r>
          </a:p>
          <a:p>
            <a:r>
              <a:rPr lang="en-GB" dirty="0">
                <a:cs typeface="Arial"/>
              </a:rPr>
              <a:t>Voluntary work as web page designer for charity (likes creative side), helps to keep Anna in the loop for career skills when she returns to work</a:t>
            </a:r>
          </a:p>
          <a:p>
            <a:r>
              <a:rPr lang="en-GB" dirty="0">
                <a:cs typeface="Arial"/>
              </a:rPr>
              <a:t>Excellent school exam results, parents separated, took wrong pathway at college (not maths), lost best friend to cancer, struggled with timetable.</a:t>
            </a:r>
          </a:p>
          <a:p>
            <a:r>
              <a:rPr lang="en-GB" dirty="0">
                <a:cs typeface="Arial"/>
              </a:rPr>
              <a:t>OU gives Anna "an opportunity" for a degree which would be difficult with her health, anxiety and role as carer</a:t>
            </a:r>
          </a:p>
          <a:p>
            <a:r>
              <a:rPr lang="en-GB" dirty="0">
                <a:cs typeface="Arial"/>
              </a:rPr>
              <a:t>Enjoys Maths, studying Engineering, level 3 Design module, using different skills, achieved best results so far.</a:t>
            </a:r>
          </a:p>
          <a:p>
            <a:endParaRPr lang="en-GB" dirty="0">
              <a:cs typeface="Arial"/>
            </a:endParaRPr>
          </a:p>
        </p:txBody>
      </p:sp>
      <p:sp>
        <p:nvSpPr>
          <p:cNvPr id="4" name="Text Placeholder 3">
            <a:extLst>
              <a:ext uri="{FF2B5EF4-FFF2-40B4-BE49-F238E27FC236}">
                <a16:creationId xmlns:a16="http://schemas.microsoft.com/office/drawing/2014/main" id="{BFD1C08E-D306-419C-A266-5B11EE43E1B3}"/>
              </a:ext>
            </a:extLst>
          </p:cNvPr>
          <p:cNvSpPr>
            <a:spLocks noGrp="1"/>
          </p:cNvSpPr>
          <p:nvPr>
            <p:ph type="body" sz="quarter" idx="17"/>
          </p:nvPr>
        </p:nvSpPr>
        <p:spPr>
          <a:xfrm>
            <a:off x="3086030" y="980513"/>
            <a:ext cx="2552519" cy="5496682"/>
          </a:xfrm>
        </p:spPr>
        <p:txBody>
          <a:bodyPr lIns="36000" tIns="36000" rIns="36000" bIns="36000" anchor="t"/>
          <a:lstStyle/>
          <a:p>
            <a:r>
              <a:rPr lang="en-GB" b="1" dirty="0">
                <a:cs typeface="Arial"/>
              </a:rPr>
              <a:t>OU study good practice</a:t>
            </a:r>
          </a:p>
          <a:p>
            <a:r>
              <a:rPr lang="en-GB" dirty="0">
                <a:cs typeface="Arial"/>
              </a:rPr>
              <a:t>Use L1 modules to work out study skills and mindset, ready for L 2</a:t>
            </a:r>
          </a:p>
          <a:p>
            <a:r>
              <a:rPr lang="en-GB" dirty="0">
                <a:cs typeface="Arial"/>
              </a:rPr>
              <a:t>With Bipolar, some days are not good for studying, so stop, rest, wait for a better day to focus and push through a unit or an assignment. </a:t>
            </a:r>
          </a:p>
          <a:p>
            <a:r>
              <a:rPr lang="en-GB" dirty="0">
                <a:cs typeface="Arial"/>
              </a:rPr>
              <a:t>Make sure you have an advocate set up for those times that you can't cope.</a:t>
            </a:r>
            <a:endParaRPr lang="en-GB" dirty="0"/>
          </a:p>
          <a:p>
            <a:r>
              <a:rPr lang="en-GB" dirty="0">
                <a:cs typeface="Arial"/>
              </a:rPr>
              <a:t>The disability mentor very supportive throughout studies – meet like friends, but not a subject specialist</a:t>
            </a:r>
          </a:p>
          <a:p>
            <a:r>
              <a:rPr lang="en-GB" dirty="0">
                <a:cs typeface="Arial"/>
              </a:rPr>
              <a:t>Set up a study space, in that space you know it is your study time, then give yourself a break from that space.</a:t>
            </a:r>
          </a:p>
          <a:p>
            <a:r>
              <a:rPr lang="en-GB" dirty="0">
                <a:cs typeface="Arial"/>
              </a:rPr>
              <a:t>Family and partner are supportive as know how best to support when things are more difficult.</a:t>
            </a:r>
          </a:p>
          <a:p>
            <a:r>
              <a:rPr lang="en-GB" dirty="0">
                <a:cs typeface="Arial"/>
              </a:rPr>
              <a:t>With a summer school, someone can go with you, can make a huge difference.</a:t>
            </a:r>
          </a:p>
          <a:p>
            <a:r>
              <a:rPr lang="en-GB" dirty="0">
                <a:cs typeface="Arial"/>
              </a:rPr>
              <a:t>Creative thinking can help your well-being as "quietens your mind".</a:t>
            </a:r>
          </a:p>
          <a:p>
            <a:r>
              <a:rPr lang="en-GB" dirty="0">
                <a:cs typeface="Arial"/>
              </a:rPr>
              <a:t>Design modules are more social – asking for feedback about ideas from family</a:t>
            </a:r>
          </a:p>
        </p:txBody>
      </p:sp>
      <p:sp>
        <p:nvSpPr>
          <p:cNvPr id="5" name="Text Placeholder 4">
            <a:extLst>
              <a:ext uri="{FF2B5EF4-FFF2-40B4-BE49-F238E27FC236}">
                <a16:creationId xmlns:a16="http://schemas.microsoft.com/office/drawing/2014/main" id="{A048D636-494B-4C07-B429-C668670EF7F2}"/>
              </a:ext>
            </a:extLst>
          </p:cNvPr>
          <p:cNvSpPr>
            <a:spLocks noGrp="1"/>
          </p:cNvSpPr>
          <p:nvPr>
            <p:ph type="body" sz="quarter" idx="16"/>
          </p:nvPr>
        </p:nvSpPr>
        <p:spPr>
          <a:xfrm>
            <a:off x="5828796" y="980510"/>
            <a:ext cx="2823498" cy="5360069"/>
          </a:xfrm>
        </p:spPr>
        <p:txBody>
          <a:bodyPr lIns="36000" tIns="36000" rIns="36000" bIns="36000" anchor="t"/>
          <a:lstStyle/>
          <a:p>
            <a:pPr marL="0" indent="0">
              <a:buNone/>
            </a:pPr>
            <a:r>
              <a:rPr lang="en-GB" b="1" dirty="0">
                <a:cs typeface="Arial"/>
              </a:rPr>
              <a:t>OU study struggles</a:t>
            </a:r>
          </a:p>
          <a:p>
            <a:pPr marL="0" indent="0">
              <a:buNone/>
            </a:pPr>
            <a:r>
              <a:rPr lang="en-GB" dirty="0">
                <a:cs typeface="Arial"/>
              </a:rPr>
              <a:t>Overthinking, not getting quick reply to question can make more anxious</a:t>
            </a:r>
          </a:p>
          <a:p>
            <a:pPr marL="0" indent="0">
              <a:buNone/>
            </a:pPr>
            <a:r>
              <a:rPr lang="en-GB" dirty="0">
                <a:cs typeface="Arial"/>
              </a:rPr>
              <a:t>Anxious with meeting others not being in known place</a:t>
            </a:r>
          </a:p>
          <a:p>
            <a:pPr marL="0" indent="0">
              <a:buNone/>
            </a:pPr>
            <a:r>
              <a:rPr lang="en-GB" dirty="0">
                <a:cs typeface="Arial"/>
              </a:rPr>
              <a:t>Anxious about Forums, ODS, like to remain more anonymous.  "my work isn't good enough", then worried not doing good enough with studies. </a:t>
            </a:r>
          </a:p>
          <a:p>
            <a:pPr marL="0" indent="0">
              <a:buNone/>
            </a:pPr>
            <a:r>
              <a:rPr lang="en-GB" dirty="0">
                <a:cs typeface="Arial"/>
              </a:rPr>
              <a:t>Distance learning works well but miss not being able to read body language</a:t>
            </a:r>
          </a:p>
          <a:p>
            <a:pPr marL="0" indent="0">
              <a:buNone/>
            </a:pPr>
            <a:r>
              <a:rPr lang="en-GB" dirty="0">
                <a:cs typeface="Arial"/>
              </a:rPr>
              <a:t>Do want a specialist answer, student support services are less helpful with study skills or specialist information</a:t>
            </a:r>
          </a:p>
          <a:p>
            <a:pPr marL="0" indent="0">
              <a:buNone/>
            </a:pPr>
            <a:r>
              <a:rPr lang="en-GB" dirty="0">
                <a:cs typeface="Arial"/>
              </a:rPr>
              <a:t>Extensions are helpful but not always confident to ask for them, some tutors are more understanding than others</a:t>
            </a:r>
          </a:p>
          <a:p>
            <a:pPr marL="0" indent="0">
              <a:buNone/>
            </a:pPr>
            <a:r>
              <a:rPr lang="en-GB" dirty="0">
                <a:cs typeface="Arial"/>
              </a:rPr>
              <a:t>Module materials can be inconsistent in how things are explained or how you need to do something for an activity or  assignment.</a:t>
            </a:r>
          </a:p>
          <a:p>
            <a:pPr marL="0" indent="0">
              <a:buNone/>
            </a:pPr>
            <a:r>
              <a:rPr lang="en-GB" dirty="0">
                <a:cs typeface="Arial"/>
              </a:rPr>
              <a:t>Design assignments questions work togther, feed into each other which can be hard if unsure of way working whereas, in math modules questions quite separate, so one answer less likely to affect other marks.</a:t>
            </a:r>
          </a:p>
        </p:txBody>
      </p:sp>
      <p:sp>
        <p:nvSpPr>
          <p:cNvPr id="6" name="Title 5">
            <a:extLst>
              <a:ext uri="{FF2B5EF4-FFF2-40B4-BE49-F238E27FC236}">
                <a16:creationId xmlns:a16="http://schemas.microsoft.com/office/drawing/2014/main" id="{D47B8D39-FE8D-4133-B783-1615C786D694}"/>
              </a:ext>
            </a:extLst>
          </p:cNvPr>
          <p:cNvSpPr>
            <a:spLocks noGrp="1"/>
          </p:cNvSpPr>
          <p:nvPr>
            <p:ph type="ctrTitle"/>
          </p:nvPr>
        </p:nvSpPr>
        <p:spPr>
          <a:solidFill>
            <a:schemeClr val="accent4"/>
          </a:solidFill>
        </p:spPr>
        <p:txBody>
          <a:bodyPr/>
          <a:lstStyle/>
          <a:p>
            <a:r>
              <a:rPr lang="en-GB" dirty="0">
                <a:cs typeface="Arial"/>
              </a:rPr>
              <a:t>Case 2</a:t>
            </a:r>
            <a:endParaRPr lang="en-GB" dirty="0"/>
          </a:p>
        </p:txBody>
      </p:sp>
    </p:spTree>
    <p:extLst>
      <p:ext uri="{BB962C8B-B14F-4D97-AF65-F5344CB8AC3E}">
        <p14:creationId xmlns:p14="http://schemas.microsoft.com/office/powerpoint/2010/main" val="39796733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C62A0E-8AC1-44A5-9ABC-8092CE13C912}"/>
              </a:ext>
            </a:extLst>
          </p:cNvPr>
          <p:cNvSpPr>
            <a:spLocks noGrp="1"/>
          </p:cNvSpPr>
          <p:nvPr>
            <p:ph type="ctrTitle"/>
          </p:nvPr>
        </p:nvSpPr>
        <p:spPr>
          <a:xfrm>
            <a:off x="386462" y="671823"/>
            <a:ext cx="4183529" cy="485301"/>
          </a:xfrm>
        </p:spPr>
        <p:txBody>
          <a:bodyPr/>
          <a:lstStyle/>
          <a:p>
            <a:r>
              <a:rPr lang="en-GB" sz="2000" dirty="0">
                <a:cs typeface="Arial"/>
              </a:rPr>
              <a:t>Reflections as an interviewer</a:t>
            </a:r>
            <a:endParaRPr lang="en-GB" sz="2000" dirty="0"/>
          </a:p>
        </p:txBody>
      </p:sp>
      <p:sp>
        <p:nvSpPr>
          <p:cNvPr id="4" name="Content Placeholder 3">
            <a:extLst>
              <a:ext uri="{FF2B5EF4-FFF2-40B4-BE49-F238E27FC236}">
                <a16:creationId xmlns:a16="http://schemas.microsoft.com/office/drawing/2014/main" id="{7BDC6179-0008-4947-9494-6830DB2BCF21}"/>
              </a:ext>
            </a:extLst>
          </p:cNvPr>
          <p:cNvSpPr>
            <a:spLocks noGrp="1"/>
          </p:cNvSpPr>
          <p:nvPr>
            <p:ph idx="1"/>
          </p:nvPr>
        </p:nvSpPr>
        <p:spPr>
          <a:xfrm>
            <a:off x="388801" y="1651534"/>
            <a:ext cx="8263493" cy="4713432"/>
          </a:xfrm>
        </p:spPr>
        <p:txBody>
          <a:bodyPr lIns="36000" tIns="36000" rIns="36000" bIns="36000" anchor="t"/>
          <a:lstStyle/>
          <a:p>
            <a:pPr marL="171450" indent="-171450">
              <a:buChar char="•"/>
            </a:pPr>
            <a:r>
              <a:rPr lang="en-GB" sz="1600" dirty="0">
                <a:cs typeface="Arial" panose="020B0604020202020204"/>
              </a:rPr>
              <a:t>A privilege to work with Anna and to be welcomed into a window of her life</a:t>
            </a:r>
          </a:p>
          <a:p>
            <a:pPr marL="171450" indent="-171450">
              <a:buChar char="•"/>
            </a:pPr>
            <a:r>
              <a:rPr lang="en-GB" sz="1600" dirty="0">
                <a:cs typeface="Arial" panose="020B0604020202020204"/>
              </a:rPr>
              <a:t>Moving answers at times, hard not to respond to, emails to colleagues did help.</a:t>
            </a:r>
          </a:p>
          <a:p>
            <a:pPr marL="171450" indent="-171450">
              <a:buChar char="•"/>
            </a:pPr>
            <a:r>
              <a:rPr lang="en-GB" sz="1600" dirty="0">
                <a:cs typeface="Arial" panose="020B0604020202020204"/>
              </a:rPr>
              <a:t>De-briefs after each stage of the process helped to overcome some of the limitations as an interviewer, helped to build more of an understanding between the two different roles</a:t>
            </a:r>
          </a:p>
          <a:p>
            <a:pPr marL="171450" indent="-171450">
              <a:buChar char="•"/>
            </a:pPr>
            <a:r>
              <a:rPr lang="en-GB" sz="1600" dirty="0">
                <a:cs typeface="Arial" panose="020B0604020202020204"/>
              </a:rPr>
              <a:t>No trigger words for Anna, as used to being an "open book" when talking to therapists or professionals but was reassured by being asked about trigger words</a:t>
            </a:r>
          </a:p>
          <a:p>
            <a:pPr marL="171450" indent="-171450">
              <a:buChar char="•"/>
            </a:pPr>
            <a:r>
              <a:rPr lang="en-GB" sz="1600" dirty="0">
                <a:cs typeface="Arial" panose="020B0604020202020204"/>
              </a:rPr>
              <a:t>Preferred to talk over the phone for interviews so could wander around while talking – </a:t>
            </a:r>
            <a:r>
              <a:rPr lang="en-GB" sz="1600" dirty="0" err="1">
                <a:cs typeface="Arial" panose="020B0604020202020204"/>
              </a:rPr>
              <a:t>PoTs</a:t>
            </a:r>
            <a:endParaRPr lang="en-GB" sz="1600" dirty="0">
              <a:cs typeface="Arial" panose="020B0604020202020204"/>
            </a:endParaRPr>
          </a:p>
          <a:p>
            <a:pPr marL="171450" indent="-171450">
              <a:buChar char="•"/>
            </a:pPr>
            <a:r>
              <a:rPr lang="en-GB" sz="1600" dirty="0">
                <a:cs typeface="Arial" panose="020B0604020202020204"/>
              </a:rPr>
              <a:t>There is a need to be flexible with your approach for timings of interviews and recordings for the in the moment responses and the diary messages.</a:t>
            </a:r>
          </a:p>
          <a:p>
            <a:pPr marL="171450" indent="-171450">
              <a:buChar char="•"/>
            </a:pPr>
            <a:r>
              <a:rPr lang="en-GB" sz="1600" dirty="0">
                <a:cs typeface="Arial" panose="020B0604020202020204"/>
              </a:rPr>
              <a:t>Using What's App for the messages worked well as students are comfortable with using it, questions worked well as prompts, helped with reflections, an interesting insight at times</a:t>
            </a:r>
          </a:p>
          <a:p>
            <a:pPr marL="171450" indent="-171450">
              <a:buChar char="•"/>
            </a:pPr>
            <a:r>
              <a:rPr lang="en-GB" sz="1600" dirty="0">
                <a:cs typeface="Arial" panose="020B0604020202020204"/>
              </a:rPr>
              <a:t>To summarise the final de-brief, one student commented about working with the interviews, the diary and the in the moment responses by saying "I enjoyed it more than going to therapy and I know myself better now."</a:t>
            </a:r>
          </a:p>
          <a:p>
            <a:pPr marL="171450" indent="-171450">
              <a:buChar char="•"/>
            </a:pPr>
            <a:endParaRPr lang="en-GB" sz="1400" dirty="0">
              <a:cs typeface="Arial" panose="020B0604020202020204"/>
            </a:endParaRPr>
          </a:p>
          <a:p>
            <a:pPr marL="171450" indent="-171450">
              <a:buChar char="•"/>
            </a:pPr>
            <a:endParaRPr lang="en-GB" sz="1400" dirty="0">
              <a:cs typeface="Arial" panose="020B0604020202020204"/>
            </a:endParaRPr>
          </a:p>
        </p:txBody>
      </p:sp>
    </p:spTree>
    <p:extLst>
      <p:ext uri="{BB962C8B-B14F-4D97-AF65-F5344CB8AC3E}">
        <p14:creationId xmlns:p14="http://schemas.microsoft.com/office/powerpoint/2010/main" val="41777718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F9627C3-FD18-4A71-BF49-D44CD9DBD409}"/>
              </a:ext>
            </a:extLst>
          </p:cNvPr>
          <p:cNvSpPr>
            <a:spLocks noGrp="1"/>
          </p:cNvSpPr>
          <p:nvPr>
            <p:ph type="ctrTitle"/>
          </p:nvPr>
        </p:nvSpPr>
        <p:spPr>
          <a:xfrm>
            <a:off x="432000" y="544317"/>
            <a:ext cx="5331083" cy="612807"/>
          </a:xfrm>
        </p:spPr>
        <p:txBody>
          <a:bodyPr/>
          <a:lstStyle/>
          <a:p>
            <a:r>
              <a:rPr lang="en-GB" sz="2000">
                <a:cs typeface="Arial"/>
              </a:rPr>
              <a:t>Reflecting on and informing my own practice as an AL</a:t>
            </a:r>
          </a:p>
        </p:txBody>
      </p:sp>
      <p:sp>
        <p:nvSpPr>
          <p:cNvPr id="4" name="Content Placeholder 3">
            <a:extLst>
              <a:ext uri="{FF2B5EF4-FFF2-40B4-BE49-F238E27FC236}">
                <a16:creationId xmlns:a16="http://schemas.microsoft.com/office/drawing/2014/main" id="{1F4541B2-848E-42F4-A73F-FAC4E832831B}"/>
              </a:ext>
            </a:extLst>
          </p:cNvPr>
          <p:cNvSpPr>
            <a:spLocks noGrp="1"/>
          </p:cNvSpPr>
          <p:nvPr>
            <p:ph idx="1"/>
          </p:nvPr>
        </p:nvSpPr>
        <p:spPr>
          <a:xfrm>
            <a:off x="388801" y="1358052"/>
            <a:ext cx="8263493" cy="4494850"/>
          </a:xfrm>
        </p:spPr>
        <p:txBody>
          <a:bodyPr lIns="36000" tIns="36000" rIns="36000" bIns="36000" anchor="t"/>
          <a:lstStyle/>
          <a:p>
            <a:pPr marL="171450" indent="-171450">
              <a:buChar char="•"/>
            </a:pPr>
            <a:r>
              <a:rPr lang="en-GB" sz="1600" dirty="0">
                <a:cs typeface="Arial" panose="020B0604020202020204"/>
              </a:rPr>
              <a:t>Understanding that it is important to respond to emails as soon as you can</a:t>
            </a:r>
          </a:p>
          <a:p>
            <a:pPr marL="171450" indent="-171450">
              <a:buChar char="•"/>
            </a:pPr>
            <a:r>
              <a:rPr lang="en-GB" sz="1600" dirty="0">
                <a:cs typeface="Arial" panose="020B0604020202020204"/>
              </a:rPr>
              <a:t>Encourage D-flag students to contact you and reassure them that it is okay to ask for help</a:t>
            </a:r>
          </a:p>
          <a:p>
            <a:pPr marL="171450" indent="-171450">
              <a:buChar char="•"/>
            </a:pPr>
            <a:r>
              <a:rPr lang="en-GB" sz="1600" dirty="0">
                <a:cs typeface="Arial" panose="020B0604020202020204"/>
              </a:rPr>
              <a:t>Referring a student is not always the right approach, students do value specialist support from their module tutor</a:t>
            </a:r>
          </a:p>
          <a:p>
            <a:pPr marL="171450" indent="-171450">
              <a:buChar char="•"/>
            </a:pPr>
            <a:r>
              <a:rPr lang="en-GB" sz="1600" dirty="0">
                <a:cs typeface="Arial" panose="020B0604020202020204"/>
              </a:rPr>
              <a:t>Appreciating that D flag students often prefer email or text for communicating with staff, some are reluctant to use the phone or Forums</a:t>
            </a:r>
          </a:p>
          <a:p>
            <a:pPr marL="171450" indent="-171450">
              <a:buChar char="•"/>
            </a:pPr>
            <a:r>
              <a:rPr lang="en-GB" sz="1600" dirty="0">
                <a:cs typeface="Arial" panose="020B0604020202020204"/>
              </a:rPr>
              <a:t>Technical language and module jargon can be difficult to interpret even for level 3 students, it does help to explain things more clearly and in steps – can take several emails.</a:t>
            </a:r>
          </a:p>
          <a:p>
            <a:pPr marL="171450" indent="-171450">
              <a:buChar char="•"/>
            </a:pPr>
            <a:r>
              <a:rPr lang="en-GB" sz="1600" dirty="0">
                <a:cs typeface="Arial" panose="020B0604020202020204"/>
              </a:rPr>
              <a:t>D-flag students do worry and can over think things so an email to say your assignment is looking good, especially if there are delays in returning marks, can make a difference – reduce anxiety, stop sleepless nights</a:t>
            </a:r>
          </a:p>
          <a:p>
            <a:pPr marL="171450" indent="-171450">
              <a:buChar char="•"/>
            </a:pPr>
            <a:r>
              <a:rPr lang="en-GB" sz="1600" dirty="0">
                <a:cs typeface="Arial" panose="020B0604020202020204"/>
              </a:rPr>
              <a:t>Supporting D flag students does take more time and empathy, but I have found that it is time that is worth giving, for the benefit of the student's well-being and for my own personal well-being.</a:t>
            </a:r>
          </a:p>
          <a:p>
            <a:pPr marL="171450" indent="-171450">
              <a:buChar char="•"/>
            </a:pPr>
            <a:r>
              <a:rPr lang="en-GB" sz="1600" dirty="0">
                <a:cs typeface="Arial" panose="020B0604020202020204"/>
              </a:rPr>
              <a:t>The insights gained from the data collection will help to inform my practitioner research about creative thinking, distance design education and mental well-being.</a:t>
            </a:r>
          </a:p>
        </p:txBody>
      </p:sp>
    </p:spTree>
    <p:extLst>
      <p:ext uri="{BB962C8B-B14F-4D97-AF65-F5344CB8AC3E}">
        <p14:creationId xmlns:p14="http://schemas.microsoft.com/office/powerpoint/2010/main" val="1281364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19128D7-F828-473B-A57E-C2FA197CE40D}"/>
              </a:ext>
            </a:extLst>
          </p:cNvPr>
          <p:cNvSpPr>
            <a:spLocks noGrp="1"/>
          </p:cNvSpPr>
          <p:nvPr>
            <p:ph type="ctrTitle"/>
          </p:nvPr>
        </p:nvSpPr>
        <p:spPr>
          <a:xfrm>
            <a:off x="432000" y="544317"/>
            <a:ext cx="2138504" cy="504909"/>
          </a:xfrm>
        </p:spPr>
        <p:txBody>
          <a:bodyPr/>
          <a:lstStyle/>
          <a:p>
            <a:r>
              <a:rPr lang="en-GB" sz="2000" dirty="0">
                <a:cs typeface="Arial"/>
              </a:rPr>
              <a:t>Where Next</a:t>
            </a:r>
            <a:endParaRPr lang="en-GB" dirty="0"/>
          </a:p>
        </p:txBody>
      </p:sp>
      <p:sp>
        <p:nvSpPr>
          <p:cNvPr id="4" name="Content Placeholder 3">
            <a:extLst>
              <a:ext uri="{FF2B5EF4-FFF2-40B4-BE49-F238E27FC236}">
                <a16:creationId xmlns:a16="http://schemas.microsoft.com/office/drawing/2014/main" id="{79669293-207F-4E31-B3B9-93791A2156C4}"/>
              </a:ext>
            </a:extLst>
          </p:cNvPr>
          <p:cNvSpPr>
            <a:spLocks noGrp="1"/>
          </p:cNvSpPr>
          <p:nvPr>
            <p:ph idx="1"/>
          </p:nvPr>
        </p:nvSpPr>
        <p:spPr/>
        <p:txBody>
          <a:bodyPr lIns="36000" tIns="36000" rIns="36000" bIns="36000" anchor="t"/>
          <a:lstStyle/>
          <a:p>
            <a:pPr marL="171450" indent="-171450">
              <a:buChar char="•"/>
            </a:pPr>
            <a:endParaRPr lang="en-GB" dirty="0">
              <a:cs typeface="Arial" panose="020B0604020202020204"/>
            </a:endParaRPr>
          </a:p>
          <a:p>
            <a:pPr marL="171450" indent="-171450">
              <a:buChar char="•"/>
            </a:pPr>
            <a:r>
              <a:rPr lang="en-GB" sz="2000" dirty="0">
                <a:cs typeface="Arial" panose="020B0604020202020204"/>
              </a:rPr>
              <a:t>De-brief of overall process and perceptions with Interviewers</a:t>
            </a:r>
          </a:p>
          <a:p>
            <a:pPr marL="171450" indent="-171450">
              <a:buChar char="•"/>
            </a:pPr>
            <a:r>
              <a:rPr lang="en-GB" sz="2000" dirty="0">
                <a:cs typeface="Arial" panose="020B0604020202020204"/>
              </a:rPr>
              <a:t>Discourse analysis of data from all students using NVivo – looking forward to seeing the whole picture and the outcomes</a:t>
            </a:r>
          </a:p>
          <a:p>
            <a:pPr marL="171450" indent="-171450">
              <a:buChar char="•"/>
            </a:pPr>
            <a:r>
              <a:rPr lang="en-GB" sz="2000" dirty="0">
                <a:cs typeface="Arial" panose="020B0604020202020204"/>
              </a:rPr>
              <a:t>Comparisons made to literature review using NVivo</a:t>
            </a:r>
          </a:p>
          <a:p>
            <a:pPr marL="171450" indent="-171450">
              <a:buChar char="•"/>
            </a:pPr>
            <a:r>
              <a:rPr lang="en-GB" sz="2000" dirty="0">
                <a:cs typeface="Arial" panose="020B0604020202020204"/>
              </a:rPr>
              <a:t>In-depth analysis of findings, exploring and understanding outcomes</a:t>
            </a:r>
          </a:p>
          <a:p>
            <a:pPr marL="171450" indent="-171450">
              <a:buChar char="•"/>
            </a:pPr>
            <a:r>
              <a:rPr lang="en-GB" sz="2000" dirty="0">
                <a:cs typeface="Arial" panose="020B0604020202020204"/>
              </a:rPr>
              <a:t>Work together as a team to review outcomes and suggestions for AL development and provision of support for students with their mental well being whilst studying</a:t>
            </a:r>
          </a:p>
          <a:p>
            <a:pPr marL="171450" indent="-171450">
              <a:buChar char="•"/>
            </a:pPr>
            <a:r>
              <a:rPr lang="en-GB" sz="2000" dirty="0">
                <a:cs typeface="Arial" panose="020B0604020202020204"/>
              </a:rPr>
              <a:t>Share findings with curriculum design team for new </a:t>
            </a:r>
            <a:r>
              <a:rPr lang="en-GB" sz="2000" dirty="0" err="1">
                <a:cs typeface="Arial" panose="020B0604020202020204"/>
              </a:rPr>
              <a:t>BDes</a:t>
            </a:r>
            <a:r>
              <a:rPr lang="en-GB" sz="2000" dirty="0">
                <a:cs typeface="Arial" panose="020B0604020202020204"/>
              </a:rPr>
              <a:t> </a:t>
            </a:r>
          </a:p>
          <a:p>
            <a:pPr marL="171450" indent="-171450">
              <a:buChar char="•"/>
            </a:pPr>
            <a:r>
              <a:rPr lang="en-GB" sz="2000" dirty="0">
                <a:cs typeface="Arial" panose="020B0604020202020204"/>
              </a:rPr>
              <a:t>Consider wider training in workshops with ALs in Design modules and interviewees where possible</a:t>
            </a:r>
          </a:p>
          <a:p>
            <a:pPr marL="171450" indent="-171450">
              <a:buChar char="•"/>
            </a:pPr>
            <a:r>
              <a:rPr lang="en-GB" sz="2000" dirty="0">
                <a:cs typeface="Arial" panose="020B0604020202020204"/>
              </a:rPr>
              <a:t>Share good practice to the wider network in E&amp;I and STEMA </a:t>
            </a:r>
          </a:p>
          <a:p>
            <a:pPr marL="171450" indent="-171450">
              <a:buChar char="•"/>
            </a:pPr>
            <a:endParaRPr lang="en-GB" dirty="0">
              <a:cs typeface="Arial" panose="020B0604020202020204"/>
            </a:endParaRPr>
          </a:p>
        </p:txBody>
      </p:sp>
    </p:spTree>
    <p:extLst>
      <p:ext uri="{BB962C8B-B14F-4D97-AF65-F5344CB8AC3E}">
        <p14:creationId xmlns:p14="http://schemas.microsoft.com/office/powerpoint/2010/main" val="11152034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1551C34-523E-D641-A312-9766AF6105CB}"/>
              </a:ext>
            </a:extLst>
          </p:cNvPr>
          <p:cNvSpPr>
            <a:spLocks noGrp="1"/>
          </p:cNvSpPr>
          <p:nvPr>
            <p:ph type="ctrTitle"/>
          </p:nvPr>
        </p:nvSpPr>
        <p:spPr>
          <a:xfrm>
            <a:off x="432000" y="544317"/>
            <a:ext cx="2542848" cy="418851"/>
          </a:xfrm>
        </p:spPr>
        <p:txBody>
          <a:bodyPr/>
          <a:lstStyle/>
          <a:p>
            <a:r>
              <a:rPr lang="en-GB" sz="2000" dirty="0"/>
              <a:t>Conclusions</a:t>
            </a:r>
          </a:p>
        </p:txBody>
      </p:sp>
      <p:sp>
        <p:nvSpPr>
          <p:cNvPr id="7" name="Oval 6">
            <a:extLst>
              <a:ext uri="{FF2B5EF4-FFF2-40B4-BE49-F238E27FC236}">
                <a16:creationId xmlns:a16="http://schemas.microsoft.com/office/drawing/2014/main" id="{FE3A72C3-567B-1245-9BA1-A50D4EAA3603}"/>
              </a:ext>
            </a:extLst>
          </p:cNvPr>
          <p:cNvSpPr/>
          <p:nvPr/>
        </p:nvSpPr>
        <p:spPr>
          <a:xfrm>
            <a:off x="434928" y="1200378"/>
            <a:ext cx="2464557" cy="25425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dirty="0">
                <a:cs typeface="Arial" panose="020B0604020202020204"/>
              </a:rPr>
              <a:t>Overthinking and anxiety make study difficult, time and support can limit these</a:t>
            </a:r>
          </a:p>
        </p:txBody>
      </p:sp>
      <p:sp>
        <p:nvSpPr>
          <p:cNvPr id="8" name="Oval 7">
            <a:extLst>
              <a:ext uri="{FF2B5EF4-FFF2-40B4-BE49-F238E27FC236}">
                <a16:creationId xmlns:a16="http://schemas.microsoft.com/office/drawing/2014/main" id="{BA8F2A38-4640-8743-A60E-160B9BA164FA}"/>
              </a:ext>
            </a:extLst>
          </p:cNvPr>
          <p:cNvSpPr/>
          <p:nvPr/>
        </p:nvSpPr>
        <p:spPr>
          <a:xfrm>
            <a:off x="5702529" y="1423817"/>
            <a:ext cx="2145792" cy="11826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Supporting interviewers to cope</a:t>
            </a:r>
          </a:p>
        </p:txBody>
      </p:sp>
      <p:sp>
        <p:nvSpPr>
          <p:cNvPr id="9" name="Oval 8">
            <a:extLst>
              <a:ext uri="{FF2B5EF4-FFF2-40B4-BE49-F238E27FC236}">
                <a16:creationId xmlns:a16="http://schemas.microsoft.com/office/drawing/2014/main" id="{0831A89E-C6D3-EB44-882D-7D0624F65329}"/>
              </a:ext>
            </a:extLst>
          </p:cNvPr>
          <p:cNvSpPr/>
          <p:nvPr/>
        </p:nvSpPr>
        <p:spPr>
          <a:xfrm>
            <a:off x="2456542" y="4314218"/>
            <a:ext cx="2974848" cy="17739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Issues multi-dimensional, MH + trigger in tasks + no immediate support</a:t>
            </a:r>
          </a:p>
        </p:txBody>
      </p:sp>
      <p:sp>
        <p:nvSpPr>
          <p:cNvPr id="10" name="Oval 9">
            <a:extLst>
              <a:ext uri="{FF2B5EF4-FFF2-40B4-BE49-F238E27FC236}">
                <a16:creationId xmlns:a16="http://schemas.microsoft.com/office/drawing/2014/main" id="{A0493815-3016-4AA8-8D33-ABACD75BB130}"/>
              </a:ext>
            </a:extLst>
          </p:cNvPr>
          <p:cNvSpPr/>
          <p:nvPr/>
        </p:nvSpPr>
        <p:spPr>
          <a:xfrm>
            <a:off x="5938524" y="3776337"/>
            <a:ext cx="2145792" cy="12833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Keeping methodology flexible</a:t>
            </a:r>
          </a:p>
        </p:txBody>
      </p:sp>
      <p:sp>
        <p:nvSpPr>
          <p:cNvPr id="11" name="Oval 10">
            <a:extLst>
              <a:ext uri="{FF2B5EF4-FFF2-40B4-BE49-F238E27FC236}">
                <a16:creationId xmlns:a16="http://schemas.microsoft.com/office/drawing/2014/main" id="{3AD77DE3-3F83-4B96-8B21-393CF583ACFE}"/>
              </a:ext>
            </a:extLst>
          </p:cNvPr>
          <p:cNvSpPr/>
          <p:nvPr/>
        </p:nvSpPr>
        <p:spPr>
          <a:xfrm>
            <a:off x="3339721" y="2290346"/>
            <a:ext cx="2464557" cy="136725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dirty="0">
                <a:cs typeface="Arial"/>
              </a:rPr>
              <a:t>Specialist subject</a:t>
            </a:r>
            <a:endParaRPr lang="en-US" dirty="0"/>
          </a:p>
          <a:p>
            <a:pPr algn="ctr"/>
            <a:r>
              <a:rPr lang="en-GB" dirty="0">
                <a:cs typeface="Arial"/>
              </a:rPr>
              <a:t> support is valued</a:t>
            </a:r>
            <a:endParaRPr lang="en-GB" dirty="0"/>
          </a:p>
        </p:txBody>
      </p:sp>
    </p:spTree>
    <p:extLst>
      <p:ext uri="{BB962C8B-B14F-4D97-AF65-F5344CB8AC3E}">
        <p14:creationId xmlns:p14="http://schemas.microsoft.com/office/powerpoint/2010/main" val="22347534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D8A04-935C-4320-8757-9C02B0901F56}"/>
              </a:ext>
            </a:extLst>
          </p:cNvPr>
          <p:cNvSpPr>
            <a:spLocks noGrp="1"/>
          </p:cNvSpPr>
          <p:nvPr>
            <p:ph type="ctrTitle"/>
          </p:nvPr>
        </p:nvSpPr>
        <p:spPr>
          <a:xfrm>
            <a:off x="515861" y="3179701"/>
            <a:ext cx="7920773" cy="498598"/>
          </a:xfrm>
        </p:spPr>
        <p:txBody>
          <a:bodyPr/>
          <a:lstStyle/>
          <a:p>
            <a:pPr algn="ctr"/>
            <a:r>
              <a:rPr lang="en-GB" dirty="0"/>
              <a:t>THANK YOU</a:t>
            </a:r>
          </a:p>
        </p:txBody>
      </p:sp>
    </p:spTree>
    <p:extLst>
      <p:ext uri="{BB962C8B-B14F-4D97-AF65-F5344CB8AC3E}">
        <p14:creationId xmlns:p14="http://schemas.microsoft.com/office/powerpoint/2010/main" val="439770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2E9224F-37A4-B442-9D62-6CB98C68508C}"/>
              </a:ext>
            </a:extLst>
          </p:cNvPr>
          <p:cNvSpPr>
            <a:spLocks noGrp="1"/>
          </p:cNvSpPr>
          <p:nvPr>
            <p:ph type="ctrTitle"/>
          </p:nvPr>
        </p:nvSpPr>
        <p:spPr>
          <a:xfrm>
            <a:off x="432000" y="544317"/>
            <a:ext cx="4713024" cy="357891"/>
          </a:xfrm>
        </p:spPr>
        <p:txBody>
          <a:bodyPr/>
          <a:lstStyle/>
          <a:p>
            <a:r>
              <a:rPr lang="en-GB" sz="2000" dirty="0"/>
              <a:t>Background</a:t>
            </a:r>
          </a:p>
        </p:txBody>
      </p:sp>
      <p:sp>
        <p:nvSpPr>
          <p:cNvPr id="7" name="Content Placeholder 6">
            <a:extLst>
              <a:ext uri="{FF2B5EF4-FFF2-40B4-BE49-F238E27FC236}">
                <a16:creationId xmlns:a16="http://schemas.microsoft.com/office/drawing/2014/main" id="{4C763084-B99B-274B-9B41-07DEEDFFAEC1}"/>
              </a:ext>
            </a:extLst>
          </p:cNvPr>
          <p:cNvSpPr>
            <a:spLocks noGrp="1"/>
          </p:cNvSpPr>
          <p:nvPr>
            <p:ph idx="1"/>
          </p:nvPr>
        </p:nvSpPr>
        <p:spPr/>
        <p:txBody>
          <a:bodyPr/>
          <a:lstStyle/>
          <a:p>
            <a:pPr marL="171450" indent="-171450">
              <a:lnSpc>
                <a:spcPct val="120000"/>
              </a:lnSpc>
              <a:buFont typeface="Arial" panose="020B0604020202020204" pitchFamily="34" charset="0"/>
              <a:buChar char="•"/>
            </a:pPr>
            <a:r>
              <a:rPr lang="en-GB" sz="2000" dirty="0"/>
              <a:t>Consistently low and variable pass rates and variable attainment between presentations of modules across Design for students with Mental Health difficulties </a:t>
            </a:r>
          </a:p>
          <a:p>
            <a:pPr marL="171450" indent="-171450">
              <a:lnSpc>
                <a:spcPct val="110000"/>
              </a:lnSpc>
              <a:buFont typeface="Arial" panose="020B0604020202020204" pitchFamily="34" charset="0"/>
              <a:buChar char="•"/>
            </a:pPr>
            <a:r>
              <a:rPr lang="en-GB" sz="2000" dirty="0"/>
              <a:t>Intersecting factors that impact on mental health students’ retention and attainment in the Design modules: U101, T217 and T317</a:t>
            </a:r>
          </a:p>
          <a:p>
            <a:pPr marL="628639" lvl="1" indent="-171450">
              <a:lnSpc>
                <a:spcPct val="120000"/>
              </a:lnSpc>
              <a:buFont typeface="Arial" panose="020B0604020202020204" pitchFamily="34" charset="0"/>
              <a:buChar char="•"/>
            </a:pPr>
            <a:r>
              <a:rPr lang="en-GB" sz="2000" dirty="0"/>
              <a:t>Discipline (knowledge and skills, coursework, assessment), </a:t>
            </a:r>
          </a:p>
          <a:p>
            <a:pPr marL="628639" lvl="1" indent="-171450">
              <a:lnSpc>
                <a:spcPct val="120000"/>
              </a:lnSpc>
              <a:buFont typeface="Arial" panose="020B0604020202020204" pitchFamily="34" charset="0"/>
              <a:buChar char="•"/>
            </a:pPr>
            <a:r>
              <a:rPr lang="en-GB" sz="2000" dirty="0"/>
              <a:t>Personal circumstances (work and family, caring commitments, life events),</a:t>
            </a:r>
          </a:p>
          <a:p>
            <a:pPr marL="628639" lvl="1" indent="-171450">
              <a:lnSpc>
                <a:spcPct val="120000"/>
              </a:lnSpc>
              <a:buFont typeface="Arial" panose="020B0604020202020204" pitchFamily="34" charset="0"/>
              <a:buChar char="•"/>
            </a:pPr>
            <a:r>
              <a:rPr lang="en-GB" sz="2000" dirty="0"/>
              <a:t>Support received during their studies from OU and elsewhere  </a:t>
            </a:r>
          </a:p>
          <a:p>
            <a:pPr marL="171450" indent="-171450">
              <a:lnSpc>
                <a:spcPct val="120000"/>
              </a:lnSpc>
              <a:buFont typeface="Arial" panose="020B0604020202020204" pitchFamily="34" charset="0"/>
              <a:buChar char="•"/>
            </a:pPr>
            <a:r>
              <a:rPr lang="en-GB" sz="2000" dirty="0"/>
              <a:t>Uncertainty of how best to support individual cases </a:t>
            </a:r>
          </a:p>
          <a:p>
            <a:pPr marL="171450" indent="-171450">
              <a:lnSpc>
                <a:spcPct val="120000"/>
              </a:lnSpc>
              <a:buFont typeface="Arial" panose="020B0604020202020204" pitchFamily="34" charset="0"/>
              <a:buChar char="•"/>
            </a:pPr>
            <a:r>
              <a:rPr lang="en-GB" sz="2000" dirty="0"/>
              <a:t>Not only adjustment during presentation, but taking diverse experiences of students into account during module production and learning design</a:t>
            </a:r>
          </a:p>
        </p:txBody>
      </p:sp>
    </p:spTree>
    <p:extLst>
      <p:ext uri="{BB962C8B-B14F-4D97-AF65-F5344CB8AC3E}">
        <p14:creationId xmlns:p14="http://schemas.microsoft.com/office/powerpoint/2010/main" val="462878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2E9224F-37A4-B442-9D62-6CB98C68508C}"/>
              </a:ext>
            </a:extLst>
          </p:cNvPr>
          <p:cNvSpPr>
            <a:spLocks noGrp="1"/>
          </p:cNvSpPr>
          <p:nvPr>
            <p:ph type="ctrTitle"/>
          </p:nvPr>
        </p:nvSpPr>
        <p:spPr>
          <a:xfrm>
            <a:off x="432000" y="544317"/>
            <a:ext cx="4713024" cy="357891"/>
          </a:xfrm>
        </p:spPr>
        <p:txBody>
          <a:bodyPr/>
          <a:lstStyle/>
          <a:p>
            <a:r>
              <a:rPr lang="en-GB" sz="2000" dirty="0"/>
              <a:t>Aims and Objectives</a:t>
            </a:r>
          </a:p>
        </p:txBody>
      </p:sp>
      <p:sp>
        <p:nvSpPr>
          <p:cNvPr id="7" name="Content Placeholder 6">
            <a:extLst>
              <a:ext uri="{FF2B5EF4-FFF2-40B4-BE49-F238E27FC236}">
                <a16:creationId xmlns:a16="http://schemas.microsoft.com/office/drawing/2014/main" id="{4C763084-B99B-274B-9B41-07DEEDFFAEC1}"/>
              </a:ext>
            </a:extLst>
          </p:cNvPr>
          <p:cNvSpPr>
            <a:spLocks noGrp="1"/>
          </p:cNvSpPr>
          <p:nvPr>
            <p:ph idx="1"/>
          </p:nvPr>
        </p:nvSpPr>
        <p:spPr/>
        <p:txBody>
          <a:bodyPr/>
          <a:lstStyle/>
          <a:p>
            <a:pPr>
              <a:lnSpc>
                <a:spcPct val="110000"/>
              </a:lnSpc>
            </a:pPr>
            <a:r>
              <a:rPr lang="en-GB" sz="1600" dirty="0"/>
              <a:t>Aims</a:t>
            </a:r>
          </a:p>
          <a:p>
            <a:pPr marL="342900" lvl="0" indent="-342900">
              <a:lnSpc>
                <a:spcPct val="110000"/>
              </a:lnSpc>
              <a:buFont typeface="+mj-lt"/>
              <a:buAutoNum type="arabicPeriod"/>
            </a:pPr>
            <a:r>
              <a:rPr lang="en-GB" sz="1600" dirty="0"/>
              <a:t>Gain a deeper understanding of the specific issues experienced by Design students with mental health disabilities throughout their study. </a:t>
            </a:r>
          </a:p>
          <a:p>
            <a:pPr marL="342900" lvl="0" indent="-342900">
              <a:lnSpc>
                <a:spcPct val="110000"/>
              </a:lnSpc>
              <a:buFont typeface="+mj-lt"/>
              <a:buAutoNum type="arabicPeriod"/>
            </a:pPr>
            <a:r>
              <a:rPr lang="en-GB" sz="1600" dirty="0"/>
              <a:t>Develop recommendations that could inform the learning design of modules in production and positive interventions in presentation to reduce the awarding gap and facilitate progression in D&amp;I.</a:t>
            </a:r>
          </a:p>
          <a:p>
            <a:pPr lvl="0">
              <a:lnSpc>
                <a:spcPct val="110000"/>
              </a:lnSpc>
            </a:pPr>
            <a:r>
              <a:rPr lang="en-GB" sz="1600" dirty="0"/>
              <a:t>Objectives</a:t>
            </a:r>
          </a:p>
          <a:p>
            <a:pPr marL="171450" lvl="0" indent="-171450">
              <a:lnSpc>
                <a:spcPct val="110000"/>
              </a:lnSpc>
              <a:buFont typeface="Arial" panose="020B0604020202020204" pitchFamily="34" charset="0"/>
              <a:buChar char="•"/>
            </a:pPr>
            <a:r>
              <a:rPr lang="en-GB" sz="1600" dirty="0"/>
              <a:t>Understand cross-sectional aspects of the study experience of design students with mental health disability</a:t>
            </a:r>
          </a:p>
          <a:p>
            <a:pPr marL="171450" lvl="0" indent="-171450">
              <a:lnSpc>
                <a:spcPct val="110000"/>
              </a:lnSpc>
              <a:buFont typeface="Arial" panose="020B0604020202020204" pitchFamily="34" charset="0"/>
              <a:buChar char="•"/>
            </a:pPr>
            <a:r>
              <a:rPr lang="en-GB" sz="1600" dirty="0"/>
              <a:t>Disseminate insights and recommendations to Design module teams and qualification team to inform targeted inclusive design interventions in production and presentation</a:t>
            </a:r>
          </a:p>
          <a:p>
            <a:pPr marL="171450" lvl="0" indent="-171450">
              <a:lnSpc>
                <a:spcPct val="110000"/>
              </a:lnSpc>
              <a:buFont typeface="Arial" panose="020B0604020202020204" pitchFamily="34" charset="0"/>
              <a:buChar char="•"/>
            </a:pPr>
            <a:r>
              <a:rPr lang="en-GB" sz="1600" dirty="0"/>
              <a:t>Inform the development of discipline specific student support guidelines for Design tutors (in collaboration with Design Disability Champion network)</a:t>
            </a:r>
          </a:p>
          <a:p>
            <a:pPr marL="171450" lvl="0" indent="-171450">
              <a:lnSpc>
                <a:spcPct val="110000"/>
              </a:lnSpc>
              <a:buFont typeface="Arial" panose="020B0604020202020204" pitchFamily="34" charset="0"/>
              <a:buChar char="•"/>
            </a:pPr>
            <a:r>
              <a:rPr lang="en-GB" sz="1600" dirty="0"/>
              <a:t>Develop a methodology that could be employed more widely to understand experiences of other disadvantaged groups at the OU (other disability, ethnic background, low socio-economic background)</a:t>
            </a:r>
          </a:p>
        </p:txBody>
      </p:sp>
    </p:spTree>
    <p:extLst>
      <p:ext uri="{BB962C8B-B14F-4D97-AF65-F5344CB8AC3E}">
        <p14:creationId xmlns:p14="http://schemas.microsoft.com/office/powerpoint/2010/main" val="2258167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art&#10;&#10;Description automatically generated with medium confidence">
            <a:extLst>
              <a:ext uri="{FF2B5EF4-FFF2-40B4-BE49-F238E27FC236}">
                <a16:creationId xmlns:a16="http://schemas.microsoft.com/office/drawing/2014/main" id="{F655CDFA-BFF4-954F-BEED-192CCF8E2C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096030"/>
            <a:ext cx="9144000" cy="2665939"/>
          </a:xfrm>
          <a:prstGeom prst="rect">
            <a:avLst/>
          </a:prstGeom>
        </p:spPr>
      </p:pic>
      <p:sp>
        <p:nvSpPr>
          <p:cNvPr id="11" name="Title 5">
            <a:extLst>
              <a:ext uri="{FF2B5EF4-FFF2-40B4-BE49-F238E27FC236}">
                <a16:creationId xmlns:a16="http://schemas.microsoft.com/office/drawing/2014/main" id="{04F28AFF-FF32-6040-8F6B-3126AD7C60F7}"/>
              </a:ext>
            </a:extLst>
          </p:cNvPr>
          <p:cNvSpPr>
            <a:spLocks noGrp="1"/>
          </p:cNvSpPr>
          <p:nvPr>
            <p:ph type="ctrTitle"/>
          </p:nvPr>
        </p:nvSpPr>
        <p:spPr>
          <a:xfrm>
            <a:off x="432000" y="544317"/>
            <a:ext cx="4713024" cy="357891"/>
          </a:xfrm>
        </p:spPr>
        <p:txBody>
          <a:bodyPr/>
          <a:lstStyle/>
          <a:p>
            <a:r>
              <a:rPr lang="en-GB" sz="2000" dirty="0"/>
              <a:t>Project Timeline</a:t>
            </a:r>
          </a:p>
        </p:txBody>
      </p:sp>
    </p:spTree>
    <p:extLst>
      <p:ext uri="{BB962C8B-B14F-4D97-AF65-F5344CB8AC3E}">
        <p14:creationId xmlns:p14="http://schemas.microsoft.com/office/powerpoint/2010/main" val="3089440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2E9224F-37A4-B442-9D62-6CB98C68508C}"/>
              </a:ext>
            </a:extLst>
          </p:cNvPr>
          <p:cNvSpPr>
            <a:spLocks noGrp="1"/>
          </p:cNvSpPr>
          <p:nvPr>
            <p:ph type="ctrTitle"/>
          </p:nvPr>
        </p:nvSpPr>
        <p:spPr>
          <a:xfrm>
            <a:off x="432000" y="544317"/>
            <a:ext cx="4713024" cy="357891"/>
          </a:xfrm>
        </p:spPr>
        <p:txBody>
          <a:bodyPr/>
          <a:lstStyle/>
          <a:p>
            <a:r>
              <a:rPr lang="en-GB" sz="2000" dirty="0"/>
              <a:t>Approach</a:t>
            </a:r>
          </a:p>
        </p:txBody>
      </p:sp>
      <p:sp>
        <p:nvSpPr>
          <p:cNvPr id="7" name="Content Placeholder 6">
            <a:extLst>
              <a:ext uri="{FF2B5EF4-FFF2-40B4-BE49-F238E27FC236}">
                <a16:creationId xmlns:a16="http://schemas.microsoft.com/office/drawing/2014/main" id="{4C763084-B99B-274B-9B41-07DEEDFFAEC1}"/>
              </a:ext>
            </a:extLst>
          </p:cNvPr>
          <p:cNvSpPr>
            <a:spLocks noGrp="1"/>
          </p:cNvSpPr>
          <p:nvPr>
            <p:ph idx="1"/>
          </p:nvPr>
        </p:nvSpPr>
        <p:spPr/>
        <p:txBody>
          <a:bodyPr/>
          <a:lstStyle/>
          <a:p>
            <a:pPr marL="342900" indent="-342900">
              <a:lnSpc>
                <a:spcPct val="110000"/>
              </a:lnSpc>
              <a:buFont typeface="Arial" panose="020B0604020202020204" pitchFamily="34" charset="0"/>
              <a:buChar char="•"/>
            </a:pPr>
            <a:r>
              <a:rPr lang="en-GB" sz="2000" dirty="0"/>
              <a:t>Qualitative, in-depth, longitudinal over 4-5 months </a:t>
            </a:r>
          </a:p>
          <a:p>
            <a:pPr marL="342900" indent="-342900">
              <a:lnSpc>
                <a:spcPct val="110000"/>
              </a:lnSpc>
              <a:buFont typeface="Arial" panose="020B0604020202020204" pitchFamily="34" charset="0"/>
              <a:buChar char="•"/>
            </a:pPr>
            <a:r>
              <a:rPr lang="en-GB" sz="2000" dirty="0"/>
              <a:t>AL recruitment  - 4 passionate interviewers</a:t>
            </a:r>
          </a:p>
          <a:p>
            <a:pPr marL="342900" indent="-342900">
              <a:lnSpc>
                <a:spcPct val="110000"/>
              </a:lnSpc>
              <a:buFont typeface="Arial" panose="020B0604020202020204" pitchFamily="34" charset="0"/>
              <a:buChar char="•"/>
            </a:pPr>
            <a:r>
              <a:rPr lang="en-GB" sz="2000" dirty="0"/>
              <a:t>Each interviewer works with 2 students from one module </a:t>
            </a:r>
          </a:p>
          <a:p>
            <a:pPr marL="800089" lvl="1" indent="-342900">
              <a:lnSpc>
                <a:spcPct val="110000"/>
              </a:lnSpc>
              <a:buFont typeface="Arial" panose="020B0604020202020204" pitchFamily="34" charset="0"/>
              <a:buChar char="•"/>
            </a:pPr>
            <a:r>
              <a:rPr lang="en-GB" sz="2000" dirty="0"/>
              <a:t>20J: U101, T217, T317, 21B: U101</a:t>
            </a:r>
          </a:p>
          <a:p>
            <a:pPr marL="342900" indent="-342900">
              <a:lnSpc>
                <a:spcPct val="110000"/>
              </a:lnSpc>
              <a:buFont typeface="Arial" panose="020B0604020202020204" pitchFamily="34" charset="0"/>
              <a:buChar char="•"/>
            </a:pPr>
            <a:r>
              <a:rPr lang="en-GB" sz="2000" dirty="0"/>
              <a:t>Aim to build a conversational, trusting relationship, but not as a tutor, more like a friend with a good listening ear!</a:t>
            </a:r>
          </a:p>
          <a:p>
            <a:pPr marL="342900" indent="-342900">
              <a:lnSpc>
                <a:spcPct val="110000"/>
              </a:lnSpc>
              <a:buFont typeface="Arial" panose="020B0604020202020204" pitchFamily="34" charset="0"/>
              <a:buChar char="•"/>
            </a:pPr>
            <a:r>
              <a:rPr lang="en-GB" sz="2000" dirty="0"/>
              <a:t>Student selection: aim for diversity</a:t>
            </a:r>
          </a:p>
          <a:p>
            <a:pPr marL="800089" lvl="1" indent="-342900">
              <a:lnSpc>
                <a:spcPct val="110000"/>
              </a:lnSpc>
              <a:buFont typeface="Arial" panose="020B0604020202020204" pitchFamily="34" charset="0"/>
              <a:buChar char="•"/>
            </a:pPr>
            <a:r>
              <a:rPr lang="en-GB" sz="2000" dirty="0"/>
              <a:t>Prev. high and low achieving</a:t>
            </a:r>
          </a:p>
          <a:p>
            <a:pPr marL="800089" lvl="1" indent="-342900">
              <a:lnSpc>
                <a:spcPct val="110000"/>
              </a:lnSpc>
              <a:buFont typeface="Arial" panose="020B0604020202020204" pitchFamily="34" charset="0"/>
              <a:buChar char="•"/>
            </a:pPr>
            <a:r>
              <a:rPr lang="en-GB" sz="2000" dirty="0"/>
              <a:t>Mix of gender and background (e.g. age, ethnicity)</a:t>
            </a:r>
          </a:p>
          <a:p>
            <a:pPr marL="800089" lvl="1" indent="-342900">
              <a:lnSpc>
                <a:spcPct val="110000"/>
              </a:lnSpc>
              <a:buFont typeface="Arial" panose="020B0604020202020204" pitchFamily="34" charset="0"/>
              <a:buChar char="•"/>
            </a:pPr>
            <a:r>
              <a:rPr lang="en-GB" sz="2000" dirty="0"/>
              <a:t>Low sample size at higher levels challenging</a:t>
            </a:r>
          </a:p>
        </p:txBody>
      </p:sp>
    </p:spTree>
    <p:extLst>
      <p:ext uri="{BB962C8B-B14F-4D97-AF65-F5344CB8AC3E}">
        <p14:creationId xmlns:p14="http://schemas.microsoft.com/office/powerpoint/2010/main" val="2019573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2E9224F-37A4-B442-9D62-6CB98C68508C}"/>
              </a:ext>
            </a:extLst>
          </p:cNvPr>
          <p:cNvSpPr>
            <a:spLocks noGrp="1"/>
          </p:cNvSpPr>
          <p:nvPr>
            <p:ph type="ctrTitle"/>
          </p:nvPr>
        </p:nvSpPr>
        <p:spPr>
          <a:xfrm>
            <a:off x="432000" y="544317"/>
            <a:ext cx="2689152" cy="357891"/>
          </a:xfrm>
        </p:spPr>
        <p:txBody>
          <a:bodyPr/>
          <a:lstStyle/>
          <a:p>
            <a:r>
              <a:rPr lang="en-GB" sz="2000" dirty="0"/>
              <a:t>Recruitment</a:t>
            </a:r>
          </a:p>
        </p:txBody>
      </p:sp>
      <p:sp>
        <p:nvSpPr>
          <p:cNvPr id="7" name="Content Placeholder 6">
            <a:extLst>
              <a:ext uri="{FF2B5EF4-FFF2-40B4-BE49-F238E27FC236}">
                <a16:creationId xmlns:a16="http://schemas.microsoft.com/office/drawing/2014/main" id="{4C763084-B99B-274B-9B41-07DEEDFFAEC1}"/>
              </a:ext>
            </a:extLst>
          </p:cNvPr>
          <p:cNvSpPr>
            <a:spLocks noGrp="1"/>
          </p:cNvSpPr>
          <p:nvPr>
            <p:ph idx="1"/>
          </p:nvPr>
        </p:nvSpPr>
        <p:spPr>
          <a:xfrm>
            <a:off x="388801" y="1150618"/>
            <a:ext cx="3451679" cy="5214348"/>
          </a:xfrm>
        </p:spPr>
        <p:txBody>
          <a:bodyPr/>
          <a:lstStyle/>
          <a:p>
            <a:pPr>
              <a:lnSpc>
                <a:spcPct val="110000"/>
              </a:lnSpc>
            </a:pPr>
            <a:r>
              <a:rPr lang="en-GB" sz="2000" dirty="0"/>
              <a:t>Student recruitment – 7 out of 8 recruited</a:t>
            </a:r>
          </a:p>
          <a:p>
            <a:pPr marL="342900" indent="-342900">
              <a:lnSpc>
                <a:spcPct val="110000"/>
              </a:lnSpc>
              <a:buFont typeface="Arial" panose="020B0604020202020204" pitchFamily="34" charset="0"/>
              <a:buChar char="•"/>
            </a:pPr>
            <a:r>
              <a:rPr lang="en-GB" sz="2000" dirty="0"/>
              <a:t>Interviewers get diverse reactions from students</a:t>
            </a:r>
          </a:p>
          <a:p>
            <a:pPr marL="342900" indent="-342900">
              <a:lnSpc>
                <a:spcPct val="110000"/>
              </a:lnSpc>
              <a:buFont typeface="Arial" panose="020B0604020202020204" pitchFamily="34" charset="0"/>
              <a:buChar char="•"/>
            </a:pPr>
            <a:r>
              <a:rPr lang="en-GB" sz="2000" dirty="0"/>
              <a:t>Immediate individual support sought</a:t>
            </a:r>
          </a:p>
          <a:p>
            <a:pPr marL="342900" indent="-342900">
              <a:lnSpc>
                <a:spcPct val="110000"/>
              </a:lnSpc>
              <a:buFont typeface="Arial" panose="020B0604020202020204" pitchFamily="34" charset="0"/>
              <a:buChar char="•"/>
            </a:pPr>
            <a:r>
              <a:rPr lang="en-GB" sz="2000" dirty="0"/>
              <a:t>Voucher rather than Smartphone </a:t>
            </a:r>
          </a:p>
          <a:p>
            <a:pPr marL="342900" indent="-342900">
              <a:lnSpc>
                <a:spcPct val="110000"/>
              </a:lnSpc>
              <a:buFont typeface="Arial" panose="020B0604020202020204" pitchFamily="34" charset="0"/>
              <a:buChar char="•"/>
            </a:pPr>
            <a:r>
              <a:rPr lang="en-GB" sz="2000" dirty="0"/>
              <a:t>Want to help (excitement even) but also need help </a:t>
            </a:r>
          </a:p>
          <a:p>
            <a:pPr marL="342900" indent="-342900">
              <a:lnSpc>
                <a:spcPct val="110000"/>
              </a:lnSpc>
              <a:buFont typeface="Arial" panose="020B0604020202020204" pitchFamily="34" charset="0"/>
              <a:buChar char="•"/>
            </a:pPr>
            <a:r>
              <a:rPr lang="en-GB" sz="2000" dirty="0"/>
              <a:t>Students feeling overwhelmed</a:t>
            </a:r>
          </a:p>
          <a:p>
            <a:pPr marL="342900" indent="-342900">
              <a:lnSpc>
                <a:spcPct val="110000"/>
              </a:lnSpc>
              <a:buFont typeface="Arial" panose="020B0604020202020204" pitchFamily="34" charset="0"/>
              <a:buChar char="•"/>
            </a:pPr>
            <a:r>
              <a:rPr lang="en-GB" sz="2000" dirty="0"/>
              <a:t>Audio recorded rather than signed consent</a:t>
            </a:r>
          </a:p>
        </p:txBody>
      </p:sp>
      <p:graphicFrame>
        <p:nvGraphicFramePr>
          <p:cNvPr id="2" name="Object 1">
            <a:extLst>
              <a:ext uri="{FF2B5EF4-FFF2-40B4-BE49-F238E27FC236}">
                <a16:creationId xmlns:a16="http://schemas.microsoft.com/office/drawing/2014/main" id="{D0FF30CE-6420-5445-B2D8-56938DF1C6D0}"/>
              </a:ext>
            </a:extLst>
          </p:cNvPr>
          <p:cNvGraphicFramePr>
            <a:graphicFrameLocks noChangeAspect="1"/>
          </p:cNvGraphicFramePr>
          <p:nvPr>
            <p:extLst>
              <p:ext uri="{D42A27DB-BD31-4B8C-83A1-F6EECF244321}">
                <p14:modId xmlns:p14="http://schemas.microsoft.com/office/powerpoint/2010/main" val="914632634"/>
              </p:ext>
            </p:extLst>
          </p:nvPr>
        </p:nvGraphicFramePr>
        <p:xfrm>
          <a:off x="4020092" y="1298298"/>
          <a:ext cx="3712908" cy="5313050"/>
        </p:xfrm>
        <a:graphic>
          <a:graphicData uri="http://schemas.openxmlformats.org/presentationml/2006/ole">
            <mc:AlternateContent xmlns:mc="http://schemas.openxmlformats.org/markup-compatibility/2006">
              <mc:Choice xmlns:v="urn:schemas-microsoft-com:vml" Requires="v">
                <p:oleObj spid="_x0000_s1026" name="Document" r:id="rId3" imgW="6870700" imgH="9829800" progId="Word.Document.8">
                  <p:embed/>
                </p:oleObj>
              </mc:Choice>
              <mc:Fallback>
                <p:oleObj name="Document" r:id="rId3" imgW="6870700" imgH="9829800" progId="Word.Document.8">
                  <p:embed/>
                  <p:pic>
                    <p:nvPicPr>
                      <p:cNvPr id="0" name=""/>
                      <p:cNvPicPr/>
                      <p:nvPr/>
                    </p:nvPicPr>
                    <p:blipFill>
                      <a:blip r:embed="rId4"/>
                      <a:stretch>
                        <a:fillRect/>
                      </a:stretch>
                    </p:blipFill>
                    <p:spPr>
                      <a:xfrm>
                        <a:off x="4020092" y="1298298"/>
                        <a:ext cx="3712908" cy="5313050"/>
                      </a:xfrm>
                      <a:prstGeom prst="rect">
                        <a:avLst/>
                      </a:prstGeom>
                    </p:spPr>
                  </p:pic>
                </p:oleObj>
              </mc:Fallback>
            </mc:AlternateContent>
          </a:graphicData>
        </a:graphic>
      </p:graphicFrame>
    </p:spTree>
    <p:extLst>
      <p:ext uri="{BB962C8B-B14F-4D97-AF65-F5344CB8AC3E}">
        <p14:creationId xmlns:p14="http://schemas.microsoft.com/office/powerpoint/2010/main" val="1987443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2E9224F-37A4-B442-9D62-6CB98C68508C}"/>
              </a:ext>
            </a:extLst>
          </p:cNvPr>
          <p:cNvSpPr>
            <a:spLocks noGrp="1"/>
          </p:cNvSpPr>
          <p:nvPr>
            <p:ph type="ctrTitle"/>
          </p:nvPr>
        </p:nvSpPr>
        <p:spPr>
          <a:xfrm>
            <a:off x="432000" y="544317"/>
            <a:ext cx="6115104" cy="357891"/>
          </a:xfrm>
        </p:spPr>
        <p:txBody>
          <a:bodyPr/>
          <a:lstStyle/>
          <a:p>
            <a:r>
              <a:rPr lang="en-GB" sz="2000" dirty="0"/>
              <a:t>Interviews: beginning and end</a:t>
            </a:r>
          </a:p>
        </p:txBody>
      </p:sp>
      <p:sp>
        <p:nvSpPr>
          <p:cNvPr id="7" name="Content Placeholder 6">
            <a:extLst>
              <a:ext uri="{FF2B5EF4-FFF2-40B4-BE49-F238E27FC236}">
                <a16:creationId xmlns:a16="http://schemas.microsoft.com/office/drawing/2014/main" id="{4C763084-B99B-274B-9B41-07DEEDFFAEC1}"/>
              </a:ext>
            </a:extLst>
          </p:cNvPr>
          <p:cNvSpPr>
            <a:spLocks noGrp="1"/>
          </p:cNvSpPr>
          <p:nvPr>
            <p:ph idx="1"/>
          </p:nvPr>
        </p:nvSpPr>
        <p:spPr>
          <a:xfrm>
            <a:off x="388801" y="1150618"/>
            <a:ext cx="3207839" cy="5214348"/>
          </a:xfrm>
        </p:spPr>
        <p:txBody>
          <a:bodyPr/>
          <a:lstStyle/>
          <a:p>
            <a:pPr lvl="0">
              <a:lnSpc>
                <a:spcPct val="110000"/>
              </a:lnSpc>
            </a:pPr>
            <a:r>
              <a:rPr lang="en-GB" sz="1600" b="1" dirty="0"/>
              <a:t>Interview 1</a:t>
            </a:r>
          </a:p>
          <a:p>
            <a:pPr lvl="0">
              <a:lnSpc>
                <a:spcPct val="110000"/>
              </a:lnSpc>
            </a:pPr>
            <a:r>
              <a:rPr lang="en-GB" sz="1600" dirty="0"/>
              <a:t>30 question Interview audio recorded </a:t>
            </a:r>
          </a:p>
          <a:p>
            <a:pPr>
              <a:lnSpc>
                <a:spcPct val="110000"/>
              </a:lnSpc>
            </a:pPr>
            <a:r>
              <a:rPr lang="en-GB" sz="1600" b="1" dirty="0"/>
              <a:t>Interview 2</a:t>
            </a:r>
            <a:r>
              <a:rPr lang="en-GB" sz="1600" dirty="0"/>
              <a:t> </a:t>
            </a:r>
          </a:p>
          <a:p>
            <a:pPr>
              <a:lnSpc>
                <a:spcPct val="110000"/>
              </a:lnSpc>
            </a:pPr>
            <a:r>
              <a:rPr lang="en-GB" sz="1600" dirty="0"/>
              <a:t>50 question interview audio recorded </a:t>
            </a:r>
          </a:p>
          <a:p>
            <a:pPr lvl="0">
              <a:lnSpc>
                <a:spcPct val="110000"/>
              </a:lnSpc>
            </a:pPr>
            <a:r>
              <a:rPr lang="en-GB" dirty="0"/>
              <a:t>Prep well and accommodate individual:</a:t>
            </a:r>
          </a:p>
          <a:p>
            <a:pPr lvl="0">
              <a:lnSpc>
                <a:spcPct val="110000"/>
              </a:lnSpc>
            </a:pPr>
            <a:r>
              <a:rPr lang="en-GB" dirty="0"/>
              <a:t>Trigger words or phrases or painful memories or topics to avoid. </a:t>
            </a:r>
          </a:p>
          <a:p>
            <a:pPr fontAlgn="base"/>
            <a:r>
              <a:rPr lang="en-GB" dirty="0"/>
              <a:t>Agree tool for interview and format (video or audio only) </a:t>
            </a:r>
          </a:p>
          <a:p>
            <a:pPr fontAlgn="base"/>
            <a:r>
              <a:rPr lang="en-GB" dirty="0"/>
              <a:t>Inform we don't know what they have declared, e.g. what mental health disability  </a:t>
            </a:r>
          </a:p>
          <a:p>
            <a:pPr fontAlgn="base"/>
            <a:r>
              <a:rPr lang="en-GB" dirty="0"/>
              <a:t>Ask for emergency contact number from the student or their advocate's contact information </a:t>
            </a:r>
          </a:p>
          <a:p>
            <a:pPr fontAlgn="base"/>
            <a:r>
              <a:rPr lang="en-GB" dirty="0"/>
              <a:t>Offer splitting interview sessions</a:t>
            </a:r>
          </a:p>
          <a:p>
            <a:pPr lvl="0">
              <a:lnSpc>
                <a:spcPct val="110000"/>
              </a:lnSpc>
            </a:pPr>
            <a:endParaRPr lang="en-GB" sz="1600" dirty="0"/>
          </a:p>
        </p:txBody>
      </p:sp>
      <p:pic>
        <p:nvPicPr>
          <p:cNvPr id="4" name="Picture 3">
            <a:extLst>
              <a:ext uri="{FF2B5EF4-FFF2-40B4-BE49-F238E27FC236}">
                <a16:creationId xmlns:a16="http://schemas.microsoft.com/office/drawing/2014/main" id="{BA88491A-8295-5E42-9BDF-178C2EAA3761}"/>
              </a:ext>
            </a:extLst>
          </p:cNvPr>
          <p:cNvPicPr/>
          <p:nvPr/>
        </p:nvPicPr>
        <p:blipFill>
          <a:blip r:embed="rId2">
            <a:extLst>
              <a:ext uri="{28A0092B-C50C-407E-A947-70E740481C1C}">
                <a14:useLocalDpi xmlns:a14="http://schemas.microsoft.com/office/drawing/2010/main" val="0"/>
              </a:ext>
            </a:extLst>
          </a:blip>
          <a:stretch>
            <a:fillRect/>
          </a:stretch>
        </p:blipFill>
        <p:spPr>
          <a:xfrm>
            <a:off x="3596640" y="902208"/>
            <a:ext cx="5272115" cy="5974207"/>
          </a:xfrm>
          <a:prstGeom prst="rect">
            <a:avLst/>
          </a:prstGeom>
        </p:spPr>
      </p:pic>
    </p:spTree>
    <p:extLst>
      <p:ext uri="{BB962C8B-B14F-4D97-AF65-F5344CB8AC3E}">
        <p14:creationId xmlns:p14="http://schemas.microsoft.com/office/powerpoint/2010/main" val="884439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2E9224F-37A4-B442-9D62-6CB98C68508C}"/>
              </a:ext>
            </a:extLst>
          </p:cNvPr>
          <p:cNvSpPr>
            <a:spLocks noGrp="1"/>
          </p:cNvSpPr>
          <p:nvPr>
            <p:ph type="ctrTitle"/>
          </p:nvPr>
        </p:nvSpPr>
        <p:spPr>
          <a:xfrm>
            <a:off x="432000" y="544317"/>
            <a:ext cx="6785664" cy="357891"/>
          </a:xfrm>
        </p:spPr>
        <p:txBody>
          <a:bodyPr/>
          <a:lstStyle/>
          <a:p>
            <a:r>
              <a:rPr lang="en-GB" sz="2000" dirty="0"/>
              <a:t>Experience Sample and Diary</a:t>
            </a:r>
          </a:p>
        </p:txBody>
      </p:sp>
      <p:sp>
        <p:nvSpPr>
          <p:cNvPr id="7" name="Content Placeholder 6">
            <a:extLst>
              <a:ext uri="{FF2B5EF4-FFF2-40B4-BE49-F238E27FC236}">
                <a16:creationId xmlns:a16="http://schemas.microsoft.com/office/drawing/2014/main" id="{4C763084-B99B-274B-9B41-07DEEDFFAEC1}"/>
              </a:ext>
            </a:extLst>
          </p:cNvPr>
          <p:cNvSpPr>
            <a:spLocks noGrp="1"/>
          </p:cNvSpPr>
          <p:nvPr>
            <p:ph idx="1"/>
          </p:nvPr>
        </p:nvSpPr>
        <p:spPr>
          <a:xfrm>
            <a:off x="388801" y="1150618"/>
            <a:ext cx="2634815" cy="5214348"/>
          </a:xfrm>
        </p:spPr>
        <p:txBody>
          <a:bodyPr/>
          <a:lstStyle/>
          <a:p>
            <a:pPr>
              <a:lnSpc>
                <a:spcPct val="100000"/>
              </a:lnSpc>
            </a:pPr>
            <a:r>
              <a:rPr lang="en-GB" sz="1600" b="1" dirty="0"/>
              <a:t>Experience sample</a:t>
            </a:r>
          </a:p>
          <a:p>
            <a:pPr>
              <a:lnSpc>
                <a:spcPct val="100000"/>
              </a:lnSpc>
            </a:pPr>
            <a:r>
              <a:rPr lang="en-GB" sz="1600" dirty="0"/>
              <a:t>Scheduled prompts to mobile phone 3 times a day over a week split into 2 in the moment experiences and a reflective end of day recording </a:t>
            </a:r>
          </a:p>
          <a:p>
            <a:pPr>
              <a:lnSpc>
                <a:spcPct val="100000"/>
              </a:lnSpc>
            </a:pPr>
            <a:endParaRPr lang="en-GB" sz="1600" b="1" dirty="0"/>
          </a:p>
          <a:p>
            <a:pPr>
              <a:lnSpc>
                <a:spcPct val="100000"/>
              </a:lnSpc>
            </a:pPr>
            <a:endParaRPr lang="en-GB" sz="1600" b="1" dirty="0"/>
          </a:p>
          <a:p>
            <a:pPr>
              <a:lnSpc>
                <a:spcPct val="100000"/>
              </a:lnSpc>
            </a:pPr>
            <a:r>
              <a:rPr lang="en-GB" sz="1600" b="1" dirty="0"/>
              <a:t>Diary</a:t>
            </a:r>
          </a:p>
          <a:p>
            <a:pPr>
              <a:lnSpc>
                <a:spcPct val="100000"/>
              </a:lnSpc>
            </a:pPr>
            <a:r>
              <a:rPr lang="en-GB" sz="1600" dirty="0"/>
              <a:t>One message thread a day over 10 days (expecting that participant does not work on TMA every day) </a:t>
            </a:r>
          </a:p>
          <a:p>
            <a:pPr>
              <a:lnSpc>
                <a:spcPct val="100000"/>
              </a:lnSpc>
            </a:pPr>
            <a:r>
              <a:rPr lang="en-GB" sz="1600" dirty="0"/>
              <a:t>Aim at collecting 7 entries over 10 days, describing how they have progressed their TMA project work.  </a:t>
            </a:r>
          </a:p>
          <a:p>
            <a:pPr>
              <a:lnSpc>
                <a:spcPct val="110000"/>
              </a:lnSpc>
            </a:pPr>
            <a:endParaRPr lang="en-GB" sz="1600" dirty="0"/>
          </a:p>
        </p:txBody>
      </p:sp>
      <p:sp>
        <p:nvSpPr>
          <p:cNvPr id="2" name="TextBox 1">
            <a:extLst>
              <a:ext uri="{FF2B5EF4-FFF2-40B4-BE49-F238E27FC236}">
                <a16:creationId xmlns:a16="http://schemas.microsoft.com/office/drawing/2014/main" id="{977D6AC2-9448-914F-ABAD-869B67FFC9C3}"/>
              </a:ext>
            </a:extLst>
          </p:cNvPr>
          <p:cNvSpPr txBox="1"/>
          <p:nvPr/>
        </p:nvSpPr>
        <p:spPr>
          <a:xfrm>
            <a:off x="3742944" y="1150618"/>
            <a:ext cx="4779264" cy="6863417"/>
          </a:xfrm>
          <a:prstGeom prst="rect">
            <a:avLst/>
          </a:prstGeom>
          <a:noFill/>
        </p:spPr>
        <p:txBody>
          <a:bodyPr wrap="square" rtlCol="0">
            <a:spAutoFit/>
          </a:bodyPr>
          <a:lstStyle/>
          <a:p>
            <a:r>
              <a:rPr lang="en-GB" sz="1100" b="1" dirty="0"/>
              <a:t>First and second prompts during the day (in the moment experience) </a:t>
            </a:r>
          </a:p>
          <a:p>
            <a:pPr lvl="0"/>
            <a:r>
              <a:rPr lang="en-GB" sz="1100" dirty="0"/>
              <a:t>Are you studying at the moment?</a:t>
            </a:r>
          </a:p>
          <a:p>
            <a:r>
              <a:rPr lang="en-GB" sz="1100" dirty="0"/>
              <a:t>Yes</a:t>
            </a:r>
          </a:p>
          <a:p>
            <a:pPr lvl="0"/>
            <a:r>
              <a:rPr lang="en-GB" sz="1100" dirty="0"/>
              <a:t>What are you studying?</a:t>
            </a:r>
          </a:p>
          <a:p>
            <a:pPr lvl="0"/>
            <a:r>
              <a:rPr lang="en-GB" sz="1100" dirty="0"/>
              <a:t>How do you feel about what you are studying?</a:t>
            </a:r>
          </a:p>
          <a:p>
            <a:pPr lvl="0"/>
            <a:r>
              <a:rPr lang="en-GB" sz="1100" dirty="0"/>
              <a:t>What do you think about what you are studying?</a:t>
            </a:r>
          </a:p>
          <a:p>
            <a:r>
              <a:rPr lang="en-GB" sz="1100" dirty="0"/>
              <a:t> </a:t>
            </a:r>
          </a:p>
          <a:p>
            <a:r>
              <a:rPr lang="en-GB" sz="1100" dirty="0"/>
              <a:t>Or </a:t>
            </a:r>
          </a:p>
          <a:p>
            <a:pPr lvl="0"/>
            <a:r>
              <a:rPr lang="en-GB" sz="1100" dirty="0"/>
              <a:t>Are you studying at the moment?</a:t>
            </a:r>
          </a:p>
          <a:p>
            <a:r>
              <a:rPr lang="en-GB" sz="1100" dirty="0"/>
              <a:t> </a:t>
            </a:r>
          </a:p>
          <a:p>
            <a:r>
              <a:rPr lang="en-GB" sz="1100" dirty="0"/>
              <a:t>No</a:t>
            </a:r>
          </a:p>
          <a:p>
            <a:pPr lvl="0"/>
            <a:r>
              <a:rPr lang="en-GB" sz="1100" dirty="0"/>
              <a:t>What are you doing at the moment?</a:t>
            </a:r>
          </a:p>
          <a:p>
            <a:pPr lvl="0"/>
            <a:r>
              <a:rPr lang="en-GB" sz="1100" dirty="0"/>
              <a:t>How do you feel at the moment?</a:t>
            </a:r>
          </a:p>
          <a:p>
            <a:pPr lvl="0"/>
            <a:r>
              <a:rPr lang="en-GB" sz="1100" dirty="0"/>
              <a:t>What are you thinking about at the moment?</a:t>
            </a:r>
          </a:p>
          <a:p>
            <a:pPr fontAlgn="base"/>
            <a:r>
              <a:rPr lang="en-GB" sz="1100" dirty="0"/>
              <a:t> </a:t>
            </a:r>
          </a:p>
          <a:p>
            <a:pPr fontAlgn="base"/>
            <a:r>
              <a:rPr lang="en-GB" sz="1100" b="1" dirty="0"/>
              <a:t>Third end of day prompts </a:t>
            </a:r>
          </a:p>
          <a:p>
            <a:pPr lvl="0"/>
            <a:r>
              <a:rPr lang="en-GB" sz="1100" dirty="0"/>
              <a:t>What study related work or other activity have you been doing today?  </a:t>
            </a:r>
          </a:p>
          <a:p>
            <a:pPr lvl="0"/>
            <a:r>
              <a:rPr lang="en-GB" sz="1100" dirty="0"/>
              <a:t>What aspects have you been struggling with most today?  </a:t>
            </a:r>
          </a:p>
          <a:p>
            <a:pPr lvl="0"/>
            <a:r>
              <a:rPr lang="en-GB" sz="1100" dirty="0"/>
              <a:t>What (or who) helped you most today?  </a:t>
            </a:r>
          </a:p>
          <a:p>
            <a:pPr lvl="0"/>
            <a:r>
              <a:rPr lang="en-GB" sz="1100" dirty="0"/>
              <a:t>Would you have liked any additional support today?  </a:t>
            </a:r>
          </a:p>
          <a:p>
            <a:pPr lvl="0"/>
            <a:endParaRPr lang="en-GB" sz="1100" dirty="0"/>
          </a:p>
          <a:p>
            <a:pPr lvl="0"/>
            <a:endParaRPr lang="en-GB" sz="1100" dirty="0"/>
          </a:p>
          <a:p>
            <a:r>
              <a:rPr lang="en-GB" sz="1100" dirty="0"/>
              <a:t>Have you been working on your TMA today? </a:t>
            </a:r>
          </a:p>
          <a:p>
            <a:endParaRPr lang="en-GB" sz="1100" dirty="0"/>
          </a:p>
          <a:p>
            <a:r>
              <a:rPr lang="en-GB" sz="1100" dirty="0"/>
              <a:t>If participants reply with ‘yes’ then prompt:  </a:t>
            </a:r>
          </a:p>
          <a:p>
            <a:endParaRPr lang="en-GB" sz="1100" dirty="0"/>
          </a:p>
          <a:p>
            <a:pPr lvl="0"/>
            <a:r>
              <a:rPr lang="en-GB" sz="1100" dirty="0"/>
              <a:t>Describe and show us what you have done.  </a:t>
            </a:r>
          </a:p>
          <a:p>
            <a:pPr lvl="0"/>
            <a:r>
              <a:rPr lang="en-GB" sz="1100" dirty="0"/>
              <a:t>Has anything noteworthy happened? </a:t>
            </a:r>
          </a:p>
          <a:p>
            <a:pPr lvl="0"/>
            <a:r>
              <a:rPr lang="en-GB" sz="1100" dirty="0"/>
              <a:t>What was it? </a:t>
            </a:r>
          </a:p>
          <a:p>
            <a:pPr lvl="0"/>
            <a:r>
              <a:rPr lang="en-GB" sz="1100" dirty="0"/>
              <a:t>When did it happen? </a:t>
            </a:r>
          </a:p>
          <a:p>
            <a:pPr lvl="0"/>
            <a:r>
              <a:rPr lang="en-GB" sz="1100" dirty="0"/>
              <a:t>How did you feel about it? </a:t>
            </a:r>
          </a:p>
          <a:p>
            <a:pPr lvl="0"/>
            <a:r>
              <a:rPr lang="en-GB" sz="1100" dirty="0"/>
              <a:t>What questions did you have and could not answer? </a:t>
            </a:r>
          </a:p>
          <a:p>
            <a:pPr fontAlgn="base"/>
            <a:r>
              <a:rPr lang="en-GB" sz="1100" dirty="0"/>
              <a:t> </a:t>
            </a:r>
          </a:p>
          <a:p>
            <a:pPr fontAlgn="base"/>
            <a:r>
              <a:rPr lang="en-GB" sz="1100" dirty="0"/>
              <a:t> </a:t>
            </a:r>
          </a:p>
          <a:p>
            <a:endParaRPr lang="en-GB" sz="1100" dirty="0"/>
          </a:p>
          <a:p>
            <a:pPr lvl="0"/>
            <a:endParaRPr lang="en-GB" sz="1100" dirty="0"/>
          </a:p>
          <a:p>
            <a:pPr fontAlgn="base"/>
            <a:r>
              <a:rPr lang="en-GB" sz="1100" dirty="0"/>
              <a:t> </a:t>
            </a:r>
          </a:p>
          <a:p>
            <a:pPr fontAlgn="base"/>
            <a:r>
              <a:rPr lang="en-GB" sz="1100" dirty="0"/>
              <a:t> </a:t>
            </a:r>
          </a:p>
          <a:p>
            <a:endParaRPr lang="en-GB" sz="1100" dirty="0"/>
          </a:p>
        </p:txBody>
      </p:sp>
      <p:cxnSp>
        <p:nvCxnSpPr>
          <p:cNvPr id="4" name="Straight Arrow Connector 3">
            <a:extLst>
              <a:ext uri="{FF2B5EF4-FFF2-40B4-BE49-F238E27FC236}">
                <a16:creationId xmlns:a16="http://schemas.microsoft.com/office/drawing/2014/main" id="{94FD370C-5757-DB4C-9E95-435231990DD6}"/>
              </a:ext>
            </a:extLst>
          </p:cNvPr>
          <p:cNvCxnSpPr/>
          <p:nvPr/>
        </p:nvCxnSpPr>
        <p:spPr>
          <a:xfrm>
            <a:off x="1865376" y="2926080"/>
            <a:ext cx="1548384"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568C9E47-C955-DE45-AD9A-1A1A96EC62F3}"/>
              </a:ext>
            </a:extLst>
          </p:cNvPr>
          <p:cNvCxnSpPr>
            <a:cxnSpLocks/>
          </p:cNvCxnSpPr>
          <p:nvPr/>
        </p:nvCxnSpPr>
        <p:spPr>
          <a:xfrm>
            <a:off x="2798064" y="5138928"/>
            <a:ext cx="786384"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6102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9136D9-9079-E64B-A699-71A39DD8FD56}"/>
              </a:ext>
            </a:extLst>
          </p:cNvPr>
          <p:cNvSpPr>
            <a:spLocks noGrp="1"/>
          </p:cNvSpPr>
          <p:nvPr>
            <p:ph type="ctrTitle"/>
          </p:nvPr>
        </p:nvSpPr>
        <p:spPr/>
        <p:txBody>
          <a:bodyPr/>
          <a:lstStyle/>
          <a:p>
            <a:r>
              <a:rPr lang="en-GB" dirty="0"/>
              <a:t>Case 1: ‘Ben’</a:t>
            </a:r>
          </a:p>
        </p:txBody>
      </p:sp>
      <p:sp>
        <p:nvSpPr>
          <p:cNvPr id="5" name="Subtitle 4">
            <a:extLst>
              <a:ext uri="{FF2B5EF4-FFF2-40B4-BE49-F238E27FC236}">
                <a16:creationId xmlns:a16="http://schemas.microsoft.com/office/drawing/2014/main" id="{84EFA25F-CBAC-7947-97B0-F35567250A05}"/>
              </a:ext>
            </a:extLst>
          </p:cNvPr>
          <p:cNvSpPr>
            <a:spLocks noGrp="1"/>
          </p:cNvSpPr>
          <p:nvPr>
            <p:ph type="subTitle" idx="1"/>
          </p:nvPr>
        </p:nvSpPr>
        <p:spPr>
          <a:xfrm>
            <a:off x="1775317" y="4186692"/>
            <a:ext cx="4515755" cy="1495794"/>
          </a:xfrm>
        </p:spPr>
        <p:txBody>
          <a:bodyPr/>
          <a:lstStyle/>
          <a:p>
            <a:r>
              <a:rPr lang="en-GB" dirty="0"/>
              <a:t>Level 1 student, male, 30’s.</a:t>
            </a:r>
          </a:p>
          <a:p>
            <a:r>
              <a:rPr lang="en-GB" dirty="0"/>
              <a:t>Many attempts at brick and mortar </a:t>
            </a:r>
            <a:r>
              <a:rPr lang="en-GB" dirty="0" err="1"/>
              <a:t>uni</a:t>
            </a:r>
            <a:endParaRPr lang="en-GB" dirty="0"/>
          </a:p>
          <a:p>
            <a:r>
              <a:rPr lang="en-GB" dirty="0"/>
              <a:t>Obsessive Compulsive Disorder (OCD</a:t>
            </a:r>
          </a:p>
          <a:p>
            <a:r>
              <a:rPr lang="en-GB" dirty="0"/>
              <a:t>Post-Traumatic Stress Disorder (PTSD) </a:t>
            </a:r>
          </a:p>
          <a:p>
            <a:r>
              <a:rPr lang="en-GB" dirty="0"/>
              <a:t>Generalised Anxiety Disorder (GAD) </a:t>
            </a:r>
          </a:p>
          <a:p>
            <a:r>
              <a:rPr lang="en-GB" dirty="0"/>
              <a:t>Emotional Dysregulation (ED)</a:t>
            </a:r>
          </a:p>
        </p:txBody>
      </p:sp>
    </p:spTree>
    <p:extLst>
      <p:ext uri="{BB962C8B-B14F-4D97-AF65-F5344CB8AC3E}">
        <p14:creationId xmlns:p14="http://schemas.microsoft.com/office/powerpoint/2010/main" val="4138718234"/>
      </p:ext>
    </p:extLst>
  </p:cSld>
  <p:clrMapOvr>
    <a:masterClrMapping/>
  </p:clrMapOvr>
</p:sld>
</file>

<file path=ppt/theme/theme1.xml><?xml version="1.0" encoding="utf-8"?>
<a:theme xmlns:a="http://schemas.openxmlformats.org/drawingml/2006/main" name="OU Title">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0EDCE88B-ED4B-524B-B2D8-5DA3A7FF1925}" vid="{AF1F1E7C-FBAF-6843-8E7B-BB7F136D6601}"/>
    </a:ext>
  </a:extLst>
</a:theme>
</file>

<file path=ppt/theme/theme2.xml><?xml version="1.0" encoding="utf-8"?>
<a:theme xmlns:a="http://schemas.openxmlformats.org/drawingml/2006/main" name="OU Section">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0EDCE88B-ED4B-524B-B2D8-5DA3A7FF1925}" vid="{81A69C0D-30DF-3541-8ED8-18D7DAFB9917}"/>
    </a:ext>
  </a:extLst>
</a:theme>
</file>

<file path=ppt/theme/theme3.xml><?xml version="1.0" encoding="utf-8"?>
<a:theme xmlns:a="http://schemas.openxmlformats.org/drawingml/2006/main" name="OU Layouts">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0EDCE88B-ED4B-524B-B2D8-5DA3A7FF1925}" vid="{AFC0AC47-1BA2-174F-AC90-EC1CB208E45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A3972236C412447B04FDDB86DB1058F" ma:contentTypeVersion="4" ma:contentTypeDescription="Create a new document." ma:contentTypeScope="" ma:versionID="35ab64885dcab3867d8cd581aefd64c9">
  <xsd:schema xmlns:xsd="http://www.w3.org/2001/XMLSchema" xmlns:xs="http://www.w3.org/2001/XMLSchema" xmlns:p="http://schemas.microsoft.com/office/2006/metadata/properties" xmlns:ns2="b5f83e4c-f4e1-454d-a873-0c84b3cafaec" targetNamespace="http://schemas.microsoft.com/office/2006/metadata/properties" ma:root="true" ma:fieldsID="ec6950ac37183732b7bde9cbcd8a0ed2" ns2:_="">
    <xsd:import namespace="b5f83e4c-f4e1-454d-a873-0c84b3cafae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5f83e4c-f4e1-454d-a873-0c84b3cafae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FE642AA-3D61-4E25-BC79-67585054BF65}">
  <ds:schemaRefs>
    <ds:schemaRef ds:uri="http://schemas.microsoft.com/sharepoint/v3/contenttype/forms"/>
  </ds:schemaRefs>
</ds:datastoreItem>
</file>

<file path=customXml/itemProps2.xml><?xml version="1.0" encoding="utf-8"?>
<ds:datastoreItem xmlns:ds="http://schemas.openxmlformats.org/officeDocument/2006/customXml" ds:itemID="{28BF2D47-51ED-4581-80CF-4F245C0262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5f83e4c-f4e1-454d-a873-0c84b3cafae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2A43C93-3D04-4426-ADAD-530717C09D46}">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OU Title</Template>
  <TotalTime>756</TotalTime>
  <Words>2267</Words>
  <Application>Microsoft Office PowerPoint</Application>
  <PresentationFormat>On-screen Show (4:3)</PresentationFormat>
  <Paragraphs>213</Paragraphs>
  <Slides>17</Slides>
  <Notes>0</Notes>
  <HiddenSlides>0</HiddenSlides>
  <MMClips>0</MMClips>
  <ScaleCrop>false</ScaleCrop>
  <HeadingPairs>
    <vt:vector size="8" baseType="variant">
      <vt:variant>
        <vt:lpstr>Fonts Used</vt:lpstr>
      </vt:variant>
      <vt:variant>
        <vt:i4>1</vt:i4>
      </vt:variant>
      <vt:variant>
        <vt:lpstr>Theme</vt:lpstr>
      </vt:variant>
      <vt:variant>
        <vt:i4>3</vt:i4>
      </vt:variant>
      <vt:variant>
        <vt:lpstr>Embedded OLE Servers</vt:lpstr>
      </vt:variant>
      <vt:variant>
        <vt:i4>1</vt:i4>
      </vt:variant>
      <vt:variant>
        <vt:lpstr>Slide Titles</vt:lpstr>
      </vt:variant>
      <vt:variant>
        <vt:i4>17</vt:i4>
      </vt:variant>
    </vt:vector>
  </HeadingPairs>
  <TitlesOfParts>
    <vt:vector size="22" baseType="lpstr">
      <vt:lpstr>Arial</vt:lpstr>
      <vt:lpstr>OU Title</vt:lpstr>
      <vt:lpstr>OU Section</vt:lpstr>
      <vt:lpstr>OU Layouts</vt:lpstr>
      <vt:lpstr>Document</vt:lpstr>
      <vt:lpstr>Understanding the mental health retention and awarding gap in Design modules </vt:lpstr>
      <vt:lpstr>Background</vt:lpstr>
      <vt:lpstr>Aims and Objectives</vt:lpstr>
      <vt:lpstr>Project Timeline</vt:lpstr>
      <vt:lpstr>Approach</vt:lpstr>
      <vt:lpstr>Recruitment</vt:lpstr>
      <vt:lpstr>Interviews: beginning and end</vt:lpstr>
      <vt:lpstr>Experience Sample and Diary</vt:lpstr>
      <vt:lpstr>Case 1: ‘Ben’</vt:lpstr>
      <vt:lpstr>Case 1</vt:lpstr>
      <vt:lpstr>Case 2: 'Anna'</vt:lpstr>
      <vt:lpstr>Case 2</vt:lpstr>
      <vt:lpstr>Reflections as an interviewer</vt:lpstr>
      <vt:lpstr>Reflecting on and informing my own practice as an AL</vt:lpstr>
      <vt:lpstr>Where Next</vt:lpstr>
      <vt:lpstr>Conclusions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Nicole.Lotz</dc:creator>
  <cp:lastModifiedBy>Diane.Ford</cp:lastModifiedBy>
  <cp:revision>982</cp:revision>
  <dcterms:created xsi:type="dcterms:W3CDTF">2021-02-25T15:14:56Z</dcterms:created>
  <dcterms:modified xsi:type="dcterms:W3CDTF">2021-07-12T11:45:09Z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0x0101009A3972236C412447B04FDDB86DB1058F</vt:lpwstr>
  </property>
</Properties>
</file>