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317" r:id="rId5"/>
    <p:sldId id="274" r:id="rId6"/>
    <p:sldId id="284" r:id="rId7"/>
    <p:sldId id="350" r:id="rId8"/>
    <p:sldId id="351" r:id="rId9"/>
    <p:sldId id="352" r:id="rId10"/>
    <p:sldId id="353" r:id="rId11"/>
    <p:sldId id="354" r:id="rId12"/>
    <p:sldId id="355" r:id="rId13"/>
    <p:sldId id="283" r:id="rId14"/>
    <p:sldId id="356" r:id="rId15"/>
    <p:sldId id="3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57328" autoAdjust="0"/>
  </p:normalViewPr>
  <p:slideViewPr>
    <p:cSldViewPr snapToGrid="0">
      <p:cViewPr varScale="1">
        <p:scale>
          <a:sx n="41" d="100"/>
          <a:sy n="41" d="100"/>
        </p:scale>
        <p:origin x="1656" y="48"/>
      </p:cViewPr>
      <p:guideLst/>
    </p:cSldViewPr>
  </p:slideViewPr>
  <p:notesTextViewPr>
    <p:cViewPr>
      <p:scale>
        <a:sx n="1" d="1"/>
        <a:sy n="1" d="1"/>
      </p:scale>
      <p:origin x="0" y="0"/>
    </p:cViewPr>
  </p:notesTextViewPr>
  <p:sorterViewPr>
    <p:cViewPr>
      <p:scale>
        <a:sx n="120" d="100"/>
        <a:sy n="120" d="100"/>
      </p:scale>
      <p:origin x="0" y="-28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2835F-BE17-47CD-8251-708F26B97DC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2AEE692-4E1E-4FAD-9E1E-EE5AD8A194D1}">
      <dgm:prSet/>
      <dgm:spPr/>
      <dgm:t>
        <a:bodyPr/>
        <a:lstStyle/>
        <a:p>
          <a:r>
            <a:rPr lang="en-GB" dirty="0"/>
            <a:t>The Equality Act 2010 (or the Disability Discrimination Act 1995 in Northern Ireland) gives provision that autistic people must not be treated less favourably because of their disability and 'reasonable adjustments’ must be made</a:t>
          </a:r>
          <a:endParaRPr lang="en-US" dirty="0"/>
        </a:p>
      </dgm:t>
    </dgm:pt>
    <dgm:pt modelId="{86D9628A-0DD9-46A6-9D99-5912877832B3}" type="parTrans" cxnId="{7CEFD14D-8231-412B-88AD-DD397D478BAD}">
      <dgm:prSet/>
      <dgm:spPr/>
      <dgm:t>
        <a:bodyPr/>
        <a:lstStyle/>
        <a:p>
          <a:endParaRPr lang="en-US"/>
        </a:p>
      </dgm:t>
    </dgm:pt>
    <dgm:pt modelId="{0324463F-0D34-410C-A610-3425ED8DCA6E}" type="sibTrans" cxnId="{7CEFD14D-8231-412B-88AD-DD397D478BAD}">
      <dgm:prSet/>
      <dgm:spPr/>
      <dgm:t>
        <a:bodyPr/>
        <a:lstStyle/>
        <a:p>
          <a:endParaRPr lang="en-US"/>
        </a:p>
      </dgm:t>
    </dgm:pt>
    <dgm:pt modelId="{0C7154DB-21C8-4F19-8C48-F53BDC9B07E4}">
      <dgm:prSet custT="1"/>
      <dgm:spPr/>
      <dgm:t>
        <a:bodyPr/>
        <a:lstStyle/>
        <a:p>
          <a:r>
            <a:rPr lang="en-GB" sz="3200" dirty="0"/>
            <a:t>Autism Act 2009 requires local authorities to assess and support adults with autism</a:t>
          </a:r>
          <a:endParaRPr lang="en-US" sz="3200" dirty="0"/>
        </a:p>
      </dgm:t>
    </dgm:pt>
    <dgm:pt modelId="{68C7FD1F-DA47-451C-AC99-EEAB9813CA1D}" type="parTrans" cxnId="{47F5DAC3-9670-4ACB-9240-B4B90E5FE00D}">
      <dgm:prSet/>
      <dgm:spPr/>
      <dgm:t>
        <a:bodyPr/>
        <a:lstStyle/>
        <a:p>
          <a:endParaRPr lang="en-US"/>
        </a:p>
      </dgm:t>
    </dgm:pt>
    <dgm:pt modelId="{5E13A239-7282-49B8-82B2-F24739AC7031}" type="sibTrans" cxnId="{47F5DAC3-9670-4ACB-9240-B4B90E5FE00D}">
      <dgm:prSet/>
      <dgm:spPr/>
      <dgm:t>
        <a:bodyPr/>
        <a:lstStyle/>
        <a:p>
          <a:endParaRPr lang="en-US"/>
        </a:p>
      </dgm:t>
    </dgm:pt>
    <dgm:pt modelId="{AD8E5EB2-25A1-498E-ABDF-E4658682986F}" type="pres">
      <dgm:prSet presAssocID="{9E92835F-BE17-47CD-8251-708F26B97DC7}" presName="linear" presStyleCnt="0">
        <dgm:presLayoutVars>
          <dgm:animLvl val="lvl"/>
          <dgm:resizeHandles val="exact"/>
        </dgm:presLayoutVars>
      </dgm:prSet>
      <dgm:spPr/>
    </dgm:pt>
    <dgm:pt modelId="{C34909FA-4570-4D4A-BE22-7CCF7BE833EA}" type="pres">
      <dgm:prSet presAssocID="{92AEE692-4E1E-4FAD-9E1E-EE5AD8A194D1}" presName="parentText" presStyleLbl="node1" presStyleIdx="0" presStyleCnt="2">
        <dgm:presLayoutVars>
          <dgm:chMax val="0"/>
          <dgm:bulletEnabled val="1"/>
        </dgm:presLayoutVars>
      </dgm:prSet>
      <dgm:spPr/>
    </dgm:pt>
    <dgm:pt modelId="{4377ED9D-1954-47FA-8D96-C2EF5D08473B}" type="pres">
      <dgm:prSet presAssocID="{0324463F-0D34-410C-A610-3425ED8DCA6E}" presName="spacer" presStyleCnt="0"/>
      <dgm:spPr/>
    </dgm:pt>
    <dgm:pt modelId="{575FE869-04BF-4F8B-9C91-C5C47C1F3345}" type="pres">
      <dgm:prSet presAssocID="{0C7154DB-21C8-4F19-8C48-F53BDC9B07E4}" presName="parentText" presStyleLbl="node1" presStyleIdx="1" presStyleCnt="2">
        <dgm:presLayoutVars>
          <dgm:chMax val="0"/>
          <dgm:bulletEnabled val="1"/>
        </dgm:presLayoutVars>
      </dgm:prSet>
      <dgm:spPr/>
    </dgm:pt>
  </dgm:ptLst>
  <dgm:cxnLst>
    <dgm:cxn modelId="{7CEFD14D-8231-412B-88AD-DD397D478BAD}" srcId="{9E92835F-BE17-47CD-8251-708F26B97DC7}" destId="{92AEE692-4E1E-4FAD-9E1E-EE5AD8A194D1}" srcOrd="0" destOrd="0" parTransId="{86D9628A-0DD9-46A6-9D99-5912877832B3}" sibTransId="{0324463F-0D34-410C-A610-3425ED8DCA6E}"/>
    <dgm:cxn modelId="{0BBEE283-E9F9-4A57-B75F-521E32353C00}" type="presOf" srcId="{92AEE692-4E1E-4FAD-9E1E-EE5AD8A194D1}" destId="{C34909FA-4570-4D4A-BE22-7CCF7BE833EA}" srcOrd="0" destOrd="0" presId="urn:microsoft.com/office/officeart/2005/8/layout/vList2"/>
    <dgm:cxn modelId="{72C109A6-5C8F-4588-AF8E-8787E19BF1D1}" type="presOf" srcId="{9E92835F-BE17-47CD-8251-708F26B97DC7}" destId="{AD8E5EB2-25A1-498E-ABDF-E4658682986F}" srcOrd="0" destOrd="0" presId="urn:microsoft.com/office/officeart/2005/8/layout/vList2"/>
    <dgm:cxn modelId="{47F5DAC3-9670-4ACB-9240-B4B90E5FE00D}" srcId="{9E92835F-BE17-47CD-8251-708F26B97DC7}" destId="{0C7154DB-21C8-4F19-8C48-F53BDC9B07E4}" srcOrd="1" destOrd="0" parTransId="{68C7FD1F-DA47-451C-AC99-EEAB9813CA1D}" sibTransId="{5E13A239-7282-49B8-82B2-F24739AC7031}"/>
    <dgm:cxn modelId="{9F8269DA-5183-4BF6-8ECD-996CAF8BFF19}" type="presOf" srcId="{0C7154DB-21C8-4F19-8C48-F53BDC9B07E4}" destId="{575FE869-04BF-4F8B-9C91-C5C47C1F3345}" srcOrd="0" destOrd="0" presId="urn:microsoft.com/office/officeart/2005/8/layout/vList2"/>
    <dgm:cxn modelId="{320BC903-1F52-408E-BF05-2D8289C6859E}" type="presParOf" srcId="{AD8E5EB2-25A1-498E-ABDF-E4658682986F}" destId="{C34909FA-4570-4D4A-BE22-7CCF7BE833EA}" srcOrd="0" destOrd="0" presId="urn:microsoft.com/office/officeart/2005/8/layout/vList2"/>
    <dgm:cxn modelId="{607331A6-597A-460D-887D-F73284398EEF}" type="presParOf" srcId="{AD8E5EB2-25A1-498E-ABDF-E4658682986F}" destId="{4377ED9D-1954-47FA-8D96-C2EF5D08473B}" srcOrd="1" destOrd="0" presId="urn:microsoft.com/office/officeart/2005/8/layout/vList2"/>
    <dgm:cxn modelId="{966C8CCF-CD69-4789-BA4F-06E06150CDB3}" type="presParOf" srcId="{AD8E5EB2-25A1-498E-ABDF-E4658682986F}" destId="{575FE869-04BF-4F8B-9C91-C5C47C1F334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909FA-4570-4D4A-BE22-7CCF7BE833EA}">
      <dsp:nvSpPr>
        <dsp:cNvPr id="0" name=""/>
        <dsp:cNvSpPr/>
      </dsp:nvSpPr>
      <dsp:spPr>
        <a:xfrm>
          <a:off x="0" y="100152"/>
          <a:ext cx="4885203" cy="280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The Equality Act 2010 (or the Disability Discrimination Act 1995 in Northern Ireland) gives provision that autistic people must not be treated less favourably because of their disability and 'reasonable adjustments’ must be made</a:t>
          </a:r>
          <a:endParaRPr lang="en-US" sz="2400" kern="1200" dirty="0"/>
        </a:p>
      </dsp:txBody>
      <dsp:txXfrm>
        <a:off x="137075" y="237227"/>
        <a:ext cx="4611053" cy="2533850"/>
      </dsp:txXfrm>
    </dsp:sp>
    <dsp:sp modelId="{575FE869-04BF-4F8B-9C91-C5C47C1F3345}">
      <dsp:nvSpPr>
        <dsp:cNvPr id="0" name=""/>
        <dsp:cNvSpPr/>
      </dsp:nvSpPr>
      <dsp:spPr>
        <a:xfrm>
          <a:off x="0" y="2977272"/>
          <a:ext cx="4885203" cy="28080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Autism Act 2009 requires local authorities to assess and support adults with autism</a:t>
          </a:r>
          <a:endParaRPr lang="en-US" sz="3200" kern="1200" dirty="0"/>
        </a:p>
      </dsp:txBody>
      <dsp:txXfrm>
        <a:off x="137075" y="3114347"/>
        <a:ext cx="4611053" cy="25338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295A2-B22B-4903-BD3D-8BB2EE45502E}" type="datetimeFigureOut">
              <a:rPr lang="en-GB" smtClean="0"/>
              <a:t>12/07/2021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426FA-8E0B-4D40-AB10-59F2384182EA}" type="slidenum">
              <a:rPr lang="en-GB" smtClean="0"/>
              <a:t>‹#›</a:t>
            </a:fld>
            <a:endParaRPr lang="en-GB"/>
          </a:p>
        </p:txBody>
      </p:sp>
    </p:spTree>
    <p:extLst>
      <p:ext uri="{BB962C8B-B14F-4D97-AF65-F5344CB8AC3E}">
        <p14:creationId xmlns:p14="http://schemas.microsoft.com/office/powerpoint/2010/main" val="853251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426FA-8E0B-4D40-AB10-59F2384182EA}" type="slidenum">
              <a:rPr lang="en-GB" smtClean="0"/>
              <a:t>1</a:t>
            </a:fld>
            <a:endParaRPr lang="en-GB"/>
          </a:p>
        </p:txBody>
      </p:sp>
    </p:spTree>
    <p:extLst>
      <p:ext uri="{BB962C8B-B14F-4D97-AF65-F5344CB8AC3E}">
        <p14:creationId xmlns:p14="http://schemas.microsoft.com/office/powerpoint/2010/main" val="222503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https://www.youtube.com/watch?v=ZLyGuVTH8sA&amp;t=236s</a:t>
            </a:r>
          </a:p>
        </p:txBody>
      </p:sp>
      <p:sp>
        <p:nvSpPr>
          <p:cNvPr id="4" name="Slide Number Placeholder 3"/>
          <p:cNvSpPr>
            <a:spLocks noGrp="1"/>
          </p:cNvSpPr>
          <p:nvPr>
            <p:ph type="sldNum" sz="quarter" idx="10"/>
          </p:nvPr>
        </p:nvSpPr>
        <p:spPr/>
        <p:txBody>
          <a:bodyPr/>
          <a:lstStyle/>
          <a:p>
            <a:fld id="{5F50D4D6-BF42-45FB-A083-047C35A29AA1}" type="slidenum">
              <a:rPr lang="en-GB" smtClean="0"/>
              <a:t>12</a:t>
            </a:fld>
            <a:endParaRPr lang="en-GB"/>
          </a:p>
        </p:txBody>
      </p:sp>
    </p:spTree>
    <p:extLst>
      <p:ext uri="{BB962C8B-B14F-4D97-AF65-F5344CB8AC3E}">
        <p14:creationId xmlns:p14="http://schemas.microsoft.com/office/powerpoint/2010/main" val="405081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426FA-8E0B-4D40-AB10-59F2384182EA}" type="slidenum">
              <a:rPr lang="en-GB" smtClean="0"/>
              <a:t>2</a:t>
            </a:fld>
            <a:endParaRPr lang="en-GB"/>
          </a:p>
        </p:txBody>
      </p:sp>
    </p:spTree>
    <p:extLst>
      <p:ext uri="{BB962C8B-B14F-4D97-AF65-F5344CB8AC3E}">
        <p14:creationId xmlns:p14="http://schemas.microsoft.com/office/powerpoint/2010/main" val="255280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Lifelong</a:t>
            </a:r>
          </a:p>
          <a:p>
            <a:r>
              <a:rPr lang="en-GB" dirty="0"/>
              <a:t>Affects</a:t>
            </a:r>
          </a:p>
          <a:p>
            <a:r>
              <a:rPr lang="en-GB" dirty="0"/>
              <a:t>Experiences</a:t>
            </a:r>
          </a:p>
        </p:txBody>
      </p:sp>
      <p:sp>
        <p:nvSpPr>
          <p:cNvPr id="4" name="Slide Number Placeholder 3"/>
          <p:cNvSpPr>
            <a:spLocks noGrp="1"/>
          </p:cNvSpPr>
          <p:nvPr>
            <p:ph type="sldNum" sz="quarter" idx="5"/>
          </p:nvPr>
        </p:nvSpPr>
        <p:spPr/>
        <p:txBody>
          <a:bodyPr/>
          <a:lstStyle/>
          <a:p>
            <a:fld id="{88B426FA-8E0B-4D40-AB10-59F2384182EA}" type="slidenum">
              <a:rPr lang="en-GB" smtClean="0"/>
              <a:t>3</a:t>
            </a:fld>
            <a:endParaRPr lang="en-GB"/>
          </a:p>
        </p:txBody>
      </p:sp>
    </p:spTree>
    <p:extLst>
      <p:ext uri="{BB962C8B-B14F-4D97-AF65-F5344CB8AC3E}">
        <p14:creationId xmlns:p14="http://schemas.microsoft.com/office/powerpoint/2010/main" val="182311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Common view</a:t>
            </a:r>
          </a:p>
          <a:p>
            <a:r>
              <a:rPr lang="en-GB" dirty="0"/>
              <a:t>Many scales</a:t>
            </a:r>
          </a:p>
        </p:txBody>
      </p:sp>
      <p:sp>
        <p:nvSpPr>
          <p:cNvPr id="4" name="Slide Number Placeholder 3"/>
          <p:cNvSpPr>
            <a:spLocks noGrp="1"/>
          </p:cNvSpPr>
          <p:nvPr>
            <p:ph type="sldNum" sz="quarter" idx="5"/>
          </p:nvPr>
        </p:nvSpPr>
        <p:spPr/>
        <p:txBody>
          <a:bodyPr/>
          <a:lstStyle/>
          <a:p>
            <a:fld id="{88B426FA-8E0B-4D40-AB10-59F2384182EA}" type="slidenum">
              <a:rPr lang="en-GB" smtClean="0"/>
              <a:t>4</a:t>
            </a:fld>
            <a:endParaRPr lang="en-GB"/>
          </a:p>
        </p:txBody>
      </p:sp>
    </p:spTree>
    <p:extLst>
      <p:ext uri="{BB962C8B-B14F-4D97-AF65-F5344CB8AC3E}">
        <p14:creationId xmlns:p14="http://schemas.microsoft.com/office/powerpoint/2010/main" val="413197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this was seen as normal most were not aware of their legal rights: didn’t ask for adjustments, accepted poor treatment, were happy when they got any adjustment at all.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2E2C-A55E-4B36-BC93-4C3FE34C4B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15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Already studied before: started several years ago and wasn’t successful - English, social work, science More than half already had a degree</a:t>
            </a:r>
          </a:p>
          <a:p>
            <a:r>
              <a:rPr lang="en-GB" dirty="0"/>
              <a:t>Grateful to be heard – not wanting voucher, really thankful for opportunity</a:t>
            </a:r>
          </a:p>
          <a:p>
            <a:r>
              <a:rPr lang="en-GB" dirty="0"/>
              <a:t>Understanding rules – when to contact/ what is allowed. </a:t>
            </a:r>
          </a:p>
          <a:p>
            <a:r>
              <a:rPr lang="en-GB" dirty="0"/>
              <a:t>Knowing what is available. </a:t>
            </a:r>
          </a:p>
          <a:p>
            <a:r>
              <a:rPr lang="en-GB" dirty="0"/>
              <a:t>Online materials poorly written </a:t>
            </a:r>
          </a:p>
          <a:p>
            <a:endParaRPr lang="en-GB" dirty="0"/>
          </a:p>
        </p:txBody>
      </p:sp>
      <p:sp>
        <p:nvSpPr>
          <p:cNvPr id="4" name="Slide Number Placeholder 3"/>
          <p:cNvSpPr>
            <a:spLocks noGrp="1"/>
          </p:cNvSpPr>
          <p:nvPr>
            <p:ph type="sldNum" sz="quarter" idx="10"/>
          </p:nvPr>
        </p:nvSpPr>
        <p:spPr/>
        <p:txBody>
          <a:bodyPr/>
          <a:lstStyle/>
          <a:p>
            <a:fld id="{88B426FA-8E0B-4D40-AB10-59F2384182EA}" type="slidenum">
              <a:rPr lang="en-GB" smtClean="0"/>
              <a:t>8</a:t>
            </a:fld>
            <a:endParaRPr lang="en-GB"/>
          </a:p>
        </p:txBody>
      </p:sp>
    </p:spTree>
    <p:extLst>
      <p:ext uri="{BB962C8B-B14F-4D97-AF65-F5344CB8AC3E}">
        <p14:creationId xmlns:p14="http://schemas.microsoft.com/office/powerpoint/2010/main" val="120191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quote</a:t>
            </a:r>
            <a:r>
              <a:rPr lang="en-GB" baseline="0" dirty="0"/>
              <a:t> – had done English lit before</a:t>
            </a:r>
          </a:p>
          <a:p>
            <a:r>
              <a:rPr lang="en-GB" baseline="0" dirty="0"/>
              <a:t>Second – started FE study but dropped out</a:t>
            </a:r>
            <a:endParaRPr lang="en-GB" dirty="0"/>
          </a:p>
          <a:p>
            <a:endParaRPr lang="en-GB" dirty="0"/>
          </a:p>
        </p:txBody>
      </p:sp>
      <p:sp>
        <p:nvSpPr>
          <p:cNvPr id="4" name="Slide Number Placeholder 3"/>
          <p:cNvSpPr>
            <a:spLocks noGrp="1"/>
          </p:cNvSpPr>
          <p:nvPr>
            <p:ph type="sldNum" sz="quarter" idx="10"/>
          </p:nvPr>
        </p:nvSpPr>
        <p:spPr/>
        <p:txBody>
          <a:bodyPr/>
          <a:lstStyle/>
          <a:p>
            <a:fld id="{88B426FA-8E0B-4D40-AB10-59F2384182EA}" type="slidenum">
              <a:rPr lang="en-GB" smtClean="0"/>
              <a:t>9</a:t>
            </a:fld>
            <a:endParaRPr lang="en-GB"/>
          </a:p>
        </p:txBody>
      </p:sp>
    </p:spTree>
    <p:extLst>
      <p:ext uri="{BB962C8B-B14F-4D97-AF65-F5344CB8AC3E}">
        <p14:creationId xmlns:p14="http://schemas.microsoft.com/office/powerpoint/2010/main" val="152759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B426FA-8E0B-4D40-AB10-59F2384182EA}" type="slidenum">
              <a:rPr lang="en-GB" smtClean="0"/>
              <a:t>10</a:t>
            </a:fld>
            <a:endParaRPr lang="en-GB"/>
          </a:p>
        </p:txBody>
      </p:sp>
    </p:spTree>
    <p:extLst>
      <p:ext uri="{BB962C8B-B14F-4D97-AF65-F5344CB8AC3E}">
        <p14:creationId xmlns:p14="http://schemas.microsoft.com/office/powerpoint/2010/main" val="1631154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sensations</a:t>
            </a:r>
            <a:r>
              <a:rPr lang="en-GB" baseline="0" dirty="0"/>
              <a:t> getting to the venue, needing to sit quietly beforehand etc. </a:t>
            </a:r>
          </a:p>
          <a:p>
            <a:r>
              <a:rPr lang="en-GB" baseline="0" dirty="0"/>
              <a:t>Slow DSA assessment</a:t>
            </a:r>
            <a:endParaRPr lang="en-GB" dirty="0"/>
          </a:p>
        </p:txBody>
      </p:sp>
      <p:sp>
        <p:nvSpPr>
          <p:cNvPr id="4" name="Slide Number Placeholder 3"/>
          <p:cNvSpPr>
            <a:spLocks noGrp="1"/>
          </p:cNvSpPr>
          <p:nvPr>
            <p:ph type="sldNum" sz="quarter" idx="10"/>
          </p:nvPr>
        </p:nvSpPr>
        <p:spPr/>
        <p:txBody>
          <a:bodyPr/>
          <a:lstStyle/>
          <a:p>
            <a:fld id="{88B426FA-8E0B-4D40-AB10-59F2384182EA}" type="slidenum">
              <a:rPr lang="en-GB" smtClean="0"/>
              <a:t>11</a:t>
            </a:fld>
            <a:endParaRPr lang="en-GB"/>
          </a:p>
        </p:txBody>
      </p:sp>
    </p:spTree>
    <p:extLst>
      <p:ext uri="{BB962C8B-B14F-4D97-AF65-F5344CB8AC3E}">
        <p14:creationId xmlns:p14="http://schemas.microsoft.com/office/powerpoint/2010/main" val="4772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9E00-8C1B-49C6-8A6E-D9295D8E4A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3A146A-3EC6-4212-81F6-7A05AB379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768FA3-7617-4E24-868C-31572E566852}"/>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5" name="Footer Placeholder 4">
            <a:extLst>
              <a:ext uri="{FF2B5EF4-FFF2-40B4-BE49-F238E27FC236}">
                <a16:creationId xmlns:a16="http://schemas.microsoft.com/office/drawing/2014/main" id="{BFDE2743-AFDB-43BC-9A9A-3F8B003F94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5EC0AE-82E3-4D09-B55B-5A5B2EB2EE8E}"/>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357162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F15C-CECF-433E-BC62-B83649B9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2EDAFB-CE73-4DF8-BA74-F04CD5F3D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024025-50AD-43B5-A872-49C1BBC5D6D4}"/>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5" name="Footer Placeholder 4">
            <a:extLst>
              <a:ext uri="{FF2B5EF4-FFF2-40B4-BE49-F238E27FC236}">
                <a16:creationId xmlns:a16="http://schemas.microsoft.com/office/drawing/2014/main" id="{6CB22AFA-C95A-4EA5-A904-E02BB2A9D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82A8EF-A2C3-48F2-8E08-B88BFC66DAE5}"/>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261812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44802-694A-4A71-BF1E-63F838B530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10B9F0-0020-4B8E-BF99-BC74998F69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9282B-2721-4809-B7C6-41B53532128A}"/>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5" name="Footer Placeholder 4">
            <a:extLst>
              <a:ext uri="{FF2B5EF4-FFF2-40B4-BE49-F238E27FC236}">
                <a16:creationId xmlns:a16="http://schemas.microsoft.com/office/drawing/2014/main" id="{E0E8C68E-37BB-49C6-BD05-D040F15365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EB4CBE-3733-4E63-8D74-A85A195DF514}"/>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139939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0B027D7-E57B-4FA3-AE47-FB4894F9EECA}"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35109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B027D7-E57B-4FA3-AE47-FB4894F9EECA}"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2664942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027D7-E57B-4FA3-AE47-FB4894F9EECA}"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362343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B027D7-E57B-4FA3-AE47-FB4894F9EECA}"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316824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0B027D7-E57B-4FA3-AE47-FB4894F9EECA}" type="datetimeFigureOut">
              <a:rPr lang="en-GB" smtClean="0"/>
              <a:t>12/07/2021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3236920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B027D7-E57B-4FA3-AE47-FB4894F9EECA}" type="datetimeFigureOut">
              <a:rPr lang="en-GB" smtClean="0"/>
              <a:t>12/07/2021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2002952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027D7-E57B-4FA3-AE47-FB4894F9EECA}" type="datetimeFigureOut">
              <a:rPr lang="en-GB" smtClean="0"/>
              <a:t>12/07/2021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4012683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027D7-E57B-4FA3-AE47-FB4894F9EECA}"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392688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C8E4-40C8-47AB-865E-481FA2CB9A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791756-4795-4D3C-BFE9-F17E72AB84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B408D3-6556-4B95-868C-D70BCA3117E4}"/>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5" name="Footer Placeholder 4">
            <a:extLst>
              <a:ext uri="{FF2B5EF4-FFF2-40B4-BE49-F238E27FC236}">
                <a16:creationId xmlns:a16="http://schemas.microsoft.com/office/drawing/2014/main" id="{4B4D40B2-B419-466B-A988-F28583086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CF303-D10D-41D9-8243-77298A900771}"/>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804459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027D7-E57B-4FA3-AE47-FB4894F9EECA}"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2934730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B027D7-E57B-4FA3-AE47-FB4894F9EECA}"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805090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B027D7-E57B-4FA3-AE47-FB4894F9EECA}"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50C7AC-7326-4406-83AA-5698D4FF4154}" type="slidenum">
              <a:rPr lang="en-GB" smtClean="0"/>
              <a:t>‹#›</a:t>
            </a:fld>
            <a:endParaRPr lang="en-GB"/>
          </a:p>
        </p:txBody>
      </p:sp>
    </p:spTree>
    <p:extLst>
      <p:ext uri="{BB962C8B-B14F-4D97-AF65-F5344CB8AC3E}">
        <p14:creationId xmlns:p14="http://schemas.microsoft.com/office/powerpoint/2010/main" val="173578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5763-3D47-47CE-B137-922F4F0812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89CD50-0424-4F91-9033-F310410AD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3A9191-3612-41BA-8DAF-845EB4F830F3}"/>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5" name="Footer Placeholder 4">
            <a:extLst>
              <a:ext uri="{FF2B5EF4-FFF2-40B4-BE49-F238E27FC236}">
                <a16:creationId xmlns:a16="http://schemas.microsoft.com/office/drawing/2014/main" id="{3BA9D33B-DC8B-49B3-BEF2-E48FBD2EB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FA9C10-2EEB-43B9-9635-BA6EA68BEDF9}"/>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35084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F2EC-74B5-4816-B793-F1D52BF77B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41A80-B5DE-4642-AB7D-AB11069147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5B485D-6FEF-47AF-9154-40B5E93D0C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A18E48-7BF1-4AB9-9AD6-FAE86C23C12B}"/>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6" name="Footer Placeholder 5">
            <a:extLst>
              <a:ext uri="{FF2B5EF4-FFF2-40B4-BE49-F238E27FC236}">
                <a16:creationId xmlns:a16="http://schemas.microsoft.com/office/drawing/2014/main" id="{95E9FD1B-F13D-4AB4-9C2D-7BE6292DF2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33D5B0-1695-4F94-A055-4E2BDB5245EC}"/>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261413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8712-CAC8-4BFA-BD73-C8BA6E534C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E7C409-A207-4702-AA3D-CE12BCF6D6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D5700-7653-4981-A80E-B70CF834C9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EBCA3A-1B8B-461D-82EF-DCD0B19CF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587836-4594-4F04-963C-4B43B9730D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BB32AD-8A58-4EBB-AAFC-448365F55A88}"/>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8" name="Footer Placeholder 7">
            <a:extLst>
              <a:ext uri="{FF2B5EF4-FFF2-40B4-BE49-F238E27FC236}">
                <a16:creationId xmlns:a16="http://schemas.microsoft.com/office/drawing/2014/main" id="{B5916DA9-E9E7-4C4E-B9C0-E6F5B9E3DA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66FEBF-F1E6-457C-AEA5-671646135446}"/>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40342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6D12-CDF8-4424-A306-339811C7DC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31DC80-7898-4512-B1CF-58649A9867BA}"/>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4" name="Footer Placeholder 3">
            <a:extLst>
              <a:ext uri="{FF2B5EF4-FFF2-40B4-BE49-F238E27FC236}">
                <a16:creationId xmlns:a16="http://schemas.microsoft.com/office/drawing/2014/main" id="{4474E8B3-C1A6-48BE-8028-1399449A8D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11829A-0E0A-4B24-B79D-53F7FFF3ACBA}"/>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341678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A7D1B-8B3D-4A31-9A06-DA5B60993631}"/>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3" name="Footer Placeholder 2">
            <a:extLst>
              <a:ext uri="{FF2B5EF4-FFF2-40B4-BE49-F238E27FC236}">
                <a16:creationId xmlns:a16="http://schemas.microsoft.com/office/drawing/2014/main" id="{A33BC535-A0BB-4C38-B28A-9F9B47E657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4C1A42-D2D3-4AFF-848C-7DE857198575}"/>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341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A250-98C3-4BF3-8827-997591DB0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2BD461-C16A-4852-B4FA-09302F821D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25BED8-765C-45DB-8EAB-48B73FDC5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7CCFA3-5191-45FC-BB43-AAE867086AD5}"/>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6" name="Footer Placeholder 5">
            <a:extLst>
              <a:ext uri="{FF2B5EF4-FFF2-40B4-BE49-F238E27FC236}">
                <a16:creationId xmlns:a16="http://schemas.microsoft.com/office/drawing/2014/main" id="{6BA5F805-EB05-422A-83BF-09DEF4FF97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3EEE64-8296-4D95-BEB3-6C197087C487}"/>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260296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4137-24DF-4C06-B9D7-86D931BDB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ABE38B-1225-4A02-B5C3-70E47255F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9DB421-B93F-42C5-9CD3-2E848426E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7D65F-FBC0-4433-B2D0-F81C7BA5F65C}"/>
              </a:ext>
            </a:extLst>
          </p:cNvPr>
          <p:cNvSpPr>
            <a:spLocks noGrp="1"/>
          </p:cNvSpPr>
          <p:nvPr>
            <p:ph type="dt" sz="half" idx="10"/>
          </p:nvPr>
        </p:nvSpPr>
        <p:spPr/>
        <p:txBody>
          <a:bodyPr/>
          <a:lstStyle/>
          <a:p>
            <a:fld id="{C652A721-A1A2-4C8A-A8DE-324D546B4215}" type="datetimeFigureOut">
              <a:rPr lang="en-GB" smtClean="0"/>
              <a:t>12/07/2021</a:t>
            </a:fld>
            <a:endParaRPr lang="en-GB"/>
          </a:p>
        </p:txBody>
      </p:sp>
      <p:sp>
        <p:nvSpPr>
          <p:cNvPr id="6" name="Footer Placeholder 5">
            <a:extLst>
              <a:ext uri="{FF2B5EF4-FFF2-40B4-BE49-F238E27FC236}">
                <a16:creationId xmlns:a16="http://schemas.microsoft.com/office/drawing/2014/main" id="{0A630119-B91C-4956-8E2E-5A8525D485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C533A6-B02C-4276-ACD6-68BF87EFACE7}"/>
              </a:ext>
            </a:extLst>
          </p:cNvPr>
          <p:cNvSpPr>
            <a:spLocks noGrp="1"/>
          </p:cNvSpPr>
          <p:nvPr>
            <p:ph type="sldNum" sz="quarter" idx="12"/>
          </p:nvPr>
        </p:nvSpPr>
        <p:spPr/>
        <p:txBody>
          <a:bodyPr/>
          <a:lstStyle/>
          <a:p>
            <a:fld id="{53A75B6B-209D-493A-9430-32736EF78376}" type="slidenum">
              <a:rPr lang="en-GB" smtClean="0"/>
              <a:t>‹#›</a:t>
            </a:fld>
            <a:endParaRPr lang="en-GB"/>
          </a:p>
        </p:txBody>
      </p:sp>
    </p:spTree>
    <p:extLst>
      <p:ext uri="{BB962C8B-B14F-4D97-AF65-F5344CB8AC3E}">
        <p14:creationId xmlns:p14="http://schemas.microsoft.com/office/powerpoint/2010/main" val="87807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453F86-4753-4C35-A4FD-28F61B917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B30B43-4359-43D6-A16E-C07173C6EC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0D2EC5-21B3-4DFD-8482-64EC9AE400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2A721-A1A2-4C8A-A8DE-324D546B4215}" type="datetimeFigureOut">
              <a:rPr lang="en-GB" smtClean="0"/>
              <a:t>12/07/2021</a:t>
            </a:fld>
            <a:endParaRPr lang="en-GB"/>
          </a:p>
        </p:txBody>
      </p:sp>
      <p:sp>
        <p:nvSpPr>
          <p:cNvPr id="5" name="Footer Placeholder 4">
            <a:extLst>
              <a:ext uri="{FF2B5EF4-FFF2-40B4-BE49-F238E27FC236}">
                <a16:creationId xmlns:a16="http://schemas.microsoft.com/office/drawing/2014/main" id="{CAFF2A44-DC7B-4513-A2CE-8D13C0A2D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309CE5-2DDA-4C33-9B8E-A21119CA5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75B6B-209D-493A-9430-32736EF78376}" type="slidenum">
              <a:rPr lang="en-GB" smtClean="0"/>
              <a:t>‹#›</a:t>
            </a:fld>
            <a:endParaRPr lang="en-GB"/>
          </a:p>
        </p:txBody>
      </p:sp>
    </p:spTree>
    <p:extLst>
      <p:ext uri="{BB962C8B-B14F-4D97-AF65-F5344CB8AC3E}">
        <p14:creationId xmlns:p14="http://schemas.microsoft.com/office/powerpoint/2010/main" val="1142435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027D7-E57B-4FA3-AE47-FB4894F9EECA}" type="datetimeFigureOut">
              <a:rPr lang="en-GB" smtClean="0"/>
              <a:t>12/07/2021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C7AC-7326-4406-83AA-5698D4FF4154}" type="slidenum">
              <a:rPr lang="en-GB" smtClean="0"/>
              <a:t>‹#›</a:t>
            </a:fld>
            <a:endParaRPr lang="en-GB"/>
          </a:p>
        </p:txBody>
      </p:sp>
    </p:spTree>
    <p:extLst>
      <p:ext uri="{BB962C8B-B14F-4D97-AF65-F5344CB8AC3E}">
        <p14:creationId xmlns:p14="http://schemas.microsoft.com/office/powerpoint/2010/main" val="450593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LyGuVTH8sA&amp;t=236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edu/openlearn/science-maths-technology/understanding-autism/content-section-overview?active-tab=description-tab"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9FAB7-653D-4DD2-A710-E1A588139DC1}"/>
              </a:ext>
            </a:extLst>
          </p:cNvPr>
          <p:cNvSpPr>
            <a:spLocks noGrp="1"/>
          </p:cNvSpPr>
          <p:nvPr>
            <p:ph type="ctrTitle"/>
          </p:nvPr>
        </p:nvSpPr>
        <p:spPr>
          <a:xfrm>
            <a:off x="1524000" y="1122362"/>
            <a:ext cx="9144000" cy="2840037"/>
          </a:xfrm>
        </p:spPr>
        <p:txBody>
          <a:bodyPr>
            <a:normAutofit fontScale="90000"/>
          </a:bodyPr>
          <a:lstStyle/>
          <a:p>
            <a:r>
              <a:rPr lang="en-GB" i="1" dirty="0"/>
              <a:t>Learning and Development Needs of Autistic Adults Studying STEM Subjects via Distance Learning</a:t>
            </a:r>
            <a:endParaRPr lang="en-GB" sz="5800" dirty="0"/>
          </a:p>
        </p:txBody>
      </p:sp>
      <p:sp>
        <p:nvSpPr>
          <p:cNvPr id="3" name="Subtitle 2">
            <a:extLst>
              <a:ext uri="{FF2B5EF4-FFF2-40B4-BE49-F238E27FC236}">
                <a16:creationId xmlns:a16="http://schemas.microsoft.com/office/drawing/2014/main" id="{7929A91C-8912-402B-A585-3406152EDD67}"/>
              </a:ext>
            </a:extLst>
          </p:cNvPr>
          <p:cNvSpPr>
            <a:spLocks noGrp="1"/>
          </p:cNvSpPr>
          <p:nvPr>
            <p:ph type="subTitle" idx="1"/>
          </p:nvPr>
        </p:nvSpPr>
        <p:spPr>
          <a:xfrm>
            <a:off x="1524000" y="4256436"/>
            <a:ext cx="9144000" cy="1600818"/>
          </a:xfrm>
        </p:spPr>
        <p:txBody>
          <a:bodyPr>
            <a:normAutofit/>
          </a:bodyPr>
          <a:lstStyle/>
          <a:p>
            <a:r>
              <a:rPr lang="en-GB">
                <a:solidFill>
                  <a:schemeClr val="accent1">
                    <a:lumMod val="60000"/>
                    <a:lumOff val="40000"/>
                  </a:schemeClr>
                </a:solidFill>
              </a:rPr>
              <a:t>Dr Laura Dean</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2234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Themes:</a:t>
            </a:r>
            <a:br>
              <a:rPr lang="en-GB" b="1" dirty="0"/>
            </a:br>
            <a:endParaRPr lang="en-GB" dirty="0"/>
          </a:p>
        </p:txBody>
      </p:sp>
      <p:sp>
        <p:nvSpPr>
          <p:cNvPr id="3" name="Content Placeholder 2"/>
          <p:cNvSpPr>
            <a:spLocks noGrp="1"/>
          </p:cNvSpPr>
          <p:nvPr>
            <p:ph idx="1"/>
          </p:nvPr>
        </p:nvSpPr>
        <p:spPr/>
        <p:txBody>
          <a:bodyPr/>
          <a:lstStyle/>
          <a:p>
            <a:r>
              <a:rPr lang="en-GB" dirty="0"/>
              <a:t>Understanding rules.</a:t>
            </a:r>
          </a:p>
          <a:p>
            <a:pPr marL="0" indent="0">
              <a:buNone/>
            </a:pPr>
            <a:r>
              <a:rPr lang="en-GB" dirty="0">
                <a:solidFill>
                  <a:srgbClr val="00B050"/>
                </a:solidFill>
              </a:rPr>
              <a:t>“</a:t>
            </a:r>
            <a:r>
              <a:rPr lang="en-US" dirty="0">
                <a:solidFill>
                  <a:srgbClr val="00B050"/>
                </a:solidFill>
              </a:rPr>
              <a:t>The way things are often wrote, it's wrote in a way that expects students to 'read between the lines' and make up gaps in instructions which is fine for </a:t>
            </a:r>
            <a:r>
              <a:rPr lang="en-US" dirty="0" err="1">
                <a:solidFill>
                  <a:srgbClr val="00B050"/>
                </a:solidFill>
              </a:rPr>
              <a:t>neurotypical</a:t>
            </a:r>
            <a:r>
              <a:rPr lang="en-US" dirty="0">
                <a:solidFill>
                  <a:srgbClr val="00B050"/>
                </a:solidFill>
              </a:rPr>
              <a:t> people as they do this automatically all the time but autistic people can't do this”</a:t>
            </a:r>
            <a:r>
              <a:rPr lang="en-GB" dirty="0">
                <a:solidFill>
                  <a:srgbClr val="00B050"/>
                </a:solidFill>
              </a:rPr>
              <a:t> </a:t>
            </a:r>
          </a:p>
          <a:p>
            <a:pPr marL="0" indent="0">
              <a:buNone/>
            </a:pPr>
            <a:r>
              <a:rPr lang="en-GB" dirty="0">
                <a:solidFill>
                  <a:srgbClr val="FF0000"/>
                </a:solidFill>
              </a:rPr>
              <a:t>(asking interviewer) “Can you ring?”  </a:t>
            </a:r>
          </a:p>
          <a:p>
            <a:pPr marL="0" indent="0">
              <a:buNone/>
            </a:pPr>
            <a:r>
              <a:rPr lang="en-GB" dirty="0">
                <a:solidFill>
                  <a:srgbClr val="FF0000"/>
                </a:solidFill>
              </a:rPr>
              <a:t>(later asking interviewer) “How many times can you email?”</a:t>
            </a:r>
          </a:p>
        </p:txBody>
      </p:sp>
    </p:spTree>
    <p:extLst>
      <p:ext uri="{BB962C8B-B14F-4D97-AF65-F5344CB8AC3E}">
        <p14:creationId xmlns:p14="http://schemas.microsoft.com/office/powerpoint/2010/main" val="108288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Themes:</a:t>
            </a:r>
            <a:br>
              <a:rPr lang="en-GB" b="1" dirty="0"/>
            </a:br>
            <a:endParaRPr lang="en-GB" dirty="0"/>
          </a:p>
        </p:txBody>
      </p:sp>
      <p:sp>
        <p:nvSpPr>
          <p:cNvPr id="3" name="Content Placeholder 2"/>
          <p:cNvSpPr>
            <a:spLocks noGrp="1"/>
          </p:cNvSpPr>
          <p:nvPr>
            <p:ph idx="1"/>
          </p:nvPr>
        </p:nvSpPr>
        <p:spPr/>
        <p:txBody>
          <a:bodyPr>
            <a:normAutofit lnSpcReduction="10000"/>
          </a:bodyPr>
          <a:lstStyle/>
          <a:p>
            <a:r>
              <a:rPr lang="en-GB" dirty="0"/>
              <a:t>Fear of face to face</a:t>
            </a:r>
          </a:p>
          <a:p>
            <a:pPr marL="0" indent="0">
              <a:buNone/>
            </a:pPr>
            <a:r>
              <a:rPr lang="en-GB" dirty="0">
                <a:solidFill>
                  <a:srgbClr val="00B050"/>
                </a:solidFill>
              </a:rPr>
              <a:t>“</a:t>
            </a:r>
            <a:r>
              <a:rPr lang="en-US" dirty="0">
                <a:solidFill>
                  <a:srgbClr val="00B050"/>
                </a:solidFill>
              </a:rPr>
              <a:t>So it was maybe a 20-30 minute bus ride and mean public transport aren't always the greatest. Like I can do it, but </a:t>
            </a:r>
            <a:r>
              <a:rPr lang="en-GB" dirty="0">
                <a:solidFill>
                  <a:srgbClr val="00B050"/>
                </a:solidFill>
              </a:rPr>
              <a:t>it’s hard from the start”</a:t>
            </a:r>
          </a:p>
          <a:p>
            <a:pPr marL="0" indent="0">
              <a:buNone/>
            </a:pPr>
            <a:r>
              <a:rPr lang="en-GB" dirty="0">
                <a:solidFill>
                  <a:srgbClr val="00B050"/>
                </a:solidFill>
              </a:rPr>
              <a:t>“</a:t>
            </a:r>
            <a:r>
              <a:rPr lang="en-US" dirty="0">
                <a:solidFill>
                  <a:srgbClr val="00B050"/>
                </a:solidFill>
              </a:rPr>
              <a:t>So I had my assessment and stuff and then like they granted me like taxi fares so I can get there without public transport … [but I] was already scared”</a:t>
            </a:r>
          </a:p>
          <a:p>
            <a:pPr marL="0" indent="0">
              <a:buNone/>
            </a:pPr>
            <a:r>
              <a:rPr lang="en-US" dirty="0">
                <a:solidFill>
                  <a:srgbClr val="0070C0"/>
                </a:solidFill>
              </a:rPr>
              <a:t>“sensory issues were a big thing, that and stress really contributed to persistent migraines“</a:t>
            </a:r>
            <a:endParaRPr lang="en-GB" dirty="0">
              <a:solidFill>
                <a:srgbClr val="0070C0"/>
              </a:solidFill>
            </a:endParaRPr>
          </a:p>
          <a:p>
            <a:endParaRPr lang="en-GB" dirty="0"/>
          </a:p>
        </p:txBody>
      </p:sp>
    </p:spTree>
    <p:extLst>
      <p:ext uri="{BB962C8B-B14F-4D97-AF65-F5344CB8AC3E}">
        <p14:creationId xmlns:p14="http://schemas.microsoft.com/office/powerpoint/2010/main" val="334033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19793" y="3140968"/>
            <a:ext cx="5804400" cy="2167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endParaRPr lang="en-GB" dirty="0">
              <a:latin typeface="Calibri Light" panose="020F0302020204030204" pitchFamily="34" charset="0"/>
            </a:endParaRPr>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125" y="2084832"/>
            <a:ext cx="7508275" cy="428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69333813-9CF2-48A2-86B5-512EE1EE21A4}"/>
              </a:ext>
            </a:extLst>
          </p:cNvPr>
          <p:cNvSpPr/>
          <p:nvPr/>
        </p:nvSpPr>
        <p:spPr>
          <a:xfrm>
            <a:off x="620220" y="2070411"/>
            <a:ext cx="3619529" cy="3785652"/>
          </a:xfrm>
          <a:prstGeom prst="rect">
            <a:avLst/>
          </a:prstGeom>
        </p:spPr>
        <p:txBody>
          <a:bodyPr wrap="square">
            <a:spAutoFit/>
          </a:bodyPr>
          <a:lstStyle/>
          <a:p>
            <a:r>
              <a:rPr lang="en-GB" sz="2400" b="1" dirty="0">
                <a:ea typeface="Calibri" panose="020F0502020204030204" pitchFamily="34" charset="0"/>
                <a:cs typeface="Times New Roman" panose="02020603050405020304" pitchFamily="18" charset="0"/>
              </a:rPr>
              <a:t>Atypical reactions in all five sensory modalities as well as kinaesthetic and proprioceptive sensation. Some of the common sensory issues include hyper-reactivity to stimuli including bright lights, loud noises, and strong odours. </a:t>
            </a:r>
          </a:p>
        </p:txBody>
      </p:sp>
      <p:sp>
        <p:nvSpPr>
          <p:cNvPr id="3" name="Rectangle 2">
            <a:extLst>
              <a:ext uri="{FF2B5EF4-FFF2-40B4-BE49-F238E27FC236}">
                <a16:creationId xmlns:a16="http://schemas.microsoft.com/office/drawing/2014/main" id="{7A7FA4F1-A6EF-4D13-B2A7-A0578E62D594}"/>
              </a:ext>
            </a:extLst>
          </p:cNvPr>
          <p:cNvSpPr/>
          <p:nvPr/>
        </p:nvSpPr>
        <p:spPr>
          <a:xfrm>
            <a:off x="620220" y="5856063"/>
            <a:ext cx="3336528" cy="830997"/>
          </a:xfrm>
          <a:prstGeom prst="rect">
            <a:avLst/>
          </a:prstGeom>
        </p:spPr>
        <p:txBody>
          <a:bodyPr wrap="square">
            <a:spAutoFit/>
          </a:bodyPr>
          <a:lstStyle/>
          <a:p>
            <a:pPr algn="r"/>
            <a:r>
              <a:rPr lang="en-GB" sz="1200" i="1" dirty="0">
                <a:latin typeface="Cambria" panose="02040503050406030204" pitchFamily="18" charset="0"/>
                <a:ea typeface="Calibri" panose="020F0502020204030204" pitchFamily="34" charset="0"/>
                <a:cs typeface="Times New Roman" panose="02020603050405020304" pitchFamily="18" charset="0"/>
              </a:rPr>
              <a:t>(Harrison, J. and Hare, D. (2004) Assessment of sensory abnormalities in people with autistic spectrum disorders. Journal of Autism and Developmental Disorders</a:t>
            </a:r>
            <a:r>
              <a:rPr lang="en-GB" sz="1200" dirty="0">
                <a:latin typeface="Cambria" panose="02040503050406030204" pitchFamily="18" charset="0"/>
                <a:ea typeface="Calibri" panose="020F0502020204030204" pitchFamily="34" charset="0"/>
                <a:cs typeface="Times New Roman" panose="02020603050405020304" pitchFamily="18" charset="0"/>
              </a:rPr>
              <a:t>) </a:t>
            </a:r>
            <a:endParaRPr lang="en-GB" sz="1200" dirty="0"/>
          </a:p>
        </p:txBody>
      </p:sp>
      <p:sp>
        <p:nvSpPr>
          <p:cNvPr id="9" name="Title 8">
            <a:extLst>
              <a:ext uri="{FF2B5EF4-FFF2-40B4-BE49-F238E27FC236}">
                <a16:creationId xmlns:a16="http://schemas.microsoft.com/office/drawing/2014/main" id="{728F8629-9B37-4608-822A-BB5DA2EB8D7B}"/>
              </a:ext>
            </a:extLst>
          </p:cNvPr>
          <p:cNvSpPr>
            <a:spLocks noGrp="1"/>
          </p:cNvSpPr>
          <p:nvPr>
            <p:ph type="title"/>
          </p:nvPr>
        </p:nvSpPr>
        <p:spPr/>
        <p:txBody>
          <a:bodyPr/>
          <a:lstStyle/>
          <a:p>
            <a:r>
              <a:rPr lang="en-GB" dirty="0"/>
              <a:t>Sensory processing - stress</a:t>
            </a:r>
          </a:p>
        </p:txBody>
      </p:sp>
    </p:spTree>
    <p:extLst>
      <p:ext uri="{BB962C8B-B14F-4D97-AF65-F5344CB8AC3E}">
        <p14:creationId xmlns:p14="http://schemas.microsoft.com/office/powerpoint/2010/main" val="269063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2D1F-4CC6-433D-96C5-052EF4D059C0}"/>
              </a:ext>
            </a:extLst>
          </p:cNvPr>
          <p:cNvSpPr>
            <a:spLocks noGrp="1"/>
          </p:cNvSpPr>
          <p:nvPr>
            <p:ph type="title"/>
          </p:nvPr>
        </p:nvSpPr>
        <p:spPr>
          <a:xfrm>
            <a:off x="506186" y="342900"/>
            <a:ext cx="9704614" cy="578070"/>
          </a:xfrm>
        </p:spPr>
        <p:txBody>
          <a:bodyPr>
            <a:normAutofit fontScale="90000"/>
          </a:bodyPr>
          <a:lstStyle/>
          <a:p>
            <a:r>
              <a:rPr lang="en-GB" dirty="0"/>
              <a:t>Further information</a:t>
            </a:r>
          </a:p>
        </p:txBody>
      </p:sp>
      <p:pic>
        <p:nvPicPr>
          <p:cNvPr id="4" name="Content Placeholder 3">
            <a:extLst>
              <a:ext uri="{FF2B5EF4-FFF2-40B4-BE49-F238E27FC236}">
                <a16:creationId xmlns:a16="http://schemas.microsoft.com/office/drawing/2014/main" id="{615809E2-EEB6-4C4F-8AAE-DD66489825EC}"/>
              </a:ext>
            </a:extLst>
          </p:cNvPr>
          <p:cNvPicPr>
            <a:picLocks noGrp="1" noChangeAspect="1"/>
          </p:cNvPicPr>
          <p:nvPr>
            <p:ph idx="1"/>
          </p:nvPr>
        </p:nvPicPr>
        <p:blipFill>
          <a:blip r:embed="rId2"/>
          <a:stretch>
            <a:fillRect/>
          </a:stretch>
        </p:blipFill>
        <p:spPr>
          <a:xfrm>
            <a:off x="2451660" y="1166019"/>
            <a:ext cx="8050085" cy="4525963"/>
          </a:xfrm>
          <a:prstGeom prst="rect">
            <a:avLst/>
          </a:prstGeom>
        </p:spPr>
      </p:pic>
      <p:sp>
        <p:nvSpPr>
          <p:cNvPr id="5" name="Rectangle 4">
            <a:extLst>
              <a:ext uri="{FF2B5EF4-FFF2-40B4-BE49-F238E27FC236}">
                <a16:creationId xmlns:a16="http://schemas.microsoft.com/office/drawing/2014/main" id="{0D0238CC-119E-4575-8022-7866D030A846}"/>
              </a:ext>
            </a:extLst>
          </p:cNvPr>
          <p:cNvSpPr/>
          <p:nvPr/>
        </p:nvSpPr>
        <p:spPr>
          <a:xfrm>
            <a:off x="2369334" y="5937031"/>
            <a:ext cx="7841466" cy="646331"/>
          </a:xfrm>
          <a:prstGeom prst="rect">
            <a:avLst/>
          </a:prstGeom>
        </p:spPr>
        <p:txBody>
          <a:bodyPr wrap="square">
            <a:spAutoFit/>
          </a:bodyPr>
          <a:lstStyle/>
          <a:p>
            <a:r>
              <a:rPr lang="en-GB" dirty="0">
                <a:hlinkClick r:id="rId3"/>
              </a:rPr>
              <a:t>https://www.open.edu/openlearn/science-maths-technology/understanding-autism/content-section-overview?active-tab=description-tab</a:t>
            </a:r>
            <a:r>
              <a:rPr lang="en-GB" dirty="0"/>
              <a:t> </a:t>
            </a:r>
          </a:p>
        </p:txBody>
      </p:sp>
    </p:spTree>
    <p:extLst>
      <p:ext uri="{BB962C8B-B14F-4D97-AF65-F5344CB8AC3E}">
        <p14:creationId xmlns:p14="http://schemas.microsoft.com/office/powerpoint/2010/main" val="334271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6884-8B45-43BF-B9C1-70BA89C5ADC3}"/>
              </a:ext>
            </a:extLst>
          </p:cNvPr>
          <p:cNvSpPr>
            <a:spLocks noGrp="1"/>
          </p:cNvSpPr>
          <p:nvPr>
            <p:ph type="title"/>
          </p:nvPr>
        </p:nvSpPr>
        <p:spPr>
          <a:xfrm>
            <a:off x="1047280" y="759805"/>
            <a:ext cx="10306520" cy="1325563"/>
          </a:xfrm>
        </p:spPr>
        <p:txBody>
          <a:bodyPr>
            <a:normAutofit/>
          </a:bodyPr>
          <a:lstStyle/>
          <a:p>
            <a:r>
              <a:rPr lang="en-GB" sz="4000">
                <a:solidFill>
                  <a:srgbClr val="FFFFFF"/>
                </a:solidFill>
              </a:rPr>
              <a:t>Pro Autism</a:t>
            </a:r>
          </a:p>
        </p:txBody>
      </p:sp>
      <p:sp>
        <p:nvSpPr>
          <p:cNvPr id="3" name="Content Placeholder 2">
            <a:extLst>
              <a:ext uri="{FF2B5EF4-FFF2-40B4-BE49-F238E27FC236}">
                <a16:creationId xmlns:a16="http://schemas.microsoft.com/office/drawing/2014/main" id="{C3068F64-11C4-46E0-BF0B-F97F1AB74862}"/>
              </a:ext>
            </a:extLst>
          </p:cNvPr>
          <p:cNvSpPr>
            <a:spLocks noGrp="1"/>
          </p:cNvSpPr>
          <p:nvPr>
            <p:ph idx="1"/>
          </p:nvPr>
        </p:nvSpPr>
        <p:spPr>
          <a:xfrm>
            <a:off x="1175658" y="1012372"/>
            <a:ext cx="4302792" cy="5045238"/>
          </a:xfrm>
        </p:spPr>
        <p:txBody>
          <a:bodyPr>
            <a:normAutofit lnSpcReduction="10000"/>
          </a:bodyPr>
          <a:lstStyle/>
          <a:p>
            <a:pPr marL="0" indent="0">
              <a:buNone/>
            </a:pPr>
            <a:r>
              <a:rPr lang="en-GB" sz="2400" dirty="0"/>
              <a:t>Group of autistic and non-autistic people</a:t>
            </a:r>
          </a:p>
          <a:p>
            <a:pPr marL="0" indent="0">
              <a:buNone/>
            </a:pPr>
            <a:r>
              <a:rPr lang="en-GB" sz="2400" dirty="0"/>
              <a:t>Provide free training and workshops for employers to make their recruitment processes more autism-inclusive.</a:t>
            </a:r>
          </a:p>
          <a:p>
            <a:pPr marL="0" indent="0">
              <a:buNone/>
            </a:pPr>
            <a:r>
              <a:rPr lang="en-GB" sz="2400" dirty="0"/>
              <a:t>Workshops include:</a:t>
            </a:r>
          </a:p>
          <a:p>
            <a:r>
              <a:rPr lang="en-GB" sz="2400" dirty="0"/>
              <a:t>Information on how autistic people might perceive the world and interact with others </a:t>
            </a:r>
          </a:p>
          <a:p>
            <a:r>
              <a:rPr lang="en-GB" sz="2400" dirty="0"/>
              <a:t>Active learning around job adverts, interview questions, feedback and on-boarding processes.</a:t>
            </a:r>
          </a:p>
          <a:p>
            <a:endParaRPr lang="en-GB" sz="1700" dirty="0"/>
          </a:p>
        </p:txBody>
      </p:sp>
      <p:pic>
        <p:nvPicPr>
          <p:cNvPr id="4" name="Picture 3" descr="A close up of a logo&#10;&#10;Description automatically generated">
            <a:extLst>
              <a:ext uri="{FF2B5EF4-FFF2-40B4-BE49-F238E27FC236}">
                <a16:creationId xmlns:a16="http://schemas.microsoft.com/office/drawing/2014/main" id="{E30B599B-032E-45AD-BB87-7D6AD5ED1C08}"/>
              </a:ext>
            </a:extLst>
          </p:cNvPr>
          <p:cNvPicPr/>
          <p:nvPr/>
        </p:nvPicPr>
        <p:blipFill rotWithShape="1">
          <a:blip r:embed="rId2" cstate="print">
            <a:extLst>
              <a:ext uri="{28A0092B-C50C-407E-A947-70E740481C1C}">
                <a14:useLocalDpi xmlns:a14="http://schemas.microsoft.com/office/drawing/2010/main" val="0"/>
              </a:ext>
            </a:extLst>
          </a:blip>
          <a:srcRect t="5564" r="-1" b="-1"/>
          <a:stretch/>
        </p:blipFill>
        <p:spPr>
          <a:xfrm>
            <a:off x="6360149" y="1422586"/>
            <a:ext cx="4802404" cy="3563372"/>
          </a:xfrm>
          <a:prstGeom prst="rect">
            <a:avLst/>
          </a:prstGeom>
        </p:spPr>
      </p:pic>
    </p:spTree>
    <p:extLst>
      <p:ext uri="{BB962C8B-B14F-4D97-AF65-F5344CB8AC3E}">
        <p14:creationId xmlns:p14="http://schemas.microsoft.com/office/powerpoint/2010/main" val="77196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45E29B-B971-41C6-A57B-B29BBB108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C76015D-CFEA-4204-9A50-352560FFC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7325C43C-72B5-4DC9-B386-90859B58BF0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C95AD9A4-5AF5-48C4-BC2A-635316433A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AF4A3D62-D56C-4A32-8C75-100D383EC61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a:extLst>
              <a:ext uri="{FF2B5EF4-FFF2-40B4-BE49-F238E27FC236}">
                <a16:creationId xmlns:a16="http://schemas.microsoft.com/office/drawing/2014/main" id="{3E1F47E4-066D-4C27-98C8-B2B2C7B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26D193-E697-44B1-8328-2A269DC9054E}"/>
              </a:ext>
            </a:extLst>
          </p:cNvPr>
          <p:cNvSpPr>
            <a:spLocks noGrp="1"/>
          </p:cNvSpPr>
          <p:nvPr>
            <p:ph type="title"/>
          </p:nvPr>
        </p:nvSpPr>
        <p:spPr>
          <a:xfrm>
            <a:off x="838200" y="1760505"/>
            <a:ext cx="10515600" cy="935025"/>
          </a:xfrm>
        </p:spPr>
        <p:txBody>
          <a:bodyPr>
            <a:normAutofit/>
          </a:bodyPr>
          <a:lstStyle/>
          <a:p>
            <a:pPr algn="ctr"/>
            <a:r>
              <a:rPr lang="en-GB" sz="3200">
                <a:solidFill>
                  <a:schemeClr val="tx2"/>
                </a:solidFill>
              </a:rPr>
              <a:t>Agenda</a:t>
            </a:r>
          </a:p>
        </p:txBody>
      </p:sp>
      <p:sp>
        <p:nvSpPr>
          <p:cNvPr id="3" name="Content Placeholder 2">
            <a:extLst>
              <a:ext uri="{FF2B5EF4-FFF2-40B4-BE49-F238E27FC236}">
                <a16:creationId xmlns:a16="http://schemas.microsoft.com/office/drawing/2014/main" id="{CC80228F-E74A-402B-A990-8DA3C153B340}"/>
              </a:ext>
            </a:extLst>
          </p:cNvPr>
          <p:cNvSpPr>
            <a:spLocks noGrp="1"/>
          </p:cNvSpPr>
          <p:nvPr>
            <p:ph idx="1"/>
          </p:nvPr>
        </p:nvSpPr>
        <p:spPr>
          <a:xfrm>
            <a:off x="2384952" y="3012928"/>
            <a:ext cx="7422096" cy="2109445"/>
          </a:xfrm>
        </p:spPr>
        <p:txBody>
          <a:bodyPr>
            <a:normAutofit/>
          </a:bodyPr>
          <a:lstStyle/>
          <a:p>
            <a:r>
              <a:rPr lang="en-GB" sz="2400" dirty="0">
                <a:solidFill>
                  <a:schemeClr val="tx2"/>
                </a:solidFill>
              </a:rPr>
              <a:t>Overview of what the autistic spectrum is</a:t>
            </a:r>
          </a:p>
          <a:p>
            <a:r>
              <a:rPr lang="en-GB" sz="2400" dirty="0">
                <a:solidFill>
                  <a:schemeClr val="tx2"/>
                </a:solidFill>
              </a:rPr>
              <a:t>Introduce the current research</a:t>
            </a:r>
          </a:p>
          <a:p>
            <a:r>
              <a:rPr lang="en-GB" sz="2400" dirty="0">
                <a:solidFill>
                  <a:schemeClr val="tx2"/>
                </a:solidFill>
              </a:rPr>
              <a:t>Findings and themes</a:t>
            </a:r>
          </a:p>
          <a:p>
            <a:r>
              <a:rPr lang="en-GB" sz="2400" dirty="0">
                <a:solidFill>
                  <a:schemeClr val="tx2"/>
                </a:solidFill>
              </a:rPr>
              <a:t>Further information/resources</a:t>
            </a:r>
          </a:p>
        </p:txBody>
      </p:sp>
    </p:spTree>
    <p:extLst>
      <p:ext uri="{BB962C8B-B14F-4D97-AF65-F5344CB8AC3E}">
        <p14:creationId xmlns:p14="http://schemas.microsoft.com/office/powerpoint/2010/main" val="36776833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F675-0BD0-4FFF-BC58-79AB007DCD21}"/>
              </a:ext>
            </a:extLst>
          </p:cNvPr>
          <p:cNvSpPr>
            <a:spLocks noGrp="1"/>
          </p:cNvSpPr>
          <p:nvPr>
            <p:ph type="title"/>
          </p:nvPr>
        </p:nvSpPr>
        <p:spPr/>
        <p:txBody>
          <a:bodyPr/>
          <a:lstStyle/>
          <a:p>
            <a:r>
              <a:rPr lang="en-GB" dirty="0"/>
              <a:t>What is autism?</a:t>
            </a:r>
          </a:p>
        </p:txBody>
      </p:sp>
      <p:sp>
        <p:nvSpPr>
          <p:cNvPr id="4" name="Content Placeholder 3"/>
          <p:cNvSpPr>
            <a:spLocks noGrp="1"/>
          </p:cNvSpPr>
          <p:nvPr>
            <p:ph idx="1"/>
          </p:nvPr>
        </p:nvSpPr>
        <p:spPr>
          <a:xfrm>
            <a:off x="1524000" y="2286000"/>
            <a:ext cx="9720072" cy="4023360"/>
          </a:xfrm>
        </p:spPr>
        <p:txBody>
          <a:bodyPr/>
          <a:lstStyle/>
          <a:p>
            <a:pPr marL="0" indent="0">
              <a:buNone/>
            </a:pPr>
            <a:r>
              <a:rPr lang="en-GB" sz="3600" b="1" dirty="0"/>
              <a:t>Autism is a lifelong, developmental condition that affects how a person communicates with and relates to other people, and how they experience the world around them.</a:t>
            </a:r>
          </a:p>
          <a:p>
            <a:pPr marL="0" indent="0" algn="r">
              <a:buNone/>
            </a:pPr>
            <a:r>
              <a:rPr lang="en-GB" sz="3600" dirty="0"/>
              <a:t>(National Autistic Society)</a:t>
            </a:r>
          </a:p>
          <a:p>
            <a:pPr marL="0" indent="0">
              <a:buNone/>
            </a:pPr>
            <a:endParaRPr lang="en-GB" dirty="0"/>
          </a:p>
        </p:txBody>
      </p:sp>
    </p:spTree>
    <p:extLst>
      <p:ext uri="{BB962C8B-B14F-4D97-AF65-F5344CB8AC3E}">
        <p14:creationId xmlns:p14="http://schemas.microsoft.com/office/powerpoint/2010/main" val="410399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48504"/>
            <a:ext cx="12192000"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10096500" y="2492896"/>
            <a:ext cx="2095500"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3200" b="1" dirty="0">
                <a:latin typeface="Trebuchet MS" panose="020B0603020202020204" pitchFamily="34" charset="0"/>
              </a:rPr>
              <a:t>Not very autistic</a:t>
            </a:r>
          </a:p>
        </p:txBody>
      </p:sp>
      <p:sp>
        <p:nvSpPr>
          <p:cNvPr id="8" name="Right Arrow 7"/>
          <p:cNvSpPr/>
          <p:nvPr/>
        </p:nvSpPr>
        <p:spPr>
          <a:xfrm>
            <a:off x="2259188" y="2492896"/>
            <a:ext cx="7634112" cy="471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rebuchet MS" panose="020B0603020202020204" pitchFamily="34" charset="0"/>
            </a:endParaRPr>
          </a:p>
        </p:txBody>
      </p:sp>
      <p:sp>
        <p:nvSpPr>
          <p:cNvPr id="9" name="Title 1"/>
          <p:cNvSpPr txBox="1">
            <a:spLocks/>
          </p:cNvSpPr>
          <p:nvPr/>
        </p:nvSpPr>
        <p:spPr>
          <a:xfrm>
            <a:off x="266700" y="5521442"/>
            <a:ext cx="2398890"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3200" b="1" dirty="0">
                <a:latin typeface="Trebuchet MS" panose="020B0603020202020204" pitchFamily="34" charset="0"/>
              </a:rPr>
              <a:t>‘Low functioning’</a:t>
            </a:r>
          </a:p>
        </p:txBody>
      </p:sp>
      <p:sp>
        <p:nvSpPr>
          <p:cNvPr id="13" name="Title 1"/>
          <p:cNvSpPr txBox="1">
            <a:spLocks/>
          </p:cNvSpPr>
          <p:nvPr/>
        </p:nvSpPr>
        <p:spPr>
          <a:xfrm>
            <a:off x="9696449" y="5521442"/>
            <a:ext cx="2398890"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3200" b="1" dirty="0">
                <a:latin typeface="Trebuchet MS" panose="020B0603020202020204" pitchFamily="34" charset="0"/>
              </a:rPr>
              <a:t>‘High functioning’</a:t>
            </a:r>
          </a:p>
        </p:txBody>
      </p:sp>
      <p:sp>
        <p:nvSpPr>
          <p:cNvPr id="15" name="Title 1">
            <a:extLst>
              <a:ext uri="{FF2B5EF4-FFF2-40B4-BE49-F238E27FC236}">
                <a16:creationId xmlns:a16="http://schemas.microsoft.com/office/drawing/2014/main" id="{32D4B8A6-5FA0-4C05-B345-2370D4B1816E}"/>
              </a:ext>
            </a:extLst>
          </p:cNvPr>
          <p:cNvSpPr txBox="1">
            <a:spLocks/>
          </p:cNvSpPr>
          <p:nvPr/>
        </p:nvSpPr>
        <p:spPr>
          <a:xfrm>
            <a:off x="177800" y="2467204"/>
            <a:ext cx="2081388"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3200" b="1">
                <a:latin typeface="Trebuchet MS" panose="020B0603020202020204" pitchFamily="34" charset="0"/>
              </a:rPr>
              <a:t>Very </a:t>
            </a:r>
            <a:r>
              <a:rPr lang="en-GB" sz="3200" b="1" dirty="0">
                <a:latin typeface="Trebuchet MS" panose="020B0603020202020204" pitchFamily="34" charset="0"/>
              </a:rPr>
              <a:t>autistic</a:t>
            </a:r>
          </a:p>
        </p:txBody>
      </p:sp>
      <p:sp>
        <p:nvSpPr>
          <p:cNvPr id="3" name="Title 2">
            <a:extLst>
              <a:ext uri="{FF2B5EF4-FFF2-40B4-BE49-F238E27FC236}">
                <a16:creationId xmlns:a16="http://schemas.microsoft.com/office/drawing/2014/main" id="{48798390-50F9-4888-BF0A-07075C386CB0}"/>
              </a:ext>
            </a:extLst>
          </p:cNvPr>
          <p:cNvSpPr>
            <a:spLocks noGrp="1"/>
          </p:cNvSpPr>
          <p:nvPr>
            <p:ph type="title"/>
          </p:nvPr>
        </p:nvSpPr>
        <p:spPr/>
        <p:txBody>
          <a:bodyPr/>
          <a:lstStyle/>
          <a:p>
            <a:r>
              <a:rPr lang="en-GB" dirty="0"/>
              <a:t>The autism spectrum</a:t>
            </a:r>
          </a:p>
        </p:txBody>
      </p:sp>
      <p:sp>
        <p:nvSpPr>
          <p:cNvPr id="16" name="Right Arrow 7">
            <a:extLst>
              <a:ext uri="{FF2B5EF4-FFF2-40B4-BE49-F238E27FC236}">
                <a16:creationId xmlns:a16="http://schemas.microsoft.com/office/drawing/2014/main" id="{B872B78F-8B63-4255-9295-BBBD1B7EE90F}"/>
              </a:ext>
            </a:extLst>
          </p:cNvPr>
          <p:cNvSpPr/>
          <p:nvPr/>
        </p:nvSpPr>
        <p:spPr>
          <a:xfrm>
            <a:off x="2665590" y="5488694"/>
            <a:ext cx="6872110" cy="471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rebuchet MS" panose="020B0603020202020204" pitchFamily="34" charset="0"/>
            </a:endParaRPr>
          </a:p>
        </p:txBody>
      </p:sp>
    </p:spTree>
    <p:extLst>
      <p:ext uri="{BB962C8B-B14F-4D97-AF65-F5344CB8AC3E}">
        <p14:creationId xmlns:p14="http://schemas.microsoft.com/office/powerpoint/2010/main" val="277083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96510" y="5829216"/>
            <a:ext cx="2253887"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2400" b="1" dirty="0">
                <a:solidFill>
                  <a:schemeClr val="tx1"/>
                </a:solidFill>
              </a:rPr>
              <a:t>Social understanding</a:t>
            </a:r>
          </a:p>
        </p:txBody>
      </p:sp>
      <p:sp>
        <p:nvSpPr>
          <p:cNvPr id="7" name="Title 1"/>
          <p:cNvSpPr txBox="1">
            <a:spLocks/>
          </p:cNvSpPr>
          <p:nvPr/>
        </p:nvSpPr>
        <p:spPr>
          <a:xfrm>
            <a:off x="1847026" y="2513888"/>
            <a:ext cx="1485900"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2400" b="1" dirty="0">
                <a:solidFill>
                  <a:schemeClr val="tx1"/>
                </a:solidFill>
              </a:rPr>
              <a:t>Motor skills</a:t>
            </a:r>
          </a:p>
        </p:txBody>
      </p:sp>
      <p:sp>
        <p:nvSpPr>
          <p:cNvPr id="8" name="Title 1"/>
          <p:cNvSpPr txBox="1">
            <a:spLocks/>
          </p:cNvSpPr>
          <p:nvPr/>
        </p:nvSpPr>
        <p:spPr>
          <a:xfrm>
            <a:off x="7280356" y="713124"/>
            <a:ext cx="2671938"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2400" b="1" dirty="0">
                <a:solidFill>
                  <a:schemeClr val="tx1"/>
                </a:solidFill>
              </a:rPr>
              <a:t>Perception of others</a:t>
            </a:r>
          </a:p>
        </p:txBody>
      </p:sp>
      <p:sp>
        <p:nvSpPr>
          <p:cNvPr id="9" name="Title 1"/>
          <p:cNvSpPr txBox="1">
            <a:spLocks/>
          </p:cNvSpPr>
          <p:nvPr/>
        </p:nvSpPr>
        <p:spPr>
          <a:xfrm>
            <a:off x="8582416" y="4263947"/>
            <a:ext cx="1624712"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2400" b="1" dirty="0">
                <a:solidFill>
                  <a:schemeClr val="tx1"/>
                </a:solidFill>
              </a:rPr>
              <a:t>Executive function</a:t>
            </a:r>
          </a:p>
        </p:txBody>
      </p:sp>
      <p:sp>
        <p:nvSpPr>
          <p:cNvPr id="10" name="Title 1"/>
          <p:cNvSpPr txBox="1">
            <a:spLocks/>
          </p:cNvSpPr>
          <p:nvPr/>
        </p:nvSpPr>
        <p:spPr>
          <a:xfrm>
            <a:off x="1193277" y="5959957"/>
            <a:ext cx="3695701"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2400" b="1" dirty="0">
                <a:solidFill>
                  <a:schemeClr val="tx1"/>
                </a:solidFill>
              </a:rPr>
              <a:t>Co-occurrence with depression / OCD / anxiety</a:t>
            </a:r>
          </a:p>
        </p:txBody>
      </p:sp>
      <p:sp>
        <p:nvSpPr>
          <p:cNvPr id="11" name="Title 1"/>
          <p:cNvSpPr txBox="1">
            <a:spLocks/>
          </p:cNvSpPr>
          <p:nvPr/>
        </p:nvSpPr>
        <p:spPr>
          <a:xfrm>
            <a:off x="8694805" y="2416752"/>
            <a:ext cx="1624712"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2400" b="1" dirty="0">
                <a:solidFill>
                  <a:schemeClr val="tx1"/>
                </a:solidFill>
              </a:rPr>
              <a:t>Sensory filter</a:t>
            </a:r>
          </a:p>
        </p:txBody>
      </p:sp>
      <p:sp>
        <p:nvSpPr>
          <p:cNvPr id="12" name="Title 1"/>
          <p:cNvSpPr txBox="1">
            <a:spLocks/>
          </p:cNvSpPr>
          <p:nvPr/>
        </p:nvSpPr>
        <p:spPr>
          <a:xfrm>
            <a:off x="1812266" y="4547544"/>
            <a:ext cx="1847850"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2400" b="1" dirty="0">
                <a:solidFill>
                  <a:schemeClr val="tx1"/>
                </a:solidFill>
              </a:rPr>
              <a:t>Detail over ‘big picture’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023" y="550604"/>
            <a:ext cx="5555953" cy="555595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48" name="Group 2047">
            <a:extLst>
              <a:ext uri="{FF2B5EF4-FFF2-40B4-BE49-F238E27FC236}">
                <a16:creationId xmlns:a16="http://schemas.microsoft.com/office/drawing/2014/main" id="{FB3378FC-3004-4655-B6FD-69120764D7B8}"/>
              </a:ext>
            </a:extLst>
          </p:cNvPr>
          <p:cNvGrpSpPr/>
          <p:nvPr/>
        </p:nvGrpSpPr>
        <p:grpSpPr>
          <a:xfrm>
            <a:off x="4177957" y="1388662"/>
            <a:ext cx="4204204" cy="4160971"/>
            <a:chOff x="2699792" y="1642661"/>
            <a:chExt cx="4204204" cy="4160971"/>
          </a:xfrm>
        </p:grpSpPr>
        <p:sp>
          <p:nvSpPr>
            <p:cNvPr id="2" name="Oval 1">
              <a:extLst>
                <a:ext uri="{FF2B5EF4-FFF2-40B4-BE49-F238E27FC236}">
                  <a16:creationId xmlns:a16="http://schemas.microsoft.com/office/drawing/2014/main" id="{1DA360E7-0C77-4F7D-B398-81CA243C8ECF}"/>
                </a:ext>
              </a:extLst>
            </p:cNvPr>
            <p:cNvSpPr/>
            <p:nvPr/>
          </p:nvSpPr>
          <p:spPr>
            <a:xfrm>
              <a:off x="2699792" y="1736129"/>
              <a:ext cx="354357" cy="3600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67ED05FC-180F-4ECC-83F2-7625EBC26BC2}"/>
                </a:ext>
              </a:extLst>
            </p:cNvPr>
            <p:cNvSpPr/>
            <p:nvPr/>
          </p:nvSpPr>
          <p:spPr>
            <a:xfrm>
              <a:off x="2699792" y="2947752"/>
              <a:ext cx="354357" cy="3600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D6A86CD1-6B81-4976-851E-A7AA280006FA}"/>
                </a:ext>
              </a:extLst>
            </p:cNvPr>
            <p:cNvSpPr/>
            <p:nvPr/>
          </p:nvSpPr>
          <p:spPr>
            <a:xfrm>
              <a:off x="5802191" y="1642661"/>
              <a:ext cx="354357" cy="3600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A512F9EE-3CD7-4B3C-B39D-F983B6C290A4}"/>
                </a:ext>
              </a:extLst>
            </p:cNvPr>
            <p:cNvSpPr/>
            <p:nvPr/>
          </p:nvSpPr>
          <p:spPr>
            <a:xfrm>
              <a:off x="3326397" y="4005064"/>
              <a:ext cx="354357" cy="3600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64AC7C4A-2AC5-456B-AFF8-F65E6A8AB1C1}"/>
                </a:ext>
              </a:extLst>
            </p:cNvPr>
            <p:cNvSpPr/>
            <p:nvPr/>
          </p:nvSpPr>
          <p:spPr>
            <a:xfrm>
              <a:off x="3706155" y="5443592"/>
              <a:ext cx="354357" cy="3600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A6AE94B9-962C-410C-AA74-6F53AF41ED62}"/>
                </a:ext>
              </a:extLst>
            </p:cNvPr>
            <p:cNvSpPr/>
            <p:nvPr/>
          </p:nvSpPr>
          <p:spPr>
            <a:xfrm>
              <a:off x="5241165" y="4729862"/>
              <a:ext cx="354357" cy="3600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345A9A43-F8D2-4D02-B92F-EDA11FB20AE4}"/>
                </a:ext>
              </a:extLst>
            </p:cNvPr>
            <p:cNvSpPr/>
            <p:nvPr/>
          </p:nvSpPr>
          <p:spPr>
            <a:xfrm>
              <a:off x="6549639" y="4194624"/>
              <a:ext cx="354357" cy="3600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A9393A58-0AEC-46E8-9C0D-B53803966BB9}"/>
                </a:ext>
              </a:extLst>
            </p:cNvPr>
            <p:cNvSpPr/>
            <p:nvPr/>
          </p:nvSpPr>
          <p:spPr>
            <a:xfrm>
              <a:off x="5711510" y="3003520"/>
              <a:ext cx="354357" cy="3600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524FD5F2-811D-4620-ABA8-2F90A5D4D9C6}"/>
                </a:ext>
              </a:extLst>
            </p:cNvPr>
            <p:cNvCxnSpPr>
              <a:endCxn id="21" idx="0"/>
            </p:cNvCxnSpPr>
            <p:nvPr/>
          </p:nvCxnSpPr>
          <p:spPr>
            <a:xfrm>
              <a:off x="2876970" y="2096169"/>
              <a:ext cx="1" cy="85158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A7571C6-7D83-474B-9A3A-0D1C9D8953B8}"/>
                </a:ext>
              </a:extLst>
            </p:cNvPr>
            <p:cNvCxnSpPr>
              <a:cxnSpLocks/>
            </p:cNvCxnSpPr>
            <p:nvPr/>
          </p:nvCxnSpPr>
          <p:spPr>
            <a:xfrm>
              <a:off x="2876970" y="3254218"/>
              <a:ext cx="626605" cy="90515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19D9015-18A8-4B3F-8EDC-A0BEC65A577D}"/>
                </a:ext>
              </a:extLst>
            </p:cNvPr>
            <p:cNvCxnSpPr>
              <a:cxnSpLocks/>
              <a:endCxn id="24" idx="0"/>
            </p:cNvCxnSpPr>
            <p:nvPr/>
          </p:nvCxnSpPr>
          <p:spPr>
            <a:xfrm>
              <a:off x="3539782" y="4264367"/>
              <a:ext cx="343552" cy="11792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69C6DEE-BB3C-4545-BFDB-168DD9421D7E}"/>
                </a:ext>
              </a:extLst>
            </p:cNvPr>
            <p:cNvCxnSpPr>
              <a:cxnSpLocks/>
              <a:stCxn id="25" idx="3"/>
            </p:cNvCxnSpPr>
            <p:nvPr/>
          </p:nvCxnSpPr>
          <p:spPr>
            <a:xfrm flipH="1">
              <a:off x="3984921" y="5037175"/>
              <a:ext cx="1308138" cy="53846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D0BF3B-82EA-48F1-BB3B-7699947A7C7B}"/>
                </a:ext>
              </a:extLst>
            </p:cNvPr>
            <p:cNvCxnSpPr>
              <a:cxnSpLocks/>
              <a:stCxn id="26" idx="3"/>
            </p:cNvCxnSpPr>
            <p:nvPr/>
          </p:nvCxnSpPr>
          <p:spPr>
            <a:xfrm flipH="1">
              <a:off x="5565435" y="4501937"/>
              <a:ext cx="1036098" cy="350964"/>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8362E64-8178-4540-A725-D4BF9C2EED0A}"/>
                </a:ext>
              </a:extLst>
            </p:cNvPr>
            <p:cNvCxnSpPr>
              <a:cxnSpLocks/>
              <a:stCxn id="27" idx="5"/>
            </p:cNvCxnSpPr>
            <p:nvPr/>
          </p:nvCxnSpPr>
          <p:spPr>
            <a:xfrm>
              <a:off x="6013973" y="3310833"/>
              <a:ext cx="712844" cy="96975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AAA2E9C-9CC8-43FD-A7A6-88FCBA38D8B0}"/>
                </a:ext>
              </a:extLst>
            </p:cNvPr>
            <p:cNvCxnSpPr>
              <a:cxnSpLocks/>
              <a:stCxn id="22" idx="4"/>
            </p:cNvCxnSpPr>
            <p:nvPr/>
          </p:nvCxnSpPr>
          <p:spPr>
            <a:xfrm flipH="1">
              <a:off x="5888690" y="2002701"/>
              <a:ext cx="90680" cy="1121396"/>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B6FE649-053B-4909-B38E-550247219F33}"/>
                </a:ext>
              </a:extLst>
            </p:cNvPr>
            <p:cNvCxnSpPr>
              <a:cxnSpLocks/>
              <a:endCxn id="2" idx="6"/>
            </p:cNvCxnSpPr>
            <p:nvPr/>
          </p:nvCxnSpPr>
          <p:spPr>
            <a:xfrm flipH="1">
              <a:off x="3054149" y="1773205"/>
              <a:ext cx="2834538" cy="142944"/>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2FFD101F-4603-43FC-8B5B-76F77BC33058}"/>
              </a:ext>
            </a:extLst>
          </p:cNvPr>
          <p:cNvSpPr txBox="1">
            <a:spLocks/>
          </p:cNvSpPr>
          <p:nvPr/>
        </p:nvSpPr>
        <p:spPr>
          <a:xfrm>
            <a:off x="1506019" y="1100333"/>
            <a:ext cx="2671938" cy="4712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2400" b="1" dirty="0">
                <a:solidFill>
                  <a:schemeClr val="tx1"/>
                </a:solidFill>
              </a:rPr>
              <a:t>Communication skills</a:t>
            </a:r>
          </a:p>
        </p:txBody>
      </p:sp>
    </p:spTree>
    <p:extLst>
      <p:ext uri="{BB962C8B-B14F-4D97-AF65-F5344CB8AC3E}">
        <p14:creationId xmlns:p14="http://schemas.microsoft.com/office/powerpoint/2010/main" val="197926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Calibri" panose="020F0502020204030204"/>
            </a:endParaRPr>
          </a:p>
        </p:txBody>
      </p:sp>
      <p:sp>
        <p:nvSpPr>
          <p:cNvPr id="2" name="Title 1"/>
          <p:cNvSpPr>
            <a:spLocks noGrp="1"/>
          </p:cNvSpPr>
          <p:nvPr>
            <p:ph type="title"/>
          </p:nvPr>
        </p:nvSpPr>
        <p:spPr>
          <a:xfrm>
            <a:off x="2171272" y="1012004"/>
            <a:ext cx="2562119" cy="4795408"/>
          </a:xfrm>
        </p:spPr>
        <p:txBody>
          <a:bodyPr>
            <a:normAutofit/>
          </a:bodyPr>
          <a:lstStyle/>
          <a:p>
            <a:r>
              <a:rPr lang="en-GB" sz="3700">
                <a:solidFill>
                  <a:srgbClr val="FFFFFF"/>
                </a:solidFill>
              </a:rPr>
              <a:t>Legal Obligations</a:t>
            </a:r>
          </a:p>
        </p:txBody>
      </p:sp>
      <p:graphicFrame>
        <p:nvGraphicFramePr>
          <p:cNvPr id="5" name="Content Placeholder 2">
            <a:extLst>
              <a:ext uri="{FF2B5EF4-FFF2-40B4-BE49-F238E27FC236}">
                <a16:creationId xmlns:a16="http://schemas.microsoft.com/office/drawing/2014/main" id="{D1D1D61F-0AFA-466A-8CB4-5ECCBDB64CF7}"/>
              </a:ext>
            </a:extLst>
          </p:cNvPr>
          <p:cNvGraphicFramePr>
            <a:graphicFrameLocks noGrp="1"/>
          </p:cNvGraphicFramePr>
          <p:nvPr>
            <p:ph idx="1"/>
          </p:nvPr>
        </p:nvGraphicFramePr>
        <p:xfrm>
          <a:off x="5419726"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438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Project</a:t>
            </a:r>
          </a:p>
        </p:txBody>
      </p:sp>
      <p:sp>
        <p:nvSpPr>
          <p:cNvPr id="3" name="Content Placeholder 2"/>
          <p:cNvSpPr>
            <a:spLocks noGrp="1"/>
          </p:cNvSpPr>
          <p:nvPr>
            <p:ph idx="1"/>
          </p:nvPr>
        </p:nvSpPr>
        <p:spPr/>
        <p:txBody>
          <a:bodyPr/>
          <a:lstStyle/>
          <a:p>
            <a:r>
              <a:rPr lang="en-GB" dirty="0"/>
              <a:t>Semi-structured interviews with 14 adult learners on level 1 STEM modules</a:t>
            </a:r>
          </a:p>
          <a:p>
            <a:pPr lvl="1"/>
            <a:r>
              <a:rPr lang="en-GB" dirty="0"/>
              <a:t>Experiences of starting studying</a:t>
            </a:r>
          </a:p>
          <a:p>
            <a:pPr lvl="1"/>
            <a:r>
              <a:rPr lang="en-GB" dirty="0"/>
              <a:t>Issues with studying</a:t>
            </a:r>
          </a:p>
          <a:p>
            <a:pPr lvl="1"/>
            <a:r>
              <a:rPr lang="en-GB" dirty="0"/>
              <a:t>Things that worked well</a:t>
            </a:r>
          </a:p>
          <a:p>
            <a:endParaRPr lang="en-GB" dirty="0"/>
          </a:p>
          <a:p>
            <a:r>
              <a:rPr lang="en-GB" dirty="0"/>
              <a:t>Thematic Analysis of interview transcripts</a:t>
            </a:r>
          </a:p>
        </p:txBody>
      </p:sp>
    </p:spTree>
    <p:extLst>
      <p:ext uri="{BB962C8B-B14F-4D97-AF65-F5344CB8AC3E}">
        <p14:creationId xmlns:p14="http://schemas.microsoft.com/office/powerpoint/2010/main" val="98117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Themes:</a:t>
            </a:r>
            <a:br>
              <a:rPr lang="en-GB" b="1" dirty="0"/>
            </a:br>
            <a:endParaRPr lang="en-GB" dirty="0"/>
          </a:p>
        </p:txBody>
      </p:sp>
      <p:sp>
        <p:nvSpPr>
          <p:cNvPr id="3" name="Content Placeholder 2"/>
          <p:cNvSpPr>
            <a:spLocks noGrp="1"/>
          </p:cNvSpPr>
          <p:nvPr>
            <p:ph idx="1"/>
          </p:nvPr>
        </p:nvSpPr>
        <p:spPr/>
        <p:txBody>
          <a:bodyPr/>
          <a:lstStyle/>
          <a:p>
            <a:r>
              <a:rPr lang="en-GB" dirty="0"/>
              <a:t>Second chance study</a:t>
            </a:r>
          </a:p>
          <a:p>
            <a:r>
              <a:rPr lang="en-GB" dirty="0"/>
              <a:t>Conforming to stereotypes</a:t>
            </a:r>
          </a:p>
          <a:p>
            <a:r>
              <a:rPr lang="en-GB" dirty="0"/>
              <a:t>Grateful to be heard </a:t>
            </a:r>
          </a:p>
          <a:p>
            <a:r>
              <a:rPr lang="en-GB" dirty="0"/>
              <a:t>Understanding rules. </a:t>
            </a:r>
          </a:p>
          <a:p>
            <a:r>
              <a:rPr lang="en-GB" dirty="0"/>
              <a:t>Struggles with online materials</a:t>
            </a:r>
          </a:p>
          <a:p>
            <a:r>
              <a:rPr lang="en-GB" dirty="0"/>
              <a:t>Fear of face to face</a:t>
            </a:r>
          </a:p>
        </p:txBody>
      </p:sp>
    </p:spTree>
    <p:extLst>
      <p:ext uri="{BB962C8B-B14F-4D97-AF65-F5344CB8AC3E}">
        <p14:creationId xmlns:p14="http://schemas.microsoft.com/office/powerpoint/2010/main" val="3344100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Themes:</a:t>
            </a:r>
            <a:br>
              <a:rPr lang="en-GB" b="1" dirty="0"/>
            </a:br>
            <a:endParaRPr lang="en-GB" dirty="0"/>
          </a:p>
        </p:txBody>
      </p:sp>
      <p:sp>
        <p:nvSpPr>
          <p:cNvPr id="3" name="Content Placeholder 2"/>
          <p:cNvSpPr>
            <a:spLocks noGrp="1"/>
          </p:cNvSpPr>
          <p:nvPr>
            <p:ph idx="1"/>
          </p:nvPr>
        </p:nvSpPr>
        <p:spPr/>
        <p:txBody>
          <a:bodyPr/>
          <a:lstStyle/>
          <a:p>
            <a:r>
              <a:rPr lang="en-GB" dirty="0"/>
              <a:t>Conforming to stereotypes</a:t>
            </a:r>
          </a:p>
          <a:p>
            <a:pPr marL="0" indent="0">
              <a:buNone/>
            </a:pPr>
            <a:r>
              <a:rPr lang="en-GB" dirty="0">
                <a:solidFill>
                  <a:srgbClr val="FF0000"/>
                </a:solidFill>
              </a:rPr>
              <a:t>“</a:t>
            </a:r>
            <a:r>
              <a:rPr lang="en-US" dirty="0">
                <a:solidFill>
                  <a:srgbClr val="FF0000"/>
                </a:solidFill>
              </a:rPr>
              <a:t>So I just I picked a bad subject I suppose, and I couldn't really cope with it. This is before I knew I was autistic.”</a:t>
            </a:r>
          </a:p>
          <a:p>
            <a:pPr marL="0" indent="0">
              <a:buNone/>
            </a:pPr>
            <a:r>
              <a:rPr lang="en-US" dirty="0">
                <a:solidFill>
                  <a:srgbClr val="0070C0"/>
                </a:solidFill>
              </a:rPr>
              <a:t>“I mean, I'm planning to do a </a:t>
            </a:r>
            <a:r>
              <a:rPr lang="en-US" dirty="0" err="1">
                <a:solidFill>
                  <a:srgbClr val="0070C0"/>
                </a:solidFill>
              </a:rPr>
              <a:t>a</a:t>
            </a:r>
            <a:r>
              <a:rPr lang="en-US" dirty="0">
                <a:solidFill>
                  <a:srgbClr val="0070C0"/>
                </a:solidFill>
              </a:rPr>
              <a:t> degree in mathematics an that's always what I've been most comfortable with and [it] fits autism</a:t>
            </a:r>
            <a:r>
              <a:rPr lang="en-GB" dirty="0">
                <a:solidFill>
                  <a:srgbClr val="0070C0"/>
                </a:solidFill>
              </a:rPr>
              <a:t>”</a:t>
            </a:r>
          </a:p>
        </p:txBody>
      </p:sp>
    </p:spTree>
    <p:extLst>
      <p:ext uri="{BB962C8B-B14F-4D97-AF65-F5344CB8AC3E}">
        <p14:creationId xmlns:p14="http://schemas.microsoft.com/office/powerpoint/2010/main" val="1764906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758</Words>
  <Application>Microsoft Office PowerPoint</Application>
  <PresentationFormat>Widescreen</PresentationFormat>
  <Paragraphs>91</Paragraphs>
  <Slides>14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Cambria</vt:lpstr>
      <vt:lpstr>Trebuchet MS</vt:lpstr>
      <vt:lpstr>Office Theme</vt:lpstr>
      <vt:lpstr>1_Office Theme</vt:lpstr>
      <vt:lpstr>Learning and Development Needs of Autistic Adults Studying STEM Subjects via Distance Learning</vt:lpstr>
      <vt:lpstr>Agenda</vt:lpstr>
      <vt:lpstr>What is autism?</vt:lpstr>
      <vt:lpstr>The autism spectrum</vt:lpstr>
      <vt:lpstr>PowerPoint Presentation</vt:lpstr>
      <vt:lpstr>Legal Obligations</vt:lpstr>
      <vt:lpstr>Current Project</vt:lpstr>
      <vt:lpstr>Themes: </vt:lpstr>
      <vt:lpstr>Themes: </vt:lpstr>
      <vt:lpstr>Themes: </vt:lpstr>
      <vt:lpstr>Themes: </vt:lpstr>
      <vt:lpstr>Sensory processing - stress</vt:lpstr>
      <vt:lpstr>Further information</vt:lpstr>
      <vt:lpstr>Pro Autism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with Autistic Spectrum Disorders</dc:title>
  <dc:creator>Laura Dean</dc:creator>
  <cp:lastModifiedBy>Diane.Ford</cp:lastModifiedBy>
  <cp:revision>19</cp:revision>
  <dcterms:created xsi:type="dcterms:W3CDTF">2020-06-22T15:00:17Z</dcterms:created>
  <dcterms:modified xsi:type="dcterms:W3CDTF">2021-07-12T11:41:22Z</dcterms:modified>
</cp:coreProperties>
</file>