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72" r:id="rId6"/>
  </p:sldMasterIdLst>
  <p:notesMasterIdLst>
    <p:notesMasterId r:id="rId22"/>
  </p:notesMasterIdLst>
  <p:sldIdLst>
    <p:sldId id="274" r:id="rId7"/>
    <p:sldId id="313" r:id="rId8"/>
    <p:sldId id="276" r:id="rId9"/>
    <p:sldId id="317" r:id="rId10"/>
    <p:sldId id="308" r:id="rId11"/>
    <p:sldId id="297" r:id="rId12"/>
    <p:sldId id="314" r:id="rId13"/>
    <p:sldId id="304" r:id="rId14"/>
    <p:sldId id="320" r:id="rId15"/>
    <p:sldId id="293" r:id="rId16"/>
    <p:sldId id="316" r:id="rId17"/>
    <p:sldId id="315" r:id="rId18"/>
    <p:sldId id="305" r:id="rId19"/>
    <p:sldId id="295" r:id="rId20"/>
    <p:sldId id="319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.Bromley" initials="Ka" lastIdx="4" clrIdx="0">
    <p:extLst>
      <p:ext uri="{19B8F6BF-5375-455C-9EA6-DF929625EA0E}">
        <p15:presenceInfo xmlns:p15="http://schemas.microsoft.com/office/powerpoint/2012/main" userId="S::ksb7@open.ac.uk::e2b095e7-ade3-4f27-9fb7-11724c5b6a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F49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0E7B3-4090-4040-8CEA-316F5A2BC2B9}" v="223" dt="2021-06-28T16:09:41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07" y="4130270"/>
            <a:ext cx="1095415" cy="74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2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17144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1816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0" y="190500"/>
            <a:ext cx="4183200" cy="42150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4408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86802" y="1080362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2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8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07" y="4130270"/>
            <a:ext cx="1095415" cy="7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4" y="379281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2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59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0" y="401863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0" y="252002"/>
            <a:ext cx="4183199" cy="359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0" y="254000"/>
            <a:ext cx="4183199" cy="35800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000" y="165600"/>
            <a:ext cx="631509" cy="4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579" y="165793"/>
            <a:ext cx="644992" cy="44343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  <p:sldLayoutId id="2147483689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1" y="2160000"/>
            <a:ext cx="8614700" cy="775597"/>
          </a:xfrm>
        </p:spPr>
        <p:txBody>
          <a:bodyPr/>
          <a:lstStyle/>
          <a:p>
            <a:r>
              <a:rPr lang="en-GB" sz="2800" dirty="0"/>
              <a:t>A classification scheme for OpenSTEM Labs experiments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577" y="3174249"/>
            <a:ext cx="8614701" cy="876137"/>
          </a:xfrm>
        </p:spPr>
        <p:txBody>
          <a:bodyPr/>
          <a:lstStyle/>
          <a:p>
            <a:r>
              <a:rPr lang="en-GB" b="1" dirty="0"/>
              <a:t>Helen Lockett (helen.lockett@open.ac.uk), Kay Bromley, Kevin Gowans, Claire Richardson and James Smith</a:t>
            </a:r>
          </a:p>
          <a:p>
            <a:r>
              <a:rPr lang="en-US" dirty="0"/>
              <a:t>The Open University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EF8F9-1266-4A13-A120-D6EE4911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166" y="123867"/>
            <a:ext cx="3186112" cy="9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3F38B2-FC52-42C6-A7C9-63431E140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7362952" cy="35999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Database of OpenSTEM Labs activities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87A3D-0D12-485B-9E0F-F251CEF6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F8DC4-7A75-4146-A997-1839D2C9B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6" b="13896"/>
          <a:stretch/>
        </p:blipFill>
        <p:spPr>
          <a:xfrm>
            <a:off x="1732950" y="671725"/>
            <a:ext cx="5262936" cy="44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5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87A3D-0D12-485B-9E0F-F251CEF60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3F38B2-FC52-42C6-A7C9-63431E140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99" y="190500"/>
            <a:ext cx="7345209" cy="73233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Trial Classification – Using the digital microscope to count leukocytes in blood samples (SDK100)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AEEA1F-BFD4-4295-B22E-B21D8440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898" y="1020280"/>
            <a:ext cx="4367511" cy="400582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FB05ADB-9D3A-4C02-90A7-58F0DE946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73864"/>
              </p:ext>
            </p:extLst>
          </p:nvPr>
        </p:nvGraphicFramePr>
        <p:xfrm>
          <a:off x="219456" y="1112774"/>
          <a:ext cx="3828288" cy="161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44">
                  <a:extLst>
                    <a:ext uri="{9D8B030D-6E8A-4147-A177-3AD203B41FA5}">
                      <a16:colId xmlns:a16="http://schemas.microsoft.com/office/drawing/2014/main" val="3100515125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525856581"/>
                    </a:ext>
                  </a:extLst>
                </a:gridCol>
              </a:tblGrid>
              <a:tr h="323074"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Experiment Classification (examples)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57357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Experiment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Virtual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44559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Interaction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Stored dataset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9942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Learning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Directed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70967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Access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4963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7309D7B-9028-43F0-8240-558A95251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89356"/>
              </p:ext>
            </p:extLst>
          </p:nvPr>
        </p:nvGraphicFramePr>
        <p:xfrm>
          <a:off x="240814" y="2918080"/>
          <a:ext cx="3712493" cy="195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493">
                  <a:extLst>
                    <a:ext uri="{9D8B030D-6E8A-4147-A177-3AD203B41FA5}">
                      <a16:colId xmlns:a16="http://schemas.microsoft.com/office/drawing/2014/main" val="3100515125"/>
                    </a:ext>
                  </a:extLst>
                </a:gridCol>
              </a:tblGrid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Learning Objectives (examples)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57357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Apply appropriate instrumentation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44559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Devise experimental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9942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Collect and analyse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70967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Communicate effectively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49637"/>
                  </a:ext>
                </a:extLst>
              </a:tr>
              <a:tr h="338588">
                <a:tc>
                  <a:txBody>
                    <a:bodyPr/>
                    <a:lstStyle/>
                    <a:p>
                      <a:r>
                        <a:rPr lang="en-GB" sz="1400" dirty="0"/>
                        <a:t>Use human senses to gather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94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28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3F38B2-FC52-42C6-A7C9-63431E140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6621600" cy="66239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Trial Classification – Investigating strain in a thick-walled pressure vessel (T272)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87A3D-0D12-485B-9E0F-F251CEF6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DE44AF24-EF81-46D7-B02C-73D815466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99141"/>
              </p:ext>
            </p:extLst>
          </p:nvPr>
        </p:nvGraphicFramePr>
        <p:xfrm>
          <a:off x="273051" y="1108555"/>
          <a:ext cx="3828288" cy="161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44">
                  <a:extLst>
                    <a:ext uri="{9D8B030D-6E8A-4147-A177-3AD203B41FA5}">
                      <a16:colId xmlns:a16="http://schemas.microsoft.com/office/drawing/2014/main" val="3100515125"/>
                    </a:ext>
                  </a:extLst>
                </a:gridCol>
                <a:gridCol w="1914144">
                  <a:extLst>
                    <a:ext uri="{9D8B030D-6E8A-4147-A177-3AD203B41FA5}">
                      <a16:colId xmlns:a16="http://schemas.microsoft.com/office/drawing/2014/main" val="525856581"/>
                    </a:ext>
                  </a:extLst>
                </a:gridCol>
              </a:tblGrid>
              <a:tr h="323074"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Experiment Classification (examples)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57357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Experiment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44559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Interaction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Experiment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9942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Learning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Directed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70967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Access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Bookable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4963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5F46E59-E1A4-41B3-B9AB-25A268AEC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1363"/>
              </p:ext>
            </p:extLst>
          </p:nvPr>
        </p:nvGraphicFramePr>
        <p:xfrm>
          <a:off x="273051" y="2915690"/>
          <a:ext cx="3656012" cy="208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012">
                  <a:extLst>
                    <a:ext uri="{9D8B030D-6E8A-4147-A177-3AD203B41FA5}">
                      <a16:colId xmlns:a16="http://schemas.microsoft.com/office/drawing/2014/main" val="3100515125"/>
                    </a:ext>
                  </a:extLst>
                </a:gridCol>
              </a:tblGrid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Learning Objectives (examples)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57357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Apply appropriate instrumentation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44559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Use theoretical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9942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Collect and analyse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70967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r>
                        <a:rPr lang="en-GB" sz="1400" dirty="0"/>
                        <a:t>Identify health and safety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49637"/>
                  </a:ext>
                </a:extLst>
              </a:tr>
              <a:tr h="466159">
                <a:tc>
                  <a:txBody>
                    <a:bodyPr/>
                    <a:lstStyle/>
                    <a:p>
                      <a:r>
                        <a:rPr lang="en-GB" sz="1400" dirty="0"/>
                        <a:t>Use human senses to gather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948594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D1BA7C56-0CEF-455A-B360-E76933BC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44" y="1006955"/>
            <a:ext cx="4821656" cy="35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E4215-4522-4339-852B-165209C35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62073-9D76-40E1-AE42-F938B855E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1" y="1171440"/>
            <a:ext cx="7898400" cy="3703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Literature review has helped us to understand the types of remote and onscreen experiments used in Science and Engineering and their learning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A classification scheme for OpenSTEM Labs activities has been developed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Initial trials of the classification scheme show how it could help module teams to identify existing OpenSTEM Labs activities for reuse or adaptation to other modules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Results provide a starting point for a design tool to help module teams developing future OpenSTEM Labs activities</a:t>
            </a:r>
          </a:p>
          <a:p>
            <a:r>
              <a:rPr lang="en-GB" sz="1800" dirty="0"/>
              <a:t>We welcome your feedback! </a:t>
            </a:r>
          </a:p>
          <a:p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0CA30-ADB3-4914-BD25-51E5310F0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81153"/>
            <a:ext cx="4183200" cy="333822"/>
          </a:xfrm>
        </p:spPr>
        <p:txBody>
          <a:bodyPr/>
          <a:lstStyle/>
          <a:p>
            <a:r>
              <a:rPr lang="en-GB" dirty="0"/>
              <a:t>Initial findings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4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0D94-335D-4742-9F71-7CB402B1A2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4DBF6-C3F7-4B73-8C8D-7E5884D36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2794-6477-49CA-B8C5-4CE62381B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A4B72-322C-452E-9515-23017F86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err="1"/>
              <a:t>Feisel</a:t>
            </a:r>
            <a:r>
              <a:rPr lang="en-GB" dirty="0"/>
              <a:t>, L. D. and Rosa, A. J. (2005) ‘The Role of the Laboratory in Undergraduate Engineering Education’, </a:t>
            </a:r>
            <a:r>
              <a:rPr lang="en-GB" i="1" dirty="0"/>
              <a:t>Journal of Engineering Education</a:t>
            </a:r>
            <a:r>
              <a:rPr lang="en-GB" dirty="0"/>
              <a:t>, 94(1), pp. 121–130. 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Brinson, J.R. (2015) Learning outcome achievement in non-traditional (virtual and remote) versus traditional (hands-on) laboratories: A review of the empirical research. </a:t>
            </a:r>
            <a:r>
              <a:rPr lang="en-GB" i="1" dirty="0"/>
              <a:t>Computers and Education</a:t>
            </a:r>
            <a:r>
              <a:rPr lang="en-GB" dirty="0"/>
              <a:t>, (87), pp. 218–237.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Nickerson, J.V., </a:t>
            </a:r>
            <a:r>
              <a:rPr lang="en-US" dirty="0" err="1"/>
              <a:t>Corter</a:t>
            </a:r>
            <a:r>
              <a:rPr lang="en-US" dirty="0"/>
              <a:t>, J.E., </a:t>
            </a:r>
            <a:r>
              <a:rPr lang="en-US" dirty="0" err="1"/>
              <a:t>Esche</a:t>
            </a:r>
            <a:r>
              <a:rPr lang="en-US" dirty="0"/>
              <a:t>, S.K. and </a:t>
            </a:r>
            <a:r>
              <a:rPr lang="en-US" dirty="0" err="1"/>
              <a:t>Chassapis</a:t>
            </a:r>
            <a:r>
              <a:rPr lang="en-US" dirty="0"/>
              <a:t>, C., 2007. A model for evaluating the effectiveness of remote engineering laboratories and simulations in education. </a:t>
            </a:r>
            <a:r>
              <a:rPr lang="en-US" i="1" dirty="0"/>
              <a:t>Computers &amp; Education</a:t>
            </a:r>
            <a:r>
              <a:rPr lang="en-US" dirty="0"/>
              <a:t>, </a:t>
            </a:r>
            <a:r>
              <a:rPr lang="en-US" i="1" dirty="0"/>
              <a:t>49</a:t>
            </a:r>
            <a:r>
              <a:rPr lang="en-US" dirty="0"/>
              <a:t>(3), pp. 708-725.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Zutin</a:t>
            </a:r>
            <a:r>
              <a:rPr lang="en-GB" dirty="0"/>
              <a:t> D.G., Auer M.E., Maier C., and </a:t>
            </a:r>
            <a:r>
              <a:rPr lang="en-GB" dirty="0" err="1"/>
              <a:t>Niederstatter</a:t>
            </a:r>
            <a:r>
              <a:rPr lang="en-GB" dirty="0"/>
              <a:t> M., “Lab2go – A repository to locate educational online laboratories,”  in Proc. of IEEE EDUCON 2010 Conference: The Future of Global Learning Engineering Education, Madrid, Spain, 14-16 April 2010, IEEE, pp. 1741-1746.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3EF49-15C0-4CC4-AF67-1BC97831A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2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7A48-2D14-4AC9-845E-CE4CF56CD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FD75-A7C3-417D-96C6-09EFD99C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Background to OpenSTEM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 aim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Classification schemes for remote and online labs from the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Proposed OpenSTEM Labs classification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Trials using classification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Initial findings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08ED-B1A8-4FFA-ADA1-780375803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2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21233-2146-47F6-AA92-BFA4BBCB3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406593E-52CF-5B45-8CFF-7309163A472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8661A7-2D5A-40ED-9AF4-08EDF8B36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1" y="1171440"/>
            <a:ext cx="4383839" cy="37035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OpenSTEM Labs deliver authentic practical experiences to the Open University’s distance learning students using real time instrumentation, data and equipment for practical enquiries over the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Students interact with experiments via a web browser on their laptop or mobile device.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OU has developed more than 100 activities that are used by more than 10,000 students/year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06725-E903-4E74-8D28-301406D9A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74970"/>
            <a:ext cx="4183200" cy="387842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Background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7B107A-B305-4937-BD72-09FA7649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73" y="1077351"/>
            <a:ext cx="3683327" cy="32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9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553C81-CC5A-491D-89AB-15190302A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116288-E4AF-4FD9-9883-9E0B51FAC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99" y="190500"/>
            <a:ext cx="5355107" cy="421501"/>
          </a:xfrm>
        </p:spPr>
        <p:txBody>
          <a:bodyPr/>
          <a:lstStyle/>
          <a:p>
            <a:r>
              <a:rPr lang="en-GB" dirty="0"/>
              <a:t>Example OpenSTEM Labs activities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38F322-C9CF-4698-9884-3C612A0C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385" y="998872"/>
            <a:ext cx="2636522" cy="12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381CFBD-122E-46F8-B2CE-B792C6F5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6" y="1550590"/>
            <a:ext cx="2543011" cy="26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04E20-9DE1-4D51-9690-372556E19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58" t="5812" r="12958"/>
          <a:stretch/>
        </p:blipFill>
        <p:spPr>
          <a:xfrm>
            <a:off x="3107385" y="2650830"/>
            <a:ext cx="2636522" cy="2025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94FBBE-E6BF-49C5-ADD1-D41A6DB676B1}"/>
              </a:ext>
            </a:extLst>
          </p:cNvPr>
          <p:cNvSpPr txBox="1"/>
          <p:nvPr/>
        </p:nvSpPr>
        <p:spPr>
          <a:xfrm>
            <a:off x="482308" y="4200753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Scanning Electron Microscope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074FE-36DA-406A-A7D5-5B409468C656}"/>
              </a:ext>
            </a:extLst>
          </p:cNvPr>
          <p:cNvSpPr txBox="1"/>
          <p:nvPr/>
        </p:nvSpPr>
        <p:spPr>
          <a:xfrm>
            <a:off x="3316207" y="4676001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Controlling a driven pendulum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E80C3A-DE4D-4175-9618-B1450F98D7F0}"/>
              </a:ext>
            </a:extLst>
          </p:cNvPr>
          <p:cNvSpPr txBox="1"/>
          <p:nvPr/>
        </p:nvSpPr>
        <p:spPr>
          <a:xfrm>
            <a:off x="3429631" y="2266932"/>
            <a:ext cx="214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OpenScience Observatories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BF1422-110A-4DC2-95BD-23B338EEB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05" y="1550590"/>
            <a:ext cx="2472924" cy="2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2D48D9-E2C9-47E0-96AB-6156F96970F1}"/>
              </a:ext>
            </a:extLst>
          </p:cNvPr>
          <p:cNvSpPr txBox="1"/>
          <p:nvPr/>
        </p:nvSpPr>
        <p:spPr>
          <a:xfrm>
            <a:off x="6823574" y="4187465"/>
            <a:ext cx="126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Spirometer</a:t>
            </a:r>
          </a:p>
        </p:txBody>
      </p:sp>
    </p:spTree>
    <p:extLst>
      <p:ext uri="{BB962C8B-B14F-4D97-AF65-F5344CB8AC3E}">
        <p14:creationId xmlns:p14="http://schemas.microsoft.com/office/powerpoint/2010/main" val="38547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CABA-F162-41CD-BFEC-E21F538D3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Project 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2179-3F86-4BC7-969D-BC59907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80000"/>
            <a:ext cx="7943904" cy="3703500"/>
          </a:xfrm>
        </p:spPr>
        <p:txBody>
          <a:bodyPr/>
          <a:lstStyle/>
          <a:p>
            <a:r>
              <a:rPr lang="en-GB" b="1" dirty="0"/>
              <a:t>Aim</a:t>
            </a:r>
            <a:r>
              <a:rPr lang="en-GB" dirty="0"/>
              <a:t>:</a:t>
            </a:r>
          </a:p>
          <a:p>
            <a:r>
              <a:rPr lang="en-GB" dirty="0"/>
              <a:t>To explore the breadth of activities, skills and educational outcomes developed in OpenSTEM Labs experiments and develop a learning design tool to inform future OpenSTEM Labs activities. </a:t>
            </a:r>
          </a:p>
          <a:p>
            <a:pPr fontAlgn="base"/>
            <a:r>
              <a:rPr lang="en-GB" b="1" dirty="0"/>
              <a:t>Objectives: 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Understand how remote and onscreen laboratories have been classified in the literature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Develop a classification scheme for OpenSTEM Labs activities and their learning objectives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Create a database of existing activities to understand the range of activities available and their learning objectives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Develop a design tool to help module teams developing new OpenSTEM Labs activities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104A2-8C82-4926-BF0E-A0F269792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7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B375CF-0C6A-49FE-A1C7-0374C8728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7950528" cy="456457"/>
          </a:xfrm>
        </p:spPr>
        <p:txBody>
          <a:bodyPr/>
          <a:lstStyle/>
          <a:p>
            <a:r>
              <a:rPr lang="en-GB" dirty="0"/>
              <a:t>Classification schemes for remote/ online laboratories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54545-D2E7-4600-9AD6-12C93645D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FB8F1-7C7B-4524-A21C-83559E876C6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r="16871" b="8939"/>
          <a:stretch/>
        </p:blipFill>
        <p:spPr>
          <a:xfrm>
            <a:off x="4572000" y="708280"/>
            <a:ext cx="4072128" cy="3469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7E3B81-657C-45F8-BE38-3C37F74EBF31}"/>
              </a:ext>
            </a:extLst>
          </p:cNvPr>
          <p:cNvSpPr txBox="1"/>
          <p:nvPr/>
        </p:nvSpPr>
        <p:spPr>
          <a:xfrm>
            <a:off x="5446295" y="4177535"/>
            <a:ext cx="239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Nickerson et al. (2007)</a:t>
            </a:r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C5561-990A-455B-847B-9205CAD86F0A}"/>
              </a:ext>
            </a:extLst>
          </p:cNvPr>
          <p:cNvSpPr txBox="1"/>
          <p:nvPr/>
        </p:nvSpPr>
        <p:spPr>
          <a:xfrm>
            <a:off x="1792484" y="4177535"/>
            <a:ext cx="160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Zutin</a:t>
            </a:r>
            <a:r>
              <a:rPr lang="en-US" sz="1200" dirty="0"/>
              <a:t> et al. (2010)</a:t>
            </a:r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FECC3-7C82-4AA5-A850-26562956D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60" t="9061" r="17085" b="5836"/>
          <a:stretch/>
        </p:blipFill>
        <p:spPr>
          <a:xfrm>
            <a:off x="665463" y="1282245"/>
            <a:ext cx="3341053" cy="25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6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54545-D2E7-4600-9AD6-12C93645D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375CF-0C6A-49FE-A1C7-0374C8728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190500"/>
            <a:ext cx="7941600" cy="672910"/>
          </a:xfrm>
        </p:spPr>
        <p:txBody>
          <a:bodyPr/>
          <a:lstStyle/>
          <a:p>
            <a:r>
              <a:rPr lang="en-GB" dirty="0"/>
              <a:t>Classifications schemes for learning objectives of remote/ online laboratories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1491D2-DD72-4DDB-903C-B42729D1B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48666"/>
              </p:ext>
            </p:extLst>
          </p:nvPr>
        </p:nvGraphicFramePr>
        <p:xfrm>
          <a:off x="617594" y="1099410"/>
          <a:ext cx="310214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142">
                  <a:extLst>
                    <a:ext uri="{9D8B030D-6E8A-4147-A177-3AD203B41FA5}">
                      <a16:colId xmlns:a16="http://schemas.microsoft.com/office/drawing/2014/main" val="4103825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KIPPAS Learning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4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Knowledge and Understanding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52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Inquiry skills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0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Practical Skills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71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Perception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Analytical Skills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3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Social and Scientific Skills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75355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019ECC7-6C89-4773-ABAE-281DB2A9A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517"/>
              </p:ext>
            </p:extLst>
          </p:nvPr>
        </p:nvGraphicFramePr>
        <p:xfrm>
          <a:off x="4571999" y="1099410"/>
          <a:ext cx="409675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377">
                  <a:extLst>
                    <a:ext uri="{9D8B030D-6E8A-4147-A177-3AD203B41FA5}">
                      <a16:colId xmlns:a16="http://schemas.microsoft.com/office/drawing/2014/main" val="1902806278"/>
                    </a:ext>
                  </a:extLst>
                </a:gridCol>
                <a:gridCol w="2048377">
                  <a:extLst>
                    <a:ext uri="{9D8B030D-6E8A-4147-A177-3AD203B41FA5}">
                      <a16:colId xmlns:a16="http://schemas.microsoft.com/office/drawing/2014/main" val="26088369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Fundamental Objectives of Engineering Instructional Laboratories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0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Instrumentation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Psychomotor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Models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Safety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36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Experiment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Communication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3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Data Analysis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Teamwork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1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Design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Ethics in the Laboratory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4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Learn from Failure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Sensory Awareness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Creativity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771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2E0CBD-6A6B-4ED0-ACB0-77D0339B9109}"/>
              </a:ext>
            </a:extLst>
          </p:cNvPr>
          <p:cNvSpPr txBox="1"/>
          <p:nvPr/>
        </p:nvSpPr>
        <p:spPr>
          <a:xfrm>
            <a:off x="1305426" y="3767091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Brinson (2015)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CB512-EDA5-45F4-9545-E0C7F6A12162}"/>
              </a:ext>
            </a:extLst>
          </p:cNvPr>
          <p:cNvSpPr txBox="1"/>
          <p:nvPr/>
        </p:nvSpPr>
        <p:spPr>
          <a:xfrm>
            <a:off x="5582653" y="4513464"/>
            <a:ext cx="1721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Feisel</a:t>
            </a:r>
            <a:r>
              <a:rPr lang="en-GB" sz="1200" dirty="0"/>
              <a:t> &amp; Rosa (2005) </a:t>
            </a:r>
          </a:p>
        </p:txBody>
      </p:sp>
    </p:spTree>
    <p:extLst>
      <p:ext uri="{BB962C8B-B14F-4D97-AF65-F5344CB8AC3E}">
        <p14:creationId xmlns:p14="http://schemas.microsoft.com/office/powerpoint/2010/main" val="175000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48F29-5A05-403C-B074-F03CAD4AE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C582E-ECA6-4713-AD53-A90262265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68560"/>
            <a:ext cx="7398348" cy="675337"/>
          </a:xfrm>
        </p:spPr>
        <p:txBody>
          <a:bodyPr/>
          <a:lstStyle/>
          <a:p>
            <a:r>
              <a:rPr lang="en-GB" dirty="0"/>
              <a:t>Proposed classification scheme for OpenSTEM Labs activities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36BA492-6336-4064-A42F-96EB9049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" y="1045340"/>
            <a:ext cx="5037717" cy="363671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908AE51-44F7-4BF9-81EA-FEF64BF0A626}"/>
              </a:ext>
            </a:extLst>
          </p:cNvPr>
          <p:cNvSpPr txBox="1"/>
          <p:nvPr/>
        </p:nvSpPr>
        <p:spPr>
          <a:xfrm>
            <a:off x="227684" y="4736440"/>
            <a:ext cx="3603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Developed based on </a:t>
            </a:r>
            <a:r>
              <a:rPr lang="en-GB" sz="1200" dirty="0" err="1"/>
              <a:t>Zutin</a:t>
            </a:r>
            <a:r>
              <a:rPr lang="en-GB" sz="1200" dirty="0"/>
              <a:t> et al. (2010) and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3319-0224-44A0-8000-F0EAAE50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613" y="1427643"/>
            <a:ext cx="3828644" cy="3061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C27E6A-A8DD-47D9-B53E-59111AD0ACC0}"/>
              </a:ext>
            </a:extLst>
          </p:cNvPr>
          <p:cNvSpPr/>
          <p:nvPr/>
        </p:nvSpPr>
        <p:spPr>
          <a:xfrm>
            <a:off x="7344697" y="3793285"/>
            <a:ext cx="164592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9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A9AA8D-12D3-41F8-A330-2FA4D37E5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52002"/>
            <a:ext cx="7022653" cy="64435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Proposed classification scheme for OpenSTEM Labs learning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BA30A-AB72-4309-9FDD-AD59C2015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E219D72-4A22-4267-9A6D-F08310520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50203"/>
              </p:ext>
            </p:extLst>
          </p:nvPr>
        </p:nvGraphicFramePr>
        <p:xfrm>
          <a:off x="388800" y="1135380"/>
          <a:ext cx="7757652" cy="363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78826">
                  <a:extLst>
                    <a:ext uri="{9D8B030D-6E8A-4147-A177-3AD203B41FA5}">
                      <a16:colId xmlns:a16="http://schemas.microsoft.com/office/drawing/2014/main" val="1902806278"/>
                    </a:ext>
                  </a:extLst>
                </a:gridCol>
                <a:gridCol w="3878826">
                  <a:extLst>
                    <a:ext uri="{9D8B030D-6E8A-4147-A177-3AD203B41FA5}">
                      <a16:colId xmlns:a16="http://schemas.microsoft.com/office/drawing/2014/main" val="2608836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dirty="0">
                          <a:effectLst/>
                        </a:rPr>
                        <a:t>Apply subject  knowledge and show understanding</a:t>
                      </a:r>
                      <a:endParaRPr lang="en-GB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dirty="0">
                          <a:effectLst/>
                        </a:rPr>
                        <a:t>Demonstrate creativity in problem solving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Apply appropriate instrumentation to make measurements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Demonstrate competence in operating apparatus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36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Use theoretical models to predict behaviour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Identify and deal with health and safety issues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3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Devise experimental approach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strike="noStrike" dirty="0">
                          <a:effectLst/>
                        </a:rPr>
                        <a:t>Communicate effectively about laboratory work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1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Collect, interpret and analyse data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Work effectively in teams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4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Design, build, or assemble a product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Behave with high ethical standards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Identify unsuccessful outcomes and learn from failure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Use human senses to gather information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771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962614-E778-4E80-9428-E27533E50A47}"/>
              </a:ext>
            </a:extLst>
          </p:cNvPr>
          <p:cNvSpPr txBox="1"/>
          <p:nvPr/>
        </p:nvSpPr>
        <p:spPr>
          <a:xfrm>
            <a:off x="4694284" y="4812135"/>
            <a:ext cx="4449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Based on </a:t>
            </a:r>
            <a:r>
              <a:rPr lang="en-GB" sz="1200" dirty="0" err="1"/>
              <a:t>Feisel</a:t>
            </a:r>
            <a:r>
              <a:rPr lang="en-GB" sz="1200" dirty="0"/>
              <a:t> and Rosa (2005) with adaptations</a:t>
            </a:r>
          </a:p>
        </p:txBody>
      </p:sp>
    </p:spTree>
    <p:extLst>
      <p:ext uri="{BB962C8B-B14F-4D97-AF65-F5344CB8AC3E}">
        <p14:creationId xmlns:p14="http://schemas.microsoft.com/office/powerpoint/2010/main" val="2578853205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07C1CE78-EE35-498E-9E2C-57BA0D26E199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752E067AC8E4887EE42D2725A8328" ma:contentTypeVersion="4" ma:contentTypeDescription="Create a new document." ma:contentTypeScope="" ma:versionID="1ab6d792762a7f7e2bf21a3a930a80c7">
  <xsd:schema xmlns:xsd="http://www.w3.org/2001/XMLSchema" xmlns:xs="http://www.w3.org/2001/XMLSchema" xmlns:p="http://schemas.microsoft.com/office/2006/metadata/properties" xmlns:ns2="ef6794c4-9278-43c5-b03c-4ffd80cfd7c1" targetNamespace="http://schemas.microsoft.com/office/2006/metadata/properties" ma:root="true" ma:fieldsID="8f99e343a623262e03e17606e9691cc0" ns2:_="">
    <xsd:import namespace="ef6794c4-9278-43c5-b03c-4ffd80cfd7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794c4-9278-43c5-b03c-4ffd80cfd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B92D43-F059-4D83-B8DE-B78E63EE6EAA}">
  <ds:schemaRefs>
    <ds:schemaRef ds:uri="47f53d50-c774-4c8c-855d-7c747413b8f5"/>
    <ds:schemaRef ds:uri="9804315a-9b5d-4e52-9646-3bf037dae7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37CBCC-893E-4B16-80FE-8775435ACB3C}">
  <ds:schemaRefs>
    <ds:schemaRef ds:uri="ef6794c4-9278-43c5-b03c-4ffd80cfd7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A93040-52C8-4B3B-A5C2-32C1FE6ED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844</Words>
  <Application>Microsoft Office PowerPoint</Application>
  <PresentationFormat>On-screen Show (16:9)</PresentationFormat>
  <Paragraphs>133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 Title</vt:lpstr>
      <vt:lpstr>OU Section</vt:lpstr>
      <vt:lpstr>OU Layouts</vt:lpstr>
      <vt:lpstr>A classification scheme for OpenSTEM Labs experiments</vt:lpstr>
      <vt:lpstr>Overview</vt:lpstr>
      <vt:lpstr>Background</vt:lpstr>
      <vt:lpstr>Example OpenSTEM Labs activities</vt:lpstr>
      <vt:lpstr>Project aim and objectives</vt:lpstr>
      <vt:lpstr>Classification schemes for remote/ online laboratories</vt:lpstr>
      <vt:lpstr>Classifications schemes for learning objectives of remote/ online laboratories</vt:lpstr>
      <vt:lpstr>Proposed classification scheme for OpenSTEM Labs activities</vt:lpstr>
      <vt:lpstr>Proposed classification scheme for OpenSTEM Labs learning objectives</vt:lpstr>
      <vt:lpstr>Database of OpenSTEM Labs activities</vt:lpstr>
      <vt:lpstr>Trial Classification – Using the digital microscope to count leukocytes in blood samples (SDK100)</vt:lpstr>
      <vt:lpstr>Trial Classification – Investigating strain in a thick-walled pressure vessel (T272)</vt:lpstr>
      <vt:lpstr>Initial findings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remote laboratory experiments to develop learning outcomes in engineering practice.</dc:title>
  <dc:creator>Helen.Lockett</dc:creator>
  <cp:lastModifiedBy>Diane.Ford</cp:lastModifiedBy>
  <cp:revision>47</cp:revision>
  <dcterms:created xsi:type="dcterms:W3CDTF">2020-06-25T15:49:05Z</dcterms:created>
  <dcterms:modified xsi:type="dcterms:W3CDTF">2021-07-12T11:57:03Z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0x010100CE1752E067AC8E4887EE42D2725A8328</vt:lpwstr>
  </property>
</Properties>
</file>