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jpg" ContentType="image/jpg"/>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6"/>
  </p:sldIdLst>
  <p:sldSz cx="15125700" cy="10693400"/>
  <p:notesSz cx="151257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134427" y="3314954"/>
            <a:ext cx="1285684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2268855" y="5988304"/>
            <a:ext cx="1058799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FF6600"/>
                </a:solidFill>
                <a:latin typeface="Arial"/>
                <a:cs typeface="Arial"/>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FF6600"/>
                </a:solidFill>
                <a:latin typeface="Arial"/>
                <a:cs typeface="Arial"/>
              </a:defRPr>
            </a:lvl1pPr>
          </a:lstStyle>
          <a:p/>
        </p:txBody>
      </p:sp>
      <p:sp>
        <p:nvSpPr>
          <p:cNvPr id="3" name="Holder 3"/>
          <p:cNvSpPr>
            <a:spLocks noGrp="1"/>
          </p:cNvSpPr>
          <p:nvPr>
            <p:ph idx="2" sz="half"/>
          </p:nvPr>
        </p:nvSpPr>
        <p:spPr>
          <a:xfrm>
            <a:off x="756285" y="2459482"/>
            <a:ext cx="6579679"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7789735" y="2459482"/>
            <a:ext cx="6579679"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7" name="Holder 7"/>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FF6600"/>
                </a:solidFill>
                <a:latin typeface="Arial"/>
                <a:cs typeface="Arial"/>
              </a:defRPr>
            </a:lvl1pPr>
          </a:lstStyle>
          <a:p/>
        </p:txBody>
      </p:sp>
      <p:sp>
        <p:nvSpPr>
          <p:cNvPr id="3" name="Holder 3"/>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5" name="Holder 5"/>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idx="6" sz="half"/>
          </p:nvPr>
        </p:nvSpPr>
        <p:spPr/>
        <p:txBody>
          <a:bodyPr lIns="0" tIns="0" rIns="0" bIns="0"/>
          <a:lstStyle>
            <a:lvl1pPr algn="l">
              <a:defRPr>
                <a:solidFill>
                  <a:schemeClr val="tx1">
                    <a:tint val="75000"/>
                  </a:schemeClr>
                </a:solidFill>
              </a:defRPr>
            </a:lvl1pPr>
          </a:lstStyle>
          <a:p>
            <a:fld id="{1D8BD707-D9CF-40AE-B4C6-C98DA3205C09}" type="datetimeFigureOut">
              <a:rPr lang="en-US"/>
            </a:fld>
          </a:p>
        </p:txBody>
      </p:sp>
      <p:sp>
        <p:nvSpPr>
          <p:cNvPr id="4" name="Holder 4"/>
          <p:cNvSpPr>
            <a:spLocks noGrp="1"/>
          </p:cNvSpPr>
          <p:nvPr>
            <p:ph type="sldNum" idx="7" sz="quarter"/>
          </p:nvPr>
        </p:nvSpPr>
        <p:spPr/>
        <p:txBody>
          <a:bodyPr lIns="0" tIns="0" rIns="0" bIns="0"/>
          <a:lstStyle>
            <a:lvl1pPr algn="r">
              <a:defRPr>
                <a:solidFill>
                  <a:schemeClr val="tx1">
                    <a:tint val="75000"/>
                  </a:schemeClr>
                </a:solidFill>
              </a:defRPr>
            </a:lvl1pPr>
          </a:lstStyle>
          <a:p>
            <a:fld id="{B6F15528-21DE-4FAA-801E-634DDDAF4B2B}" type="slidenum">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32486" y="564133"/>
            <a:ext cx="14460727" cy="1243964"/>
          </a:xfrm>
          <a:prstGeom prst="rect">
            <a:avLst/>
          </a:prstGeom>
        </p:spPr>
        <p:txBody>
          <a:bodyPr wrap="square" lIns="0" tIns="0" rIns="0" bIns="0">
            <a:spAutoFit/>
          </a:bodyPr>
          <a:lstStyle>
            <a:lvl1pPr>
              <a:defRPr sz="3000" b="0" i="0">
                <a:solidFill>
                  <a:srgbClr val="FF6600"/>
                </a:solidFill>
                <a:latin typeface="Arial"/>
                <a:cs typeface="Arial"/>
              </a:defRPr>
            </a:lvl1pPr>
          </a:lstStyle>
          <a:p/>
        </p:txBody>
      </p:sp>
      <p:sp>
        <p:nvSpPr>
          <p:cNvPr id="3" name="Holder 3"/>
          <p:cNvSpPr>
            <a:spLocks noGrp="1"/>
          </p:cNvSpPr>
          <p:nvPr>
            <p:ph type="body" idx="1"/>
          </p:nvPr>
        </p:nvSpPr>
        <p:spPr>
          <a:xfrm>
            <a:off x="756285" y="2459482"/>
            <a:ext cx="1361313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5142738" y="9944862"/>
            <a:ext cx="4840224" cy="53467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idx="6" sz="half"/>
          </p:nvPr>
        </p:nvSpPr>
        <p:spPr>
          <a:xfrm>
            <a:off x="756285" y="9944862"/>
            <a:ext cx="3478911"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p>
        </p:txBody>
      </p:sp>
      <p:sp>
        <p:nvSpPr>
          <p:cNvPr id="6" name="Holder 6"/>
          <p:cNvSpPr>
            <a:spLocks noGrp="1"/>
          </p:cNvSpPr>
          <p:nvPr>
            <p:ph type="sldNum" idx="7" sz="quarter"/>
          </p:nvPr>
        </p:nvSpPr>
        <p:spPr>
          <a:xfrm>
            <a:off x="10890504" y="9944862"/>
            <a:ext cx="3478911"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jpg"/><Relationship Id="rId3" Type="http://schemas.openxmlformats.org/officeDocument/2006/relationships/image" Target="../media/image2.jpg"/><Relationship Id="rId4" Type="http://schemas.openxmlformats.org/officeDocument/2006/relationships/image" Target="../media/image3.jpg"/><Relationship Id="rId5"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2486" y="564133"/>
            <a:ext cx="8706485" cy="1243965"/>
          </a:xfrm>
          <a:prstGeom prst="rect"/>
        </p:spPr>
        <p:txBody>
          <a:bodyPr wrap="square" lIns="0" tIns="43180" rIns="0" bIns="0" rtlCol="0" vert="horz">
            <a:spAutoFit/>
          </a:bodyPr>
          <a:lstStyle/>
          <a:p>
            <a:pPr marL="12700" marR="5080">
              <a:lnSpc>
                <a:spcPts val="3450"/>
              </a:lnSpc>
              <a:spcBef>
                <a:spcPts val="340"/>
              </a:spcBef>
            </a:pPr>
            <a:r>
              <a:rPr dirty="0" spc="-5"/>
              <a:t>Remote </a:t>
            </a:r>
            <a:r>
              <a:rPr dirty="0"/>
              <a:t>sighted </a:t>
            </a:r>
            <a:r>
              <a:rPr dirty="0" spc="-5"/>
              <a:t>helper </a:t>
            </a:r>
            <a:r>
              <a:rPr dirty="0"/>
              <a:t>support for </a:t>
            </a:r>
            <a:r>
              <a:rPr dirty="0" spc="-5"/>
              <a:t>visually impaired  </a:t>
            </a:r>
            <a:r>
              <a:rPr dirty="0"/>
              <a:t>students: </a:t>
            </a:r>
            <a:r>
              <a:rPr dirty="0" spc="-5"/>
              <a:t>exploring good</a:t>
            </a:r>
            <a:r>
              <a:rPr dirty="0" spc="-15"/>
              <a:t> </a:t>
            </a:r>
            <a:r>
              <a:rPr dirty="0" spc="-5"/>
              <a:t>practice</a:t>
            </a:r>
          </a:p>
          <a:p>
            <a:pPr marL="12700">
              <a:lnSpc>
                <a:spcPts val="2450"/>
              </a:lnSpc>
            </a:pPr>
            <a:r>
              <a:rPr dirty="0" sz="2200" spc="-5">
                <a:solidFill>
                  <a:srgbClr val="000000"/>
                </a:solidFill>
              </a:rPr>
              <a:t>Christine Gardner, Sarah Mattingly, Richard</a:t>
            </a:r>
            <a:r>
              <a:rPr dirty="0" sz="2200" spc="5">
                <a:solidFill>
                  <a:srgbClr val="000000"/>
                </a:solidFill>
              </a:rPr>
              <a:t> </a:t>
            </a:r>
            <a:r>
              <a:rPr dirty="0" sz="2200" spc="-5">
                <a:solidFill>
                  <a:srgbClr val="000000"/>
                </a:solidFill>
              </a:rPr>
              <a:t>Walker</a:t>
            </a:r>
            <a:endParaRPr sz="2200"/>
          </a:p>
        </p:txBody>
      </p:sp>
      <p:sp>
        <p:nvSpPr>
          <p:cNvPr id="3" name="object 3"/>
          <p:cNvSpPr/>
          <p:nvPr/>
        </p:nvSpPr>
        <p:spPr>
          <a:xfrm>
            <a:off x="546100" y="9579250"/>
            <a:ext cx="2933699" cy="807469"/>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12573634" y="556894"/>
            <a:ext cx="1841499" cy="1261743"/>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666750" y="2184653"/>
            <a:ext cx="6688455" cy="262890"/>
          </a:xfrm>
          <a:custGeom>
            <a:avLst/>
            <a:gdLst/>
            <a:ahLst/>
            <a:cxnLst/>
            <a:rect l="l" t="t" r="r" b="b"/>
            <a:pathLst>
              <a:path w="6688455" h="262889">
                <a:moveTo>
                  <a:pt x="0" y="262890"/>
                </a:moveTo>
                <a:lnTo>
                  <a:pt x="6688074" y="262890"/>
                </a:lnTo>
                <a:lnTo>
                  <a:pt x="6688074" y="0"/>
                </a:lnTo>
                <a:lnTo>
                  <a:pt x="0" y="0"/>
                </a:lnTo>
                <a:lnTo>
                  <a:pt x="0" y="262890"/>
                </a:lnTo>
                <a:close/>
              </a:path>
            </a:pathLst>
          </a:custGeom>
          <a:solidFill>
            <a:srgbClr val="FFD966"/>
          </a:solidFill>
        </p:spPr>
        <p:txBody>
          <a:bodyPr wrap="square" lIns="0" tIns="0" rIns="0" bIns="0" rtlCol="0"/>
          <a:lstStyle/>
          <a:p/>
        </p:txBody>
      </p:sp>
      <p:sp>
        <p:nvSpPr>
          <p:cNvPr id="6" name="object 6"/>
          <p:cNvSpPr/>
          <p:nvPr/>
        </p:nvSpPr>
        <p:spPr>
          <a:xfrm>
            <a:off x="666750" y="2447543"/>
            <a:ext cx="6688455" cy="204470"/>
          </a:xfrm>
          <a:custGeom>
            <a:avLst/>
            <a:gdLst/>
            <a:ahLst/>
            <a:cxnLst/>
            <a:rect l="l" t="t" r="r" b="b"/>
            <a:pathLst>
              <a:path w="6688455" h="204469">
                <a:moveTo>
                  <a:pt x="0" y="204216"/>
                </a:moveTo>
                <a:lnTo>
                  <a:pt x="6688074" y="204216"/>
                </a:lnTo>
                <a:lnTo>
                  <a:pt x="6688074" y="0"/>
                </a:lnTo>
                <a:lnTo>
                  <a:pt x="0" y="0"/>
                </a:lnTo>
                <a:lnTo>
                  <a:pt x="0" y="204216"/>
                </a:lnTo>
                <a:close/>
              </a:path>
            </a:pathLst>
          </a:custGeom>
          <a:solidFill>
            <a:srgbClr val="FFD966"/>
          </a:solidFill>
        </p:spPr>
        <p:txBody>
          <a:bodyPr wrap="square" lIns="0" tIns="0" rIns="0" bIns="0" rtlCol="0"/>
          <a:lstStyle/>
          <a:p/>
        </p:txBody>
      </p:sp>
      <p:sp>
        <p:nvSpPr>
          <p:cNvPr id="7" name="object 7"/>
          <p:cNvSpPr/>
          <p:nvPr/>
        </p:nvSpPr>
        <p:spPr>
          <a:xfrm>
            <a:off x="666750" y="2651759"/>
            <a:ext cx="6688455" cy="204470"/>
          </a:xfrm>
          <a:custGeom>
            <a:avLst/>
            <a:gdLst/>
            <a:ahLst/>
            <a:cxnLst/>
            <a:rect l="l" t="t" r="r" b="b"/>
            <a:pathLst>
              <a:path w="6688455" h="204469">
                <a:moveTo>
                  <a:pt x="0" y="204216"/>
                </a:moveTo>
                <a:lnTo>
                  <a:pt x="6688074" y="204216"/>
                </a:lnTo>
                <a:lnTo>
                  <a:pt x="6688074" y="0"/>
                </a:lnTo>
                <a:lnTo>
                  <a:pt x="0" y="0"/>
                </a:lnTo>
                <a:lnTo>
                  <a:pt x="0" y="204216"/>
                </a:lnTo>
                <a:close/>
              </a:path>
            </a:pathLst>
          </a:custGeom>
          <a:solidFill>
            <a:srgbClr val="FFD966"/>
          </a:solidFill>
        </p:spPr>
        <p:txBody>
          <a:bodyPr wrap="square" lIns="0" tIns="0" rIns="0" bIns="0" rtlCol="0"/>
          <a:lstStyle/>
          <a:p/>
        </p:txBody>
      </p:sp>
      <p:sp>
        <p:nvSpPr>
          <p:cNvPr id="8" name="object 8"/>
          <p:cNvSpPr/>
          <p:nvPr/>
        </p:nvSpPr>
        <p:spPr>
          <a:xfrm>
            <a:off x="666750" y="2855975"/>
            <a:ext cx="6688455" cy="205104"/>
          </a:xfrm>
          <a:custGeom>
            <a:avLst/>
            <a:gdLst/>
            <a:ahLst/>
            <a:cxnLst/>
            <a:rect l="l" t="t" r="r" b="b"/>
            <a:pathLst>
              <a:path w="6688455" h="205105">
                <a:moveTo>
                  <a:pt x="0" y="204977"/>
                </a:moveTo>
                <a:lnTo>
                  <a:pt x="6688074" y="204977"/>
                </a:lnTo>
                <a:lnTo>
                  <a:pt x="6688074" y="0"/>
                </a:lnTo>
                <a:lnTo>
                  <a:pt x="0" y="0"/>
                </a:lnTo>
                <a:lnTo>
                  <a:pt x="0" y="204977"/>
                </a:lnTo>
                <a:close/>
              </a:path>
            </a:pathLst>
          </a:custGeom>
          <a:solidFill>
            <a:srgbClr val="FFD966"/>
          </a:solidFill>
        </p:spPr>
        <p:txBody>
          <a:bodyPr wrap="square" lIns="0" tIns="0" rIns="0" bIns="0" rtlCol="0"/>
          <a:lstStyle/>
          <a:p/>
        </p:txBody>
      </p:sp>
      <p:sp>
        <p:nvSpPr>
          <p:cNvPr id="9" name="object 9"/>
          <p:cNvSpPr/>
          <p:nvPr/>
        </p:nvSpPr>
        <p:spPr>
          <a:xfrm>
            <a:off x="666750" y="3060953"/>
            <a:ext cx="6688455" cy="204470"/>
          </a:xfrm>
          <a:custGeom>
            <a:avLst/>
            <a:gdLst/>
            <a:ahLst/>
            <a:cxnLst/>
            <a:rect l="l" t="t" r="r" b="b"/>
            <a:pathLst>
              <a:path w="6688455" h="204470">
                <a:moveTo>
                  <a:pt x="0" y="204216"/>
                </a:moveTo>
                <a:lnTo>
                  <a:pt x="6688074" y="204216"/>
                </a:lnTo>
                <a:lnTo>
                  <a:pt x="6688074" y="0"/>
                </a:lnTo>
                <a:lnTo>
                  <a:pt x="0" y="0"/>
                </a:lnTo>
                <a:lnTo>
                  <a:pt x="0" y="204216"/>
                </a:lnTo>
                <a:close/>
              </a:path>
            </a:pathLst>
          </a:custGeom>
          <a:solidFill>
            <a:srgbClr val="FFD966"/>
          </a:solidFill>
        </p:spPr>
        <p:txBody>
          <a:bodyPr wrap="square" lIns="0" tIns="0" rIns="0" bIns="0" rtlCol="0"/>
          <a:lstStyle/>
          <a:p/>
        </p:txBody>
      </p:sp>
      <p:sp>
        <p:nvSpPr>
          <p:cNvPr id="10" name="object 10"/>
          <p:cNvSpPr/>
          <p:nvPr/>
        </p:nvSpPr>
        <p:spPr>
          <a:xfrm>
            <a:off x="666750" y="3265169"/>
            <a:ext cx="6688455" cy="204470"/>
          </a:xfrm>
          <a:custGeom>
            <a:avLst/>
            <a:gdLst/>
            <a:ahLst/>
            <a:cxnLst/>
            <a:rect l="l" t="t" r="r" b="b"/>
            <a:pathLst>
              <a:path w="6688455" h="204470">
                <a:moveTo>
                  <a:pt x="0" y="204216"/>
                </a:moveTo>
                <a:lnTo>
                  <a:pt x="6688074" y="204216"/>
                </a:lnTo>
                <a:lnTo>
                  <a:pt x="6688074" y="0"/>
                </a:lnTo>
                <a:lnTo>
                  <a:pt x="0" y="0"/>
                </a:lnTo>
                <a:lnTo>
                  <a:pt x="0" y="204216"/>
                </a:lnTo>
                <a:close/>
              </a:path>
            </a:pathLst>
          </a:custGeom>
          <a:solidFill>
            <a:srgbClr val="FFD966"/>
          </a:solidFill>
        </p:spPr>
        <p:txBody>
          <a:bodyPr wrap="square" lIns="0" tIns="0" rIns="0" bIns="0" rtlCol="0"/>
          <a:lstStyle/>
          <a:p/>
        </p:txBody>
      </p:sp>
      <p:sp>
        <p:nvSpPr>
          <p:cNvPr id="11" name="object 11"/>
          <p:cNvSpPr/>
          <p:nvPr/>
        </p:nvSpPr>
        <p:spPr>
          <a:xfrm>
            <a:off x="666750" y="3469385"/>
            <a:ext cx="6688455" cy="204470"/>
          </a:xfrm>
          <a:custGeom>
            <a:avLst/>
            <a:gdLst/>
            <a:ahLst/>
            <a:cxnLst/>
            <a:rect l="l" t="t" r="r" b="b"/>
            <a:pathLst>
              <a:path w="6688455" h="204470">
                <a:moveTo>
                  <a:pt x="0" y="204216"/>
                </a:moveTo>
                <a:lnTo>
                  <a:pt x="6688074" y="204216"/>
                </a:lnTo>
                <a:lnTo>
                  <a:pt x="6688074" y="0"/>
                </a:lnTo>
                <a:lnTo>
                  <a:pt x="0" y="0"/>
                </a:lnTo>
                <a:lnTo>
                  <a:pt x="0" y="204216"/>
                </a:lnTo>
                <a:close/>
              </a:path>
            </a:pathLst>
          </a:custGeom>
          <a:solidFill>
            <a:srgbClr val="FFD966"/>
          </a:solidFill>
        </p:spPr>
        <p:txBody>
          <a:bodyPr wrap="square" lIns="0" tIns="0" rIns="0" bIns="0" rtlCol="0"/>
          <a:lstStyle/>
          <a:p/>
        </p:txBody>
      </p:sp>
      <p:sp>
        <p:nvSpPr>
          <p:cNvPr id="12" name="object 12"/>
          <p:cNvSpPr/>
          <p:nvPr/>
        </p:nvSpPr>
        <p:spPr>
          <a:xfrm>
            <a:off x="666750" y="3673601"/>
            <a:ext cx="6688455" cy="205104"/>
          </a:xfrm>
          <a:custGeom>
            <a:avLst/>
            <a:gdLst/>
            <a:ahLst/>
            <a:cxnLst/>
            <a:rect l="l" t="t" r="r" b="b"/>
            <a:pathLst>
              <a:path w="6688455" h="205104">
                <a:moveTo>
                  <a:pt x="0" y="204977"/>
                </a:moveTo>
                <a:lnTo>
                  <a:pt x="6688074" y="204977"/>
                </a:lnTo>
                <a:lnTo>
                  <a:pt x="6688074" y="0"/>
                </a:lnTo>
                <a:lnTo>
                  <a:pt x="0" y="0"/>
                </a:lnTo>
                <a:lnTo>
                  <a:pt x="0" y="204977"/>
                </a:lnTo>
                <a:close/>
              </a:path>
            </a:pathLst>
          </a:custGeom>
          <a:solidFill>
            <a:srgbClr val="FFD966"/>
          </a:solidFill>
        </p:spPr>
        <p:txBody>
          <a:bodyPr wrap="square" lIns="0" tIns="0" rIns="0" bIns="0" rtlCol="0"/>
          <a:lstStyle/>
          <a:p/>
        </p:txBody>
      </p:sp>
      <p:sp>
        <p:nvSpPr>
          <p:cNvPr id="13" name="object 13"/>
          <p:cNvSpPr/>
          <p:nvPr/>
        </p:nvSpPr>
        <p:spPr>
          <a:xfrm>
            <a:off x="666750" y="3878579"/>
            <a:ext cx="6688455" cy="204470"/>
          </a:xfrm>
          <a:custGeom>
            <a:avLst/>
            <a:gdLst/>
            <a:ahLst/>
            <a:cxnLst/>
            <a:rect l="l" t="t" r="r" b="b"/>
            <a:pathLst>
              <a:path w="6688455" h="204470">
                <a:moveTo>
                  <a:pt x="0" y="204216"/>
                </a:moveTo>
                <a:lnTo>
                  <a:pt x="6688074" y="204216"/>
                </a:lnTo>
                <a:lnTo>
                  <a:pt x="6688074" y="0"/>
                </a:lnTo>
                <a:lnTo>
                  <a:pt x="0" y="0"/>
                </a:lnTo>
                <a:lnTo>
                  <a:pt x="0" y="204216"/>
                </a:lnTo>
                <a:close/>
              </a:path>
            </a:pathLst>
          </a:custGeom>
          <a:solidFill>
            <a:srgbClr val="FFD966"/>
          </a:solidFill>
        </p:spPr>
        <p:txBody>
          <a:bodyPr wrap="square" lIns="0" tIns="0" rIns="0" bIns="0" rtlCol="0"/>
          <a:lstStyle/>
          <a:p/>
        </p:txBody>
      </p:sp>
      <p:sp>
        <p:nvSpPr>
          <p:cNvPr id="14" name="object 14"/>
          <p:cNvSpPr/>
          <p:nvPr/>
        </p:nvSpPr>
        <p:spPr>
          <a:xfrm>
            <a:off x="666750" y="4082795"/>
            <a:ext cx="6688455" cy="204470"/>
          </a:xfrm>
          <a:custGeom>
            <a:avLst/>
            <a:gdLst/>
            <a:ahLst/>
            <a:cxnLst/>
            <a:rect l="l" t="t" r="r" b="b"/>
            <a:pathLst>
              <a:path w="6688455" h="204470">
                <a:moveTo>
                  <a:pt x="0" y="204216"/>
                </a:moveTo>
                <a:lnTo>
                  <a:pt x="6688074" y="204216"/>
                </a:lnTo>
                <a:lnTo>
                  <a:pt x="6688074" y="0"/>
                </a:lnTo>
                <a:lnTo>
                  <a:pt x="0" y="0"/>
                </a:lnTo>
                <a:lnTo>
                  <a:pt x="0" y="204216"/>
                </a:lnTo>
                <a:close/>
              </a:path>
            </a:pathLst>
          </a:custGeom>
          <a:solidFill>
            <a:srgbClr val="FFD966"/>
          </a:solidFill>
        </p:spPr>
        <p:txBody>
          <a:bodyPr wrap="square" lIns="0" tIns="0" rIns="0" bIns="0" rtlCol="0"/>
          <a:lstStyle/>
          <a:p/>
        </p:txBody>
      </p:sp>
      <p:sp>
        <p:nvSpPr>
          <p:cNvPr id="15" name="object 15"/>
          <p:cNvSpPr/>
          <p:nvPr/>
        </p:nvSpPr>
        <p:spPr>
          <a:xfrm>
            <a:off x="666750" y="4287011"/>
            <a:ext cx="6688455" cy="205104"/>
          </a:xfrm>
          <a:custGeom>
            <a:avLst/>
            <a:gdLst/>
            <a:ahLst/>
            <a:cxnLst/>
            <a:rect l="l" t="t" r="r" b="b"/>
            <a:pathLst>
              <a:path w="6688455" h="205104">
                <a:moveTo>
                  <a:pt x="0" y="204977"/>
                </a:moveTo>
                <a:lnTo>
                  <a:pt x="6688074" y="204977"/>
                </a:lnTo>
                <a:lnTo>
                  <a:pt x="6688074" y="0"/>
                </a:lnTo>
                <a:lnTo>
                  <a:pt x="0" y="0"/>
                </a:lnTo>
                <a:lnTo>
                  <a:pt x="0" y="204977"/>
                </a:lnTo>
                <a:close/>
              </a:path>
            </a:pathLst>
          </a:custGeom>
          <a:solidFill>
            <a:srgbClr val="FFD966"/>
          </a:solidFill>
        </p:spPr>
        <p:txBody>
          <a:bodyPr wrap="square" lIns="0" tIns="0" rIns="0" bIns="0" rtlCol="0"/>
          <a:lstStyle/>
          <a:p/>
        </p:txBody>
      </p:sp>
      <p:sp>
        <p:nvSpPr>
          <p:cNvPr id="16" name="object 16"/>
          <p:cNvSpPr/>
          <p:nvPr/>
        </p:nvSpPr>
        <p:spPr>
          <a:xfrm>
            <a:off x="666750" y="4491989"/>
            <a:ext cx="6688455" cy="204470"/>
          </a:xfrm>
          <a:custGeom>
            <a:avLst/>
            <a:gdLst/>
            <a:ahLst/>
            <a:cxnLst/>
            <a:rect l="l" t="t" r="r" b="b"/>
            <a:pathLst>
              <a:path w="6688455" h="204470">
                <a:moveTo>
                  <a:pt x="0" y="204215"/>
                </a:moveTo>
                <a:lnTo>
                  <a:pt x="6688074" y="204215"/>
                </a:lnTo>
                <a:lnTo>
                  <a:pt x="6688074" y="0"/>
                </a:lnTo>
                <a:lnTo>
                  <a:pt x="0" y="0"/>
                </a:lnTo>
                <a:lnTo>
                  <a:pt x="0" y="204215"/>
                </a:lnTo>
                <a:close/>
              </a:path>
            </a:pathLst>
          </a:custGeom>
          <a:solidFill>
            <a:srgbClr val="FFD966"/>
          </a:solidFill>
        </p:spPr>
        <p:txBody>
          <a:bodyPr wrap="square" lIns="0" tIns="0" rIns="0" bIns="0" rtlCol="0"/>
          <a:lstStyle/>
          <a:p/>
        </p:txBody>
      </p:sp>
      <p:sp>
        <p:nvSpPr>
          <p:cNvPr id="17" name="object 17"/>
          <p:cNvSpPr/>
          <p:nvPr/>
        </p:nvSpPr>
        <p:spPr>
          <a:xfrm>
            <a:off x="666750" y="4696205"/>
            <a:ext cx="6688455" cy="204470"/>
          </a:xfrm>
          <a:custGeom>
            <a:avLst/>
            <a:gdLst/>
            <a:ahLst/>
            <a:cxnLst/>
            <a:rect l="l" t="t" r="r" b="b"/>
            <a:pathLst>
              <a:path w="6688455" h="204470">
                <a:moveTo>
                  <a:pt x="0" y="204215"/>
                </a:moveTo>
                <a:lnTo>
                  <a:pt x="6688074" y="204215"/>
                </a:lnTo>
                <a:lnTo>
                  <a:pt x="6688074" y="0"/>
                </a:lnTo>
                <a:lnTo>
                  <a:pt x="0" y="0"/>
                </a:lnTo>
                <a:lnTo>
                  <a:pt x="0" y="204215"/>
                </a:lnTo>
                <a:close/>
              </a:path>
            </a:pathLst>
          </a:custGeom>
          <a:solidFill>
            <a:srgbClr val="FFD966"/>
          </a:solidFill>
        </p:spPr>
        <p:txBody>
          <a:bodyPr wrap="square" lIns="0" tIns="0" rIns="0" bIns="0" rtlCol="0"/>
          <a:lstStyle/>
          <a:p/>
        </p:txBody>
      </p:sp>
      <p:sp>
        <p:nvSpPr>
          <p:cNvPr id="18" name="object 18"/>
          <p:cNvSpPr/>
          <p:nvPr/>
        </p:nvSpPr>
        <p:spPr>
          <a:xfrm>
            <a:off x="666750" y="4900421"/>
            <a:ext cx="6688455" cy="205104"/>
          </a:xfrm>
          <a:custGeom>
            <a:avLst/>
            <a:gdLst/>
            <a:ahLst/>
            <a:cxnLst/>
            <a:rect l="l" t="t" r="r" b="b"/>
            <a:pathLst>
              <a:path w="6688455" h="205104">
                <a:moveTo>
                  <a:pt x="0" y="204977"/>
                </a:moveTo>
                <a:lnTo>
                  <a:pt x="6688074" y="204977"/>
                </a:lnTo>
                <a:lnTo>
                  <a:pt x="6688074" y="0"/>
                </a:lnTo>
                <a:lnTo>
                  <a:pt x="0" y="0"/>
                </a:lnTo>
                <a:lnTo>
                  <a:pt x="0" y="204977"/>
                </a:lnTo>
                <a:close/>
              </a:path>
            </a:pathLst>
          </a:custGeom>
          <a:solidFill>
            <a:srgbClr val="FFD966"/>
          </a:solidFill>
        </p:spPr>
        <p:txBody>
          <a:bodyPr wrap="square" lIns="0" tIns="0" rIns="0" bIns="0" rtlCol="0"/>
          <a:lstStyle/>
          <a:p/>
        </p:txBody>
      </p:sp>
      <p:sp>
        <p:nvSpPr>
          <p:cNvPr id="19" name="object 19"/>
          <p:cNvSpPr/>
          <p:nvPr/>
        </p:nvSpPr>
        <p:spPr>
          <a:xfrm>
            <a:off x="666750" y="5105399"/>
            <a:ext cx="6688455" cy="204470"/>
          </a:xfrm>
          <a:custGeom>
            <a:avLst/>
            <a:gdLst/>
            <a:ahLst/>
            <a:cxnLst/>
            <a:rect l="l" t="t" r="r" b="b"/>
            <a:pathLst>
              <a:path w="6688455" h="204470">
                <a:moveTo>
                  <a:pt x="0" y="204215"/>
                </a:moveTo>
                <a:lnTo>
                  <a:pt x="6688074" y="204215"/>
                </a:lnTo>
                <a:lnTo>
                  <a:pt x="6688074" y="0"/>
                </a:lnTo>
                <a:lnTo>
                  <a:pt x="0" y="0"/>
                </a:lnTo>
                <a:lnTo>
                  <a:pt x="0" y="204215"/>
                </a:lnTo>
                <a:close/>
              </a:path>
            </a:pathLst>
          </a:custGeom>
          <a:solidFill>
            <a:srgbClr val="FFD966"/>
          </a:solidFill>
        </p:spPr>
        <p:txBody>
          <a:bodyPr wrap="square" lIns="0" tIns="0" rIns="0" bIns="0" rtlCol="0"/>
          <a:lstStyle/>
          <a:p/>
        </p:txBody>
      </p:sp>
      <p:sp>
        <p:nvSpPr>
          <p:cNvPr id="20" name="object 20"/>
          <p:cNvSpPr/>
          <p:nvPr/>
        </p:nvSpPr>
        <p:spPr>
          <a:xfrm>
            <a:off x="666750" y="5309615"/>
            <a:ext cx="6688455" cy="204470"/>
          </a:xfrm>
          <a:custGeom>
            <a:avLst/>
            <a:gdLst/>
            <a:ahLst/>
            <a:cxnLst/>
            <a:rect l="l" t="t" r="r" b="b"/>
            <a:pathLst>
              <a:path w="6688455" h="204470">
                <a:moveTo>
                  <a:pt x="0" y="204215"/>
                </a:moveTo>
                <a:lnTo>
                  <a:pt x="6688074" y="204215"/>
                </a:lnTo>
                <a:lnTo>
                  <a:pt x="6688074" y="0"/>
                </a:lnTo>
                <a:lnTo>
                  <a:pt x="0" y="0"/>
                </a:lnTo>
                <a:lnTo>
                  <a:pt x="0" y="204215"/>
                </a:lnTo>
                <a:close/>
              </a:path>
            </a:pathLst>
          </a:custGeom>
          <a:solidFill>
            <a:srgbClr val="FFD966"/>
          </a:solidFill>
        </p:spPr>
        <p:txBody>
          <a:bodyPr wrap="square" lIns="0" tIns="0" rIns="0" bIns="0" rtlCol="0"/>
          <a:lstStyle/>
          <a:p/>
        </p:txBody>
      </p:sp>
      <p:sp>
        <p:nvSpPr>
          <p:cNvPr id="21" name="object 21"/>
          <p:cNvSpPr/>
          <p:nvPr/>
        </p:nvSpPr>
        <p:spPr>
          <a:xfrm>
            <a:off x="666750" y="5513831"/>
            <a:ext cx="6688455" cy="205104"/>
          </a:xfrm>
          <a:custGeom>
            <a:avLst/>
            <a:gdLst/>
            <a:ahLst/>
            <a:cxnLst/>
            <a:rect l="l" t="t" r="r" b="b"/>
            <a:pathLst>
              <a:path w="6688455" h="205104">
                <a:moveTo>
                  <a:pt x="0" y="204977"/>
                </a:moveTo>
                <a:lnTo>
                  <a:pt x="6688074" y="204977"/>
                </a:lnTo>
                <a:lnTo>
                  <a:pt x="6688074" y="0"/>
                </a:lnTo>
                <a:lnTo>
                  <a:pt x="0" y="0"/>
                </a:lnTo>
                <a:lnTo>
                  <a:pt x="0" y="204977"/>
                </a:lnTo>
                <a:close/>
              </a:path>
            </a:pathLst>
          </a:custGeom>
          <a:solidFill>
            <a:srgbClr val="FFD966"/>
          </a:solidFill>
        </p:spPr>
        <p:txBody>
          <a:bodyPr wrap="square" lIns="0" tIns="0" rIns="0" bIns="0" rtlCol="0"/>
          <a:lstStyle/>
          <a:p/>
        </p:txBody>
      </p:sp>
      <p:sp>
        <p:nvSpPr>
          <p:cNvPr id="22" name="object 22"/>
          <p:cNvSpPr/>
          <p:nvPr/>
        </p:nvSpPr>
        <p:spPr>
          <a:xfrm>
            <a:off x="666750" y="5718809"/>
            <a:ext cx="6688455" cy="204470"/>
          </a:xfrm>
          <a:custGeom>
            <a:avLst/>
            <a:gdLst/>
            <a:ahLst/>
            <a:cxnLst/>
            <a:rect l="l" t="t" r="r" b="b"/>
            <a:pathLst>
              <a:path w="6688455" h="204470">
                <a:moveTo>
                  <a:pt x="0" y="204215"/>
                </a:moveTo>
                <a:lnTo>
                  <a:pt x="6688074" y="204215"/>
                </a:lnTo>
                <a:lnTo>
                  <a:pt x="6688074" y="0"/>
                </a:lnTo>
                <a:lnTo>
                  <a:pt x="0" y="0"/>
                </a:lnTo>
                <a:lnTo>
                  <a:pt x="0" y="204215"/>
                </a:lnTo>
                <a:close/>
              </a:path>
            </a:pathLst>
          </a:custGeom>
          <a:solidFill>
            <a:srgbClr val="FFD966"/>
          </a:solidFill>
        </p:spPr>
        <p:txBody>
          <a:bodyPr wrap="square" lIns="0" tIns="0" rIns="0" bIns="0" rtlCol="0"/>
          <a:lstStyle/>
          <a:p/>
        </p:txBody>
      </p:sp>
      <p:sp>
        <p:nvSpPr>
          <p:cNvPr id="23" name="object 23"/>
          <p:cNvSpPr/>
          <p:nvPr/>
        </p:nvSpPr>
        <p:spPr>
          <a:xfrm>
            <a:off x="666750" y="5923025"/>
            <a:ext cx="6688455" cy="204470"/>
          </a:xfrm>
          <a:custGeom>
            <a:avLst/>
            <a:gdLst/>
            <a:ahLst/>
            <a:cxnLst/>
            <a:rect l="l" t="t" r="r" b="b"/>
            <a:pathLst>
              <a:path w="6688455" h="204470">
                <a:moveTo>
                  <a:pt x="0" y="204215"/>
                </a:moveTo>
                <a:lnTo>
                  <a:pt x="6688074" y="204215"/>
                </a:lnTo>
                <a:lnTo>
                  <a:pt x="6688074" y="0"/>
                </a:lnTo>
                <a:lnTo>
                  <a:pt x="0" y="0"/>
                </a:lnTo>
                <a:lnTo>
                  <a:pt x="0" y="204215"/>
                </a:lnTo>
                <a:close/>
              </a:path>
            </a:pathLst>
          </a:custGeom>
          <a:solidFill>
            <a:srgbClr val="FFD966"/>
          </a:solidFill>
        </p:spPr>
        <p:txBody>
          <a:bodyPr wrap="square" lIns="0" tIns="0" rIns="0" bIns="0" rtlCol="0"/>
          <a:lstStyle/>
          <a:p/>
        </p:txBody>
      </p:sp>
      <p:sp>
        <p:nvSpPr>
          <p:cNvPr id="24" name="object 24"/>
          <p:cNvSpPr/>
          <p:nvPr/>
        </p:nvSpPr>
        <p:spPr>
          <a:xfrm>
            <a:off x="666750" y="6127241"/>
            <a:ext cx="6688455" cy="205104"/>
          </a:xfrm>
          <a:custGeom>
            <a:avLst/>
            <a:gdLst/>
            <a:ahLst/>
            <a:cxnLst/>
            <a:rect l="l" t="t" r="r" b="b"/>
            <a:pathLst>
              <a:path w="6688455" h="205104">
                <a:moveTo>
                  <a:pt x="0" y="204977"/>
                </a:moveTo>
                <a:lnTo>
                  <a:pt x="6688074" y="204977"/>
                </a:lnTo>
                <a:lnTo>
                  <a:pt x="6688074" y="0"/>
                </a:lnTo>
                <a:lnTo>
                  <a:pt x="0" y="0"/>
                </a:lnTo>
                <a:lnTo>
                  <a:pt x="0" y="204977"/>
                </a:lnTo>
                <a:close/>
              </a:path>
            </a:pathLst>
          </a:custGeom>
          <a:solidFill>
            <a:srgbClr val="FFD966"/>
          </a:solidFill>
        </p:spPr>
        <p:txBody>
          <a:bodyPr wrap="square" lIns="0" tIns="0" rIns="0" bIns="0" rtlCol="0"/>
          <a:lstStyle/>
          <a:p/>
        </p:txBody>
      </p:sp>
      <p:sp>
        <p:nvSpPr>
          <p:cNvPr id="25" name="object 25"/>
          <p:cNvSpPr/>
          <p:nvPr/>
        </p:nvSpPr>
        <p:spPr>
          <a:xfrm>
            <a:off x="666750" y="6332219"/>
            <a:ext cx="6688455" cy="204470"/>
          </a:xfrm>
          <a:custGeom>
            <a:avLst/>
            <a:gdLst/>
            <a:ahLst/>
            <a:cxnLst/>
            <a:rect l="l" t="t" r="r" b="b"/>
            <a:pathLst>
              <a:path w="6688455" h="204470">
                <a:moveTo>
                  <a:pt x="0" y="204215"/>
                </a:moveTo>
                <a:lnTo>
                  <a:pt x="6688074" y="204215"/>
                </a:lnTo>
                <a:lnTo>
                  <a:pt x="6688074" y="0"/>
                </a:lnTo>
                <a:lnTo>
                  <a:pt x="0" y="0"/>
                </a:lnTo>
                <a:lnTo>
                  <a:pt x="0" y="204215"/>
                </a:lnTo>
                <a:close/>
              </a:path>
            </a:pathLst>
          </a:custGeom>
          <a:solidFill>
            <a:srgbClr val="FFD966"/>
          </a:solidFill>
        </p:spPr>
        <p:txBody>
          <a:bodyPr wrap="square" lIns="0" tIns="0" rIns="0" bIns="0" rtlCol="0"/>
          <a:lstStyle/>
          <a:p/>
        </p:txBody>
      </p:sp>
      <p:sp>
        <p:nvSpPr>
          <p:cNvPr id="26" name="object 26"/>
          <p:cNvSpPr/>
          <p:nvPr/>
        </p:nvSpPr>
        <p:spPr>
          <a:xfrm>
            <a:off x="666750" y="6536435"/>
            <a:ext cx="6688455" cy="204470"/>
          </a:xfrm>
          <a:custGeom>
            <a:avLst/>
            <a:gdLst/>
            <a:ahLst/>
            <a:cxnLst/>
            <a:rect l="l" t="t" r="r" b="b"/>
            <a:pathLst>
              <a:path w="6688455" h="204470">
                <a:moveTo>
                  <a:pt x="0" y="204215"/>
                </a:moveTo>
                <a:lnTo>
                  <a:pt x="6688074" y="204215"/>
                </a:lnTo>
                <a:lnTo>
                  <a:pt x="6688074" y="0"/>
                </a:lnTo>
                <a:lnTo>
                  <a:pt x="0" y="0"/>
                </a:lnTo>
                <a:lnTo>
                  <a:pt x="0" y="204215"/>
                </a:lnTo>
                <a:close/>
              </a:path>
            </a:pathLst>
          </a:custGeom>
          <a:solidFill>
            <a:srgbClr val="FFD966"/>
          </a:solidFill>
        </p:spPr>
        <p:txBody>
          <a:bodyPr wrap="square" lIns="0" tIns="0" rIns="0" bIns="0" rtlCol="0"/>
          <a:lstStyle/>
          <a:p/>
        </p:txBody>
      </p:sp>
      <p:sp>
        <p:nvSpPr>
          <p:cNvPr id="27" name="object 27"/>
          <p:cNvSpPr/>
          <p:nvPr/>
        </p:nvSpPr>
        <p:spPr>
          <a:xfrm>
            <a:off x="666750" y="6740652"/>
            <a:ext cx="6688455" cy="204470"/>
          </a:xfrm>
          <a:custGeom>
            <a:avLst/>
            <a:gdLst/>
            <a:ahLst/>
            <a:cxnLst/>
            <a:rect l="l" t="t" r="r" b="b"/>
            <a:pathLst>
              <a:path w="6688455" h="204470">
                <a:moveTo>
                  <a:pt x="0" y="204215"/>
                </a:moveTo>
                <a:lnTo>
                  <a:pt x="6688074" y="204215"/>
                </a:lnTo>
                <a:lnTo>
                  <a:pt x="6688074" y="0"/>
                </a:lnTo>
                <a:lnTo>
                  <a:pt x="0" y="0"/>
                </a:lnTo>
                <a:lnTo>
                  <a:pt x="0" y="204215"/>
                </a:lnTo>
                <a:close/>
              </a:path>
            </a:pathLst>
          </a:custGeom>
          <a:solidFill>
            <a:srgbClr val="FFD966"/>
          </a:solidFill>
        </p:spPr>
        <p:txBody>
          <a:bodyPr wrap="square" lIns="0" tIns="0" rIns="0" bIns="0" rtlCol="0"/>
          <a:lstStyle/>
          <a:p/>
        </p:txBody>
      </p:sp>
      <p:sp>
        <p:nvSpPr>
          <p:cNvPr id="28" name="object 28"/>
          <p:cNvSpPr txBox="1"/>
          <p:nvPr/>
        </p:nvSpPr>
        <p:spPr>
          <a:xfrm>
            <a:off x="666750" y="2157476"/>
            <a:ext cx="6688455" cy="4798695"/>
          </a:xfrm>
          <a:prstGeom prst="rect">
            <a:avLst/>
          </a:prstGeom>
        </p:spPr>
        <p:txBody>
          <a:bodyPr wrap="square" lIns="0" tIns="12700" rIns="0" bIns="0" rtlCol="0" vert="horz">
            <a:spAutoFit/>
          </a:bodyPr>
          <a:lstStyle/>
          <a:p>
            <a:pPr marL="19050">
              <a:lnSpc>
                <a:spcPts val="2130"/>
              </a:lnSpc>
              <a:spcBef>
                <a:spcPts val="100"/>
              </a:spcBef>
            </a:pPr>
            <a:r>
              <a:rPr dirty="0" sz="1800" spc="-5" b="1">
                <a:latin typeface="Arial"/>
                <a:cs typeface="Arial"/>
              </a:rPr>
              <a:t>Context</a:t>
            </a:r>
            <a:endParaRPr sz="1800">
              <a:latin typeface="Arial"/>
              <a:cs typeface="Arial"/>
            </a:endParaRPr>
          </a:p>
          <a:p>
            <a:pPr marL="19050" marR="18415">
              <a:lnSpc>
                <a:spcPct val="95800"/>
              </a:lnSpc>
              <a:spcBef>
                <a:spcPts val="40"/>
              </a:spcBef>
            </a:pPr>
            <a:r>
              <a:rPr dirty="0" sz="1400" spc="-5">
                <a:latin typeface="Arial"/>
                <a:cs typeface="Arial"/>
              </a:rPr>
              <a:t>Entry level computing module TM111 uses a drag and drop programming  environment. Novices can get going quickly and produce attractive programs without  being frustrated by syntax errors, because blocks will only fit together in valid  combinations.</a:t>
            </a:r>
            <a:endParaRPr sz="1400">
              <a:latin typeface="Arial"/>
              <a:cs typeface="Arial"/>
            </a:endParaRPr>
          </a:p>
          <a:p>
            <a:pPr>
              <a:lnSpc>
                <a:spcPct val="100000"/>
              </a:lnSpc>
            </a:pPr>
            <a:endParaRPr sz="1500">
              <a:latin typeface="Arial"/>
              <a:cs typeface="Arial"/>
            </a:endParaRPr>
          </a:p>
          <a:p>
            <a:pPr>
              <a:lnSpc>
                <a:spcPct val="100000"/>
              </a:lnSpc>
            </a:pPr>
            <a:endParaRPr sz="1500">
              <a:latin typeface="Arial"/>
              <a:cs typeface="Arial"/>
            </a:endParaRPr>
          </a:p>
          <a:p>
            <a:pPr>
              <a:lnSpc>
                <a:spcPct val="100000"/>
              </a:lnSpc>
            </a:pPr>
            <a:endParaRPr sz="1500">
              <a:latin typeface="Arial"/>
              <a:cs typeface="Arial"/>
            </a:endParaRPr>
          </a:p>
          <a:p>
            <a:pPr>
              <a:lnSpc>
                <a:spcPct val="100000"/>
              </a:lnSpc>
            </a:pPr>
            <a:endParaRPr sz="1500">
              <a:latin typeface="Arial"/>
              <a:cs typeface="Arial"/>
            </a:endParaRPr>
          </a:p>
          <a:p>
            <a:pPr>
              <a:lnSpc>
                <a:spcPct val="100000"/>
              </a:lnSpc>
            </a:pPr>
            <a:endParaRPr sz="1500">
              <a:latin typeface="Arial"/>
              <a:cs typeface="Arial"/>
            </a:endParaRPr>
          </a:p>
          <a:p>
            <a:pPr>
              <a:lnSpc>
                <a:spcPct val="100000"/>
              </a:lnSpc>
            </a:pPr>
            <a:endParaRPr sz="1500">
              <a:latin typeface="Arial"/>
              <a:cs typeface="Arial"/>
            </a:endParaRPr>
          </a:p>
          <a:p>
            <a:pPr>
              <a:lnSpc>
                <a:spcPct val="100000"/>
              </a:lnSpc>
            </a:pPr>
            <a:endParaRPr sz="1500">
              <a:latin typeface="Arial"/>
              <a:cs typeface="Arial"/>
            </a:endParaRPr>
          </a:p>
          <a:p>
            <a:pPr>
              <a:lnSpc>
                <a:spcPct val="100000"/>
              </a:lnSpc>
              <a:spcBef>
                <a:spcPts val="40"/>
              </a:spcBef>
            </a:pPr>
            <a:endParaRPr sz="2100">
              <a:latin typeface="Arial"/>
              <a:cs typeface="Arial"/>
            </a:endParaRPr>
          </a:p>
          <a:p>
            <a:pPr marL="19050" marR="49530">
              <a:lnSpc>
                <a:spcPts val="1610"/>
              </a:lnSpc>
            </a:pPr>
            <a:r>
              <a:rPr dirty="0" sz="1400" spc="-5">
                <a:latin typeface="Arial"/>
                <a:cs typeface="Arial"/>
              </a:rPr>
              <a:t>Such a visual programming environment is inaccessible to students who are visually  impaired (VI) and they need sighted help to manipulate the blocks and report the  results of running the</a:t>
            </a:r>
            <a:r>
              <a:rPr dirty="0" sz="1400">
                <a:latin typeface="Arial"/>
                <a:cs typeface="Arial"/>
              </a:rPr>
              <a:t> </a:t>
            </a:r>
            <a:r>
              <a:rPr dirty="0" sz="1400" spc="-5">
                <a:latin typeface="Arial"/>
                <a:cs typeface="Arial"/>
              </a:rPr>
              <a:t>program.</a:t>
            </a:r>
            <a:endParaRPr sz="1400">
              <a:latin typeface="Arial"/>
              <a:cs typeface="Arial"/>
            </a:endParaRPr>
          </a:p>
          <a:p>
            <a:pPr>
              <a:lnSpc>
                <a:spcPct val="100000"/>
              </a:lnSpc>
              <a:spcBef>
                <a:spcPts val="15"/>
              </a:spcBef>
            </a:pPr>
            <a:endParaRPr sz="1350">
              <a:latin typeface="Arial"/>
              <a:cs typeface="Arial"/>
            </a:endParaRPr>
          </a:p>
          <a:p>
            <a:pPr marL="19050" marR="66675">
              <a:lnSpc>
                <a:spcPct val="95800"/>
              </a:lnSpc>
            </a:pPr>
            <a:r>
              <a:rPr dirty="0" sz="1400" spc="-5">
                <a:latin typeface="Arial"/>
                <a:cs typeface="Arial"/>
              </a:rPr>
              <a:t>In normal times this would be given by a non-medical helper physically present  alongside the student. During the Covid-19 pandemic an alternative support method  was needed and the TM111 Module team took emergency steps to provide remote  sighted (RS) help, via online communications, for several VI students, who were all  assisted by the same RS</a:t>
            </a:r>
            <a:r>
              <a:rPr dirty="0" sz="1400">
                <a:latin typeface="Arial"/>
                <a:cs typeface="Arial"/>
              </a:rPr>
              <a:t> </a:t>
            </a:r>
            <a:r>
              <a:rPr dirty="0" sz="1400" spc="-5">
                <a:latin typeface="Arial"/>
                <a:cs typeface="Arial"/>
              </a:rPr>
              <a:t>helper.</a:t>
            </a:r>
            <a:endParaRPr sz="1400">
              <a:latin typeface="Arial"/>
              <a:cs typeface="Arial"/>
            </a:endParaRPr>
          </a:p>
        </p:txBody>
      </p:sp>
      <p:sp>
        <p:nvSpPr>
          <p:cNvPr id="29" name="object 29"/>
          <p:cNvSpPr txBox="1"/>
          <p:nvPr/>
        </p:nvSpPr>
        <p:spPr>
          <a:xfrm>
            <a:off x="666750" y="7207757"/>
            <a:ext cx="6688455" cy="1946910"/>
          </a:xfrm>
          <a:prstGeom prst="rect">
            <a:avLst/>
          </a:prstGeom>
          <a:solidFill>
            <a:srgbClr val="A8D08D"/>
          </a:solidFill>
        </p:spPr>
        <p:txBody>
          <a:bodyPr wrap="square" lIns="0" tIns="0" rIns="0" bIns="0" rtlCol="0" vert="horz">
            <a:spAutoFit/>
          </a:bodyPr>
          <a:lstStyle/>
          <a:p>
            <a:pPr marL="19050">
              <a:lnSpc>
                <a:spcPts val="2014"/>
              </a:lnSpc>
            </a:pPr>
            <a:r>
              <a:rPr dirty="0" sz="1800" spc="-5" b="1">
                <a:latin typeface="Arial"/>
                <a:cs typeface="Arial"/>
              </a:rPr>
              <a:t>Project</a:t>
            </a:r>
            <a:endParaRPr sz="1800">
              <a:latin typeface="Arial"/>
              <a:cs typeface="Arial"/>
            </a:endParaRPr>
          </a:p>
          <a:p>
            <a:pPr marL="19050" marR="372745">
              <a:lnSpc>
                <a:spcPts val="1610"/>
              </a:lnSpc>
              <a:spcBef>
                <a:spcPts val="80"/>
              </a:spcBef>
            </a:pPr>
            <a:r>
              <a:rPr dirty="0" sz="1400" spc="-5">
                <a:latin typeface="Arial"/>
                <a:cs typeface="Arial"/>
              </a:rPr>
              <a:t>The situation provides a unique opportunity to study how RS helper – VI student  collaboration works and to investigate a number of</a:t>
            </a:r>
            <a:r>
              <a:rPr dirty="0" sz="1400" spc="25">
                <a:latin typeface="Arial"/>
                <a:cs typeface="Arial"/>
              </a:rPr>
              <a:t> </a:t>
            </a:r>
            <a:r>
              <a:rPr dirty="0" sz="1400" spc="-5">
                <a:latin typeface="Arial"/>
                <a:cs typeface="Arial"/>
              </a:rPr>
              <a:t>questions:</a:t>
            </a:r>
            <a:endParaRPr sz="1400">
              <a:latin typeface="Arial"/>
              <a:cs typeface="Arial"/>
            </a:endParaRPr>
          </a:p>
          <a:p>
            <a:pPr marL="247650" marR="15875" indent="-228600">
              <a:lnSpc>
                <a:spcPts val="1610"/>
              </a:lnSpc>
              <a:spcBef>
                <a:spcPts val="95"/>
              </a:spcBef>
              <a:buFont typeface="Symbol"/>
              <a:buChar char=""/>
              <a:tabLst>
                <a:tab pos="247015" algn="l"/>
                <a:tab pos="247650" algn="l"/>
              </a:tabLst>
            </a:pPr>
            <a:r>
              <a:rPr dirty="0" sz="1400" spc="-5">
                <a:latin typeface="Arial"/>
                <a:cs typeface="Arial"/>
              </a:rPr>
              <a:t>How can the particular requirements and study preferences of the VI individual be  incorporated?</a:t>
            </a:r>
            <a:endParaRPr sz="1400">
              <a:latin typeface="Arial"/>
              <a:cs typeface="Arial"/>
            </a:endParaRPr>
          </a:p>
          <a:p>
            <a:pPr marL="247015" indent="-228600">
              <a:lnSpc>
                <a:spcPts val="1660"/>
              </a:lnSpc>
              <a:buFont typeface="Symbol"/>
              <a:buChar char=""/>
              <a:tabLst>
                <a:tab pos="247015" algn="l"/>
                <a:tab pos="247650" algn="l"/>
              </a:tabLst>
            </a:pPr>
            <a:r>
              <a:rPr dirty="0" sz="1400" spc="-5">
                <a:latin typeface="Arial"/>
                <a:cs typeface="Arial"/>
              </a:rPr>
              <a:t>What challenges are faced by each</a:t>
            </a:r>
            <a:r>
              <a:rPr dirty="0" sz="1400" spc="25">
                <a:latin typeface="Arial"/>
                <a:cs typeface="Arial"/>
              </a:rPr>
              <a:t> </a:t>
            </a:r>
            <a:r>
              <a:rPr dirty="0" sz="1400" spc="-5">
                <a:latin typeface="Arial"/>
                <a:cs typeface="Arial"/>
              </a:rPr>
              <a:t>party?</a:t>
            </a:r>
            <a:endParaRPr sz="1400">
              <a:latin typeface="Arial"/>
              <a:cs typeface="Arial"/>
            </a:endParaRPr>
          </a:p>
          <a:p>
            <a:pPr marL="247015" indent="-228600">
              <a:lnSpc>
                <a:spcPct val="100000"/>
              </a:lnSpc>
              <a:spcBef>
                <a:spcPts val="25"/>
              </a:spcBef>
              <a:buFont typeface="Symbol"/>
              <a:buChar char=""/>
              <a:tabLst>
                <a:tab pos="247015" algn="l"/>
                <a:tab pos="247650" algn="l"/>
              </a:tabLst>
            </a:pPr>
            <a:r>
              <a:rPr dirty="0" sz="1400" spc="-5">
                <a:latin typeface="Arial"/>
                <a:cs typeface="Arial"/>
              </a:rPr>
              <a:t>What strategies does each</a:t>
            </a:r>
            <a:r>
              <a:rPr dirty="0" sz="1400" spc="5">
                <a:latin typeface="Arial"/>
                <a:cs typeface="Arial"/>
              </a:rPr>
              <a:t> </a:t>
            </a:r>
            <a:r>
              <a:rPr dirty="0" sz="1400" spc="-5">
                <a:latin typeface="Arial"/>
                <a:cs typeface="Arial"/>
              </a:rPr>
              <a:t>follow?</a:t>
            </a:r>
            <a:endParaRPr sz="1400">
              <a:latin typeface="Arial"/>
              <a:cs typeface="Arial"/>
            </a:endParaRPr>
          </a:p>
          <a:p>
            <a:pPr marL="247650" marR="483234" indent="-228600">
              <a:lnSpc>
                <a:spcPts val="1610"/>
              </a:lnSpc>
              <a:spcBef>
                <a:spcPts val="135"/>
              </a:spcBef>
              <a:buFont typeface="Symbol"/>
              <a:buChar char=""/>
              <a:tabLst>
                <a:tab pos="247015" algn="l"/>
                <a:tab pos="247650" algn="l"/>
              </a:tabLst>
            </a:pPr>
            <a:r>
              <a:rPr dirty="0" sz="1400" spc="-5">
                <a:latin typeface="Arial"/>
                <a:cs typeface="Arial"/>
              </a:rPr>
              <a:t>What communication technologies are useful and what are the best ways of  using</a:t>
            </a:r>
            <a:r>
              <a:rPr dirty="0" sz="1400" spc="-10">
                <a:latin typeface="Arial"/>
                <a:cs typeface="Arial"/>
              </a:rPr>
              <a:t> </a:t>
            </a:r>
            <a:r>
              <a:rPr dirty="0" sz="1400" spc="-5">
                <a:latin typeface="Arial"/>
                <a:cs typeface="Arial"/>
              </a:rPr>
              <a:t>them?</a:t>
            </a:r>
            <a:endParaRPr sz="1400">
              <a:latin typeface="Arial"/>
              <a:cs typeface="Arial"/>
            </a:endParaRPr>
          </a:p>
        </p:txBody>
      </p:sp>
      <p:sp>
        <p:nvSpPr>
          <p:cNvPr id="30" name="object 30"/>
          <p:cNvSpPr txBox="1"/>
          <p:nvPr/>
        </p:nvSpPr>
        <p:spPr>
          <a:xfrm>
            <a:off x="7767066" y="2184653"/>
            <a:ext cx="6688455" cy="1080770"/>
          </a:xfrm>
          <a:prstGeom prst="rect">
            <a:avLst/>
          </a:prstGeom>
          <a:solidFill>
            <a:srgbClr val="9CC2E4"/>
          </a:solidFill>
        </p:spPr>
        <p:txBody>
          <a:bodyPr wrap="square" lIns="0" tIns="0" rIns="0" bIns="0" rtlCol="0" vert="horz">
            <a:spAutoFit/>
          </a:bodyPr>
          <a:lstStyle/>
          <a:p>
            <a:pPr marL="19050">
              <a:lnSpc>
                <a:spcPts val="2014"/>
              </a:lnSpc>
            </a:pPr>
            <a:r>
              <a:rPr dirty="0" sz="1800" spc="-5" b="1">
                <a:latin typeface="Arial"/>
                <a:cs typeface="Arial"/>
              </a:rPr>
              <a:t>Method</a:t>
            </a:r>
            <a:endParaRPr sz="1800">
              <a:latin typeface="Arial"/>
              <a:cs typeface="Arial"/>
            </a:endParaRPr>
          </a:p>
          <a:p>
            <a:pPr marL="19050" marR="38735">
              <a:lnSpc>
                <a:spcPct val="95800"/>
              </a:lnSpc>
              <a:spcBef>
                <a:spcPts val="40"/>
              </a:spcBef>
            </a:pPr>
            <a:r>
              <a:rPr dirty="0" sz="1400" spc="-5">
                <a:latin typeface="Arial"/>
                <a:cs typeface="Arial"/>
              </a:rPr>
              <a:t>After the students have completed the part of the module where the programming  occurs we will conduct a short telephone/online interview with each of them. We will  also debrief the RS helper in detail, and collect feedback from the ALs who tutor the  students</a:t>
            </a:r>
            <a:r>
              <a:rPr dirty="0" sz="1400" spc="-10">
                <a:latin typeface="Arial"/>
                <a:cs typeface="Arial"/>
              </a:rPr>
              <a:t> </a:t>
            </a:r>
            <a:r>
              <a:rPr dirty="0" sz="1400" spc="-5">
                <a:latin typeface="Arial"/>
                <a:cs typeface="Arial"/>
              </a:rPr>
              <a:t>concerned.</a:t>
            </a:r>
            <a:endParaRPr sz="1400">
              <a:latin typeface="Arial"/>
              <a:cs typeface="Arial"/>
            </a:endParaRPr>
          </a:p>
        </p:txBody>
      </p:sp>
      <p:sp>
        <p:nvSpPr>
          <p:cNvPr id="31" name="object 31"/>
          <p:cNvSpPr txBox="1"/>
          <p:nvPr/>
        </p:nvSpPr>
        <p:spPr>
          <a:xfrm>
            <a:off x="7767066" y="3469385"/>
            <a:ext cx="6688455" cy="2103120"/>
          </a:xfrm>
          <a:prstGeom prst="rect">
            <a:avLst/>
          </a:prstGeom>
          <a:solidFill>
            <a:srgbClr val="F4AF83"/>
          </a:solidFill>
        </p:spPr>
        <p:txBody>
          <a:bodyPr wrap="square" lIns="0" tIns="0" rIns="0" bIns="0" rtlCol="0" vert="horz">
            <a:spAutoFit/>
          </a:bodyPr>
          <a:lstStyle/>
          <a:p>
            <a:pPr marL="19050">
              <a:lnSpc>
                <a:spcPts val="2014"/>
              </a:lnSpc>
            </a:pPr>
            <a:r>
              <a:rPr dirty="0" sz="1800" spc="-5" b="1">
                <a:latin typeface="Arial"/>
                <a:cs typeface="Arial"/>
              </a:rPr>
              <a:t>Output</a:t>
            </a:r>
            <a:endParaRPr sz="1800">
              <a:latin typeface="Arial"/>
              <a:cs typeface="Arial"/>
            </a:endParaRPr>
          </a:p>
          <a:p>
            <a:pPr marL="19050" marR="136525">
              <a:lnSpc>
                <a:spcPct val="95800"/>
              </a:lnSpc>
              <a:spcBef>
                <a:spcPts val="40"/>
              </a:spcBef>
            </a:pPr>
            <a:r>
              <a:rPr dirty="0" sz="1400" spc="-5">
                <a:latin typeface="Arial"/>
                <a:cs typeface="Arial"/>
              </a:rPr>
              <a:t>Following the interviews we plan to produce guidance about good practice in  providing remote support, which may be considerably easier to facilitate than  physically-present support, and is likely to continue after the current restrictions are  lifted.</a:t>
            </a:r>
            <a:endParaRPr sz="1400">
              <a:latin typeface="Arial"/>
              <a:cs typeface="Arial"/>
            </a:endParaRPr>
          </a:p>
          <a:p>
            <a:pPr>
              <a:lnSpc>
                <a:spcPct val="100000"/>
              </a:lnSpc>
            </a:pPr>
            <a:endParaRPr sz="1400">
              <a:latin typeface="Arial"/>
              <a:cs typeface="Arial"/>
            </a:endParaRPr>
          </a:p>
          <a:p>
            <a:pPr marL="19050" marR="344805">
              <a:lnSpc>
                <a:spcPct val="95800"/>
              </a:lnSpc>
            </a:pPr>
            <a:r>
              <a:rPr dirty="0" sz="1400" spc="-5">
                <a:latin typeface="Arial"/>
                <a:cs typeface="Arial"/>
              </a:rPr>
              <a:t>The aim is to produce a usable draft in time for the next presentation of TM111,  which starts in October 2020. If the initial findings are useful, and the next cohort  includes some VI students, we would aim to conduct a follow-up study and  investigate what benefits our guidance has</a:t>
            </a:r>
            <a:r>
              <a:rPr dirty="0" sz="1400" spc="15">
                <a:latin typeface="Arial"/>
                <a:cs typeface="Arial"/>
              </a:rPr>
              <a:t> </a:t>
            </a:r>
            <a:r>
              <a:rPr dirty="0" sz="1400" spc="-5">
                <a:latin typeface="Arial"/>
                <a:cs typeface="Arial"/>
              </a:rPr>
              <a:t>produced.</a:t>
            </a:r>
            <a:endParaRPr sz="1400">
              <a:latin typeface="Arial"/>
              <a:cs typeface="Arial"/>
            </a:endParaRPr>
          </a:p>
        </p:txBody>
      </p:sp>
      <p:sp>
        <p:nvSpPr>
          <p:cNvPr id="32" name="object 32"/>
          <p:cNvSpPr/>
          <p:nvPr/>
        </p:nvSpPr>
        <p:spPr>
          <a:xfrm>
            <a:off x="1066800" y="3341259"/>
            <a:ext cx="1979929" cy="1713225"/>
          </a:xfrm>
          <a:prstGeom prst="rect">
            <a:avLst/>
          </a:prstGeom>
          <a:blipFill>
            <a:blip r:embed="rId4" cstate="print"/>
            <a:stretch>
              <a:fillRect/>
            </a:stretch>
          </a:blipFill>
        </p:spPr>
        <p:txBody>
          <a:bodyPr wrap="square" lIns="0" tIns="0" rIns="0" bIns="0" rtlCol="0"/>
          <a:lstStyle/>
          <a:p/>
        </p:txBody>
      </p:sp>
      <p:sp>
        <p:nvSpPr>
          <p:cNvPr id="33" name="object 33"/>
          <p:cNvSpPr/>
          <p:nvPr/>
        </p:nvSpPr>
        <p:spPr>
          <a:xfrm>
            <a:off x="4292600" y="3414919"/>
            <a:ext cx="2166476" cy="1633851"/>
          </a:xfrm>
          <a:prstGeom prst="rect">
            <a:avLst/>
          </a:prstGeom>
          <a:blipFill>
            <a:blip r:embed="rId5" cstate="print"/>
            <a:stretch>
              <a:fillRect/>
            </a:stretch>
          </a:blipFill>
        </p:spPr>
        <p:txBody>
          <a:bodyPr wrap="square" lIns="0" tIns="0" rIns="0" bIns="0" rtlCol="0"/>
          <a:lstStyle/>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Kevin Mayles</dc:creator>
  <dcterms:created xsi:type="dcterms:W3CDTF">2020-07-27T10:17:44Z</dcterms:created>
  <dcterms:modified xsi:type="dcterms:W3CDTF">2020-07-27T10:17:44Z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2020-07-27T00:00:00Z</vt:filetime>
  </property>
  <property fmtid="{D5CDD505-2E9C-101B-9397-08002B2CF9AE}" pid="3" name="Creator">
    <vt:lpwstr>Acrobat PDFMaker 20 for Word</vt:lpwstr>
  </property>
  <property fmtid="{D5CDD505-2E9C-101B-9397-08002B2CF9AE}" pid="4" name="LastSaved">
    <vt:filetime>2020-07-27T00:00:00Z</vt:filetime>
  </property>
</Properties>
</file>