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7" r:id="rId3"/>
  </p:sldMasterIdLst>
  <p:sldIdLst>
    <p:sldId id="272" r:id="rId4"/>
    <p:sldId id="260" r:id="rId5"/>
    <p:sldId id="274" r:id="rId6"/>
    <p:sldId id="277" r:id="rId7"/>
    <p:sldId id="278" r:id="rId8"/>
    <p:sldId id="279" r:id="rId9"/>
    <p:sldId id="280" r:id="rId10"/>
    <p:sldId id="281" r:id="rId11"/>
    <p:sldId id="282" r:id="rId12"/>
    <p:sldId id="284" r:id="rId13"/>
    <p:sldId id="286" r:id="rId14"/>
    <p:sldId id="270"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5" autoAdjust="0"/>
    <p:restoredTop sz="94660"/>
  </p:normalViewPr>
  <p:slideViewPr>
    <p:cSldViewPr snapToGrid="0">
      <p:cViewPr varScale="1">
        <p:scale>
          <a:sx n="124" d="100"/>
          <a:sy n="124" d="100"/>
        </p:scale>
        <p:origin x="17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68418F8-B52F-4661-8ABA-69BB3ADD6675}"/>
              </a:ext>
            </a:extLst>
          </p:cNvPr>
          <p:cNvSpPr>
            <a:spLocks noGrp="1"/>
          </p:cNvSpPr>
          <p:nvPr>
            <p:ph type="ctrTitle" hasCustomPrompt="1"/>
          </p:nvPr>
        </p:nvSpPr>
        <p:spPr>
          <a:xfrm>
            <a:off x="515861" y="2160001"/>
            <a:ext cx="7920773"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8" name="Subtitle 2">
            <a:extLst>
              <a:ext uri="{FF2B5EF4-FFF2-40B4-BE49-F238E27FC236}">
                <a16:creationId xmlns:a16="http://schemas.microsoft.com/office/drawing/2014/main" id="{52444CB2-243C-41A0-8F6C-F772E768A38C}"/>
              </a:ext>
            </a:extLst>
          </p:cNvPr>
          <p:cNvSpPr>
            <a:spLocks noGrp="1"/>
          </p:cNvSpPr>
          <p:nvPr>
            <p:ph type="subTitle" idx="1" hasCustomPrompt="1"/>
          </p:nvPr>
        </p:nvSpPr>
        <p:spPr>
          <a:xfrm>
            <a:off x="515861" y="3166992"/>
            <a:ext cx="7920774"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9" name="Date Placeholder 3">
            <a:extLst>
              <a:ext uri="{FF2B5EF4-FFF2-40B4-BE49-F238E27FC236}">
                <a16:creationId xmlns:a16="http://schemas.microsoft.com/office/drawing/2014/main" id="{924475ED-B6F3-4114-A316-943C1E2B2DB2}"/>
              </a:ext>
            </a:extLst>
          </p:cNvPr>
          <p:cNvSpPr>
            <a:spLocks noGrp="1"/>
          </p:cNvSpPr>
          <p:nvPr>
            <p:ph type="dt" sz="half" idx="10"/>
          </p:nvPr>
        </p:nvSpPr>
        <p:spPr>
          <a:xfrm>
            <a:off x="274319" y="6431961"/>
            <a:ext cx="2057400" cy="138499"/>
          </a:xfrm>
          <a:prstGeom prst="rect">
            <a:avLst/>
          </a:prstGeom>
        </p:spPr>
        <p:txBody>
          <a:bodyPr lIns="0" tIns="0" rIns="0" bIns="0" anchor="t" anchorCtr="0">
            <a:noAutofit/>
          </a:bodyPr>
          <a:lstStyle>
            <a:lvl1pPr>
              <a:defRPr sz="1000">
                <a:solidFill>
                  <a:schemeClr val="bg1"/>
                </a:solidFill>
              </a:defRPr>
            </a:lvl1pPr>
          </a:lstStyle>
          <a:p>
            <a:endParaRPr lang="en-US" dirty="0"/>
          </a:p>
        </p:txBody>
      </p:sp>
      <p:pic>
        <p:nvPicPr>
          <p:cNvPr id="11" name="Picture 10">
            <a:extLst>
              <a:ext uri="{FF2B5EF4-FFF2-40B4-BE49-F238E27FC236}">
                <a16:creationId xmlns:a16="http://schemas.microsoft.com/office/drawing/2014/main" id="{EDC1F67E-6248-496F-8483-98A65C33F8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0107" y="5538158"/>
            <a:ext cx="1508916" cy="1032300"/>
          </a:xfrm>
          <a:prstGeom prst="rect">
            <a:avLst/>
          </a:prstGeom>
        </p:spPr>
      </p:pic>
    </p:spTree>
    <p:extLst>
      <p:ext uri="{BB962C8B-B14F-4D97-AF65-F5344CB8AC3E}">
        <p14:creationId xmlns:p14="http://schemas.microsoft.com/office/powerpoint/2010/main" val="4235318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yout - 2 col text / med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2644140" y="1150618"/>
            <a:ext cx="60079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207245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Graphs and graphics can be positioned over the grey box</a:t>
            </a:r>
          </a:p>
        </p:txBody>
      </p:sp>
      <p:sp>
        <p:nvSpPr>
          <p:cNvPr id="14" name="Title 1">
            <a:extLst>
              <a:ext uri="{FF2B5EF4-FFF2-40B4-BE49-F238E27FC236}">
                <a16:creationId xmlns:a16="http://schemas.microsoft.com/office/drawing/2014/main" id="{07EECFAC-7182-49C4-A276-219F1E7C7BC8}"/>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314496694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 2 col text /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385553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id="{5E866B34-8A6C-492A-96F1-5F307C6EA65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88327853"/>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3855539" cy="2486367"/>
          </a:xfrm>
          <a:prstGeom prst="rect">
            <a:avLst/>
          </a:prstGeom>
        </p:spPr>
        <p:txBody>
          <a:bodyPr lIns="36000" tIns="36000" rIns="36000" bIns="36000" numCol="2"/>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Charts, graphs and graphics can be positioned over the grey box.</a:t>
            </a:r>
            <a:br>
              <a:rPr lang="en-US" dirty="0"/>
            </a:br>
            <a:endParaRPr lang="en-US" dirty="0"/>
          </a:p>
          <a:p>
            <a:pPr lvl="0"/>
            <a:endParaRPr lang="en-US" dirty="0"/>
          </a:p>
          <a:p>
            <a:pPr lvl="0"/>
            <a:endParaRPr lang="en-US" dirty="0"/>
          </a:p>
          <a:p>
            <a:pPr lvl="0"/>
            <a:endParaRPr lang="en-US" dirty="0"/>
          </a:p>
          <a:p>
            <a:pPr lvl="0"/>
            <a:br>
              <a:rPr lang="en-US" dirty="0"/>
            </a:br>
            <a:endParaRPr lang="en-US" dirty="0"/>
          </a:p>
          <a:p>
            <a:pPr lvl="0"/>
            <a:r>
              <a:rPr lang="en-US" dirty="0"/>
              <a:t>Body text</a:t>
            </a:r>
          </a:p>
        </p:txBody>
      </p:sp>
      <p:sp>
        <p:nvSpPr>
          <p:cNvPr id="8" name="Text Placeholder 2">
            <a:extLst>
              <a:ext uri="{FF2B5EF4-FFF2-40B4-BE49-F238E27FC236}">
                <a16:creationId xmlns:a16="http://schemas.microsoft.com/office/drawing/2014/main" id="{1870E1B6-0ECF-4B89-8FAB-09D00538EB52}"/>
              </a:ext>
            </a:extLst>
          </p:cNvPr>
          <p:cNvSpPr>
            <a:spLocks noGrp="1"/>
          </p:cNvSpPr>
          <p:nvPr>
            <p:ph type="body" sz="quarter" idx="16" hasCustomPrompt="1"/>
          </p:nvPr>
        </p:nvSpPr>
        <p:spPr>
          <a:xfrm>
            <a:off x="388800" y="3873242"/>
            <a:ext cx="3855539" cy="2486367"/>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0" name="Title 1">
            <a:extLst>
              <a:ext uri="{FF2B5EF4-FFF2-40B4-BE49-F238E27FC236}">
                <a16:creationId xmlns:a16="http://schemas.microsoft.com/office/drawing/2014/main" id="{25259958-3FB9-4566-8AB7-D98E4FCD49D5}"/>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1161133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yout - 3 column">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9" name="Text Placeholder 2">
            <a:extLst>
              <a:ext uri="{FF2B5EF4-FFF2-40B4-BE49-F238E27FC236}">
                <a16:creationId xmlns:a16="http://schemas.microsoft.com/office/drawing/2014/main" id="{4E768777-3248-42B2-85F9-58D5B20C6E63}"/>
              </a:ext>
            </a:extLst>
          </p:cNvPr>
          <p:cNvSpPr>
            <a:spLocks noGrp="1"/>
          </p:cNvSpPr>
          <p:nvPr>
            <p:ph type="body" sz="quarter" idx="17" hasCustomPrompt="1"/>
          </p:nvPr>
        </p:nvSpPr>
        <p:spPr>
          <a:xfrm>
            <a:off x="3086030" y="1150618"/>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3" name="Text Placeholder 2">
            <a:extLst>
              <a:ext uri="{FF2B5EF4-FFF2-40B4-BE49-F238E27FC236}">
                <a16:creationId xmlns:a16="http://schemas.microsoft.com/office/drawing/2014/main" id="{F7E46CCE-0535-4E3E-9668-C3EC281E6A5C}"/>
              </a:ext>
            </a:extLst>
          </p:cNvPr>
          <p:cNvSpPr>
            <a:spLocks noGrp="1"/>
          </p:cNvSpPr>
          <p:nvPr>
            <p:ph type="body" sz="quarter" idx="16" hasCustomPrompt="1"/>
          </p:nvPr>
        </p:nvSpPr>
        <p:spPr>
          <a:xfrm>
            <a:off x="5783259" y="1150615"/>
            <a:ext cx="2869035" cy="5214348"/>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6" name="Title 1">
            <a:extLst>
              <a:ext uri="{FF2B5EF4-FFF2-40B4-BE49-F238E27FC236}">
                <a16:creationId xmlns:a16="http://schemas.microsoft.com/office/drawing/2014/main" id="{99316F6E-405A-4A01-9184-79CC1058A91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749459937"/>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yout - 2 rows">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id="{698B7640-2FBE-4B1B-93BB-80CDDCC61492}"/>
              </a:ext>
            </a:extLst>
          </p:cNvPr>
          <p:cNvSpPr>
            <a:spLocks noGrp="1"/>
          </p:cNvSpPr>
          <p:nvPr>
            <p:ph type="body" sz="quarter" idx="15" hasCustomPrompt="1"/>
          </p:nvPr>
        </p:nvSpPr>
        <p:spPr>
          <a:xfrm>
            <a:off x="388801" y="1150619"/>
            <a:ext cx="8263493" cy="2278381"/>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br>
              <a:rPr lang="en-US" dirty="0"/>
            </a:br>
            <a:r>
              <a:rPr lang="en-US" dirty="0"/>
              <a:t>Charts, graphs and graphics can be positioned over the grey box.</a:t>
            </a:r>
            <a:br>
              <a:rPr lang="en-US" dirty="0"/>
            </a:br>
            <a:br>
              <a:rPr lang="en-US" dirty="0"/>
            </a:br>
            <a:br>
              <a:rPr lang="en-US" dirty="0"/>
            </a:br>
            <a:r>
              <a:rPr lang="en-US"/>
              <a:t>Body text</a:t>
            </a:r>
            <a:endParaRPr lang="en-US" dirty="0"/>
          </a:p>
        </p:txBody>
      </p:sp>
      <p:sp>
        <p:nvSpPr>
          <p:cNvPr id="13" name="Text Placeholder 2">
            <a:extLst>
              <a:ext uri="{FF2B5EF4-FFF2-40B4-BE49-F238E27FC236}">
                <a16:creationId xmlns:a16="http://schemas.microsoft.com/office/drawing/2014/main" id="{F7E46CCE-0535-4E3E-9668-C3EC281E6A5C}"/>
              </a:ext>
            </a:extLst>
          </p:cNvPr>
          <p:cNvSpPr>
            <a:spLocks noGrp="1"/>
          </p:cNvSpPr>
          <p:nvPr>
            <p:ph type="body" sz="quarter" idx="16" hasCustomPrompt="1"/>
          </p:nvPr>
        </p:nvSpPr>
        <p:spPr>
          <a:xfrm>
            <a:off x="388801" y="3566179"/>
            <a:ext cx="8263493" cy="2798784"/>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id="{D65438FC-7DE5-43FA-96AA-BA01B74D04BF}"/>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3967204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 blue">
    <p:bg>
      <p:bgPr>
        <a:solidFill>
          <a:schemeClr val="accent1"/>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9FC8E3CA-4735-4448-B024-8A121DADF818}"/>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14" name="Subtitle 2">
            <a:extLst>
              <a:ext uri="{FF2B5EF4-FFF2-40B4-BE49-F238E27FC236}">
                <a16:creationId xmlns:a16="http://schemas.microsoft.com/office/drawing/2014/main" id="{A7A647E4-605B-4961-B4D2-DBA88509304E}"/>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1365598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 orange">
    <p:bg>
      <p:bgPr>
        <a:solidFill>
          <a:schemeClr val="accent4"/>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192859-C46A-4829-96AF-7D408294B889}"/>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D94ECEE5-5A94-4126-92B2-4FA9605C9D9F}"/>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385018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 pink">
    <p:bg>
      <p:bgPr>
        <a:solidFill>
          <a:schemeClr val="accent2"/>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D79BA80-1E7F-4F47-AF07-7A70474A6CD2}"/>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881FAF16-A8F7-4BA6-B2B7-5BF7AFA61EAD}"/>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77944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 turquoise">
    <p:bg>
      <p:bgPr>
        <a:solidFill>
          <a:schemeClr val="accent3"/>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E406321-A4C9-4532-B695-2ECC82CCAE9F}"/>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id="{11A37CB7-C061-4C30-8C0D-36C06AE61161}"/>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938964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 contents 1">
    <p:bg>
      <p:bgRef idx="1001">
        <a:schemeClr val="bg1"/>
      </p:bgRef>
    </p:bg>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id="{E2698E74-DBB1-4C41-81D5-108634391B7E}"/>
              </a:ext>
            </a:extLst>
          </p:cNvPr>
          <p:cNvSpPr>
            <a:spLocks noGrp="1"/>
          </p:cNvSpPr>
          <p:nvPr>
            <p:ph type="body" sz="quarter" idx="11" hasCustomPrompt="1"/>
          </p:nvPr>
        </p:nvSpPr>
        <p:spPr>
          <a:xfrm>
            <a:off x="4232378" y="1176736"/>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01</a:t>
            </a:r>
          </a:p>
        </p:txBody>
      </p:sp>
      <p:sp>
        <p:nvSpPr>
          <p:cNvPr id="7" name="Text Placeholder 31">
            <a:extLst>
              <a:ext uri="{FF2B5EF4-FFF2-40B4-BE49-F238E27FC236}">
                <a16:creationId xmlns:a16="http://schemas.microsoft.com/office/drawing/2014/main" id="{27D262DD-86D2-472F-9233-2CA4C4F3C48D}"/>
              </a:ext>
            </a:extLst>
          </p:cNvPr>
          <p:cNvSpPr>
            <a:spLocks noGrp="1"/>
          </p:cNvSpPr>
          <p:nvPr>
            <p:ph type="body" sz="quarter" idx="12" hasCustomPrompt="1"/>
          </p:nvPr>
        </p:nvSpPr>
        <p:spPr>
          <a:xfrm>
            <a:off x="4772378" y="1176734"/>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8" name="Text Placeholder 31">
            <a:extLst>
              <a:ext uri="{FF2B5EF4-FFF2-40B4-BE49-F238E27FC236}">
                <a16:creationId xmlns:a16="http://schemas.microsoft.com/office/drawing/2014/main" id="{C0A8910E-3E33-41A3-816B-CD71BE1D50DC}"/>
              </a:ext>
            </a:extLst>
          </p:cNvPr>
          <p:cNvSpPr>
            <a:spLocks noGrp="1"/>
          </p:cNvSpPr>
          <p:nvPr>
            <p:ph type="body" sz="quarter" idx="13" hasCustomPrompt="1"/>
          </p:nvPr>
        </p:nvSpPr>
        <p:spPr>
          <a:xfrm>
            <a:off x="4772378" y="1445872"/>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9" name="Text Placeholder 4">
            <a:extLst>
              <a:ext uri="{FF2B5EF4-FFF2-40B4-BE49-F238E27FC236}">
                <a16:creationId xmlns:a16="http://schemas.microsoft.com/office/drawing/2014/main" id="{DC7DBC2F-B4BA-4FA1-AC8F-C1FB5D329C35}"/>
              </a:ext>
            </a:extLst>
          </p:cNvPr>
          <p:cNvSpPr>
            <a:spLocks noGrp="1"/>
          </p:cNvSpPr>
          <p:nvPr>
            <p:ph type="body" sz="quarter" idx="14" hasCustomPrompt="1"/>
          </p:nvPr>
        </p:nvSpPr>
        <p:spPr>
          <a:xfrm>
            <a:off x="4232378" y="187724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02</a:t>
            </a:r>
          </a:p>
        </p:txBody>
      </p:sp>
      <p:sp>
        <p:nvSpPr>
          <p:cNvPr id="10" name="Text Placeholder 31">
            <a:extLst>
              <a:ext uri="{FF2B5EF4-FFF2-40B4-BE49-F238E27FC236}">
                <a16:creationId xmlns:a16="http://schemas.microsoft.com/office/drawing/2014/main" id="{E96BEFDD-99B7-4B7A-A883-501F05DEBEB2}"/>
              </a:ext>
            </a:extLst>
          </p:cNvPr>
          <p:cNvSpPr>
            <a:spLocks noGrp="1"/>
          </p:cNvSpPr>
          <p:nvPr>
            <p:ph type="body" sz="quarter" idx="15" hasCustomPrompt="1"/>
          </p:nvPr>
        </p:nvSpPr>
        <p:spPr>
          <a:xfrm>
            <a:off x="4772378" y="1877241"/>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1" name="Text Placeholder 31">
            <a:extLst>
              <a:ext uri="{FF2B5EF4-FFF2-40B4-BE49-F238E27FC236}">
                <a16:creationId xmlns:a16="http://schemas.microsoft.com/office/drawing/2014/main" id="{8F24DFEC-E082-454B-B5C3-50F1E1DD3224}"/>
              </a:ext>
            </a:extLst>
          </p:cNvPr>
          <p:cNvSpPr>
            <a:spLocks noGrp="1"/>
          </p:cNvSpPr>
          <p:nvPr>
            <p:ph type="body" sz="quarter" idx="16" hasCustomPrompt="1"/>
          </p:nvPr>
        </p:nvSpPr>
        <p:spPr>
          <a:xfrm>
            <a:off x="4772378" y="2146379"/>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2" name="Text Placeholder 4">
            <a:extLst>
              <a:ext uri="{FF2B5EF4-FFF2-40B4-BE49-F238E27FC236}">
                <a16:creationId xmlns:a16="http://schemas.microsoft.com/office/drawing/2014/main" id="{C3A914CD-C11D-48A8-88E1-538FBD109669}"/>
              </a:ext>
            </a:extLst>
          </p:cNvPr>
          <p:cNvSpPr>
            <a:spLocks noGrp="1"/>
          </p:cNvSpPr>
          <p:nvPr>
            <p:ph type="body" sz="quarter" idx="17" hasCustomPrompt="1"/>
          </p:nvPr>
        </p:nvSpPr>
        <p:spPr>
          <a:xfrm>
            <a:off x="4232378" y="2577750"/>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03</a:t>
            </a:r>
          </a:p>
        </p:txBody>
      </p:sp>
      <p:sp>
        <p:nvSpPr>
          <p:cNvPr id="15" name="Text Placeholder 31">
            <a:extLst>
              <a:ext uri="{FF2B5EF4-FFF2-40B4-BE49-F238E27FC236}">
                <a16:creationId xmlns:a16="http://schemas.microsoft.com/office/drawing/2014/main" id="{5E5D34B7-01F5-4524-B815-3E8FD22045B4}"/>
              </a:ext>
            </a:extLst>
          </p:cNvPr>
          <p:cNvSpPr>
            <a:spLocks noGrp="1"/>
          </p:cNvSpPr>
          <p:nvPr>
            <p:ph type="body" sz="quarter" idx="18" hasCustomPrompt="1"/>
          </p:nvPr>
        </p:nvSpPr>
        <p:spPr>
          <a:xfrm>
            <a:off x="4772378" y="2577748"/>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6" name="Text Placeholder 31">
            <a:extLst>
              <a:ext uri="{FF2B5EF4-FFF2-40B4-BE49-F238E27FC236}">
                <a16:creationId xmlns:a16="http://schemas.microsoft.com/office/drawing/2014/main" id="{745E9020-E3D4-4B2E-AF64-3BC2BA80998B}"/>
              </a:ext>
            </a:extLst>
          </p:cNvPr>
          <p:cNvSpPr>
            <a:spLocks noGrp="1"/>
          </p:cNvSpPr>
          <p:nvPr>
            <p:ph type="body" sz="quarter" idx="19" hasCustomPrompt="1"/>
          </p:nvPr>
        </p:nvSpPr>
        <p:spPr>
          <a:xfrm>
            <a:off x="4772378" y="2846886"/>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7" name="Text Placeholder 4">
            <a:extLst>
              <a:ext uri="{FF2B5EF4-FFF2-40B4-BE49-F238E27FC236}">
                <a16:creationId xmlns:a16="http://schemas.microsoft.com/office/drawing/2014/main" id="{6E31EB1E-53F8-4104-A8D0-0BEFB18961C6}"/>
              </a:ext>
            </a:extLst>
          </p:cNvPr>
          <p:cNvSpPr>
            <a:spLocks noGrp="1"/>
          </p:cNvSpPr>
          <p:nvPr>
            <p:ph type="body" sz="quarter" idx="20" hasCustomPrompt="1"/>
          </p:nvPr>
        </p:nvSpPr>
        <p:spPr>
          <a:xfrm>
            <a:off x="4232378" y="3278255"/>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04</a:t>
            </a:r>
          </a:p>
        </p:txBody>
      </p:sp>
      <p:sp>
        <p:nvSpPr>
          <p:cNvPr id="18" name="Text Placeholder 31">
            <a:extLst>
              <a:ext uri="{FF2B5EF4-FFF2-40B4-BE49-F238E27FC236}">
                <a16:creationId xmlns:a16="http://schemas.microsoft.com/office/drawing/2014/main" id="{3DEAAE69-8D81-471C-A294-06DD17336F63}"/>
              </a:ext>
            </a:extLst>
          </p:cNvPr>
          <p:cNvSpPr>
            <a:spLocks noGrp="1"/>
          </p:cNvSpPr>
          <p:nvPr>
            <p:ph type="body" sz="quarter" idx="21" hasCustomPrompt="1"/>
          </p:nvPr>
        </p:nvSpPr>
        <p:spPr>
          <a:xfrm>
            <a:off x="4772378" y="3278255"/>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9" name="Text Placeholder 31">
            <a:extLst>
              <a:ext uri="{FF2B5EF4-FFF2-40B4-BE49-F238E27FC236}">
                <a16:creationId xmlns:a16="http://schemas.microsoft.com/office/drawing/2014/main" id="{01E75DFE-469F-4162-BFD7-0AD3CC0605D3}"/>
              </a:ext>
            </a:extLst>
          </p:cNvPr>
          <p:cNvSpPr>
            <a:spLocks noGrp="1"/>
          </p:cNvSpPr>
          <p:nvPr>
            <p:ph type="body" sz="quarter" idx="22" hasCustomPrompt="1"/>
          </p:nvPr>
        </p:nvSpPr>
        <p:spPr>
          <a:xfrm>
            <a:off x="4772378" y="3547393"/>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0" name="Text Placeholder 4">
            <a:extLst>
              <a:ext uri="{FF2B5EF4-FFF2-40B4-BE49-F238E27FC236}">
                <a16:creationId xmlns:a16="http://schemas.microsoft.com/office/drawing/2014/main" id="{16FACADA-AE0B-4A02-B7FE-F03E903A2008}"/>
              </a:ext>
            </a:extLst>
          </p:cNvPr>
          <p:cNvSpPr>
            <a:spLocks noGrp="1"/>
          </p:cNvSpPr>
          <p:nvPr>
            <p:ph type="body" sz="quarter" idx="23" hasCustomPrompt="1"/>
          </p:nvPr>
        </p:nvSpPr>
        <p:spPr>
          <a:xfrm>
            <a:off x="4232378" y="397876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05</a:t>
            </a:r>
          </a:p>
        </p:txBody>
      </p:sp>
      <p:sp>
        <p:nvSpPr>
          <p:cNvPr id="21" name="Text Placeholder 31">
            <a:extLst>
              <a:ext uri="{FF2B5EF4-FFF2-40B4-BE49-F238E27FC236}">
                <a16:creationId xmlns:a16="http://schemas.microsoft.com/office/drawing/2014/main" id="{1BE90D09-E40F-4E07-8A6C-C34ECB3A0C75}"/>
              </a:ext>
            </a:extLst>
          </p:cNvPr>
          <p:cNvSpPr>
            <a:spLocks noGrp="1"/>
          </p:cNvSpPr>
          <p:nvPr>
            <p:ph type="body" sz="quarter" idx="24" hasCustomPrompt="1"/>
          </p:nvPr>
        </p:nvSpPr>
        <p:spPr>
          <a:xfrm>
            <a:off x="4772378" y="3978762"/>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2" name="Text Placeholder 31">
            <a:extLst>
              <a:ext uri="{FF2B5EF4-FFF2-40B4-BE49-F238E27FC236}">
                <a16:creationId xmlns:a16="http://schemas.microsoft.com/office/drawing/2014/main" id="{E8BCD20F-DF5A-4D1F-AB59-8992CCEB4E71}"/>
              </a:ext>
            </a:extLst>
          </p:cNvPr>
          <p:cNvSpPr>
            <a:spLocks noGrp="1"/>
          </p:cNvSpPr>
          <p:nvPr>
            <p:ph type="body" sz="quarter" idx="25" hasCustomPrompt="1"/>
          </p:nvPr>
        </p:nvSpPr>
        <p:spPr>
          <a:xfrm>
            <a:off x="4772378" y="4247900"/>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3" name="Text Placeholder 4">
            <a:extLst>
              <a:ext uri="{FF2B5EF4-FFF2-40B4-BE49-F238E27FC236}">
                <a16:creationId xmlns:a16="http://schemas.microsoft.com/office/drawing/2014/main" id="{2CA99EFB-8D03-4007-813F-E6174F0308EE}"/>
              </a:ext>
            </a:extLst>
          </p:cNvPr>
          <p:cNvSpPr>
            <a:spLocks noGrp="1"/>
          </p:cNvSpPr>
          <p:nvPr>
            <p:ph type="body" sz="quarter" idx="26" hasCustomPrompt="1"/>
          </p:nvPr>
        </p:nvSpPr>
        <p:spPr>
          <a:xfrm>
            <a:off x="4232378" y="4679271"/>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06</a:t>
            </a:r>
          </a:p>
        </p:txBody>
      </p:sp>
      <p:sp>
        <p:nvSpPr>
          <p:cNvPr id="24" name="Text Placeholder 31">
            <a:extLst>
              <a:ext uri="{FF2B5EF4-FFF2-40B4-BE49-F238E27FC236}">
                <a16:creationId xmlns:a16="http://schemas.microsoft.com/office/drawing/2014/main" id="{75297938-8904-4A58-BECE-919189BAA548}"/>
              </a:ext>
            </a:extLst>
          </p:cNvPr>
          <p:cNvSpPr>
            <a:spLocks noGrp="1"/>
          </p:cNvSpPr>
          <p:nvPr>
            <p:ph type="body" sz="quarter" idx="27" hasCustomPrompt="1"/>
          </p:nvPr>
        </p:nvSpPr>
        <p:spPr>
          <a:xfrm>
            <a:off x="4772378" y="4679269"/>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5" name="Text Placeholder 31">
            <a:extLst>
              <a:ext uri="{FF2B5EF4-FFF2-40B4-BE49-F238E27FC236}">
                <a16:creationId xmlns:a16="http://schemas.microsoft.com/office/drawing/2014/main" id="{EF1B2FF4-CFE5-4357-917A-02669822510A}"/>
              </a:ext>
            </a:extLst>
          </p:cNvPr>
          <p:cNvSpPr>
            <a:spLocks noGrp="1"/>
          </p:cNvSpPr>
          <p:nvPr>
            <p:ph type="body" sz="quarter" idx="28" hasCustomPrompt="1"/>
          </p:nvPr>
        </p:nvSpPr>
        <p:spPr>
          <a:xfrm>
            <a:off x="4772378" y="4948407"/>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3" name="Picture Placeholder 2">
            <a:extLst>
              <a:ext uri="{FF2B5EF4-FFF2-40B4-BE49-F238E27FC236}">
                <a16:creationId xmlns:a16="http://schemas.microsoft.com/office/drawing/2014/main" id="{09ABF0E3-1A7E-434D-B96E-F3343B8E07D9}"/>
              </a:ext>
            </a:extLst>
          </p:cNvPr>
          <p:cNvSpPr>
            <a:spLocks noGrp="1"/>
          </p:cNvSpPr>
          <p:nvPr>
            <p:ph type="pic" sz="quarter" idx="29" hasCustomPrompt="1"/>
          </p:nvPr>
        </p:nvSpPr>
        <p:spPr>
          <a:xfrm>
            <a:off x="0" y="0"/>
            <a:ext cx="3825920" cy="6858000"/>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31" name="Title 1">
            <a:extLst>
              <a:ext uri="{FF2B5EF4-FFF2-40B4-BE49-F238E27FC236}">
                <a16:creationId xmlns:a16="http://schemas.microsoft.com/office/drawing/2014/main" id="{25039EFD-26D4-4EFF-80C8-2DEC577006FA}"/>
              </a:ext>
            </a:extLst>
          </p:cNvPr>
          <p:cNvSpPr>
            <a:spLocks noGrp="1"/>
          </p:cNvSpPr>
          <p:nvPr>
            <p:ph type="ctrTitle" hasCustomPrompt="1"/>
          </p:nvPr>
        </p:nvSpPr>
        <p:spPr>
          <a:xfrm>
            <a:off x="4232378" y="770472"/>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
        <p:nvSpPr>
          <p:cNvPr id="32" name="Slide Number Placeholder 8">
            <a:extLst>
              <a:ext uri="{FF2B5EF4-FFF2-40B4-BE49-F238E27FC236}">
                <a16:creationId xmlns:a16="http://schemas.microsoft.com/office/drawing/2014/main" id="{6FBBA16B-4607-4475-9AA9-35D51BE89C52}"/>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Tree>
    <p:extLst>
      <p:ext uri="{BB962C8B-B14F-4D97-AF65-F5344CB8AC3E}">
        <p14:creationId xmlns:p14="http://schemas.microsoft.com/office/powerpoint/2010/main" val="3144632019"/>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yout - contents 2">
    <p:bg>
      <p:bgRef idx="1001">
        <a:schemeClr val="bg1"/>
      </p:bgRef>
    </p:bg>
    <p:spTree>
      <p:nvGrpSpPr>
        <p:cNvPr id="1" name=""/>
        <p:cNvGrpSpPr/>
        <p:nvPr/>
      </p:nvGrpSpPr>
      <p:grpSpPr>
        <a:xfrm>
          <a:off x="0" y="0"/>
          <a:ext cx="0" cy="0"/>
          <a:chOff x="0" y="0"/>
          <a:chExt cx="0" cy="0"/>
        </a:xfrm>
      </p:grpSpPr>
      <p:sp>
        <p:nvSpPr>
          <p:cNvPr id="29" name="Text Placeholder 9">
            <a:extLst>
              <a:ext uri="{FF2B5EF4-FFF2-40B4-BE49-F238E27FC236}">
                <a16:creationId xmlns:a16="http://schemas.microsoft.com/office/drawing/2014/main" id="{FF9A53DE-293F-4D46-94A3-8EB81742DFCF}"/>
              </a:ext>
            </a:extLst>
          </p:cNvPr>
          <p:cNvSpPr>
            <a:spLocks noGrp="1"/>
          </p:cNvSpPr>
          <p:nvPr>
            <p:ph type="body" sz="quarter" idx="11" hasCustomPrompt="1"/>
          </p:nvPr>
        </p:nvSpPr>
        <p:spPr>
          <a:xfrm>
            <a:off x="432000" y="1079999"/>
            <a:ext cx="8220294" cy="5284967"/>
          </a:xfrm>
          <a:prstGeom prst="rect">
            <a:avLst/>
          </a:prstGeom>
        </p:spPr>
        <p:txBody>
          <a:bodyPr lIns="36000" tIns="36000" rIns="36000" bIns="36000" numCol="2" spcCol="360000"/>
          <a:lstStyle>
            <a:lvl1pPr marL="0" indent="0" algn="l" defTabSz="287993">
              <a:lnSpc>
                <a:spcPts val="1600"/>
              </a:lnSpc>
              <a:buNone/>
              <a:defRPr sz="1200" b="1" baseline="0"/>
            </a:lvl1pPr>
            <a:lvl2pPr algn="l">
              <a:defRPr/>
            </a:lvl2pPr>
            <a:lvl3pPr algn="l">
              <a:defRPr/>
            </a:lvl3pPr>
            <a:lvl4pPr algn="l">
              <a:defRPr/>
            </a:lvl4pPr>
            <a:lvl5pPr algn="l">
              <a:defRPr/>
            </a:lvl5pPr>
          </a:lstStyle>
          <a:p>
            <a:pPr lvl="0"/>
            <a:r>
              <a:rPr lang="en-US" dirty="0"/>
              <a:t>00	Insert contents listing (2 columns)</a:t>
            </a:r>
          </a:p>
        </p:txBody>
      </p:sp>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34" name="Title 1">
            <a:extLst>
              <a:ext uri="{FF2B5EF4-FFF2-40B4-BE49-F238E27FC236}">
                <a16:creationId xmlns:a16="http://schemas.microsoft.com/office/drawing/2014/main" id="{091B7A03-C365-4ED6-962E-93EA096F7A2D}"/>
              </a:ext>
            </a:extLst>
          </p:cNvPr>
          <p:cNvSpPr>
            <a:spLocks noGrp="1"/>
          </p:cNvSpPr>
          <p:nvPr>
            <p:ph type="ctrTitle" hasCustomPrompt="1"/>
          </p:nvPr>
        </p:nvSpPr>
        <p:spPr>
          <a:xfrm>
            <a:off x="432000" y="544317"/>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Tree>
    <p:extLst>
      <p:ext uri="{BB962C8B-B14F-4D97-AF65-F5344CB8AC3E}">
        <p14:creationId xmlns:p14="http://schemas.microsoft.com/office/powerpoint/2010/main" val="7780586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3" name="Title 1">
            <a:extLst>
              <a:ext uri="{FF2B5EF4-FFF2-40B4-BE49-F238E27FC236}">
                <a16:creationId xmlns:a16="http://schemas.microsoft.com/office/drawing/2014/main" id="{56ABEA7B-7448-4E43-A7A4-3421CD2E272B}"/>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7" name="Content Placeholder 2">
            <a:extLst>
              <a:ext uri="{FF2B5EF4-FFF2-40B4-BE49-F238E27FC236}">
                <a16:creationId xmlns:a16="http://schemas.microsoft.com/office/drawing/2014/main" id="{FDA22121-4331-41E2-B269-75755B804956}"/>
              </a:ext>
            </a:extLst>
          </p:cNvPr>
          <p:cNvSpPr>
            <a:spLocks noGrp="1"/>
          </p:cNvSpPr>
          <p:nvPr>
            <p:ph idx="1" hasCustomPrompt="1"/>
          </p:nvPr>
        </p:nvSpPr>
        <p:spPr>
          <a:xfrm>
            <a:off x="388801" y="1150618"/>
            <a:ext cx="8263493" cy="5214348"/>
          </a:xfrm>
          <a:prstGeom prst="rect">
            <a:avLst/>
          </a:prstGeom>
        </p:spPr>
        <p:txBody>
          <a:bodyPr lIns="36000" tIns="36000" rIns="36000" bIns="36000"/>
          <a:lstStyle>
            <a:lvl1pPr marL="0" indent="0">
              <a:buNone/>
              <a:defRPr sz="1200"/>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dirty="0"/>
              <a:t>Body text</a:t>
            </a:r>
          </a:p>
        </p:txBody>
      </p:sp>
    </p:spTree>
    <p:extLst>
      <p:ext uri="{BB962C8B-B14F-4D97-AF65-F5344CB8AC3E}">
        <p14:creationId xmlns:p14="http://schemas.microsoft.com/office/powerpoint/2010/main" val="302745139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 just an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id="{D7627B42-6398-42C1-94CA-C124AC35B2F5}"/>
              </a:ext>
            </a:extLst>
          </p:cNvPr>
          <p:cNvSpPr>
            <a:spLocks noGrp="1"/>
          </p:cNvSpPr>
          <p:nvPr>
            <p:ph type="pic" sz="quarter" idx="14" hasCustomPrompt="1"/>
          </p:nvPr>
        </p:nvSpPr>
        <p:spPr>
          <a:xfrm>
            <a:off x="388601" y="1150618"/>
            <a:ext cx="8263493"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7" name="Title 1">
            <a:extLst>
              <a:ext uri="{FF2B5EF4-FFF2-40B4-BE49-F238E27FC236}">
                <a16:creationId xmlns:a16="http://schemas.microsoft.com/office/drawing/2014/main" id="{4A7B25A5-6B91-4CE2-93B8-754812DA0292}"/>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49448956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3.png"/><Relationship Id="rId5" Type="http://schemas.openxmlformats.org/officeDocument/2006/relationships/slideLayout" Target="../slideLayouts/slideLayout10.xml"/><Relationship Id="rId10" Type="http://schemas.openxmlformats.org/officeDocument/2006/relationships/theme" Target="../theme/theme3.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085701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C850A13-8E99-49E2-9165-C76685B082C7}"/>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061342" y="226559"/>
            <a:ext cx="838348" cy="573541"/>
          </a:xfrm>
          <a:prstGeom prst="rect">
            <a:avLst/>
          </a:prstGeom>
        </p:spPr>
      </p:pic>
    </p:spTree>
    <p:extLst>
      <p:ext uri="{BB962C8B-B14F-4D97-AF65-F5344CB8AC3E}">
        <p14:creationId xmlns:p14="http://schemas.microsoft.com/office/powerpoint/2010/main" val="420199727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3ED99F8-E22C-4D15-85F7-8D466F90469F}"/>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8093932" y="200297"/>
            <a:ext cx="812841" cy="558826"/>
          </a:xfrm>
          <a:prstGeom prst="rect">
            <a:avLst/>
          </a:prstGeom>
        </p:spPr>
      </p:pic>
    </p:spTree>
    <p:extLst>
      <p:ext uri="{BB962C8B-B14F-4D97-AF65-F5344CB8AC3E}">
        <p14:creationId xmlns:p14="http://schemas.microsoft.com/office/powerpoint/2010/main" val="401986177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1" r:id="rId3"/>
    <p:sldLayoutId id="2147483672" r:id="rId4"/>
    <p:sldLayoutId id="2147483670" r:id="rId5"/>
    <p:sldLayoutId id="2147483673" r:id="rId6"/>
    <p:sldLayoutId id="2147483674" r:id="rId7"/>
    <p:sldLayoutId id="2147483675" r:id="rId8"/>
    <p:sldLayoutId id="2147483676"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D35A2-212B-4253-8D50-FD1945F2BFB6}"/>
              </a:ext>
            </a:extLst>
          </p:cNvPr>
          <p:cNvSpPr>
            <a:spLocks noGrp="1"/>
          </p:cNvSpPr>
          <p:nvPr>
            <p:ph type="ctrTitle"/>
          </p:nvPr>
        </p:nvSpPr>
        <p:spPr>
          <a:xfrm>
            <a:off x="515861" y="2930402"/>
            <a:ext cx="7920773" cy="1495794"/>
          </a:xfrm>
        </p:spPr>
        <p:txBody>
          <a:bodyPr/>
          <a:lstStyle/>
          <a:p>
            <a:r>
              <a:rPr lang="en-GB" dirty="0"/>
              <a:t>REMOTE SIGHTED HELPER SUPPORT FOR VISUALLY IMPAIRED STUDENTS</a:t>
            </a:r>
          </a:p>
        </p:txBody>
      </p:sp>
      <p:sp>
        <p:nvSpPr>
          <p:cNvPr id="3" name="Subtitle 2">
            <a:extLst>
              <a:ext uri="{FF2B5EF4-FFF2-40B4-BE49-F238E27FC236}">
                <a16:creationId xmlns:a16="http://schemas.microsoft.com/office/drawing/2014/main" id="{0BD11A33-AC46-4B11-BB79-1093594918F3}"/>
              </a:ext>
            </a:extLst>
          </p:cNvPr>
          <p:cNvSpPr>
            <a:spLocks noGrp="1"/>
          </p:cNvSpPr>
          <p:nvPr>
            <p:ph type="subTitle" idx="1"/>
          </p:nvPr>
        </p:nvSpPr>
        <p:spPr>
          <a:xfrm>
            <a:off x="515861" y="4553843"/>
            <a:ext cx="7920774" cy="1004378"/>
          </a:xfrm>
        </p:spPr>
        <p:txBody>
          <a:bodyPr/>
          <a:lstStyle/>
          <a:p>
            <a:r>
              <a:rPr lang="en-GB" dirty="0"/>
              <a:t>Richard Walker, </a:t>
            </a:r>
            <a:r>
              <a:rPr lang="en-GB"/>
              <a:t>Christine Gardner and Sarah Mattingly</a:t>
            </a:r>
            <a:endParaRPr lang="en-GB" dirty="0"/>
          </a:p>
          <a:p>
            <a:endParaRPr lang="en-GB" dirty="0"/>
          </a:p>
          <a:p>
            <a:endParaRPr lang="en-GB"/>
          </a:p>
        </p:txBody>
      </p:sp>
    </p:spTree>
    <p:extLst>
      <p:ext uri="{BB962C8B-B14F-4D97-AF65-F5344CB8AC3E}">
        <p14:creationId xmlns:p14="http://schemas.microsoft.com/office/powerpoint/2010/main" val="2656156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B98C6E-655C-4061-B666-FEF5384F155C}"/>
              </a:ext>
            </a:extLst>
          </p:cNvPr>
          <p:cNvSpPr>
            <a:spLocks noGrp="1"/>
          </p:cNvSpPr>
          <p:nvPr>
            <p:ph type="ctrTitle"/>
          </p:nvPr>
        </p:nvSpPr>
        <p:spPr>
          <a:xfrm>
            <a:off x="634885" y="631710"/>
            <a:ext cx="5400000" cy="498598"/>
          </a:xfrm>
        </p:spPr>
        <p:txBody>
          <a:bodyPr/>
          <a:lstStyle/>
          <a:p>
            <a:r>
              <a:rPr lang="en-GB"/>
              <a:t>FOLLOW UPS</a:t>
            </a:r>
          </a:p>
        </p:txBody>
      </p:sp>
      <p:sp>
        <p:nvSpPr>
          <p:cNvPr id="5" name="Subtitle 4">
            <a:extLst>
              <a:ext uri="{FF2B5EF4-FFF2-40B4-BE49-F238E27FC236}">
                <a16:creationId xmlns:a16="http://schemas.microsoft.com/office/drawing/2014/main" id="{CB08133F-C5C8-435B-9687-C2F7B5411C03}"/>
              </a:ext>
            </a:extLst>
          </p:cNvPr>
          <p:cNvSpPr>
            <a:spLocks noGrp="1"/>
          </p:cNvSpPr>
          <p:nvPr>
            <p:ph type="subTitle" idx="1"/>
          </p:nvPr>
        </p:nvSpPr>
        <p:spPr>
          <a:xfrm>
            <a:off x="634885" y="1238008"/>
            <a:ext cx="5400000" cy="4238083"/>
          </a:xfrm>
        </p:spPr>
        <p:txBody>
          <a:bodyPr/>
          <a:lstStyle/>
          <a:p>
            <a:r>
              <a:rPr lang="en-GB"/>
              <a:t>The students in the study all passed TM111 successfuly and have progressed to other modules.</a:t>
            </a:r>
          </a:p>
          <a:p>
            <a:endParaRPr lang="en-GB"/>
          </a:p>
          <a:p>
            <a:r>
              <a:rPr lang="en-GB"/>
              <a:t>The following presentation of TM111 only had a single student that needed the same form of RS support and this was provided by the same RS helper, who was by then well-versed in what was required. Longer term other helpers will be involved and we will use a synopsis of our findings when briefing them.</a:t>
            </a:r>
          </a:p>
          <a:p>
            <a:endParaRPr lang="en-GB"/>
          </a:p>
          <a:p>
            <a:r>
              <a:rPr lang="en-GB"/>
              <a:t>We have been encouraged to submit a proposal for a second study of good practice in RS support for VI students, not just in computing but in other STEM areas, for example molecular modelling.</a:t>
            </a:r>
          </a:p>
          <a:p>
            <a:endParaRPr lang="en-GB" b="1"/>
          </a:p>
          <a:p>
            <a:r>
              <a:rPr lang="en-GB"/>
              <a:t> </a:t>
            </a:r>
          </a:p>
        </p:txBody>
      </p:sp>
    </p:spTree>
    <p:extLst>
      <p:ext uri="{BB962C8B-B14F-4D97-AF65-F5344CB8AC3E}">
        <p14:creationId xmlns:p14="http://schemas.microsoft.com/office/powerpoint/2010/main" val="3016367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B98C6E-655C-4061-B666-FEF5384F155C}"/>
              </a:ext>
            </a:extLst>
          </p:cNvPr>
          <p:cNvSpPr>
            <a:spLocks noGrp="1"/>
          </p:cNvSpPr>
          <p:nvPr>
            <p:ph type="ctrTitle"/>
          </p:nvPr>
        </p:nvSpPr>
        <p:spPr>
          <a:xfrm>
            <a:off x="634885" y="631710"/>
            <a:ext cx="5400000" cy="498598"/>
          </a:xfrm>
        </p:spPr>
        <p:txBody>
          <a:bodyPr/>
          <a:lstStyle/>
          <a:p>
            <a:r>
              <a:rPr lang="en-GB"/>
              <a:t>OUR REPORT</a:t>
            </a:r>
          </a:p>
        </p:txBody>
      </p:sp>
      <p:sp>
        <p:nvSpPr>
          <p:cNvPr id="5" name="Subtitle 4">
            <a:extLst>
              <a:ext uri="{FF2B5EF4-FFF2-40B4-BE49-F238E27FC236}">
                <a16:creationId xmlns:a16="http://schemas.microsoft.com/office/drawing/2014/main" id="{CB08133F-C5C8-435B-9687-C2F7B5411C03}"/>
              </a:ext>
            </a:extLst>
          </p:cNvPr>
          <p:cNvSpPr>
            <a:spLocks noGrp="1"/>
          </p:cNvSpPr>
          <p:nvPr>
            <p:ph type="subTitle" idx="1"/>
          </p:nvPr>
        </p:nvSpPr>
        <p:spPr>
          <a:xfrm>
            <a:off x="634885" y="1238008"/>
            <a:ext cx="5400000" cy="2991588"/>
          </a:xfrm>
        </p:spPr>
        <p:txBody>
          <a:bodyPr/>
          <a:lstStyle/>
          <a:p>
            <a:r>
              <a:rPr lang="en-GB" i="1"/>
              <a:t>Remote sighted helper support for visually impaired students: exploring good practice: Stage 1</a:t>
            </a:r>
          </a:p>
          <a:p>
            <a:endParaRPr lang="en-GB"/>
          </a:p>
          <a:p>
            <a:r>
              <a:rPr lang="en-GB"/>
              <a:t>Available from the eSTEem web site</a:t>
            </a:r>
          </a:p>
          <a:p>
            <a:endParaRPr lang="en-GB"/>
          </a:p>
          <a:p>
            <a:r>
              <a:rPr lang="en-GB"/>
              <a:t>We have recently completed an impact assessment which will feed into an external-facing report that looks at a number of case studies relating to scholarship of teaching and learning in the School of Computing and Communications.  </a:t>
            </a:r>
          </a:p>
          <a:p>
            <a:endParaRPr lang="en-GB" b="1"/>
          </a:p>
          <a:p>
            <a:r>
              <a:rPr lang="en-GB"/>
              <a:t> </a:t>
            </a:r>
          </a:p>
        </p:txBody>
      </p:sp>
    </p:spTree>
    <p:extLst>
      <p:ext uri="{BB962C8B-B14F-4D97-AF65-F5344CB8AC3E}">
        <p14:creationId xmlns:p14="http://schemas.microsoft.com/office/powerpoint/2010/main" val="2159272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D8A04-935C-4320-8757-9C02B0901F56}"/>
              </a:ext>
            </a:extLst>
          </p:cNvPr>
          <p:cNvSpPr>
            <a:spLocks noGrp="1"/>
          </p:cNvSpPr>
          <p:nvPr>
            <p:ph type="ctrTitle"/>
          </p:nvPr>
        </p:nvSpPr>
        <p:spPr>
          <a:xfrm>
            <a:off x="515861" y="3179701"/>
            <a:ext cx="7920773" cy="498598"/>
          </a:xfrm>
        </p:spPr>
        <p:txBody>
          <a:bodyPr/>
          <a:lstStyle/>
          <a:p>
            <a:pPr algn="ctr"/>
            <a:r>
              <a:rPr lang="en-GB" dirty="0"/>
              <a:t>THANK YOU AND QUESTIONS</a:t>
            </a:r>
          </a:p>
        </p:txBody>
      </p:sp>
    </p:spTree>
    <p:extLst>
      <p:ext uri="{BB962C8B-B14F-4D97-AF65-F5344CB8AC3E}">
        <p14:creationId xmlns:p14="http://schemas.microsoft.com/office/powerpoint/2010/main" val="112620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B98C6E-655C-4061-B666-FEF5384F155C}"/>
              </a:ext>
            </a:extLst>
          </p:cNvPr>
          <p:cNvSpPr>
            <a:spLocks noGrp="1"/>
          </p:cNvSpPr>
          <p:nvPr>
            <p:ph type="ctrTitle"/>
          </p:nvPr>
        </p:nvSpPr>
        <p:spPr>
          <a:xfrm>
            <a:off x="634885" y="631710"/>
            <a:ext cx="5400000" cy="498598"/>
          </a:xfrm>
        </p:spPr>
        <p:txBody>
          <a:bodyPr/>
          <a:lstStyle/>
          <a:p>
            <a:r>
              <a:rPr lang="en-GB"/>
              <a:t>Context</a:t>
            </a:r>
          </a:p>
        </p:txBody>
      </p:sp>
      <p:sp>
        <p:nvSpPr>
          <p:cNvPr id="5" name="Subtitle 4">
            <a:extLst>
              <a:ext uri="{FF2B5EF4-FFF2-40B4-BE49-F238E27FC236}">
                <a16:creationId xmlns:a16="http://schemas.microsoft.com/office/drawing/2014/main" id="{CB08133F-C5C8-435B-9687-C2F7B5411C03}"/>
              </a:ext>
            </a:extLst>
          </p:cNvPr>
          <p:cNvSpPr>
            <a:spLocks noGrp="1"/>
          </p:cNvSpPr>
          <p:nvPr>
            <p:ph type="subTitle" idx="1"/>
          </p:nvPr>
        </p:nvSpPr>
        <p:spPr>
          <a:xfrm>
            <a:off x="634885" y="1525685"/>
            <a:ext cx="5400000" cy="1381902"/>
          </a:xfrm>
        </p:spPr>
        <p:txBody>
          <a:bodyPr/>
          <a:lstStyle/>
          <a:p>
            <a:r>
              <a:rPr lang="en-GB"/>
              <a:t>Entry level computing module TM111 uses a drag and drop programming environment. Novices can get going quickly and produce attractive programs without being frustrated by syntax errors, because blocks will only fit together in valid combinations.</a:t>
            </a:r>
          </a:p>
          <a:p>
            <a:endParaRPr lang="en-GB"/>
          </a:p>
        </p:txBody>
      </p:sp>
    </p:spTree>
    <p:extLst>
      <p:ext uri="{BB962C8B-B14F-4D97-AF65-F5344CB8AC3E}">
        <p14:creationId xmlns:p14="http://schemas.microsoft.com/office/powerpoint/2010/main" val="2383433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B1BC413-44DE-2D40-9834-0949F476C1AB}"/>
              </a:ext>
            </a:extLst>
          </p:cNvPr>
          <p:cNvPicPr>
            <a:picLocks noChangeAspect="1"/>
          </p:cNvPicPr>
          <p:nvPr/>
        </p:nvPicPr>
        <p:blipFill>
          <a:blip r:embed="rId2"/>
          <a:stretch>
            <a:fillRect/>
          </a:stretch>
        </p:blipFill>
        <p:spPr>
          <a:xfrm>
            <a:off x="0" y="0"/>
            <a:ext cx="9144000" cy="7054453"/>
          </a:xfrm>
          <a:prstGeom prst="rect">
            <a:avLst/>
          </a:prstGeom>
        </p:spPr>
      </p:pic>
    </p:spTree>
    <p:extLst>
      <p:ext uri="{BB962C8B-B14F-4D97-AF65-F5344CB8AC3E}">
        <p14:creationId xmlns:p14="http://schemas.microsoft.com/office/powerpoint/2010/main" val="2827040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CB08133F-C5C8-435B-9687-C2F7B5411C03}"/>
              </a:ext>
            </a:extLst>
          </p:cNvPr>
          <p:cNvSpPr>
            <a:spLocks noGrp="1"/>
          </p:cNvSpPr>
          <p:nvPr>
            <p:ph type="subTitle" idx="1"/>
          </p:nvPr>
        </p:nvSpPr>
        <p:spPr>
          <a:xfrm>
            <a:off x="634885" y="1525685"/>
            <a:ext cx="5400000" cy="3739485"/>
          </a:xfrm>
        </p:spPr>
        <p:txBody>
          <a:bodyPr/>
          <a:lstStyle/>
          <a:p>
            <a:r>
              <a:rPr lang="en-GB"/>
              <a:t>Such a visual programming environment is inaccessible to students who are visually impaired (VI) and they need sighted help to manipulate the blocks and report the results of running the program.</a:t>
            </a:r>
          </a:p>
          <a:p>
            <a:endParaRPr lang="en-GB"/>
          </a:p>
          <a:p>
            <a:r>
              <a:rPr lang="en-GB"/>
              <a:t>In normal times this would be given by a non-medical helper physically present alongside the student. During the Covid-19 pandemic an alternative support method was needed and the TM111 Module team took emergency steps to provide remote sighted (RS) help, via online communications, for several VI students, who were all assisted by the same RS helper.</a:t>
            </a:r>
          </a:p>
          <a:p>
            <a:endParaRPr lang="en-GB"/>
          </a:p>
          <a:p>
            <a:endParaRPr lang="en-GB"/>
          </a:p>
        </p:txBody>
      </p:sp>
    </p:spTree>
    <p:extLst>
      <p:ext uri="{BB962C8B-B14F-4D97-AF65-F5344CB8AC3E}">
        <p14:creationId xmlns:p14="http://schemas.microsoft.com/office/powerpoint/2010/main" val="3076560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B98C6E-655C-4061-B666-FEF5384F155C}"/>
              </a:ext>
            </a:extLst>
          </p:cNvPr>
          <p:cNvSpPr>
            <a:spLocks noGrp="1"/>
          </p:cNvSpPr>
          <p:nvPr>
            <p:ph type="ctrTitle"/>
          </p:nvPr>
        </p:nvSpPr>
        <p:spPr>
          <a:xfrm>
            <a:off x="634885" y="631710"/>
            <a:ext cx="5400000" cy="498598"/>
          </a:xfrm>
        </p:spPr>
        <p:txBody>
          <a:bodyPr/>
          <a:lstStyle/>
          <a:p>
            <a:r>
              <a:rPr lang="en-GB"/>
              <a:t>PROJECT</a:t>
            </a:r>
          </a:p>
        </p:txBody>
      </p:sp>
      <p:sp>
        <p:nvSpPr>
          <p:cNvPr id="5" name="Subtitle 4">
            <a:extLst>
              <a:ext uri="{FF2B5EF4-FFF2-40B4-BE49-F238E27FC236}">
                <a16:creationId xmlns:a16="http://schemas.microsoft.com/office/drawing/2014/main" id="{CB08133F-C5C8-435B-9687-C2F7B5411C03}"/>
              </a:ext>
            </a:extLst>
          </p:cNvPr>
          <p:cNvSpPr>
            <a:spLocks noGrp="1"/>
          </p:cNvSpPr>
          <p:nvPr>
            <p:ph type="subTitle" idx="1"/>
          </p:nvPr>
        </p:nvSpPr>
        <p:spPr>
          <a:xfrm>
            <a:off x="634885" y="1525685"/>
            <a:ext cx="5400000" cy="3490186"/>
          </a:xfrm>
        </p:spPr>
        <p:txBody>
          <a:bodyPr/>
          <a:lstStyle/>
          <a:p>
            <a:r>
              <a:rPr lang="en-GB"/>
              <a:t>The situation provided a unique opportunity to study how RS helper – VI student collaboration works and to investigate a number of questions, such as:</a:t>
            </a:r>
          </a:p>
          <a:p>
            <a:endParaRPr lang="en-GB"/>
          </a:p>
          <a:p>
            <a:pPr marL="285750" lvl="0" indent="-285750">
              <a:buFont typeface="Arial" panose="020B0604020202020204" pitchFamily="34" charset="0"/>
              <a:buChar char="•"/>
            </a:pPr>
            <a:r>
              <a:rPr lang="en-GB"/>
              <a:t>How can the particular requirements and study preferences of the VI individual be incorporated?</a:t>
            </a:r>
          </a:p>
          <a:p>
            <a:pPr marL="285750" lvl="0" indent="-285750">
              <a:buFont typeface="Arial" panose="020B0604020202020204" pitchFamily="34" charset="0"/>
              <a:buChar char="•"/>
            </a:pPr>
            <a:endParaRPr lang="en-GB"/>
          </a:p>
          <a:p>
            <a:pPr marL="285750" lvl="0" indent="-285750">
              <a:buFont typeface="Arial" panose="020B0604020202020204" pitchFamily="34" charset="0"/>
              <a:buChar char="•"/>
            </a:pPr>
            <a:r>
              <a:rPr lang="en-GB"/>
              <a:t>What challenges are faced by each party?</a:t>
            </a:r>
          </a:p>
          <a:p>
            <a:pPr marL="285750" lvl="0" indent="-285750">
              <a:buFont typeface="Arial" panose="020B0604020202020204" pitchFamily="34" charset="0"/>
              <a:buChar char="•"/>
            </a:pPr>
            <a:endParaRPr lang="en-GB"/>
          </a:p>
          <a:p>
            <a:pPr marL="285750" lvl="0" indent="-285750">
              <a:buFont typeface="Arial" panose="020B0604020202020204" pitchFamily="34" charset="0"/>
              <a:buChar char="•"/>
            </a:pPr>
            <a:r>
              <a:rPr lang="en-GB"/>
              <a:t>What strategies does each follow?</a:t>
            </a:r>
          </a:p>
          <a:p>
            <a:pPr marL="285750" lvl="0" indent="-285750">
              <a:buFont typeface="Arial" panose="020B0604020202020204" pitchFamily="34" charset="0"/>
              <a:buChar char="•"/>
            </a:pPr>
            <a:endParaRPr lang="en-GB"/>
          </a:p>
          <a:p>
            <a:pPr marL="285750" lvl="0" indent="-285750">
              <a:buFont typeface="Arial" panose="020B0604020202020204" pitchFamily="34" charset="0"/>
              <a:buChar char="•"/>
            </a:pPr>
            <a:r>
              <a:rPr lang="en-GB"/>
              <a:t>What communication technologies are useful and what are the best ways of using them?</a:t>
            </a:r>
          </a:p>
          <a:p>
            <a:endParaRPr lang="en-GB"/>
          </a:p>
        </p:txBody>
      </p:sp>
    </p:spTree>
    <p:extLst>
      <p:ext uri="{BB962C8B-B14F-4D97-AF65-F5344CB8AC3E}">
        <p14:creationId xmlns:p14="http://schemas.microsoft.com/office/powerpoint/2010/main" val="3272976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B98C6E-655C-4061-B666-FEF5384F155C}"/>
              </a:ext>
            </a:extLst>
          </p:cNvPr>
          <p:cNvSpPr>
            <a:spLocks noGrp="1"/>
          </p:cNvSpPr>
          <p:nvPr>
            <p:ph type="ctrTitle"/>
          </p:nvPr>
        </p:nvSpPr>
        <p:spPr>
          <a:xfrm>
            <a:off x="634885" y="631710"/>
            <a:ext cx="5400000" cy="498598"/>
          </a:xfrm>
        </p:spPr>
        <p:txBody>
          <a:bodyPr/>
          <a:lstStyle/>
          <a:p>
            <a:r>
              <a:rPr lang="en-GB"/>
              <a:t>METHOD</a:t>
            </a:r>
          </a:p>
        </p:txBody>
      </p:sp>
      <p:sp>
        <p:nvSpPr>
          <p:cNvPr id="5" name="Subtitle 4">
            <a:extLst>
              <a:ext uri="{FF2B5EF4-FFF2-40B4-BE49-F238E27FC236}">
                <a16:creationId xmlns:a16="http://schemas.microsoft.com/office/drawing/2014/main" id="{CB08133F-C5C8-435B-9687-C2F7B5411C03}"/>
              </a:ext>
            </a:extLst>
          </p:cNvPr>
          <p:cNvSpPr>
            <a:spLocks noGrp="1"/>
          </p:cNvSpPr>
          <p:nvPr>
            <p:ph type="subTitle" idx="1"/>
          </p:nvPr>
        </p:nvSpPr>
        <p:spPr>
          <a:xfrm>
            <a:off x="634885" y="1525685"/>
            <a:ext cx="5400000" cy="2991588"/>
          </a:xfrm>
        </p:spPr>
        <p:txBody>
          <a:bodyPr/>
          <a:lstStyle/>
          <a:p>
            <a:r>
              <a:rPr lang="en-GB"/>
              <a:t>Via an agency a RS helper was recruited and briefed by a member of the project team, who then liaised with the helper on a weekly basis for the durtation of the block where the students were learning programming.</a:t>
            </a:r>
          </a:p>
          <a:p>
            <a:endParaRPr lang="en-GB"/>
          </a:p>
          <a:p>
            <a:r>
              <a:rPr lang="en-GB"/>
              <a:t>Once tne students had completed this part of the module we conducted a short telephone/online interview with each of them. We also debriefed the RS helper in detail, and collected feedback from the ALs who tutored those students.</a:t>
            </a:r>
          </a:p>
          <a:p>
            <a:endParaRPr lang="en-GB"/>
          </a:p>
        </p:txBody>
      </p:sp>
    </p:spTree>
    <p:extLst>
      <p:ext uri="{BB962C8B-B14F-4D97-AF65-F5344CB8AC3E}">
        <p14:creationId xmlns:p14="http://schemas.microsoft.com/office/powerpoint/2010/main" val="1231376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B98C6E-655C-4061-B666-FEF5384F155C}"/>
              </a:ext>
            </a:extLst>
          </p:cNvPr>
          <p:cNvSpPr>
            <a:spLocks noGrp="1"/>
          </p:cNvSpPr>
          <p:nvPr>
            <p:ph type="ctrTitle"/>
          </p:nvPr>
        </p:nvSpPr>
        <p:spPr>
          <a:xfrm>
            <a:off x="634885" y="631710"/>
            <a:ext cx="5400000" cy="498598"/>
          </a:xfrm>
        </p:spPr>
        <p:txBody>
          <a:bodyPr/>
          <a:lstStyle/>
          <a:p>
            <a:r>
              <a:rPr lang="en-GB"/>
              <a:t>OUTPUTS</a:t>
            </a:r>
          </a:p>
        </p:txBody>
      </p:sp>
      <p:sp>
        <p:nvSpPr>
          <p:cNvPr id="5" name="Subtitle 4">
            <a:extLst>
              <a:ext uri="{FF2B5EF4-FFF2-40B4-BE49-F238E27FC236}">
                <a16:creationId xmlns:a16="http://schemas.microsoft.com/office/drawing/2014/main" id="{CB08133F-C5C8-435B-9687-C2F7B5411C03}"/>
              </a:ext>
            </a:extLst>
          </p:cNvPr>
          <p:cNvSpPr>
            <a:spLocks noGrp="1"/>
          </p:cNvSpPr>
          <p:nvPr>
            <p:ph type="subTitle" idx="1"/>
          </p:nvPr>
        </p:nvSpPr>
        <p:spPr>
          <a:xfrm>
            <a:off x="634885" y="1238008"/>
            <a:ext cx="5400000" cy="3739485"/>
          </a:xfrm>
        </p:spPr>
        <p:txBody>
          <a:bodyPr/>
          <a:lstStyle/>
          <a:p>
            <a:pPr marL="342900" indent="-342900">
              <a:buFont typeface="+mj-lt"/>
              <a:buAutoNum type="arabicPeriod"/>
            </a:pPr>
            <a:r>
              <a:rPr lang="en-GB"/>
              <a:t>As a result of the study we made three TM111 specific recommendations to the module team</a:t>
            </a:r>
          </a:p>
          <a:p>
            <a:pPr marL="342900" indent="-342900">
              <a:buFont typeface="+mj-lt"/>
              <a:buAutoNum type="arabicPeriod"/>
            </a:pPr>
            <a:endParaRPr lang="en-GB"/>
          </a:p>
          <a:p>
            <a:pPr marL="285750" indent="-285750">
              <a:buFont typeface="Arial" panose="020B0604020202020204" pitchFamily="34" charset="0"/>
              <a:buChar char="•"/>
            </a:pPr>
            <a:r>
              <a:rPr lang="en-GB"/>
              <a:t>To provide a comprehensive list of the OUBuild code blocks in textual form via the module website</a:t>
            </a:r>
          </a:p>
          <a:p>
            <a:pPr marL="285750" indent="-285750">
              <a:buFont typeface="Arial" panose="020B0604020202020204" pitchFamily="34" charset="0"/>
              <a:buChar char="•"/>
            </a:pPr>
            <a:endParaRPr lang="en-GB"/>
          </a:p>
          <a:p>
            <a:pPr marL="285750" indent="-285750">
              <a:buFont typeface="Arial" panose="020B0604020202020204" pitchFamily="34" charset="0"/>
              <a:buChar char="•"/>
            </a:pPr>
            <a:r>
              <a:rPr lang="en-GB"/>
              <a:t>To provide textual descriptions of starter projects in TMA02</a:t>
            </a:r>
          </a:p>
          <a:p>
            <a:pPr marL="285750" indent="-285750">
              <a:buFont typeface="Arial" panose="020B0604020202020204" pitchFamily="34" charset="0"/>
              <a:buChar char="•"/>
            </a:pPr>
            <a:endParaRPr lang="en-GB"/>
          </a:p>
          <a:p>
            <a:pPr marL="285750" indent="-285750">
              <a:buFont typeface="Arial" panose="020B0604020202020204" pitchFamily="34" charset="0"/>
              <a:buChar char="•"/>
            </a:pPr>
            <a:r>
              <a:rPr lang="en-GB"/>
              <a:t>To embed video resources within the website. </a:t>
            </a:r>
          </a:p>
          <a:p>
            <a:endParaRPr lang="en-GB"/>
          </a:p>
          <a:p>
            <a:r>
              <a:rPr lang="en-GB"/>
              <a:t>These suggestions, which stemmed directly from requests made by the VI students in the study, have all been implemented.</a:t>
            </a:r>
          </a:p>
          <a:p>
            <a:endParaRPr lang="en-GB"/>
          </a:p>
        </p:txBody>
      </p:sp>
    </p:spTree>
    <p:extLst>
      <p:ext uri="{BB962C8B-B14F-4D97-AF65-F5344CB8AC3E}">
        <p14:creationId xmlns:p14="http://schemas.microsoft.com/office/powerpoint/2010/main" val="131613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B98C6E-655C-4061-B666-FEF5384F155C}"/>
              </a:ext>
            </a:extLst>
          </p:cNvPr>
          <p:cNvSpPr>
            <a:spLocks noGrp="1"/>
          </p:cNvSpPr>
          <p:nvPr>
            <p:ph type="ctrTitle"/>
          </p:nvPr>
        </p:nvSpPr>
        <p:spPr>
          <a:xfrm>
            <a:off x="634885" y="631710"/>
            <a:ext cx="5400000" cy="498598"/>
          </a:xfrm>
        </p:spPr>
        <p:txBody>
          <a:bodyPr/>
          <a:lstStyle/>
          <a:p>
            <a:r>
              <a:rPr lang="en-GB"/>
              <a:t>OUTPUTS</a:t>
            </a:r>
          </a:p>
        </p:txBody>
      </p:sp>
      <p:sp>
        <p:nvSpPr>
          <p:cNvPr id="5" name="Subtitle 4">
            <a:extLst>
              <a:ext uri="{FF2B5EF4-FFF2-40B4-BE49-F238E27FC236}">
                <a16:creationId xmlns:a16="http://schemas.microsoft.com/office/drawing/2014/main" id="{CB08133F-C5C8-435B-9687-C2F7B5411C03}"/>
              </a:ext>
            </a:extLst>
          </p:cNvPr>
          <p:cNvSpPr>
            <a:spLocks noGrp="1"/>
          </p:cNvSpPr>
          <p:nvPr>
            <p:ph type="subTitle" idx="1"/>
          </p:nvPr>
        </p:nvSpPr>
        <p:spPr>
          <a:xfrm>
            <a:off x="634885" y="1238008"/>
            <a:ext cx="5400000" cy="2243691"/>
          </a:xfrm>
        </p:spPr>
        <p:txBody>
          <a:bodyPr/>
          <a:lstStyle/>
          <a:p>
            <a:r>
              <a:rPr lang="en-GB"/>
              <a:t>2.  In the study the RS helper and one of the VI students evolved between them a highly effective way of working, whereby the RS took control of the student's computer via Zoom. The RS helper was then able to manipulate the programming blocks under the direction of the VI student anmd so enable them to assemble their program. This is an aproach we will recommend RS in future presentations.</a:t>
            </a:r>
            <a:endParaRPr lang="en-GB" b="1"/>
          </a:p>
          <a:p>
            <a:r>
              <a:rPr lang="en-GB"/>
              <a:t> </a:t>
            </a:r>
          </a:p>
        </p:txBody>
      </p:sp>
    </p:spTree>
    <p:extLst>
      <p:ext uri="{BB962C8B-B14F-4D97-AF65-F5344CB8AC3E}">
        <p14:creationId xmlns:p14="http://schemas.microsoft.com/office/powerpoint/2010/main" val="3288515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B98C6E-655C-4061-B666-FEF5384F155C}"/>
              </a:ext>
            </a:extLst>
          </p:cNvPr>
          <p:cNvSpPr>
            <a:spLocks noGrp="1"/>
          </p:cNvSpPr>
          <p:nvPr>
            <p:ph type="ctrTitle"/>
          </p:nvPr>
        </p:nvSpPr>
        <p:spPr>
          <a:xfrm>
            <a:off x="634885" y="631710"/>
            <a:ext cx="5400000" cy="498598"/>
          </a:xfrm>
        </p:spPr>
        <p:txBody>
          <a:bodyPr/>
          <a:lstStyle/>
          <a:p>
            <a:r>
              <a:rPr lang="en-GB"/>
              <a:t>OUTPUTS</a:t>
            </a:r>
          </a:p>
        </p:txBody>
      </p:sp>
      <p:sp>
        <p:nvSpPr>
          <p:cNvPr id="5" name="Subtitle 4">
            <a:extLst>
              <a:ext uri="{FF2B5EF4-FFF2-40B4-BE49-F238E27FC236}">
                <a16:creationId xmlns:a16="http://schemas.microsoft.com/office/drawing/2014/main" id="{CB08133F-C5C8-435B-9687-C2F7B5411C03}"/>
              </a:ext>
            </a:extLst>
          </p:cNvPr>
          <p:cNvSpPr>
            <a:spLocks noGrp="1"/>
          </p:cNvSpPr>
          <p:nvPr>
            <p:ph type="subTitle" idx="1"/>
          </p:nvPr>
        </p:nvSpPr>
        <p:spPr>
          <a:xfrm>
            <a:off x="634885" y="1238008"/>
            <a:ext cx="5400000" cy="4487382"/>
          </a:xfrm>
        </p:spPr>
        <p:txBody>
          <a:bodyPr/>
          <a:lstStyle/>
          <a:p>
            <a:pPr marL="342900" indent="-342900">
              <a:buAutoNum type="arabicPeriod" startAt="3"/>
            </a:pPr>
            <a:r>
              <a:rPr lang="en-GB"/>
              <a:t>Our study has led to enhanced tutor understanding of ways to support visually impaired students on TM111. We have set up a tutor forum </a:t>
            </a:r>
            <a:r>
              <a:rPr lang="en-GB" i="1"/>
              <a:t>TM111 Accessibility Matters</a:t>
            </a:r>
            <a:r>
              <a:rPr lang="en-GB"/>
              <a:t> to share information and this has helped answer several questions, e.g. Can participants in Adobe Connect see an enlarged view? (Yes but it's hard to find.) </a:t>
            </a:r>
          </a:p>
          <a:p>
            <a:pPr marL="342900" indent="-342900">
              <a:buAutoNum type="arabicPeriod" startAt="3"/>
            </a:pPr>
            <a:endParaRPr lang="en-GB"/>
          </a:p>
          <a:p>
            <a:r>
              <a:rPr lang="en-GB"/>
              <a:t>More generally the study has led to an improved understanding of the sort of challenges faced by blind students and the diversity of their needs and study strategies.</a:t>
            </a:r>
          </a:p>
          <a:p>
            <a:endParaRPr lang="en-GB"/>
          </a:p>
          <a:p>
            <a:endParaRPr lang="en-GB"/>
          </a:p>
          <a:p>
            <a:endParaRPr lang="en-GB"/>
          </a:p>
          <a:p>
            <a:endParaRPr lang="en-GB" b="1"/>
          </a:p>
          <a:p>
            <a:r>
              <a:rPr lang="en-GB"/>
              <a:t> </a:t>
            </a:r>
          </a:p>
        </p:txBody>
      </p:sp>
    </p:spTree>
    <p:extLst>
      <p:ext uri="{BB962C8B-B14F-4D97-AF65-F5344CB8AC3E}">
        <p14:creationId xmlns:p14="http://schemas.microsoft.com/office/powerpoint/2010/main" val="2427616968"/>
      </p:ext>
    </p:extLst>
  </p:cSld>
  <p:clrMapOvr>
    <a:masterClrMapping/>
  </p:clrMapOvr>
</p:sld>
</file>

<file path=ppt/theme/theme1.xml><?xml version="1.0" encoding="utf-8"?>
<a:theme xmlns:a="http://schemas.openxmlformats.org/drawingml/2006/main" name="OU Title">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76723E47-52BB-4FAA-A05C-2DF49523D5BE}"/>
    </a:ext>
  </a:extLst>
</a:theme>
</file>

<file path=ppt/theme/theme2.xml><?xml version="1.0" encoding="utf-8"?>
<a:theme xmlns:a="http://schemas.openxmlformats.org/drawingml/2006/main" name="OU Section">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FAE18331-D8CD-423A-9602-E45A08067BF7}"/>
    </a:ext>
  </a:extLst>
</a:theme>
</file>

<file path=ppt/theme/theme3.xml><?xml version="1.0" encoding="utf-8"?>
<a:theme xmlns:a="http://schemas.openxmlformats.org/drawingml/2006/main" name="OU Layouts">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E71F6A81-7D12-4207-BA77-D48B227BF69D}"/>
    </a:ext>
  </a:extLst>
</a:theme>
</file>

<file path=docProps/app.xml><?xml version="1.0" encoding="utf-8"?>
<Properties xmlns="http://schemas.openxmlformats.org/officeDocument/2006/extended-properties" xmlns:vt="http://schemas.openxmlformats.org/officeDocument/2006/docPropsVTypes">
  <Template>OU_STANDARD</Template>
  <TotalTime>2815</TotalTime>
  <Words>731</Words>
  <Application>Microsoft Macintosh PowerPoint</Application>
  <PresentationFormat>On-screen Show (4:3)</PresentationFormat>
  <Paragraphs>60</Paragraphs>
  <Slides>12</Slides>
  <Notes>0</Notes>
  <HiddenSlides>0</HiddenSlides>
  <MMClips>0</MMClips>
  <ScaleCrop>false</ScaleCrop>
  <HeadingPairs>
    <vt:vector size="6" baseType="variant">
      <vt:variant>
        <vt:lpstr>Fonts Used</vt:lpstr>
      </vt:variant>
      <vt:variant>
        <vt:i4>1</vt:i4>
      </vt:variant>
      <vt:variant>
        <vt:lpstr>Theme</vt:lpstr>
      </vt:variant>
      <vt:variant>
        <vt:i4>3</vt:i4>
      </vt:variant>
      <vt:variant>
        <vt:lpstr>Slide Titles</vt:lpstr>
      </vt:variant>
      <vt:variant>
        <vt:i4>12</vt:i4>
      </vt:variant>
    </vt:vector>
  </HeadingPairs>
  <TitlesOfParts>
    <vt:vector size="16" baseType="lpstr">
      <vt:lpstr>Arial</vt:lpstr>
      <vt:lpstr>OU Title</vt:lpstr>
      <vt:lpstr>OU Section</vt:lpstr>
      <vt:lpstr>OU Layouts</vt:lpstr>
      <vt:lpstr>REMOTE SIGHTED HELPER SUPPORT FOR VISUALLY IMPAIRED STUDENTS</vt:lpstr>
      <vt:lpstr>Context</vt:lpstr>
      <vt:lpstr>PowerPoint Presentation</vt:lpstr>
      <vt:lpstr>PowerPoint Presentation</vt:lpstr>
      <vt:lpstr>PROJECT</vt:lpstr>
      <vt:lpstr>METHOD</vt:lpstr>
      <vt:lpstr>OUTPUTS</vt:lpstr>
      <vt:lpstr>OUTPUTS</vt:lpstr>
      <vt:lpstr>OUTPUTS</vt:lpstr>
      <vt:lpstr>FOLLOW UPS</vt:lpstr>
      <vt:lpstr>OUR REPORT</vt:lpstr>
      <vt:lpstr>THANK YOU AND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dc:title>
  <dc:creator>Diane.Ford</dc:creator>
  <cp:lastModifiedBy>Richard.Walker</cp:lastModifiedBy>
  <cp:revision>19</cp:revision>
  <dcterms:created xsi:type="dcterms:W3CDTF">2020-04-06T14:15:50Z</dcterms:created>
  <dcterms:modified xsi:type="dcterms:W3CDTF">2021-06-23T14:29:45Z</dcterms:modified>
</cp:coreProperties>
</file>