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39"/>
  </p:notesMasterIdLst>
  <p:handoutMasterIdLst>
    <p:handoutMasterId r:id="rId40"/>
  </p:handoutMasterIdLst>
  <p:sldIdLst>
    <p:sldId id="256" r:id="rId3"/>
    <p:sldId id="304" r:id="rId4"/>
    <p:sldId id="297" r:id="rId5"/>
    <p:sldId id="298" r:id="rId6"/>
    <p:sldId id="318" r:id="rId7"/>
    <p:sldId id="299" r:id="rId8"/>
    <p:sldId id="305" r:id="rId9"/>
    <p:sldId id="319" r:id="rId10"/>
    <p:sldId id="320" r:id="rId11"/>
    <p:sldId id="316" r:id="rId12"/>
    <p:sldId id="313" r:id="rId13"/>
    <p:sldId id="314" r:id="rId14"/>
    <p:sldId id="315"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Lst>
  <p:sldSz cx="9144000" cy="6858000" type="screen4x3"/>
  <p:notesSz cx="6797675" cy="9926638"/>
  <p:defaultTextStyle>
    <a:defPPr>
      <a:defRPr lang="en-GB"/>
    </a:defPPr>
    <a:lvl1pPr algn="l" rtl="0" fontAlgn="base">
      <a:spcBef>
        <a:spcPct val="0"/>
      </a:spcBef>
      <a:spcAft>
        <a:spcPct val="0"/>
      </a:spcAft>
      <a:defRPr kern="1200">
        <a:solidFill>
          <a:schemeClr val="accent2"/>
        </a:solidFill>
        <a:latin typeface="Arial" charset="0"/>
        <a:ea typeface="+mn-ea"/>
        <a:cs typeface="+mn-cs"/>
      </a:defRPr>
    </a:lvl1pPr>
    <a:lvl2pPr marL="457200" algn="l" rtl="0" fontAlgn="base">
      <a:spcBef>
        <a:spcPct val="0"/>
      </a:spcBef>
      <a:spcAft>
        <a:spcPct val="0"/>
      </a:spcAft>
      <a:defRPr kern="1200">
        <a:solidFill>
          <a:schemeClr val="accent2"/>
        </a:solidFill>
        <a:latin typeface="Arial" charset="0"/>
        <a:ea typeface="+mn-ea"/>
        <a:cs typeface="+mn-cs"/>
      </a:defRPr>
    </a:lvl2pPr>
    <a:lvl3pPr marL="914400" algn="l" rtl="0" fontAlgn="base">
      <a:spcBef>
        <a:spcPct val="0"/>
      </a:spcBef>
      <a:spcAft>
        <a:spcPct val="0"/>
      </a:spcAft>
      <a:defRPr kern="1200">
        <a:solidFill>
          <a:schemeClr val="accent2"/>
        </a:solidFill>
        <a:latin typeface="Arial" charset="0"/>
        <a:ea typeface="+mn-ea"/>
        <a:cs typeface="+mn-cs"/>
      </a:defRPr>
    </a:lvl3pPr>
    <a:lvl4pPr marL="1371600" algn="l" rtl="0" fontAlgn="base">
      <a:spcBef>
        <a:spcPct val="0"/>
      </a:spcBef>
      <a:spcAft>
        <a:spcPct val="0"/>
      </a:spcAft>
      <a:defRPr kern="1200">
        <a:solidFill>
          <a:schemeClr val="accent2"/>
        </a:solidFill>
        <a:latin typeface="Arial" charset="0"/>
        <a:ea typeface="+mn-ea"/>
        <a:cs typeface="+mn-cs"/>
      </a:defRPr>
    </a:lvl4pPr>
    <a:lvl5pPr marL="1828800" algn="l" rtl="0" fontAlgn="base">
      <a:spcBef>
        <a:spcPct val="0"/>
      </a:spcBef>
      <a:spcAft>
        <a:spcPct val="0"/>
      </a:spcAft>
      <a:defRPr kern="1200">
        <a:solidFill>
          <a:schemeClr val="accent2"/>
        </a:solidFill>
        <a:latin typeface="Arial" charset="0"/>
        <a:ea typeface="+mn-ea"/>
        <a:cs typeface="+mn-cs"/>
      </a:defRPr>
    </a:lvl5pPr>
    <a:lvl6pPr marL="2286000" algn="l" defTabSz="914400" rtl="0" eaLnBrk="1" latinLnBrk="0" hangingPunct="1">
      <a:defRPr kern="1200">
        <a:solidFill>
          <a:schemeClr val="accent2"/>
        </a:solidFill>
        <a:latin typeface="Arial" charset="0"/>
        <a:ea typeface="+mn-ea"/>
        <a:cs typeface="+mn-cs"/>
      </a:defRPr>
    </a:lvl6pPr>
    <a:lvl7pPr marL="2743200" algn="l" defTabSz="914400" rtl="0" eaLnBrk="1" latinLnBrk="0" hangingPunct="1">
      <a:defRPr kern="1200">
        <a:solidFill>
          <a:schemeClr val="accent2"/>
        </a:solidFill>
        <a:latin typeface="Arial" charset="0"/>
        <a:ea typeface="+mn-ea"/>
        <a:cs typeface="+mn-cs"/>
      </a:defRPr>
    </a:lvl7pPr>
    <a:lvl8pPr marL="3200400" algn="l" defTabSz="914400" rtl="0" eaLnBrk="1" latinLnBrk="0" hangingPunct="1">
      <a:defRPr kern="1200">
        <a:solidFill>
          <a:schemeClr val="accent2"/>
        </a:solidFill>
        <a:latin typeface="Arial" charset="0"/>
        <a:ea typeface="+mn-ea"/>
        <a:cs typeface="+mn-cs"/>
      </a:defRPr>
    </a:lvl8pPr>
    <a:lvl9pPr marL="3657600" algn="l" defTabSz="914400" rtl="0" eaLnBrk="1" latinLnBrk="0" hangingPunct="1">
      <a:defRPr kern="1200">
        <a:solidFill>
          <a:schemeClr val="accent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blackett\Statistics%20Staff%20Tutors\Athena%20Swann\from%20sa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point difference between ideal and actual percentage of time on task by department</a:t>
            </a:r>
          </a:p>
        </c:rich>
      </c:tx>
      <c:layout>
        <c:manualLayout>
          <c:xMode val="edge"/>
          <c:yMode val="edge"/>
          <c:x val="0.10267814442850311"/>
          <c:y val="2.105263157894736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C &amp; C</c:v>
                </c:pt>
              </c:strCache>
            </c:strRef>
          </c:tx>
          <c:spPr>
            <a:solidFill>
              <a:schemeClr val="accent2">
                <a:shade val="58000"/>
              </a:schemeClr>
            </a:solidFill>
            <a:ln>
              <a:noFill/>
            </a:ln>
            <a:effectLst/>
          </c:spPr>
          <c:invertIfNegative val="0"/>
          <c:cat>
            <c:strRef>
              <c:f>Sheet1!$D$1:$X$1</c:f>
              <c:strCache>
                <c:ptCount val="4"/>
                <c:pt idx="0">
                  <c:v>Research /Scholarship</c:v>
                </c:pt>
                <c:pt idx="1">
                  <c:v>Teaching</c:v>
                </c:pt>
                <c:pt idx="2">
                  <c:v>Knowledge Exchange</c:v>
                </c:pt>
                <c:pt idx="3">
                  <c:v>Management</c:v>
                </c:pt>
              </c:strCache>
            </c:strRef>
          </c:cat>
          <c:val>
            <c:numRef>
              <c:f>Sheet1!$D$2:$X$2</c:f>
              <c:numCache>
                <c:formatCode>General</c:formatCode>
                <c:ptCount val="4"/>
                <c:pt idx="0">
                  <c:v>11.428571428571429</c:v>
                </c:pt>
                <c:pt idx="1">
                  <c:v>-1.4285714285714286</c:v>
                </c:pt>
                <c:pt idx="2">
                  <c:v>0</c:v>
                </c:pt>
                <c:pt idx="3">
                  <c:v>-10</c:v>
                </c:pt>
              </c:numCache>
            </c:numRef>
          </c:val>
        </c:ser>
        <c:ser>
          <c:idx val="1"/>
          <c:order val="1"/>
          <c:tx>
            <c:strRef>
              <c:f>Sheet1!$A$3</c:f>
              <c:strCache>
                <c:ptCount val="1"/>
                <c:pt idx="0">
                  <c:v>E &amp; I</c:v>
                </c:pt>
              </c:strCache>
            </c:strRef>
          </c:tx>
          <c:spPr>
            <a:solidFill>
              <a:schemeClr val="accent2">
                <a:shade val="86000"/>
              </a:schemeClr>
            </a:solidFill>
            <a:ln>
              <a:noFill/>
            </a:ln>
            <a:effectLst/>
          </c:spPr>
          <c:invertIfNegative val="0"/>
          <c:cat>
            <c:strRef>
              <c:f>Sheet1!$D$1:$X$1</c:f>
              <c:strCache>
                <c:ptCount val="4"/>
                <c:pt idx="0">
                  <c:v>Research /Scholarship</c:v>
                </c:pt>
                <c:pt idx="1">
                  <c:v>Teaching</c:v>
                </c:pt>
                <c:pt idx="2">
                  <c:v>Knowledge Exchange</c:v>
                </c:pt>
                <c:pt idx="3">
                  <c:v>Management</c:v>
                </c:pt>
              </c:strCache>
            </c:strRef>
          </c:cat>
          <c:val>
            <c:numRef>
              <c:f>Sheet1!$D$3:$X$3</c:f>
              <c:numCache>
                <c:formatCode>General</c:formatCode>
                <c:ptCount val="4"/>
                <c:pt idx="0">
                  <c:v>12.8</c:v>
                </c:pt>
                <c:pt idx="1">
                  <c:v>1</c:v>
                </c:pt>
                <c:pt idx="2">
                  <c:v>3.3</c:v>
                </c:pt>
                <c:pt idx="3">
                  <c:v>-10.5</c:v>
                </c:pt>
              </c:numCache>
            </c:numRef>
          </c:val>
        </c:ser>
        <c:ser>
          <c:idx val="2"/>
          <c:order val="2"/>
          <c:tx>
            <c:strRef>
              <c:f>Sheet1!$A$4</c:f>
              <c:strCache>
                <c:ptCount val="1"/>
                <c:pt idx="0">
                  <c:v>M &amp; S</c:v>
                </c:pt>
              </c:strCache>
            </c:strRef>
          </c:tx>
          <c:spPr>
            <a:solidFill>
              <a:schemeClr val="accent2">
                <a:tint val="86000"/>
              </a:schemeClr>
            </a:solidFill>
            <a:ln>
              <a:noFill/>
            </a:ln>
            <a:effectLst/>
          </c:spPr>
          <c:invertIfNegative val="0"/>
          <c:cat>
            <c:strRef>
              <c:f>Sheet1!$D$1:$X$1</c:f>
              <c:strCache>
                <c:ptCount val="4"/>
                <c:pt idx="0">
                  <c:v>Research /Scholarship</c:v>
                </c:pt>
                <c:pt idx="1">
                  <c:v>Teaching</c:v>
                </c:pt>
                <c:pt idx="2">
                  <c:v>Knowledge Exchange</c:v>
                </c:pt>
                <c:pt idx="3">
                  <c:v>Management</c:v>
                </c:pt>
              </c:strCache>
            </c:strRef>
          </c:cat>
          <c:val>
            <c:numRef>
              <c:f>Sheet1!$D$4:$X$4</c:f>
              <c:numCache>
                <c:formatCode>General</c:formatCode>
                <c:ptCount val="4"/>
                <c:pt idx="0">
                  <c:v>15.888888888888889</c:v>
                </c:pt>
                <c:pt idx="1">
                  <c:v>6</c:v>
                </c:pt>
                <c:pt idx="2">
                  <c:v>-1.1111111111111112</c:v>
                </c:pt>
                <c:pt idx="3">
                  <c:v>-18.111111111111111</c:v>
                </c:pt>
              </c:numCache>
            </c:numRef>
          </c:val>
        </c:ser>
        <c:ser>
          <c:idx val="3"/>
          <c:order val="3"/>
          <c:tx>
            <c:strRef>
              <c:f>Sheet1!$A$5</c:f>
              <c:strCache>
                <c:ptCount val="1"/>
                <c:pt idx="0">
                  <c:v>Science</c:v>
                </c:pt>
              </c:strCache>
            </c:strRef>
          </c:tx>
          <c:spPr>
            <a:solidFill>
              <a:schemeClr val="accent2">
                <a:tint val="58000"/>
              </a:schemeClr>
            </a:solidFill>
            <a:ln>
              <a:noFill/>
            </a:ln>
            <a:effectLst/>
          </c:spPr>
          <c:invertIfNegative val="0"/>
          <c:cat>
            <c:strRef>
              <c:f>Sheet1!$D$1:$X$1</c:f>
              <c:strCache>
                <c:ptCount val="4"/>
                <c:pt idx="0">
                  <c:v>Research /Scholarship</c:v>
                </c:pt>
                <c:pt idx="1">
                  <c:v>Teaching</c:v>
                </c:pt>
                <c:pt idx="2">
                  <c:v>Knowledge Exchange</c:v>
                </c:pt>
                <c:pt idx="3">
                  <c:v>Management</c:v>
                </c:pt>
              </c:strCache>
            </c:strRef>
          </c:cat>
          <c:val>
            <c:numRef>
              <c:f>Sheet1!$D$5:$X$5</c:f>
              <c:numCache>
                <c:formatCode>General</c:formatCode>
                <c:ptCount val="4"/>
                <c:pt idx="0">
                  <c:v>10.9</c:v>
                </c:pt>
                <c:pt idx="1">
                  <c:v>1</c:v>
                </c:pt>
                <c:pt idx="2">
                  <c:v>1.4</c:v>
                </c:pt>
                <c:pt idx="3">
                  <c:v>-6.5</c:v>
                </c:pt>
              </c:numCache>
            </c:numRef>
          </c:val>
        </c:ser>
        <c:dLbls>
          <c:showLegendKey val="0"/>
          <c:showVal val="0"/>
          <c:showCatName val="0"/>
          <c:showSerName val="0"/>
          <c:showPercent val="0"/>
          <c:showBubbleSize val="0"/>
        </c:dLbls>
        <c:gapWidth val="219"/>
        <c:overlap val="-27"/>
        <c:axId val="165644192"/>
        <c:axId val="166890336"/>
      </c:barChart>
      <c:catAx>
        <c:axId val="16564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890336"/>
        <c:crosses val="autoZero"/>
        <c:auto val="1"/>
        <c:lblAlgn val="ctr"/>
        <c:lblOffset val="100"/>
        <c:noMultiLvlLbl val="0"/>
      </c:catAx>
      <c:valAx>
        <c:axId val="166890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56441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points difference between ideal and actual percentage of time on task  by gender</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Sheet1!$A$8</c:f>
              <c:strCache>
                <c:ptCount val="1"/>
                <c:pt idx="0">
                  <c:v>Female</c:v>
                </c:pt>
              </c:strCache>
            </c:strRef>
          </c:tx>
          <c:spPr>
            <a:solidFill>
              <a:schemeClr val="accent1"/>
            </a:solidFill>
            <a:ln>
              <a:noFill/>
            </a:ln>
            <a:effectLst/>
          </c:spPr>
          <c:invertIfNegative val="0"/>
          <c:cat>
            <c:strRef>
              <c:f>Sheet1!$D$1:$X$1</c:f>
              <c:strCache>
                <c:ptCount val="4"/>
                <c:pt idx="0">
                  <c:v>Research /Scholarship</c:v>
                </c:pt>
                <c:pt idx="1">
                  <c:v>Teaching</c:v>
                </c:pt>
                <c:pt idx="2">
                  <c:v>Knowledge Exchange</c:v>
                </c:pt>
                <c:pt idx="3">
                  <c:v>Management</c:v>
                </c:pt>
              </c:strCache>
              <c:extLst/>
            </c:strRef>
          </c:cat>
          <c:val>
            <c:numRef>
              <c:f>Sheet1!$D$8:$X$8</c:f>
              <c:numCache>
                <c:formatCode>General</c:formatCode>
                <c:ptCount val="4"/>
                <c:pt idx="0">
                  <c:v>11.714285714285714</c:v>
                </c:pt>
                <c:pt idx="1">
                  <c:v>3.7857142857142856</c:v>
                </c:pt>
                <c:pt idx="2">
                  <c:v>1.6785714285714286</c:v>
                </c:pt>
                <c:pt idx="3">
                  <c:v>-9.75</c:v>
                </c:pt>
              </c:numCache>
              <c:extLst/>
            </c:numRef>
          </c:val>
        </c:ser>
        <c:ser>
          <c:idx val="1"/>
          <c:order val="1"/>
          <c:tx>
            <c:strRef>
              <c:f>Sheet1!$A$9</c:f>
              <c:strCache>
                <c:ptCount val="1"/>
                <c:pt idx="0">
                  <c:v>Male</c:v>
                </c:pt>
              </c:strCache>
            </c:strRef>
          </c:tx>
          <c:spPr>
            <a:solidFill>
              <a:schemeClr val="accent2"/>
            </a:solidFill>
            <a:ln>
              <a:noFill/>
            </a:ln>
            <a:effectLst/>
          </c:spPr>
          <c:invertIfNegative val="0"/>
          <c:cat>
            <c:strRef>
              <c:f>Sheet1!$D$1:$X$1</c:f>
              <c:strCache>
                <c:ptCount val="4"/>
                <c:pt idx="0">
                  <c:v>Research /Scholarship</c:v>
                </c:pt>
                <c:pt idx="1">
                  <c:v>Teaching</c:v>
                </c:pt>
                <c:pt idx="2">
                  <c:v>Knowledge Exchange</c:v>
                </c:pt>
                <c:pt idx="3">
                  <c:v>Management</c:v>
                </c:pt>
              </c:strCache>
              <c:extLst/>
            </c:strRef>
          </c:cat>
          <c:val>
            <c:numRef>
              <c:f>Sheet1!$D$9:$X$9</c:f>
              <c:numCache>
                <c:formatCode>General</c:formatCode>
                <c:ptCount val="4"/>
                <c:pt idx="0">
                  <c:v>16.5</c:v>
                </c:pt>
                <c:pt idx="1">
                  <c:v>-5.25</c:v>
                </c:pt>
                <c:pt idx="2">
                  <c:v>-1.25</c:v>
                </c:pt>
                <c:pt idx="3">
                  <c:v>-16.25</c:v>
                </c:pt>
              </c:numCache>
              <c:extLst/>
            </c:numRef>
          </c:val>
        </c:ser>
        <c:dLbls>
          <c:showLegendKey val="0"/>
          <c:showVal val="0"/>
          <c:showCatName val="0"/>
          <c:showSerName val="0"/>
          <c:showPercent val="0"/>
          <c:showBubbleSize val="0"/>
        </c:dLbls>
        <c:gapWidth val="219"/>
        <c:overlap val="-27"/>
        <c:axId val="165615424"/>
        <c:axId val="166765088"/>
      </c:barChart>
      <c:catAx>
        <c:axId val="165615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765088"/>
        <c:crosses val="autoZero"/>
        <c:auto val="1"/>
        <c:lblAlgn val="ctr"/>
        <c:lblOffset val="100"/>
        <c:noMultiLvlLbl val="0"/>
      </c:catAx>
      <c:valAx>
        <c:axId val="166765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56154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F1104A0-546F-428C-AAF7-87154A3645FB}" type="datetimeFigureOut">
              <a:rPr lang="en-GB" smtClean="0"/>
              <a:t>11/04/2016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7D8DB64-C6F9-4609-86B5-27B310D1E5CF}" type="slidenum">
              <a:rPr lang="en-GB" smtClean="0"/>
              <a:t>‹#›</a:t>
            </a:fld>
            <a:endParaRPr lang="en-GB"/>
          </a:p>
        </p:txBody>
      </p:sp>
    </p:spTree>
    <p:extLst>
      <p:ext uri="{BB962C8B-B14F-4D97-AF65-F5344CB8AC3E}">
        <p14:creationId xmlns:p14="http://schemas.microsoft.com/office/powerpoint/2010/main" val="3607238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solidFill>
                  <a:schemeClr val="tx1"/>
                </a:solidFill>
              </a:defRPr>
            </a:lvl1pPr>
          </a:lstStyle>
          <a:p>
            <a:pPr>
              <a:defRPr/>
            </a:pPr>
            <a:endParaRPr lang="en-US"/>
          </a:p>
        </p:txBody>
      </p:sp>
      <p:sp>
        <p:nvSpPr>
          <p:cNvPr id="1536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solidFill>
                  <a:schemeClr val="tx1"/>
                </a:solidFill>
              </a:defRPr>
            </a:lvl1pPr>
          </a:lstStyle>
          <a:p>
            <a:pPr>
              <a:defRPr/>
            </a:pPr>
            <a:endParaRPr lang="en-US"/>
          </a:p>
        </p:txBody>
      </p:sp>
      <p:sp>
        <p:nvSpPr>
          <p:cNvPr id="1536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solidFill>
                  <a:schemeClr val="tx1"/>
                </a:solidFill>
              </a:defRPr>
            </a:lvl1pPr>
          </a:lstStyle>
          <a:p>
            <a:pPr>
              <a:defRPr/>
            </a:pPr>
            <a:fld id="{425B5B47-9C15-4BD3-861E-76D88BE8A8BF}" type="slidenum">
              <a:rPr lang="en-GB"/>
              <a:pPr>
                <a:defRPr/>
              </a:pPr>
              <a:t>‹#›</a:t>
            </a:fld>
            <a:endParaRPr lang="en-GB"/>
          </a:p>
        </p:txBody>
      </p:sp>
    </p:spTree>
    <p:extLst>
      <p:ext uri="{BB962C8B-B14F-4D97-AF65-F5344CB8AC3E}">
        <p14:creationId xmlns:p14="http://schemas.microsoft.com/office/powerpoint/2010/main" val="14711108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25B5B47-9C15-4BD3-861E-76D88BE8A8BF}" type="slidenum">
              <a:rPr lang="en-GB" smtClean="0"/>
              <a:pPr>
                <a:defRPr/>
              </a:pPr>
              <a:t>1</a:t>
            </a:fld>
            <a:endParaRPr lang="en-GB"/>
          </a:p>
        </p:txBody>
      </p:sp>
    </p:spTree>
    <p:extLst>
      <p:ext uri="{BB962C8B-B14F-4D97-AF65-F5344CB8AC3E}">
        <p14:creationId xmlns:p14="http://schemas.microsoft.com/office/powerpoint/2010/main" val="4135683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OU_masterlogo_colour_29m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75513" y="392113"/>
            <a:ext cx="1582737"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ctrTitle"/>
          </p:nvPr>
        </p:nvSpPr>
        <p:spPr>
          <a:xfrm>
            <a:off x="346075" y="3282950"/>
            <a:ext cx="6051550" cy="619125"/>
          </a:xfrm>
        </p:spPr>
        <p:txBody>
          <a:bodyPr anchor="t"/>
          <a:lstStyle>
            <a:lvl1pPr>
              <a:defRPr sz="3600">
                <a:solidFill>
                  <a:schemeClr val="tx1"/>
                </a:solidFill>
              </a:defRPr>
            </a:lvl1pPr>
          </a:lstStyle>
          <a:p>
            <a:pPr lvl="0"/>
            <a:r>
              <a:rPr lang="en-GB" noProof="0" smtClean="0"/>
              <a:t>Title in Black - Arial 40pt</a:t>
            </a:r>
          </a:p>
        </p:txBody>
      </p:sp>
      <p:sp>
        <p:nvSpPr>
          <p:cNvPr id="5125" name="Rectangle 5"/>
          <p:cNvSpPr>
            <a:spLocks noGrp="1" noChangeArrowheads="1"/>
          </p:cNvSpPr>
          <p:nvPr>
            <p:ph type="subTitle" idx="1"/>
          </p:nvPr>
        </p:nvSpPr>
        <p:spPr>
          <a:xfrm>
            <a:off x="346075" y="5192713"/>
            <a:ext cx="7310438" cy="481012"/>
          </a:xfrm>
        </p:spPr>
        <p:txBody>
          <a:bodyPr/>
          <a:lstStyle>
            <a:lvl1pPr marL="0" indent="0">
              <a:buFontTx/>
              <a:buNone/>
              <a:defRPr sz="2700">
                <a:solidFill>
                  <a:schemeClr val="bg2"/>
                </a:solidFill>
              </a:defRPr>
            </a:lvl1pPr>
          </a:lstStyle>
          <a:p>
            <a:pPr lvl="0"/>
            <a:r>
              <a:rPr lang="en-GB" noProof="0" smtClean="0"/>
              <a:t>Subheading and date in grey - Arial 30pt</a:t>
            </a:r>
          </a:p>
        </p:txBody>
      </p:sp>
      <p:sp>
        <p:nvSpPr>
          <p:cNvPr id="5" name="Rectangle 2"/>
          <p:cNvSpPr>
            <a:spLocks noGrp="1" noChangeArrowheads="1"/>
          </p:cNvSpPr>
          <p:nvPr>
            <p:ph type="ftr" sz="quarter" idx="10"/>
          </p:nvPr>
        </p:nvSpPr>
        <p:spPr/>
        <p:txBody>
          <a:bodyPr/>
          <a:lstStyle>
            <a:lvl1pPr>
              <a:defRPr smtClean="0"/>
            </a:lvl1pPr>
          </a:lstStyle>
          <a:p>
            <a:pPr>
              <a:defRPr/>
            </a:pPr>
            <a:endParaRPr lang="en-US"/>
          </a:p>
        </p:txBody>
      </p:sp>
      <p:sp>
        <p:nvSpPr>
          <p:cNvPr id="6" name="Rectangle 3"/>
          <p:cNvSpPr>
            <a:spLocks noGrp="1" noChangeArrowheads="1"/>
          </p:cNvSpPr>
          <p:nvPr>
            <p:ph type="sldNum" sz="quarter" idx="11"/>
          </p:nvPr>
        </p:nvSpPr>
        <p:spPr/>
        <p:txBody>
          <a:bodyPr/>
          <a:lstStyle>
            <a:lvl1pPr>
              <a:defRPr smtClean="0"/>
            </a:lvl1pPr>
          </a:lstStyle>
          <a:p>
            <a:pPr>
              <a:defRPr/>
            </a:pPr>
            <a:fld id="{B37BDEF5-170D-4BB5-B415-3A8E6645065B}" type="slidenum">
              <a:rPr lang="en-GB"/>
              <a:pPr>
                <a:defRPr/>
              </a:pPr>
              <a:t>‹#›</a:t>
            </a:fld>
            <a:endParaRPr lang="en-GB"/>
          </a:p>
        </p:txBody>
      </p:sp>
    </p:spTree>
    <p:extLst>
      <p:ext uri="{BB962C8B-B14F-4D97-AF65-F5344CB8AC3E}">
        <p14:creationId xmlns:p14="http://schemas.microsoft.com/office/powerpoint/2010/main" val="323113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E9DC79E-AF7C-40E1-8ECF-934041EE1CA4}" type="slidenum">
              <a:rPr lang="en-GB"/>
              <a:pPr>
                <a:defRPr/>
              </a:pPr>
              <a:t>‹#›</a:t>
            </a:fld>
            <a:endParaRPr lang="en-GB"/>
          </a:p>
        </p:txBody>
      </p:sp>
    </p:spTree>
    <p:extLst>
      <p:ext uri="{BB962C8B-B14F-4D97-AF65-F5344CB8AC3E}">
        <p14:creationId xmlns:p14="http://schemas.microsoft.com/office/powerpoint/2010/main" val="138314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1604963"/>
            <a:ext cx="2055812" cy="30273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6075" y="1604963"/>
            <a:ext cx="6018213" cy="3027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FEFEC0D-0F74-4C81-9A66-70E0D60F341E}" type="slidenum">
              <a:rPr lang="en-GB"/>
              <a:pPr>
                <a:defRPr/>
              </a:pPr>
              <a:t>‹#›</a:t>
            </a:fld>
            <a:endParaRPr lang="en-GB"/>
          </a:p>
        </p:txBody>
      </p:sp>
    </p:spTree>
    <p:extLst>
      <p:ext uri="{BB962C8B-B14F-4D97-AF65-F5344CB8AC3E}">
        <p14:creationId xmlns:p14="http://schemas.microsoft.com/office/powerpoint/2010/main" val="2056601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61B88DD2-346F-4C9D-9329-5ACF14D36384}" type="slidenum">
              <a:rPr lang="en-GB"/>
              <a:pPr>
                <a:defRPr/>
              </a:pPr>
              <a:t>‹#›</a:t>
            </a:fld>
            <a:endParaRPr lang="en-GB"/>
          </a:p>
        </p:txBody>
      </p:sp>
    </p:spTree>
    <p:extLst>
      <p:ext uri="{BB962C8B-B14F-4D97-AF65-F5344CB8AC3E}">
        <p14:creationId xmlns:p14="http://schemas.microsoft.com/office/powerpoint/2010/main" val="3691758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78869DE2-51C5-49C1-BD5D-BD1CC277078A}" type="slidenum">
              <a:rPr lang="en-GB"/>
              <a:pPr>
                <a:defRPr/>
              </a:pPr>
              <a:t>‹#›</a:t>
            </a:fld>
            <a:endParaRPr lang="en-GB"/>
          </a:p>
        </p:txBody>
      </p:sp>
    </p:spTree>
    <p:extLst>
      <p:ext uri="{BB962C8B-B14F-4D97-AF65-F5344CB8AC3E}">
        <p14:creationId xmlns:p14="http://schemas.microsoft.com/office/powerpoint/2010/main" val="1390957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9FA30A9-C098-48BB-B7EE-F29A33614BE7}" type="slidenum">
              <a:rPr lang="en-GB"/>
              <a:pPr>
                <a:defRPr/>
              </a:pPr>
              <a:t>‹#›</a:t>
            </a:fld>
            <a:endParaRPr lang="en-GB"/>
          </a:p>
        </p:txBody>
      </p:sp>
    </p:spTree>
    <p:extLst>
      <p:ext uri="{BB962C8B-B14F-4D97-AF65-F5344CB8AC3E}">
        <p14:creationId xmlns:p14="http://schemas.microsoft.com/office/powerpoint/2010/main" val="4273781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6075" y="3690938"/>
            <a:ext cx="4037013" cy="344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5488" y="3690938"/>
            <a:ext cx="4037012" cy="344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FD6E95CB-CE09-4DF3-90AA-C60A6D84C459}" type="slidenum">
              <a:rPr lang="en-GB"/>
              <a:pPr>
                <a:defRPr/>
              </a:pPr>
              <a:t>‹#›</a:t>
            </a:fld>
            <a:endParaRPr lang="en-GB"/>
          </a:p>
        </p:txBody>
      </p:sp>
    </p:spTree>
    <p:extLst>
      <p:ext uri="{BB962C8B-B14F-4D97-AF65-F5344CB8AC3E}">
        <p14:creationId xmlns:p14="http://schemas.microsoft.com/office/powerpoint/2010/main" val="2995727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E5D12606-184D-4CBA-8B68-7A6B012AD578}" type="slidenum">
              <a:rPr lang="en-GB"/>
              <a:pPr>
                <a:defRPr/>
              </a:pPr>
              <a:t>‹#›</a:t>
            </a:fld>
            <a:endParaRPr lang="en-GB"/>
          </a:p>
        </p:txBody>
      </p:sp>
    </p:spTree>
    <p:extLst>
      <p:ext uri="{BB962C8B-B14F-4D97-AF65-F5344CB8AC3E}">
        <p14:creationId xmlns:p14="http://schemas.microsoft.com/office/powerpoint/2010/main" val="2895410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C6BB679-A280-4AD4-ADE0-7DBFF16E85A3}" type="slidenum">
              <a:rPr lang="en-GB"/>
              <a:pPr>
                <a:defRPr/>
              </a:pPr>
              <a:t>‹#›</a:t>
            </a:fld>
            <a:endParaRPr lang="en-GB"/>
          </a:p>
        </p:txBody>
      </p:sp>
    </p:spTree>
    <p:extLst>
      <p:ext uri="{BB962C8B-B14F-4D97-AF65-F5344CB8AC3E}">
        <p14:creationId xmlns:p14="http://schemas.microsoft.com/office/powerpoint/2010/main" val="2740266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22671E58-D922-4D26-9575-CDD9D92639CB}" type="slidenum">
              <a:rPr lang="en-GB"/>
              <a:pPr>
                <a:defRPr/>
              </a:pPr>
              <a:t>‹#›</a:t>
            </a:fld>
            <a:endParaRPr lang="en-GB"/>
          </a:p>
        </p:txBody>
      </p:sp>
    </p:spTree>
    <p:extLst>
      <p:ext uri="{BB962C8B-B14F-4D97-AF65-F5344CB8AC3E}">
        <p14:creationId xmlns:p14="http://schemas.microsoft.com/office/powerpoint/2010/main" val="2545620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73219693-7D34-4B01-A5E6-F611136E05FC}" type="slidenum">
              <a:rPr lang="en-GB"/>
              <a:pPr>
                <a:defRPr/>
              </a:pPr>
              <a:t>‹#›</a:t>
            </a:fld>
            <a:endParaRPr lang="en-GB"/>
          </a:p>
        </p:txBody>
      </p:sp>
    </p:spTree>
    <p:extLst>
      <p:ext uri="{BB962C8B-B14F-4D97-AF65-F5344CB8AC3E}">
        <p14:creationId xmlns:p14="http://schemas.microsoft.com/office/powerpoint/2010/main" val="102410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0C8864D4-738C-4ECC-B969-4DFD6EAB1D23}" type="slidenum">
              <a:rPr lang="en-GB"/>
              <a:pPr>
                <a:defRPr/>
              </a:pPr>
              <a:t>‹#›</a:t>
            </a:fld>
            <a:endParaRPr lang="en-GB"/>
          </a:p>
        </p:txBody>
      </p:sp>
    </p:spTree>
    <p:extLst>
      <p:ext uri="{BB962C8B-B14F-4D97-AF65-F5344CB8AC3E}">
        <p14:creationId xmlns:p14="http://schemas.microsoft.com/office/powerpoint/2010/main" val="2264161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7D91EBFF-179F-4DAB-A39B-7A15C1150C97}" type="slidenum">
              <a:rPr lang="en-GB"/>
              <a:pPr>
                <a:defRPr/>
              </a:pPr>
              <a:t>‹#›</a:t>
            </a:fld>
            <a:endParaRPr lang="en-GB"/>
          </a:p>
        </p:txBody>
      </p:sp>
    </p:spTree>
    <p:extLst>
      <p:ext uri="{BB962C8B-B14F-4D97-AF65-F5344CB8AC3E}">
        <p14:creationId xmlns:p14="http://schemas.microsoft.com/office/powerpoint/2010/main" val="34203768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A6BB246-2CEC-4FA5-A469-D6FE6E147021}" type="slidenum">
              <a:rPr lang="en-GB"/>
              <a:pPr>
                <a:defRPr/>
              </a:pPr>
              <a:t>‹#›</a:t>
            </a:fld>
            <a:endParaRPr lang="en-GB"/>
          </a:p>
        </p:txBody>
      </p:sp>
    </p:spTree>
    <p:extLst>
      <p:ext uri="{BB962C8B-B14F-4D97-AF65-F5344CB8AC3E}">
        <p14:creationId xmlns:p14="http://schemas.microsoft.com/office/powerpoint/2010/main" val="34604307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2478088"/>
            <a:ext cx="2055812" cy="15573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6075" y="2478088"/>
            <a:ext cx="6018213" cy="1557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6899380-9496-41C8-89F4-B15C4A8784FC}" type="slidenum">
              <a:rPr lang="en-GB"/>
              <a:pPr>
                <a:defRPr/>
              </a:pPr>
              <a:t>‹#›</a:t>
            </a:fld>
            <a:endParaRPr lang="en-GB"/>
          </a:p>
        </p:txBody>
      </p:sp>
    </p:spTree>
    <p:extLst>
      <p:ext uri="{BB962C8B-B14F-4D97-AF65-F5344CB8AC3E}">
        <p14:creationId xmlns:p14="http://schemas.microsoft.com/office/powerpoint/2010/main" val="2861915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864885FE-B803-4648-A758-4EB3BED8415F}" type="slidenum">
              <a:rPr lang="en-GB"/>
              <a:pPr>
                <a:defRPr/>
              </a:pPr>
              <a:t>‹#›</a:t>
            </a:fld>
            <a:endParaRPr lang="en-GB"/>
          </a:p>
        </p:txBody>
      </p:sp>
    </p:spTree>
    <p:extLst>
      <p:ext uri="{BB962C8B-B14F-4D97-AF65-F5344CB8AC3E}">
        <p14:creationId xmlns:p14="http://schemas.microsoft.com/office/powerpoint/2010/main" val="373536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6075" y="2479675"/>
            <a:ext cx="4037013" cy="215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5488" y="2479675"/>
            <a:ext cx="4037012" cy="2152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3A2152AF-5078-459D-AA98-30EEE1901EC3}" type="slidenum">
              <a:rPr lang="en-GB"/>
              <a:pPr>
                <a:defRPr/>
              </a:pPr>
              <a:t>‹#›</a:t>
            </a:fld>
            <a:endParaRPr lang="en-GB"/>
          </a:p>
        </p:txBody>
      </p:sp>
    </p:spTree>
    <p:extLst>
      <p:ext uri="{BB962C8B-B14F-4D97-AF65-F5344CB8AC3E}">
        <p14:creationId xmlns:p14="http://schemas.microsoft.com/office/powerpoint/2010/main" val="1028210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1BD75DAD-477A-48B5-8535-4BDB4449A666}" type="slidenum">
              <a:rPr lang="en-GB"/>
              <a:pPr>
                <a:defRPr/>
              </a:pPr>
              <a:t>‹#›</a:t>
            </a:fld>
            <a:endParaRPr lang="en-GB"/>
          </a:p>
        </p:txBody>
      </p:sp>
    </p:spTree>
    <p:extLst>
      <p:ext uri="{BB962C8B-B14F-4D97-AF65-F5344CB8AC3E}">
        <p14:creationId xmlns:p14="http://schemas.microsoft.com/office/powerpoint/2010/main" val="1312496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D9430A8B-1F8F-4D2A-8D14-DF412A5F2255}" type="slidenum">
              <a:rPr lang="en-GB"/>
              <a:pPr>
                <a:defRPr/>
              </a:pPr>
              <a:t>‹#›</a:t>
            </a:fld>
            <a:endParaRPr lang="en-GB"/>
          </a:p>
        </p:txBody>
      </p:sp>
    </p:spTree>
    <p:extLst>
      <p:ext uri="{BB962C8B-B14F-4D97-AF65-F5344CB8AC3E}">
        <p14:creationId xmlns:p14="http://schemas.microsoft.com/office/powerpoint/2010/main" val="204454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9CEC5376-E62C-4B45-A2AE-4DE5C241BE15}" type="slidenum">
              <a:rPr lang="en-GB"/>
              <a:pPr>
                <a:defRPr/>
              </a:pPr>
              <a:t>‹#›</a:t>
            </a:fld>
            <a:endParaRPr lang="en-GB"/>
          </a:p>
        </p:txBody>
      </p:sp>
    </p:spTree>
    <p:extLst>
      <p:ext uri="{BB962C8B-B14F-4D97-AF65-F5344CB8AC3E}">
        <p14:creationId xmlns:p14="http://schemas.microsoft.com/office/powerpoint/2010/main" val="390044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C043FA83-022A-4AE0-BA88-81841470B7E2}" type="slidenum">
              <a:rPr lang="en-GB"/>
              <a:pPr>
                <a:defRPr/>
              </a:pPr>
              <a:t>‹#›</a:t>
            </a:fld>
            <a:endParaRPr lang="en-GB"/>
          </a:p>
        </p:txBody>
      </p:sp>
    </p:spTree>
    <p:extLst>
      <p:ext uri="{BB962C8B-B14F-4D97-AF65-F5344CB8AC3E}">
        <p14:creationId xmlns:p14="http://schemas.microsoft.com/office/powerpoint/2010/main" val="1768699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CB632010-B4DB-4F01-B410-BF8FF6A79F19}" type="slidenum">
              <a:rPr lang="en-GB"/>
              <a:pPr>
                <a:defRPr/>
              </a:pPr>
              <a:t>‹#›</a:t>
            </a:fld>
            <a:endParaRPr lang="en-GB"/>
          </a:p>
        </p:txBody>
      </p:sp>
    </p:spTree>
    <p:extLst>
      <p:ext uri="{BB962C8B-B14F-4D97-AF65-F5344CB8AC3E}">
        <p14:creationId xmlns:p14="http://schemas.microsoft.com/office/powerpoint/2010/main" val="49924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6075" y="1604963"/>
            <a:ext cx="822642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33" tIns="35266" rIns="70533" bIns="35266" numCol="1" anchor="ctr" anchorCtr="0" compatLnSpc="1">
            <a:prstTxWarp prst="textNoShape">
              <a:avLst/>
            </a:prstTxWarp>
            <a:spAutoFit/>
          </a:bodyPr>
          <a:lstStyle/>
          <a:p>
            <a:pPr lvl="0"/>
            <a:r>
              <a:rPr lang="en-GB" smtClean="0"/>
              <a:t>Title in colour - Arial 48pt</a:t>
            </a:r>
          </a:p>
        </p:txBody>
      </p:sp>
      <p:sp>
        <p:nvSpPr>
          <p:cNvPr id="1027" name="Rectangle 3"/>
          <p:cNvSpPr>
            <a:spLocks noGrp="1" noChangeArrowheads="1"/>
          </p:cNvSpPr>
          <p:nvPr>
            <p:ph type="body" idx="1"/>
          </p:nvPr>
        </p:nvSpPr>
        <p:spPr bwMode="auto">
          <a:xfrm>
            <a:off x="346075" y="2479675"/>
            <a:ext cx="8226425"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33" tIns="35266" rIns="70533" bIns="35266" numCol="1" anchor="t" anchorCtr="0" compatLnSpc="1">
            <a:prstTxWarp prst="textNoShape">
              <a:avLst/>
            </a:prstTxWarp>
            <a:spAutoFit/>
          </a:bodyPr>
          <a:lstStyle/>
          <a:p>
            <a:pPr lvl="0"/>
            <a:r>
              <a:rPr lang="en-GB" smtClean="0"/>
              <a:t>Tabbed text information in black with bullet - Arial 28pt</a:t>
            </a:r>
          </a:p>
          <a:p>
            <a:pPr lvl="1"/>
            <a:r>
              <a:rPr lang="en-GB" smtClean="0"/>
              <a:t>Bullet point should be in the same colour as heading</a:t>
            </a:r>
          </a:p>
          <a:p>
            <a:pPr lvl="2"/>
            <a:r>
              <a:rPr lang="en-GB" smtClean="0"/>
              <a:t>Third level</a:t>
            </a:r>
          </a:p>
          <a:p>
            <a:pPr lvl="3"/>
            <a:r>
              <a:rPr lang="en-GB" smtClean="0"/>
              <a:t>Fourth level</a:t>
            </a:r>
          </a:p>
          <a:p>
            <a:pPr lvl="4"/>
            <a:r>
              <a:rPr lang="en-GB" smtClean="0"/>
              <a:t>Fifth level</a:t>
            </a:r>
          </a:p>
        </p:txBody>
      </p:sp>
      <p:sp>
        <p:nvSpPr>
          <p:cNvPr id="4100" name="Rectangle 4"/>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33" tIns="35266" rIns="70533" bIns="35266" numCol="1" anchor="t" anchorCtr="0" compatLnSpc="1">
            <a:prstTxWarp prst="textNoShape">
              <a:avLst/>
            </a:prstTxWarp>
          </a:bodyPr>
          <a:lstStyle>
            <a:lvl1pPr algn="ctr" defTabSz="708025">
              <a:defRPr sz="1000" smtClean="0">
                <a:solidFill>
                  <a:schemeClr val="tx1"/>
                </a:solidFill>
              </a:defRPr>
            </a:lvl1pPr>
          </a:lstStyle>
          <a:p>
            <a:pPr>
              <a:defRPr/>
            </a:pPr>
            <a:endParaRPr lang="en-US"/>
          </a:p>
        </p:txBody>
      </p:sp>
      <p:sp>
        <p:nvSpPr>
          <p:cNvPr id="4101" name="Rectangle 5"/>
          <p:cNvSpPr>
            <a:spLocks noGrp="1" noChangeArrowheads="1"/>
          </p:cNvSpPr>
          <p:nvPr>
            <p:ph type="sldNum" sz="quarter" idx="4"/>
          </p:nvPr>
        </p:nvSpPr>
        <p:spPr bwMode="auto">
          <a:xfrm>
            <a:off x="6551613" y="6245225"/>
            <a:ext cx="21351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33" tIns="35266" rIns="70533" bIns="35266" numCol="1" anchor="t" anchorCtr="0" compatLnSpc="1">
            <a:prstTxWarp prst="textNoShape">
              <a:avLst/>
            </a:prstTxWarp>
          </a:bodyPr>
          <a:lstStyle>
            <a:lvl1pPr algn="r" defTabSz="708025">
              <a:defRPr sz="1000" smtClean="0">
                <a:solidFill>
                  <a:schemeClr val="tx1"/>
                </a:solidFill>
              </a:defRPr>
            </a:lvl1pPr>
          </a:lstStyle>
          <a:p>
            <a:pPr>
              <a:defRPr/>
            </a:pPr>
            <a:fld id="{225591C4-57F8-4D84-B8CA-A6332E4CF625}" type="slidenum">
              <a:rPr lang="en-GB"/>
              <a:pPr>
                <a:defRPr/>
              </a:pPr>
              <a:t>‹#›</a:t>
            </a:fld>
            <a:endParaRPr lang="en-GB"/>
          </a:p>
        </p:txBody>
      </p:sp>
      <p:pic>
        <p:nvPicPr>
          <p:cNvPr id="1030" name="Picture 6" descr="OU_masterlogo_colour_19mm"/>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845425" y="358775"/>
            <a:ext cx="10318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8"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708025" rtl="0" eaLnBrk="0" fontAlgn="base" hangingPunct="0">
        <a:spcBef>
          <a:spcPct val="0"/>
        </a:spcBef>
        <a:spcAft>
          <a:spcPct val="0"/>
        </a:spcAft>
        <a:defRPr sz="4300">
          <a:solidFill>
            <a:srgbClr val="9FAA00"/>
          </a:solidFill>
          <a:latin typeface="+mj-lt"/>
          <a:ea typeface="+mj-ea"/>
          <a:cs typeface="+mj-cs"/>
        </a:defRPr>
      </a:lvl1pPr>
      <a:lvl2pPr algn="l" defTabSz="708025" rtl="0" eaLnBrk="0" fontAlgn="base" hangingPunct="0">
        <a:spcBef>
          <a:spcPct val="0"/>
        </a:spcBef>
        <a:spcAft>
          <a:spcPct val="0"/>
        </a:spcAft>
        <a:defRPr sz="4300">
          <a:solidFill>
            <a:srgbClr val="9FAA00"/>
          </a:solidFill>
          <a:latin typeface="Arial" charset="0"/>
        </a:defRPr>
      </a:lvl2pPr>
      <a:lvl3pPr algn="l" defTabSz="708025" rtl="0" eaLnBrk="0" fontAlgn="base" hangingPunct="0">
        <a:spcBef>
          <a:spcPct val="0"/>
        </a:spcBef>
        <a:spcAft>
          <a:spcPct val="0"/>
        </a:spcAft>
        <a:defRPr sz="4300">
          <a:solidFill>
            <a:srgbClr val="9FAA00"/>
          </a:solidFill>
          <a:latin typeface="Arial" charset="0"/>
        </a:defRPr>
      </a:lvl3pPr>
      <a:lvl4pPr algn="l" defTabSz="708025" rtl="0" eaLnBrk="0" fontAlgn="base" hangingPunct="0">
        <a:spcBef>
          <a:spcPct val="0"/>
        </a:spcBef>
        <a:spcAft>
          <a:spcPct val="0"/>
        </a:spcAft>
        <a:defRPr sz="4300">
          <a:solidFill>
            <a:srgbClr val="9FAA00"/>
          </a:solidFill>
          <a:latin typeface="Arial" charset="0"/>
        </a:defRPr>
      </a:lvl4pPr>
      <a:lvl5pPr algn="l" defTabSz="708025" rtl="0" eaLnBrk="0" fontAlgn="base" hangingPunct="0">
        <a:spcBef>
          <a:spcPct val="0"/>
        </a:spcBef>
        <a:spcAft>
          <a:spcPct val="0"/>
        </a:spcAft>
        <a:defRPr sz="4300">
          <a:solidFill>
            <a:srgbClr val="9FAA00"/>
          </a:solidFill>
          <a:latin typeface="Arial" charset="0"/>
        </a:defRPr>
      </a:lvl5pPr>
      <a:lvl6pPr marL="457200" algn="l" defTabSz="708025" rtl="0" fontAlgn="base">
        <a:spcBef>
          <a:spcPct val="0"/>
        </a:spcBef>
        <a:spcAft>
          <a:spcPct val="0"/>
        </a:spcAft>
        <a:defRPr sz="4300">
          <a:solidFill>
            <a:srgbClr val="9FAA00"/>
          </a:solidFill>
          <a:latin typeface="Arial" charset="0"/>
        </a:defRPr>
      </a:lvl6pPr>
      <a:lvl7pPr marL="914400" algn="l" defTabSz="708025" rtl="0" fontAlgn="base">
        <a:spcBef>
          <a:spcPct val="0"/>
        </a:spcBef>
        <a:spcAft>
          <a:spcPct val="0"/>
        </a:spcAft>
        <a:defRPr sz="4300">
          <a:solidFill>
            <a:srgbClr val="9FAA00"/>
          </a:solidFill>
          <a:latin typeface="Arial" charset="0"/>
        </a:defRPr>
      </a:lvl7pPr>
      <a:lvl8pPr marL="1371600" algn="l" defTabSz="708025" rtl="0" fontAlgn="base">
        <a:spcBef>
          <a:spcPct val="0"/>
        </a:spcBef>
        <a:spcAft>
          <a:spcPct val="0"/>
        </a:spcAft>
        <a:defRPr sz="4300">
          <a:solidFill>
            <a:srgbClr val="9FAA00"/>
          </a:solidFill>
          <a:latin typeface="Arial" charset="0"/>
        </a:defRPr>
      </a:lvl8pPr>
      <a:lvl9pPr marL="1828800" algn="l" defTabSz="708025" rtl="0" fontAlgn="base">
        <a:spcBef>
          <a:spcPct val="0"/>
        </a:spcBef>
        <a:spcAft>
          <a:spcPct val="0"/>
        </a:spcAft>
        <a:defRPr sz="4300">
          <a:solidFill>
            <a:srgbClr val="9FAA00"/>
          </a:solidFill>
          <a:latin typeface="Arial" charset="0"/>
        </a:defRPr>
      </a:lvl9pPr>
    </p:titleStyle>
    <p:bodyStyle>
      <a:lvl1pPr marL="265113" indent="-265113" algn="l" defTabSz="708025" rtl="0" eaLnBrk="0" fontAlgn="base" hangingPunct="0">
        <a:spcBef>
          <a:spcPct val="20000"/>
        </a:spcBef>
        <a:spcAft>
          <a:spcPct val="0"/>
        </a:spcAft>
        <a:buClr>
          <a:srgbClr val="9FAA00"/>
        </a:buClr>
        <a:buChar char="•"/>
        <a:defRPr sz="2500">
          <a:solidFill>
            <a:schemeClr val="tx1"/>
          </a:solidFill>
          <a:latin typeface="+mn-lt"/>
          <a:ea typeface="+mn-ea"/>
          <a:cs typeface="+mn-cs"/>
        </a:defRPr>
      </a:lvl1pPr>
      <a:lvl2pPr marL="574675" indent="-220663" algn="l" defTabSz="708025" rtl="0" eaLnBrk="0" fontAlgn="base" hangingPunct="0">
        <a:spcBef>
          <a:spcPct val="20000"/>
        </a:spcBef>
        <a:spcAft>
          <a:spcPct val="0"/>
        </a:spcAft>
        <a:buChar char="–"/>
        <a:defRPr sz="2500">
          <a:solidFill>
            <a:schemeClr val="tx1"/>
          </a:solidFill>
          <a:latin typeface="+mn-lt"/>
        </a:defRPr>
      </a:lvl2pPr>
      <a:lvl3pPr marL="882650" indent="-174625" algn="l" defTabSz="708025" rtl="0" eaLnBrk="0" fontAlgn="base" hangingPunct="0">
        <a:spcBef>
          <a:spcPct val="20000"/>
        </a:spcBef>
        <a:spcAft>
          <a:spcPct val="0"/>
        </a:spcAft>
        <a:buClr>
          <a:srgbClr val="9FAA00"/>
        </a:buClr>
        <a:buChar char="•"/>
        <a:defRPr sz="2500">
          <a:solidFill>
            <a:schemeClr val="tx1"/>
          </a:solidFill>
          <a:latin typeface="+mn-lt"/>
        </a:defRPr>
      </a:lvl3pPr>
      <a:lvl4pPr marL="1236663" indent="-176213" algn="l" defTabSz="708025" rtl="0" eaLnBrk="0" fontAlgn="base" hangingPunct="0">
        <a:spcBef>
          <a:spcPct val="20000"/>
        </a:spcBef>
        <a:spcAft>
          <a:spcPct val="0"/>
        </a:spcAft>
        <a:buChar char="–"/>
        <a:defRPr sz="2500">
          <a:solidFill>
            <a:schemeClr val="tx1"/>
          </a:solidFill>
          <a:latin typeface="+mn-lt"/>
        </a:defRPr>
      </a:lvl4pPr>
      <a:lvl5pPr marL="1587500" indent="-176213" algn="l" defTabSz="708025" rtl="0" eaLnBrk="0" fontAlgn="base" hangingPunct="0">
        <a:spcBef>
          <a:spcPct val="20000"/>
        </a:spcBef>
        <a:spcAft>
          <a:spcPct val="0"/>
        </a:spcAft>
        <a:buChar char="»"/>
        <a:defRPr>
          <a:solidFill>
            <a:schemeClr val="tx1"/>
          </a:solidFill>
          <a:latin typeface="+mn-lt"/>
        </a:defRPr>
      </a:lvl5pPr>
      <a:lvl6pPr marL="2044700" indent="-176213" algn="l" defTabSz="708025" rtl="0" fontAlgn="base">
        <a:spcBef>
          <a:spcPct val="20000"/>
        </a:spcBef>
        <a:spcAft>
          <a:spcPct val="0"/>
        </a:spcAft>
        <a:buChar char="»"/>
        <a:defRPr>
          <a:solidFill>
            <a:schemeClr val="tx1"/>
          </a:solidFill>
          <a:latin typeface="+mn-lt"/>
        </a:defRPr>
      </a:lvl6pPr>
      <a:lvl7pPr marL="2501900" indent="-176213" algn="l" defTabSz="708025" rtl="0" fontAlgn="base">
        <a:spcBef>
          <a:spcPct val="20000"/>
        </a:spcBef>
        <a:spcAft>
          <a:spcPct val="0"/>
        </a:spcAft>
        <a:buChar char="»"/>
        <a:defRPr>
          <a:solidFill>
            <a:schemeClr val="tx1"/>
          </a:solidFill>
          <a:latin typeface="+mn-lt"/>
        </a:defRPr>
      </a:lvl7pPr>
      <a:lvl8pPr marL="2959100" indent="-176213" algn="l" defTabSz="708025" rtl="0" fontAlgn="base">
        <a:spcBef>
          <a:spcPct val="20000"/>
        </a:spcBef>
        <a:spcAft>
          <a:spcPct val="0"/>
        </a:spcAft>
        <a:buChar char="»"/>
        <a:defRPr>
          <a:solidFill>
            <a:schemeClr val="tx1"/>
          </a:solidFill>
          <a:latin typeface="+mn-lt"/>
        </a:defRPr>
      </a:lvl8pPr>
      <a:lvl9pPr marL="3416300" indent="-176213" algn="l" defTabSz="708025"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46075" y="2478088"/>
            <a:ext cx="8226425"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23" tIns="35261" rIns="70523" bIns="35261" numCol="1" anchor="ctr" anchorCtr="0" compatLnSpc="1">
            <a:prstTxWarp prst="textNoShape">
              <a:avLst/>
            </a:prstTxWarp>
            <a:spAutoFit/>
          </a:bodyPr>
          <a:lstStyle/>
          <a:p>
            <a:pPr lvl="0"/>
            <a:r>
              <a:rPr lang="en-GB" smtClean="0"/>
              <a:t>Divider title in black - Arial 50pt</a:t>
            </a:r>
          </a:p>
        </p:txBody>
      </p:sp>
      <p:sp>
        <p:nvSpPr>
          <p:cNvPr id="2051" name="Rectangle 3"/>
          <p:cNvSpPr>
            <a:spLocks noGrp="1" noChangeArrowheads="1"/>
          </p:cNvSpPr>
          <p:nvPr>
            <p:ph type="body" idx="1"/>
          </p:nvPr>
        </p:nvSpPr>
        <p:spPr bwMode="auto">
          <a:xfrm>
            <a:off x="346075" y="3690938"/>
            <a:ext cx="8226425"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23" tIns="35261" rIns="70523" bIns="35261" numCol="1" anchor="t" anchorCtr="0" compatLnSpc="1">
            <a:prstTxWarp prst="textNoShape">
              <a:avLst/>
            </a:prstTxWarp>
            <a:spAutoFit/>
          </a:bodyPr>
          <a:lstStyle/>
          <a:p>
            <a:pPr lvl="0"/>
            <a:r>
              <a:rPr lang="en-GB" smtClean="0"/>
              <a:t>Subheading in black - Arial 20pt</a:t>
            </a:r>
          </a:p>
        </p:txBody>
      </p:sp>
      <p:sp>
        <p:nvSpPr>
          <p:cNvPr id="6148" name="Rectangle 4"/>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23" tIns="35261" rIns="70523" bIns="35261" numCol="1" anchor="t" anchorCtr="0" compatLnSpc="1">
            <a:prstTxWarp prst="textNoShape">
              <a:avLst/>
            </a:prstTxWarp>
          </a:bodyPr>
          <a:lstStyle>
            <a:lvl1pPr algn="ctr" defTabSz="708025">
              <a:defRPr sz="1000" smtClean="0">
                <a:solidFill>
                  <a:schemeClr val="tx1"/>
                </a:solidFill>
              </a:defRPr>
            </a:lvl1pPr>
          </a:lstStyle>
          <a:p>
            <a:pPr>
              <a:defRPr/>
            </a:pPr>
            <a:endParaRPr lang="en-US"/>
          </a:p>
        </p:txBody>
      </p:sp>
      <p:sp>
        <p:nvSpPr>
          <p:cNvPr id="6149" name="Rectangle 5"/>
          <p:cNvSpPr>
            <a:spLocks noGrp="1" noChangeArrowheads="1"/>
          </p:cNvSpPr>
          <p:nvPr>
            <p:ph type="sldNum" sz="quarter" idx="4"/>
          </p:nvPr>
        </p:nvSpPr>
        <p:spPr bwMode="auto">
          <a:xfrm>
            <a:off x="6551613" y="6245225"/>
            <a:ext cx="21351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0523" tIns="35261" rIns="70523" bIns="35261" numCol="1" anchor="t" anchorCtr="0" compatLnSpc="1">
            <a:prstTxWarp prst="textNoShape">
              <a:avLst/>
            </a:prstTxWarp>
          </a:bodyPr>
          <a:lstStyle>
            <a:lvl1pPr algn="r" defTabSz="708025">
              <a:defRPr sz="1000" smtClean="0">
                <a:solidFill>
                  <a:schemeClr val="tx1"/>
                </a:solidFill>
              </a:defRPr>
            </a:lvl1pPr>
          </a:lstStyle>
          <a:p>
            <a:pPr>
              <a:defRPr/>
            </a:pPr>
            <a:fld id="{26F8A666-5E47-4B80-BFD6-27AB7DD45596}" type="slidenum">
              <a:rPr lang="en-GB"/>
              <a:pPr>
                <a:defRPr/>
              </a:pPr>
              <a:t>‹#›</a:t>
            </a:fld>
            <a:endParaRPr lang="en-GB"/>
          </a:p>
        </p:txBody>
      </p:sp>
      <p:pic>
        <p:nvPicPr>
          <p:cNvPr id="2054" name="Picture 6" descr="OU_masterlogo_colour_19mm"/>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845425" y="358775"/>
            <a:ext cx="10318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708025" rtl="0" eaLnBrk="0" fontAlgn="base" hangingPunct="0">
        <a:spcBef>
          <a:spcPct val="0"/>
        </a:spcBef>
        <a:spcAft>
          <a:spcPct val="0"/>
        </a:spcAft>
        <a:defRPr sz="4400">
          <a:solidFill>
            <a:schemeClr val="tx1"/>
          </a:solidFill>
          <a:latin typeface="+mj-lt"/>
          <a:ea typeface="+mj-ea"/>
          <a:cs typeface="+mj-cs"/>
        </a:defRPr>
      </a:lvl1pPr>
      <a:lvl2pPr algn="l" defTabSz="708025" rtl="0" eaLnBrk="0" fontAlgn="base" hangingPunct="0">
        <a:spcBef>
          <a:spcPct val="0"/>
        </a:spcBef>
        <a:spcAft>
          <a:spcPct val="0"/>
        </a:spcAft>
        <a:defRPr sz="4400">
          <a:solidFill>
            <a:schemeClr val="tx1"/>
          </a:solidFill>
          <a:latin typeface="Arial" charset="0"/>
        </a:defRPr>
      </a:lvl2pPr>
      <a:lvl3pPr algn="l" defTabSz="708025" rtl="0" eaLnBrk="0" fontAlgn="base" hangingPunct="0">
        <a:spcBef>
          <a:spcPct val="0"/>
        </a:spcBef>
        <a:spcAft>
          <a:spcPct val="0"/>
        </a:spcAft>
        <a:defRPr sz="4400">
          <a:solidFill>
            <a:schemeClr val="tx1"/>
          </a:solidFill>
          <a:latin typeface="Arial" charset="0"/>
        </a:defRPr>
      </a:lvl3pPr>
      <a:lvl4pPr algn="l" defTabSz="708025" rtl="0" eaLnBrk="0" fontAlgn="base" hangingPunct="0">
        <a:spcBef>
          <a:spcPct val="0"/>
        </a:spcBef>
        <a:spcAft>
          <a:spcPct val="0"/>
        </a:spcAft>
        <a:defRPr sz="4400">
          <a:solidFill>
            <a:schemeClr val="tx1"/>
          </a:solidFill>
          <a:latin typeface="Arial" charset="0"/>
        </a:defRPr>
      </a:lvl4pPr>
      <a:lvl5pPr algn="l" defTabSz="708025" rtl="0" eaLnBrk="0" fontAlgn="base" hangingPunct="0">
        <a:spcBef>
          <a:spcPct val="0"/>
        </a:spcBef>
        <a:spcAft>
          <a:spcPct val="0"/>
        </a:spcAft>
        <a:defRPr sz="4400">
          <a:solidFill>
            <a:schemeClr val="tx1"/>
          </a:solidFill>
          <a:latin typeface="Arial" charset="0"/>
        </a:defRPr>
      </a:lvl5pPr>
      <a:lvl6pPr marL="457200" algn="l" defTabSz="708025" rtl="0" fontAlgn="base">
        <a:spcBef>
          <a:spcPct val="0"/>
        </a:spcBef>
        <a:spcAft>
          <a:spcPct val="0"/>
        </a:spcAft>
        <a:defRPr sz="4400">
          <a:solidFill>
            <a:schemeClr val="tx1"/>
          </a:solidFill>
          <a:latin typeface="Arial" charset="0"/>
        </a:defRPr>
      </a:lvl6pPr>
      <a:lvl7pPr marL="914400" algn="l" defTabSz="708025" rtl="0" fontAlgn="base">
        <a:spcBef>
          <a:spcPct val="0"/>
        </a:spcBef>
        <a:spcAft>
          <a:spcPct val="0"/>
        </a:spcAft>
        <a:defRPr sz="4400">
          <a:solidFill>
            <a:schemeClr val="tx1"/>
          </a:solidFill>
          <a:latin typeface="Arial" charset="0"/>
        </a:defRPr>
      </a:lvl7pPr>
      <a:lvl8pPr marL="1371600" algn="l" defTabSz="708025" rtl="0" fontAlgn="base">
        <a:spcBef>
          <a:spcPct val="0"/>
        </a:spcBef>
        <a:spcAft>
          <a:spcPct val="0"/>
        </a:spcAft>
        <a:defRPr sz="4400">
          <a:solidFill>
            <a:schemeClr val="tx1"/>
          </a:solidFill>
          <a:latin typeface="Arial" charset="0"/>
        </a:defRPr>
      </a:lvl8pPr>
      <a:lvl9pPr marL="1828800" algn="l" defTabSz="708025" rtl="0" fontAlgn="base">
        <a:spcBef>
          <a:spcPct val="0"/>
        </a:spcBef>
        <a:spcAft>
          <a:spcPct val="0"/>
        </a:spcAft>
        <a:defRPr sz="4400">
          <a:solidFill>
            <a:schemeClr val="tx1"/>
          </a:solidFill>
          <a:latin typeface="Arial" charset="0"/>
        </a:defRPr>
      </a:lvl9pPr>
    </p:titleStyle>
    <p:bodyStyle>
      <a:lvl1pPr marL="265113" indent="-265113" algn="l" defTabSz="708025" rtl="0" eaLnBrk="0" fontAlgn="base" hangingPunct="0">
        <a:spcBef>
          <a:spcPct val="20000"/>
        </a:spcBef>
        <a:spcAft>
          <a:spcPct val="0"/>
        </a:spcAft>
        <a:buClr>
          <a:srgbClr val="9FAA00"/>
        </a:buClr>
        <a:defRPr>
          <a:solidFill>
            <a:schemeClr val="tx1"/>
          </a:solidFill>
          <a:latin typeface="+mn-lt"/>
          <a:ea typeface="+mn-ea"/>
          <a:cs typeface="+mn-cs"/>
        </a:defRPr>
      </a:lvl1pPr>
      <a:lvl2pPr marL="574675" indent="-220663" algn="l" defTabSz="708025" rtl="0" eaLnBrk="0" fontAlgn="base" hangingPunct="0">
        <a:spcBef>
          <a:spcPct val="20000"/>
        </a:spcBef>
        <a:spcAft>
          <a:spcPct val="0"/>
        </a:spcAft>
        <a:defRPr sz="2500">
          <a:solidFill>
            <a:schemeClr val="tx1"/>
          </a:solidFill>
          <a:latin typeface="+mn-lt"/>
        </a:defRPr>
      </a:lvl2pPr>
      <a:lvl3pPr marL="882650" indent="-174625" algn="l" defTabSz="708025" rtl="0" eaLnBrk="0" fontAlgn="base" hangingPunct="0">
        <a:spcBef>
          <a:spcPct val="20000"/>
        </a:spcBef>
        <a:spcAft>
          <a:spcPct val="0"/>
        </a:spcAft>
        <a:buClr>
          <a:srgbClr val="9FAA00"/>
        </a:buClr>
        <a:buChar char="•"/>
        <a:defRPr sz="2500">
          <a:solidFill>
            <a:schemeClr val="tx1"/>
          </a:solidFill>
          <a:latin typeface="+mn-lt"/>
        </a:defRPr>
      </a:lvl3pPr>
      <a:lvl4pPr marL="1236663" indent="-176213" algn="l" defTabSz="708025" rtl="0" eaLnBrk="0" fontAlgn="base" hangingPunct="0">
        <a:spcBef>
          <a:spcPct val="20000"/>
        </a:spcBef>
        <a:spcAft>
          <a:spcPct val="0"/>
        </a:spcAft>
        <a:buChar char="–"/>
        <a:defRPr sz="2500">
          <a:solidFill>
            <a:schemeClr val="tx1"/>
          </a:solidFill>
          <a:latin typeface="+mn-lt"/>
        </a:defRPr>
      </a:lvl4pPr>
      <a:lvl5pPr marL="1587500" indent="-176213" algn="l" defTabSz="708025" rtl="0" eaLnBrk="0" fontAlgn="base" hangingPunct="0">
        <a:spcBef>
          <a:spcPct val="20000"/>
        </a:spcBef>
        <a:spcAft>
          <a:spcPct val="0"/>
        </a:spcAft>
        <a:buChar char="»"/>
        <a:defRPr>
          <a:solidFill>
            <a:schemeClr val="tx1"/>
          </a:solidFill>
          <a:latin typeface="+mn-lt"/>
        </a:defRPr>
      </a:lvl5pPr>
      <a:lvl6pPr marL="2044700" indent="-176213" algn="l" defTabSz="708025" rtl="0" fontAlgn="base">
        <a:spcBef>
          <a:spcPct val="20000"/>
        </a:spcBef>
        <a:spcAft>
          <a:spcPct val="0"/>
        </a:spcAft>
        <a:buChar char="»"/>
        <a:defRPr>
          <a:solidFill>
            <a:schemeClr val="tx1"/>
          </a:solidFill>
          <a:latin typeface="+mn-lt"/>
        </a:defRPr>
      </a:lvl6pPr>
      <a:lvl7pPr marL="2501900" indent="-176213" algn="l" defTabSz="708025" rtl="0" fontAlgn="base">
        <a:spcBef>
          <a:spcPct val="20000"/>
        </a:spcBef>
        <a:spcAft>
          <a:spcPct val="0"/>
        </a:spcAft>
        <a:buChar char="»"/>
        <a:defRPr>
          <a:solidFill>
            <a:schemeClr val="tx1"/>
          </a:solidFill>
          <a:latin typeface="+mn-lt"/>
        </a:defRPr>
      </a:lvl7pPr>
      <a:lvl8pPr marL="2959100" indent="-176213" algn="l" defTabSz="708025" rtl="0" fontAlgn="base">
        <a:spcBef>
          <a:spcPct val="20000"/>
        </a:spcBef>
        <a:spcAft>
          <a:spcPct val="0"/>
        </a:spcAft>
        <a:buChar char="»"/>
        <a:defRPr>
          <a:solidFill>
            <a:schemeClr val="tx1"/>
          </a:solidFill>
          <a:latin typeface="+mn-lt"/>
        </a:defRPr>
      </a:lvl8pPr>
      <a:lvl9pPr marL="3416300" indent="-176213" algn="l" defTabSz="708025"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95536" y="1772816"/>
            <a:ext cx="7201048" cy="1733214"/>
          </a:xfrm>
        </p:spPr>
        <p:txBody>
          <a:bodyPr/>
          <a:lstStyle/>
          <a:p>
            <a:pPr eaLnBrk="1" hangingPunct="1"/>
            <a:r>
              <a:rPr lang="en-GB" dirty="0" smtClean="0"/>
              <a:t>Enabling Staff Tutors to achieve their potential and equipping them with the correct support in STEM</a:t>
            </a:r>
          </a:p>
        </p:txBody>
      </p:sp>
      <p:sp>
        <p:nvSpPr>
          <p:cNvPr id="4099" name="Rectangle 3"/>
          <p:cNvSpPr>
            <a:spLocks noGrp="1" noChangeArrowheads="1"/>
          </p:cNvSpPr>
          <p:nvPr>
            <p:ph type="subTitle" idx="1"/>
          </p:nvPr>
        </p:nvSpPr>
        <p:spPr>
          <a:xfrm>
            <a:off x="395536" y="4365104"/>
            <a:ext cx="7310438" cy="1400816"/>
          </a:xfrm>
        </p:spPr>
        <p:txBody>
          <a:bodyPr/>
          <a:lstStyle/>
          <a:p>
            <a:r>
              <a:rPr lang="en-GB" dirty="0"/>
              <a:t>Rachel </a:t>
            </a:r>
            <a:r>
              <a:rPr lang="en-GB" dirty="0" smtClean="0"/>
              <a:t>Hilliam, Rosaria Gracia, Carol Calvert and Victoria Pearson</a:t>
            </a:r>
          </a:p>
          <a:p>
            <a:r>
              <a:rPr lang="en-GB" dirty="0" err="1" smtClean="0"/>
              <a:t>eSTEeM</a:t>
            </a:r>
            <a:r>
              <a:rPr lang="en-GB" dirty="0" smtClean="0"/>
              <a:t>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Analysis</a:t>
            </a:r>
            <a:endParaRPr lang="en-GB" dirty="0"/>
          </a:p>
        </p:txBody>
      </p:sp>
      <p:sp>
        <p:nvSpPr>
          <p:cNvPr id="3" name="Content Placeholder 2"/>
          <p:cNvSpPr>
            <a:spLocks noGrp="1"/>
          </p:cNvSpPr>
          <p:nvPr>
            <p:ph idx="1"/>
          </p:nvPr>
        </p:nvSpPr>
        <p:spPr>
          <a:xfrm>
            <a:off x="346075" y="2479675"/>
            <a:ext cx="8226425" cy="2610377"/>
          </a:xfrm>
        </p:spPr>
        <p:txBody>
          <a:bodyPr/>
          <a:lstStyle/>
          <a:p>
            <a:r>
              <a:rPr lang="en-GB" dirty="0" smtClean="0"/>
              <a:t>Questionnaire had closed and open responses. </a:t>
            </a:r>
            <a:endParaRPr lang="en-GB" dirty="0"/>
          </a:p>
          <a:p>
            <a:r>
              <a:rPr lang="en-GB" dirty="0" smtClean="0"/>
              <a:t>The questionnaire was used to identify areas which were investigated in more details in the focus groups </a:t>
            </a:r>
          </a:p>
          <a:p>
            <a:r>
              <a:rPr lang="en-GB" dirty="0" smtClean="0"/>
              <a:t>The open responses and focus group discussions were analysed using content analysis.</a:t>
            </a:r>
          </a:p>
          <a:p>
            <a:endParaRPr lang="en-GB" dirty="0"/>
          </a:p>
        </p:txBody>
      </p:sp>
    </p:spTree>
    <p:extLst>
      <p:ext uri="{BB962C8B-B14F-4D97-AF65-F5344CB8AC3E}">
        <p14:creationId xmlns:p14="http://schemas.microsoft.com/office/powerpoint/2010/main" val="140297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Questionnaire</a:t>
            </a:r>
            <a:endParaRPr lang="en-GB" dirty="0"/>
          </a:p>
        </p:txBody>
      </p:sp>
      <p:sp>
        <p:nvSpPr>
          <p:cNvPr id="3" name="Content Placeholder 2"/>
          <p:cNvSpPr>
            <a:spLocks noGrp="1"/>
          </p:cNvSpPr>
          <p:nvPr>
            <p:ph idx="1"/>
          </p:nvPr>
        </p:nvSpPr>
        <p:spPr>
          <a:xfrm>
            <a:off x="346075" y="2479675"/>
            <a:ext cx="8226425" cy="2148713"/>
          </a:xfrm>
        </p:spPr>
        <p:txBody>
          <a:bodyPr/>
          <a:lstStyle/>
          <a:p>
            <a:r>
              <a:rPr lang="en-GB" dirty="0" smtClean="0"/>
              <a:t>Survey opened 16</a:t>
            </a:r>
            <a:r>
              <a:rPr lang="en-GB" baseline="30000" dirty="0" smtClean="0"/>
              <a:t>th</a:t>
            </a:r>
            <a:r>
              <a:rPr lang="en-GB" dirty="0" smtClean="0"/>
              <a:t> Nov and closed 7</a:t>
            </a:r>
            <a:r>
              <a:rPr lang="en-GB" baseline="30000" dirty="0" smtClean="0"/>
              <a:t>th</a:t>
            </a:r>
            <a:r>
              <a:rPr lang="en-GB" dirty="0" smtClean="0"/>
              <a:t> Dec</a:t>
            </a:r>
          </a:p>
          <a:p>
            <a:r>
              <a:rPr lang="en-GB" dirty="0" smtClean="0"/>
              <a:t>74 staff tutors were invited to take part from STEM</a:t>
            </a:r>
          </a:p>
          <a:p>
            <a:r>
              <a:rPr lang="en-GB" dirty="0" smtClean="0"/>
              <a:t>47 responded (64% response rate) of which 33 had a complete response (45% response rate) and 14 partial response</a:t>
            </a:r>
            <a:endParaRPr lang="en-GB" dirty="0"/>
          </a:p>
        </p:txBody>
      </p:sp>
    </p:spTree>
    <p:extLst>
      <p:ext uri="{BB962C8B-B14F-4D97-AF65-F5344CB8AC3E}">
        <p14:creationId xmlns:p14="http://schemas.microsoft.com/office/powerpoint/2010/main" val="2058426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Focus groups</a:t>
            </a:r>
            <a:endParaRPr lang="en-GB" dirty="0"/>
          </a:p>
        </p:txBody>
      </p:sp>
      <p:sp>
        <p:nvSpPr>
          <p:cNvPr id="3" name="Content Placeholder 2"/>
          <p:cNvSpPr>
            <a:spLocks noGrp="1"/>
          </p:cNvSpPr>
          <p:nvPr>
            <p:ph idx="1"/>
          </p:nvPr>
        </p:nvSpPr>
        <p:spPr>
          <a:xfrm>
            <a:off x="346075" y="2479675"/>
            <a:ext cx="8226425" cy="1687048"/>
          </a:xfrm>
        </p:spPr>
        <p:txBody>
          <a:bodyPr/>
          <a:lstStyle/>
          <a:p>
            <a:r>
              <a:rPr lang="en-GB" dirty="0" smtClean="0"/>
              <a:t>22 staff tutors accepted the opportunity to participate in a follow on focus group, of these 14 actively took part in the focus groups on 9</a:t>
            </a:r>
            <a:r>
              <a:rPr lang="en-GB" baseline="30000" dirty="0" smtClean="0"/>
              <a:t>th</a:t>
            </a:r>
            <a:r>
              <a:rPr lang="en-GB" dirty="0" smtClean="0"/>
              <a:t> February</a:t>
            </a:r>
          </a:p>
          <a:p>
            <a:endParaRPr lang="en-GB" dirty="0"/>
          </a:p>
        </p:txBody>
      </p:sp>
    </p:spTree>
    <p:extLst>
      <p:ext uri="{BB962C8B-B14F-4D97-AF65-F5344CB8AC3E}">
        <p14:creationId xmlns:p14="http://schemas.microsoft.com/office/powerpoint/2010/main" val="3881858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74" y="188640"/>
            <a:ext cx="8226425" cy="1394660"/>
          </a:xfrm>
        </p:spPr>
        <p:txBody>
          <a:bodyPr/>
          <a:lstStyle/>
          <a:p>
            <a:r>
              <a:rPr lang="en-GB" dirty="0" smtClean="0"/>
              <a:t>Discussion topics for focus groups</a:t>
            </a:r>
            <a:endParaRPr lang="en-GB" dirty="0"/>
          </a:p>
        </p:txBody>
      </p:sp>
      <p:sp>
        <p:nvSpPr>
          <p:cNvPr id="3" name="Content Placeholder 2"/>
          <p:cNvSpPr>
            <a:spLocks noGrp="1"/>
          </p:cNvSpPr>
          <p:nvPr>
            <p:ph idx="1"/>
          </p:nvPr>
        </p:nvSpPr>
        <p:spPr>
          <a:xfrm>
            <a:off x="376104" y="1844824"/>
            <a:ext cx="8226425" cy="4149260"/>
          </a:xfrm>
        </p:spPr>
        <p:txBody>
          <a:bodyPr/>
          <a:lstStyle/>
          <a:p>
            <a:pPr lvl="0"/>
            <a:r>
              <a:rPr lang="en-GB" dirty="0"/>
              <a:t>To gain more knowledge about the role of the staff tutors in the context of the locations analysis and what support from the departments, faculties and University would be needed</a:t>
            </a:r>
          </a:p>
          <a:p>
            <a:pPr lvl="0"/>
            <a:r>
              <a:rPr lang="en-GB" dirty="0"/>
              <a:t>To identify issues around career progression and the new promotions criteria</a:t>
            </a:r>
          </a:p>
          <a:p>
            <a:pPr lvl="0"/>
            <a:r>
              <a:rPr lang="en-GB" dirty="0"/>
              <a:t>To identify the type of support staff tutors would need to reach their goals </a:t>
            </a:r>
          </a:p>
          <a:p>
            <a:pPr marL="0" indent="0">
              <a:buNone/>
            </a:pPr>
            <a:r>
              <a:rPr lang="en-GB" dirty="0" smtClean="0"/>
              <a:t>These topics were identified through qualitative comparative analysis of the questionnaires</a:t>
            </a:r>
            <a:endParaRPr lang="en-GB" dirty="0"/>
          </a:p>
        </p:txBody>
      </p:sp>
    </p:spTree>
    <p:extLst>
      <p:ext uri="{BB962C8B-B14F-4D97-AF65-F5344CB8AC3E}">
        <p14:creationId xmlns:p14="http://schemas.microsoft.com/office/powerpoint/2010/main" val="3688919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56922"/>
            <a:ext cx="8226425" cy="732940"/>
          </a:xfrm>
        </p:spPr>
        <p:txBody>
          <a:bodyPr/>
          <a:lstStyle/>
          <a:p>
            <a:r>
              <a:rPr lang="en-GB" dirty="0" smtClean="0"/>
              <a:t>Distribution of participants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0725231"/>
              </p:ext>
            </p:extLst>
          </p:nvPr>
        </p:nvGraphicFramePr>
        <p:xfrm>
          <a:off x="338605" y="1340768"/>
          <a:ext cx="8121827" cy="3374659"/>
        </p:xfrm>
        <a:graphic>
          <a:graphicData uri="http://schemas.openxmlformats.org/drawingml/2006/table">
            <a:tbl>
              <a:tblPr firstRow="1" firstCol="1" bandRow="1">
                <a:tableStyleId>{F5AB1C69-6EDB-4FF4-983F-18BD219EF322}</a:tableStyleId>
              </a:tblPr>
              <a:tblGrid>
                <a:gridCol w="1353075"/>
                <a:gridCol w="967447"/>
                <a:gridCol w="1160261"/>
                <a:gridCol w="1160261"/>
                <a:gridCol w="1160261"/>
                <a:gridCol w="1160261"/>
                <a:gridCol w="1160261"/>
              </a:tblGrid>
              <a:tr h="363404">
                <a:tc>
                  <a:txBody>
                    <a:bodyPr/>
                    <a:lstStyle/>
                    <a:p>
                      <a:pPr>
                        <a:lnSpc>
                          <a:spcPct val="107000"/>
                        </a:lnSpc>
                        <a:spcAft>
                          <a:spcPts val="0"/>
                        </a:spcAft>
                      </a:pPr>
                      <a:r>
                        <a:rPr lang="en-GB" sz="1800" b="0" dirty="0">
                          <a:solidFill>
                            <a:schemeClr val="tx1"/>
                          </a:solidFill>
                          <a:effectLst/>
                        </a:rPr>
                        <a:t>Gender</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07000"/>
                        </a:lnSpc>
                        <a:spcAft>
                          <a:spcPts val="0"/>
                        </a:spcAft>
                      </a:pPr>
                      <a:r>
                        <a:rPr lang="en-GB" sz="1800" b="0" dirty="0">
                          <a:solidFill>
                            <a:schemeClr val="tx1"/>
                          </a:solidFill>
                          <a:effectLst/>
                        </a:rPr>
                        <a:t>Male</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nSpc>
                          <a:spcPct val="107000"/>
                        </a:lnSpc>
                        <a:spcAft>
                          <a:spcPts val="0"/>
                        </a:spcAft>
                      </a:pPr>
                      <a:r>
                        <a:rPr lang="en-GB" sz="1800" b="0" dirty="0">
                          <a:solidFill>
                            <a:schemeClr val="tx1"/>
                          </a:solidFill>
                          <a:effectLst/>
                        </a:rPr>
                        <a:t>Female</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363404">
                <a:tc>
                  <a:txBody>
                    <a:bodyPr/>
                    <a:lstStyle/>
                    <a:p>
                      <a:pPr>
                        <a:lnSpc>
                          <a:spcPct val="107000"/>
                        </a:lnSpc>
                        <a:spcAft>
                          <a:spcPts val="0"/>
                        </a:spcAft>
                      </a:pPr>
                      <a:r>
                        <a:rPr lang="en-GB" sz="1800" b="0">
                          <a:solidFill>
                            <a:schemeClr val="tx1"/>
                          </a:solidFill>
                          <a:effectLst/>
                        </a:rPr>
                        <a:t>Sample</a:t>
                      </a:r>
                      <a:endParaRPr lang="en-GB"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07000"/>
                        </a:lnSpc>
                        <a:spcAft>
                          <a:spcPts val="0"/>
                        </a:spcAft>
                      </a:pPr>
                      <a:r>
                        <a:rPr lang="en-GB" sz="1800" dirty="0">
                          <a:solidFill>
                            <a:schemeClr val="tx1"/>
                          </a:solidFill>
                          <a:effectLst/>
                        </a:rPr>
                        <a:t>10</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nSpc>
                          <a:spcPct val="107000"/>
                        </a:lnSpc>
                        <a:spcAft>
                          <a:spcPts val="0"/>
                        </a:spcAft>
                      </a:pPr>
                      <a:r>
                        <a:rPr lang="en-GB" sz="1800">
                          <a:solidFill>
                            <a:schemeClr val="tx1"/>
                          </a:solidFill>
                          <a:effectLst/>
                        </a:rPr>
                        <a:t>33</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353312">
                <a:tc>
                  <a:txBody>
                    <a:bodyPr/>
                    <a:lstStyle/>
                    <a:p>
                      <a:pPr>
                        <a:lnSpc>
                          <a:spcPct val="107000"/>
                        </a:lnSpc>
                        <a:spcAft>
                          <a:spcPts val="0"/>
                        </a:spcAft>
                      </a:pPr>
                      <a:r>
                        <a:rPr lang="en-GB" sz="1800" b="0" dirty="0">
                          <a:solidFill>
                            <a:schemeClr val="tx1"/>
                          </a:solidFill>
                          <a:effectLst/>
                        </a:rPr>
                        <a:t>Population</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3">
                  <a:txBody>
                    <a:bodyPr/>
                    <a:lstStyle/>
                    <a:p>
                      <a:pPr>
                        <a:lnSpc>
                          <a:spcPct val="107000"/>
                        </a:lnSpc>
                        <a:spcAft>
                          <a:spcPts val="0"/>
                        </a:spcAft>
                      </a:pPr>
                      <a:r>
                        <a:rPr lang="en-GB" sz="1800" dirty="0">
                          <a:solidFill>
                            <a:schemeClr val="tx1"/>
                          </a:solidFill>
                          <a:effectLst/>
                        </a:rPr>
                        <a:t>25</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nSpc>
                          <a:spcPct val="107000"/>
                        </a:lnSpc>
                        <a:spcAft>
                          <a:spcPts val="0"/>
                        </a:spcAft>
                      </a:pPr>
                      <a:r>
                        <a:rPr lang="en-GB" sz="1800" dirty="0">
                          <a:solidFill>
                            <a:schemeClr val="tx1"/>
                          </a:solidFill>
                          <a:effectLst/>
                        </a:rPr>
                        <a:t>49</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360040">
                <a:tc>
                  <a:txBody>
                    <a:bodyPr/>
                    <a:lstStyle/>
                    <a:p>
                      <a:pPr>
                        <a:lnSpc>
                          <a:spcPct val="107000"/>
                        </a:lnSpc>
                        <a:spcAft>
                          <a:spcPts val="0"/>
                        </a:spcAft>
                      </a:pPr>
                      <a:r>
                        <a:rPr lang="en-GB" sz="1800" b="0">
                          <a:solidFill>
                            <a:schemeClr val="tx1"/>
                          </a:solidFill>
                          <a:effectLst/>
                        </a:rPr>
                        <a:t>Contract type</a:t>
                      </a:r>
                      <a:endParaRPr lang="en-GB"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07000"/>
                        </a:lnSpc>
                        <a:spcAft>
                          <a:spcPts val="0"/>
                        </a:spcAft>
                      </a:pPr>
                      <a:r>
                        <a:rPr lang="en-GB" sz="1800">
                          <a:solidFill>
                            <a:schemeClr val="tx1"/>
                          </a:solidFill>
                          <a:effectLst/>
                        </a:rPr>
                        <a:t>Full time</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nSpc>
                          <a:spcPct val="107000"/>
                        </a:lnSpc>
                        <a:spcAft>
                          <a:spcPts val="0"/>
                        </a:spcAft>
                      </a:pPr>
                      <a:r>
                        <a:rPr lang="en-GB" sz="1800" dirty="0">
                          <a:solidFill>
                            <a:schemeClr val="tx1"/>
                          </a:solidFill>
                          <a:effectLst/>
                        </a:rPr>
                        <a:t>Part time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363404">
                <a:tc>
                  <a:txBody>
                    <a:bodyPr/>
                    <a:lstStyle/>
                    <a:p>
                      <a:pPr>
                        <a:lnSpc>
                          <a:spcPct val="107000"/>
                        </a:lnSpc>
                        <a:spcAft>
                          <a:spcPts val="0"/>
                        </a:spcAft>
                      </a:pPr>
                      <a:r>
                        <a:rPr lang="en-GB" sz="1800" b="0">
                          <a:solidFill>
                            <a:schemeClr val="tx1"/>
                          </a:solidFill>
                          <a:effectLst/>
                        </a:rPr>
                        <a:t>Sample</a:t>
                      </a:r>
                      <a:endParaRPr lang="en-GB"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07000"/>
                        </a:lnSpc>
                        <a:spcAft>
                          <a:spcPts val="0"/>
                        </a:spcAft>
                      </a:pPr>
                      <a:r>
                        <a:rPr lang="en-GB" sz="1800">
                          <a:solidFill>
                            <a:schemeClr val="tx1"/>
                          </a:solidFill>
                          <a:effectLst/>
                        </a:rPr>
                        <a:t>28</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nSpc>
                          <a:spcPct val="107000"/>
                        </a:lnSpc>
                        <a:spcAft>
                          <a:spcPts val="0"/>
                        </a:spcAft>
                      </a:pPr>
                      <a:r>
                        <a:rPr lang="en-GB" sz="1800" dirty="0">
                          <a:solidFill>
                            <a:schemeClr val="tx1"/>
                          </a:solidFill>
                          <a:effectLst/>
                        </a:rPr>
                        <a:t>15</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356676">
                <a:tc>
                  <a:txBody>
                    <a:bodyPr/>
                    <a:lstStyle/>
                    <a:p>
                      <a:pPr>
                        <a:lnSpc>
                          <a:spcPct val="107000"/>
                        </a:lnSpc>
                        <a:spcAft>
                          <a:spcPts val="0"/>
                        </a:spcAft>
                      </a:pPr>
                      <a:r>
                        <a:rPr lang="en-GB" sz="1800" b="0" dirty="0">
                          <a:solidFill>
                            <a:schemeClr val="tx1"/>
                          </a:solidFill>
                          <a:effectLst/>
                        </a:rPr>
                        <a:t>Population</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3">
                  <a:txBody>
                    <a:bodyPr/>
                    <a:lstStyle/>
                    <a:p>
                      <a:pPr>
                        <a:lnSpc>
                          <a:spcPct val="107000"/>
                        </a:lnSpc>
                        <a:spcAft>
                          <a:spcPts val="0"/>
                        </a:spcAft>
                      </a:pPr>
                      <a:r>
                        <a:rPr lang="en-GB" sz="1800" dirty="0">
                          <a:solidFill>
                            <a:schemeClr val="tx1"/>
                          </a:solidFill>
                          <a:effectLst/>
                        </a:rPr>
                        <a:t>55</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nSpc>
                          <a:spcPct val="107000"/>
                        </a:lnSpc>
                        <a:spcAft>
                          <a:spcPts val="0"/>
                        </a:spcAft>
                      </a:pPr>
                      <a:r>
                        <a:rPr lang="en-GB" sz="1800" dirty="0">
                          <a:solidFill>
                            <a:schemeClr val="tx1"/>
                          </a:solidFill>
                          <a:effectLst/>
                        </a:rPr>
                        <a:t>19</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288032">
                <a:tc>
                  <a:txBody>
                    <a:bodyPr/>
                    <a:lstStyle/>
                    <a:p>
                      <a:pPr>
                        <a:lnSpc>
                          <a:spcPct val="107000"/>
                        </a:lnSpc>
                        <a:spcAft>
                          <a:spcPts val="0"/>
                        </a:spcAft>
                      </a:pPr>
                      <a:r>
                        <a:rPr lang="en-GB" sz="1800" b="0">
                          <a:solidFill>
                            <a:schemeClr val="tx1"/>
                          </a:solidFill>
                          <a:effectLst/>
                        </a:rPr>
                        <a:t>Department</a:t>
                      </a:r>
                      <a:endParaRPr lang="en-GB"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C&amp;C</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E&amp;I</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M&amp;S</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EEE</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dirty="0">
                          <a:solidFill>
                            <a:schemeClr val="tx1"/>
                          </a:solidFill>
                          <a:effectLst/>
                        </a:rPr>
                        <a:t>DPS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dirty="0">
                          <a:solidFill>
                            <a:schemeClr val="tx1"/>
                          </a:solidFill>
                          <a:effectLst/>
                        </a:rPr>
                        <a:t>LHCS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04">
                <a:tc>
                  <a:txBody>
                    <a:bodyPr/>
                    <a:lstStyle/>
                    <a:p>
                      <a:pPr>
                        <a:lnSpc>
                          <a:spcPct val="107000"/>
                        </a:lnSpc>
                        <a:spcAft>
                          <a:spcPts val="0"/>
                        </a:spcAft>
                      </a:pPr>
                      <a:r>
                        <a:rPr lang="en-GB" sz="1800" b="0">
                          <a:solidFill>
                            <a:schemeClr val="tx1"/>
                          </a:solidFill>
                          <a:effectLst/>
                        </a:rPr>
                        <a:t>Sample</a:t>
                      </a:r>
                      <a:endParaRPr lang="en-GB"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10</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11</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9</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3</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4</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dirty="0">
                          <a:solidFill>
                            <a:schemeClr val="tx1"/>
                          </a:solidFill>
                          <a:effectLst/>
                        </a:rPr>
                        <a:t>6</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564">
                <a:tc>
                  <a:txBody>
                    <a:bodyPr/>
                    <a:lstStyle/>
                    <a:p>
                      <a:pPr>
                        <a:lnSpc>
                          <a:spcPct val="107000"/>
                        </a:lnSpc>
                        <a:spcAft>
                          <a:spcPts val="0"/>
                        </a:spcAft>
                      </a:pPr>
                      <a:r>
                        <a:rPr lang="en-GB" sz="1800" b="0" dirty="0">
                          <a:solidFill>
                            <a:schemeClr val="tx1"/>
                          </a:solidFill>
                          <a:effectLst/>
                        </a:rPr>
                        <a:t>Population</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19</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16</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15</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7</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a:solidFill>
                            <a:schemeClr val="tx1"/>
                          </a:solidFill>
                          <a:effectLst/>
                        </a:rPr>
                        <a:t>5</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GB" sz="1800" dirty="0">
                          <a:solidFill>
                            <a:schemeClr val="tx1"/>
                          </a:solidFill>
                          <a:effectLst/>
                        </a:rPr>
                        <a:t>12</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835" marR="158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27680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HEA accreditation</a:t>
            </a:r>
            <a:endParaRPr lang="en-GB" dirty="0"/>
          </a:p>
        </p:txBody>
      </p:sp>
      <p:sp>
        <p:nvSpPr>
          <p:cNvPr id="3" name="Content Placeholder 2"/>
          <p:cNvSpPr>
            <a:spLocks noGrp="1"/>
          </p:cNvSpPr>
          <p:nvPr>
            <p:ph idx="1"/>
          </p:nvPr>
        </p:nvSpPr>
        <p:spPr>
          <a:xfrm>
            <a:off x="346075" y="2479675"/>
            <a:ext cx="8226425" cy="1302327"/>
          </a:xfrm>
        </p:spPr>
        <p:txBody>
          <a:bodyPr/>
          <a:lstStyle/>
          <a:p>
            <a:r>
              <a:rPr lang="en-GB" dirty="0" smtClean="0"/>
              <a:t>36 had or were working towards HEA accreditation, or equivalent</a:t>
            </a:r>
          </a:p>
          <a:p>
            <a:r>
              <a:rPr lang="en-GB" dirty="0" smtClean="0"/>
              <a:t>7 did not intend to attain HEA accreditation</a:t>
            </a:r>
            <a:endParaRPr lang="en-GB" dirty="0"/>
          </a:p>
        </p:txBody>
      </p:sp>
    </p:spTree>
    <p:extLst>
      <p:ext uri="{BB962C8B-B14F-4D97-AF65-F5344CB8AC3E}">
        <p14:creationId xmlns:p14="http://schemas.microsoft.com/office/powerpoint/2010/main" val="2731236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26425" cy="1394660"/>
          </a:xfrm>
        </p:spPr>
        <p:txBody>
          <a:bodyPr/>
          <a:lstStyle/>
          <a:p>
            <a:r>
              <a:rPr lang="en-GB" dirty="0" smtClean="0"/>
              <a:t>What led to the decision to become a Staff Tutor</a:t>
            </a:r>
            <a:endParaRPr lang="en-GB" dirty="0"/>
          </a:p>
        </p:txBody>
      </p:sp>
      <p:sp>
        <p:nvSpPr>
          <p:cNvPr id="3" name="Content Placeholder 2"/>
          <p:cNvSpPr>
            <a:spLocks noGrp="1"/>
          </p:cNvSpPr>
          <p:nvPr>
            <p:ph idx="1"/>
          </p:nvPr>
        </p:nvSpPr>
        <p:spPr>
          <a:xfrm>
            <a:off x="251520" y="1844824"/>
            <a:ext cx="8226425" cy="4610925"/>
          </a:xfrm>
        </p:spPr>
        <p:txBody>
          <a:bodyPr/>
          <a:lstStyle/>
          <a:p>
            <a:pPr marL="0" indent="0">
              <a:buNone/>
            </a:pPr>
            <a:r>
              <a:rPr lang="en-GB" dirty="0" smtClean="0"/>
              <a:t>The majority had a previous OU experience:</a:t>
            </a:r>
          </a:p>
          <a:p>
            <a:r>
              <a:rPr lang="en-GB" dirty="0" smtClean="0"/>
              <a:t>AL</a:t>
            </a:r>
          </a:p>
          <a:p>
            <a:r>
              <a:rPr lang="en-GB" dirty="0" smtClean="0"/>
              <a:t>tutor tutor-counsellor</a:t>
            </a:r>
          </a:p>
          <a:p>
            <a:r>
              <a:rPr lang="en-GB" dirty="0" smtClean="0"/>
              <a:t>pathway tutor </a:t>
            </a:r>
          </a:p>
          <a:p>
            <a:r>
              <a:rPr lang="en-GB" dirty="0" smtClean="0"/>
              <a:t>summer </a:t>
            </a:r>
            <a:r>
              <a:rPr lang="en-GB" dirty="0"/>
              <a:t>school </a:t>
            </a:r>
            <a:r>
              <a:rPr lang="en-GB" dirty="0" smtClean="0"/>
              <a:t>tutor</a:t>
            </a:r>
          </a:p>
          <a:p>
            <a:r>
              <a:rPr lang="en-GB" dirty="0" smtClean="0"/>
              <a:t>involvement </a:t>
            </a:r>
            <a:r>
              <a:rPr lang="en-GB" dirty="0"/>
              <a:t>with </a:t>
            </a:r>
            <a:r>
              <a:rPr lang="en-GB" dirty="0" err="1"/>
              <a:t>eSTEeM</a:t>
            </a:r>
            <a:r>
              <a:rPr lang="en-GB" dirty="0"/>
              <a:t> </a:t>
            </a:r>
            <a:r>
              <a:rPr lang="en-GB" dirty="0" smtClean="0"/>
              <a:t>projects</a:t>
            </a:r>
          </a:p>
          <a:p>
            <a:r>
              <a:rPr lang="en-GB" dirty="0" smtClean="0"/>
              <a:t>consultancy </a:t>
            </a:r>
            <a:r>
              <a:rPr lang="en-GB" dirty="0"/>
              <a:t>for writing </a:t>
            </a:r>
            <a:r>
              <a:rPr lang="en-GB" dirty="0" smtClean="0"/>
              <a:t>module </a:t>
            </a:r>
          </a:p>
          <a:p>
            <a:r>
              <a:rPr lang="en-GB" dirty="0" smtClean="0"/>
              <a:t>forum moderation</a:t>
            </a:r>
          </a:p>
          <a:p>
            <a:r>
              <a:rPr lang="en-GB" dirty="0" smtClean="0"/>
              <a:t>involvement </a:t>
            </a:r>
            <a:r>
              <a:rPr lang="en-GB" dirty="0"/>
              <a:t>in course choice </a:t>
            </a:r>
            <a:r>
              <a:rPr lang="en-GB" dirty="0" smtClean="0"/>
              <a:t>events</a:t>
            </a:r>
          </a:p>
          <a:p>
            <a:r>
              <a:rPr lang="en-GB" dirty="0" smtClean="0"/>
              <a:t>providing </a:t>
            </a:r>
            <a:r>
              <a:rPr lang="en-GB" dirty="0"/>
              <a:t>part time cover for </a:t>
            </a:r>
            <a:r>
              <a:rPr lang="en-GB" dirty="0" smtClean="0"/>
              <a:t>staff tutor illness</a:t>
            </a:r>
            <a:endParaRPr lang="en-GB" dirty="0"/>
          </a:p>
        </p:txBody>
      </p:sp>
    </p:spTree>
    <p:extLst>
      <p:ext uri="{BB962C8B-B14F-4D97-AF65-F5344CB8AC3E}">
        <p14:creationId xmlns:p14="http://schemas.microsoft.com/office/powerpoint/2010/main" val="1188169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Expectations</a:t>
            </a:r>
            <a:endParaRPr lang="en-GB" dirty="0"/>
          </a:p>
        </p:txBody>
      </p:sp>
      <p:sp>
        <p:nvSpPr>
          <p:cNvPr id="3" name="Content Placeholder 2"/>
          <p:cNvSpPr>
            <a:spLocks noGrp="1"/>
          </p:cNvSpPr>
          <p:nvPr>
            <p:ph idx="1"/>
          </p:nvPr>
        </p:nvSpPr>
        <p:spPr>
          <a:xfrm>
            <a:off x="346075" y="2479675"/>
            <a:ext cx="8226425" cy="2995098"/>
          </a:xfrm>
        </p:spPr>
        <p:txBody>
          <a:bodyPr/>
          <a:lstStyle/>
          <a:p>
            <a:pPr lvl="0"/>
            <a:r>
              <a:rPr lang="en-GB" dirty="0"/>
              <a:t>59% thought the flexibility of the role thought this was import or very important</a:t>
            </a:r>
          </a:p>
          <a:p>
            <a:pPr lvl="0"/>
            <a:r>
              <a:rPr lang="en-GB" dirty="0"/>
              <a:t>95% thought meeting teaching aims and mission of OU were important or very important</a:t>
            </a:r>
          </a:p>
          <a:p>
            <a:pPr lvl="0"/>
            <a:r>
              <a:rPr lang="en-GB" dirty="0"/>
              <a:t>93% wanted to gain experiences in new areas </a:t>
            </a:r>
          </a:p>
          <a:p>
            <a:pPr marL="0" indent="0">
              <a:buNone/>
            </a:pPr>
            <a:r>
              <a:rPr lang="en-GB" dirty="0" smtClean="0"/>
              <a:t>Comments also mentioned the desire for a permanent role</a:t>
            </a:r>
            <a:endParaRPr lang="en-GB" dirty="0"/>
          </a:p>
        </p:txBody>
      </p:sp>
    </p:spTree>
    <p:extLst>
      <p:ext uri="{BB962C8B-B14F-4D97-AF65-F5344CB8AC3E}">
        <p14:creationId xmlns:p14="http://schemas.microsoft.com/office/powerpoint/2010/main" val="3720094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3" y="188640"/>
            <a:ext cx="8226425" cy="1394660"/>
          </a:xfrm>
        </p:spPr>
        <p:txBody>
          <a:bodyPr/>
          <a:lstStyle/>
          <a:p>
            <a:r>
              <a:rPr lang="en-GB" dirty="0" smtClean="0"/>
              <a:t>Distribution of tasks by department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7941166"/>
              </p:ext>
            </p:extLst>
          </p:nvPr>
        </p:nvGraphicFramePr>
        <p:xfrm>
          <a:off x="186084" y="1772816"/>
          <a:ext cx="8546405" cy="41176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147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77" y="260648"/>
            <a:ext cx="8226425" cy="732940"/>
          </a:xfrm>
        </p:spPr>
        <p:txBody>
          <a:bodyPr/>
          <a:lstStyle/>
          <a:p>
            <a:r>
              <a:rPr lang="en-GB" dirty="0" smtClean="0"/>
              <a:t>Distribution of task by gender</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8252265"/>
              </p:ext>
            </p:extLst>
          </p:nvPr>
        </p:nvGraphicFramePr>
        <p:xfrm>
          <a:off x="333463" y="1628800"/>
          <a:ext cx="8402389" cy="40456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4342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The Team</a:t>
            </a:r>
            <a:endParaRPr lang="en-GB" dirty="0"/>
          </a:p>
        </p:txBody>
      </p:sp>
      <p:sp>
        <p:nvSpPr>
          <p:cNvPr id="3" name="Content Placeholder 2"/>
          <p:cNvSpPr>
            <a:spLocks noGrp="1"/>
          </p:cNvSpPr>
          <p:nvPr>
            <p:ph idx="1"/>
          </p:nvPr>
        </p:nvSpPr>
        <p:spPr>
          <a:xfrm>
            <a:off x="346075" y="2479675"/>
            <a:ext cx="8226425" cy="1687048"/>
          </a:xfrm>
        </p:spPr>
        <p:txBody>
          <a:bodyPr/>
          <a:lstStyle/>
          <a:p>
            <a:pPr marL="0" indent="0">
              <a:buNone/>
            </a:pPr>
            <a:r>
              <a:rPr lang="en-GB" dirty="0"/>
              <a:t>Rachel Hilliam, Victoria Pearson, Shirley </a:t>
            </a:r>
            <a:r>
              <a:rPr lang="en-GB" dirty="0" err="1"/>
              <a:t>Northover</a:t>
            </a:r>
            <a:r>
              <a:rPr lang="en-GB" dirty="0"/>
              <a:t>, Elaine Thomas, Jean </a:t>
            </a:r>
            <a:r>
              <a:rPr lang="en-GB" dirty="0" err="1"/>
              <a:t>McCloughry</a:t>
            </a:r>
            <a:r>
              <a:rPr lang="en-GB" dirty="0"/>
              <a:t>, Katie </a:t>
            </a:r>
            <a:r>
              <a:rPr lang="en-GB" dirty="0" err="1"/>
              <a:t>Chicot</a:t>
            </a:r>
            <a:r>
              <a:rPr lang="en-GB" dirty="0"/>
              <a:t>, Martina Gibbons, Carol </a:t>
            </a:r>
            <a:r>
              <a:rPr lang="en-GB" dirty="0" smtClean="0"/>
              <a:t>Calvert, Emma Street </a:t>
            </a:r>
            <a:r>
              <a:rPr lang="en-GB" dirty="0"/>
              <a:t>and Rosaria Gracia</a:t>
            </a:r>
          </a:p>
          <a:p>
            <a:pPr marL="0" indent="0">
              <a:buNone/>
            </a:pPr>
            <a:endParaRPr lang="en-GB" dirty="0"/>
          </a:p>
        </p:txBody>
      </p:sp>
    </p:spTree>
    <p:extLst>
      <p:ext uri="{BB962C8B-B14F-4D97-AF65-F5344CB8AC3E}">
        <p14:creationId xmlns:p14="http://schemas.microsoft.com/office/powerpoint/2010/main" val="3588561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060848"/>
            <a:ext cx="8226425" cy="3225931"/>
          </a:xfrm>
        </p:spPr>
        <p:txBody>
          <a:bodyPr/>
          <a:lstStyle/>
          <a:p>
            <a:pPr marL="0" indent="0">
              <a:buNone/>
            </a:pPr>
            <a:r>
              <a:rPr lang="en-GB" i="1" dirty="0"/>
              <a:t>“This is an academic role - and the tasks should reflect that. I feel I have lots to offer in terms of scholarship, and teaching (producing module materials, and quality assurance of ALs) but end up spending too much time on management duties such as organizing additional support sessions following plagiarism cases, timetabling, and other administrative duties.”</a:t>
            </a:r>
            <a:endParaRPr lang="en-GB" dirty="0"/>
          </a:p>
          <a:p>
            <a:pPr marL="0" indent="0">
              <a:buNone/>
            </a:pPr>
            <a:endParaRPr lang="en-GB" dirty="0"/>
          </a:p>
        </p:txBody>
      </p:sp>
    </p:spTree>
    <p:extLst>
      <p:ext uri="{BB962C8B-B14F-4D97-AF65-F5344CB8AC3E}">
        <p14:creationId xmlns:p14="http://schemas.microsoft.com/office/powerpoint/2010/main" val="2539430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226425" cy="3995372"/>
          </a:xfrm>
        </p:spPr>
        <p:txBody>
          <a:bodyPr/>
          <a:lstStyle/>
          <a:p>
            <a:pPr marL="0" indent="0">
              <a:buNone/>
            </a:pPr>
            <a:r>
              <a:rPr lang="en-GB" i="1" dirty="0"/>
              <a:t>“It is essential to keep developing professionally and intellectually and while teaching (by which I mean involvement in module teams mainly) can be creative sometimes, then it can also be relatively limited.  Hence time for scholarship or research are necessary personally but also to maintain some level of respectability in the academic community, which ultimately impacts on how Staff Tutors are seen by ALs and by central academics and outside the OU.”</a:t>
            </a:r>
            <a:endParaRPr lang="en-GB" dirty="0"/>
          </a:p>
          <a:p>
            <a:pPr marL="0" indent="0">
              <a:buNone/>
            </a:pPr>
            <a:endParaRPr lang="en-GB" dirty="0"/>
          </a:p>
        </p:txBody>
      </p:sp>
    </p:spTree>
    <p:extLst>
      <p:ext uri="{BB962C8B-B14F-4D97-AF65-F5344CB8AC3E}">
        <p14:creationId xmlns:p14="http://schemas.microsoft.com/office/powerpoint/2010/main" val="986824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4" y="188640"/>
            <a:ext cx="8226425" cy="1394660"/>
          </a:xfrm>
        </p:spPr>
        <p:txBody>
          <a:bodyPr/>
          <a:lstStyle/>
          <a:p>
            <a:r>
              <a:rPr lang="en-GB" dirty="0" smtClean="0"/>
              <a:t>The problem in terms of promotion – focus group</a:t>
            </a:r>
            <a:endParaRPr lang="en-GB" dirty="0"/>
          </a:p>
        </p:txBody>
      </p:sp>
      <p:sp>
        <p:nvSpPr>
          <p:cNvPr id="3" name="Content Placeholder 2"/>
          <p:cNvSpPr>
            <a:spLocks noGrp="1"/>
          </p:cNvSpPr>
          <p:nvPr>
            <p:ph idx="1"/>
          </p:nvPr>
        </p:nvSpPr>
        <p:spPr>
          <a:xfrm>
            <a:off x="355435" y="1588534"/>
            <a:ext cx="8226425" cy="5303422"/>
          </a:xfrm>
        </p:spPr>
        <p:txBody>
          <a:bodyPr/>
          <a:lstStyle/>
          <a:p>
            <a:pPr marL="0" indent="0">
              <a:buNone/>
            </a:pPr>
            <a:r>
              <a:rPr lang="en-GB" dirty="0"/>
              <a:t>“</a:t>
            </a:r>
            <a:r>
              <a:rPr lang="en-GB" i="1" dirty="0"/>
              <a:t>The type of work which scores points on promotions is stuff that can always be left until tomorrow – we are busy firefighting urgent things all the time so find it hard to get the time to do the high profile reward things</a:t>
            </a:r>
            <a:r>
              <a:rPr lang="en-GB" i="1" dirty="0" smtClean="0"/>
              <a:t>.”</a:t>
            </a:r>
          </a:p>
          <a:p>
            <a:pPr marL="0" indent="0">
              <a:buNone/>
            </a:pPr>
            <a:endParaRPr lang="en-GB" dirty="0"/>
          </a:p>
          <a:p>
            <a:pPr marL="0" indent="0">
              <a:buNone/>
            </a:pPr>
            <a:r>
              <a:rPr lang="en-GB" i="1" dirty="0"/>
              <a:t>“Staff Tutors are labelled as academic but 50% of our work is management. And we are very skilled managers of a workforce that is difficult to manage. Whether you are a good or a bad manager, it is completely irrelevant within the University structure with the criteria for promotion. Management is however a very significant part of our role.”</a:t>
            </a:r>
            <a:endParaRPr lang="en-GB" dirty="0"/>
          </a:p>
          <a:p>
            <a:pPr marL="0" indent="0">
              <a:buNone/>
            </a:pPr>
            <a:endParaRPr lang="en-GB" dirty="0"/>
          </a:p>
        </p:txBody>
      </p:sp>
    </p:spTree>
    <p:extLst>
      <p:ext uri="{BB962C8B-B14F-4D97-AF65-F5344CB8AC3E}">
        <p14:creationId xmlns:p14="http://schemas.microsoft.com/office/powerpoint/2010/main" val="1424359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448" y="260648"/>
            <a:ext cx="8226425" cy="1394660"/>
          </a:xfrm>
        </p:spPr>
        <p:txBody>
          <a:bodyPr/>
          <a:lstStyle/>
          <a:p>
            <a:r>
              <a:rPr lang="en-GB" dirty="0" smtClean="0"/>
              <a:t>Recommendation to enable scholarship and research time</a:t>
            </a:r>
            <a:endParaRPr lang="en-GB" dirty="0"/>
          </a:p>
        </p:txBody>
      </p:sp>
      <p:sp>
        <p:nvSpPr>
          <p:cNvPr id="3" name="Content Placeholder 2"/>
          <p:cNvSpPr>
            <a:spLocks noGrp="1"/>
          </p:cNvSpPr>
          <p:nvPr>
            <p:ph idx="1"/>
          </p:nvPr>
        </p:nvSpPr>
        <p:spPr>
          <a:xfrm>
            <a:off x="346075" y="2479675"/>
            <a:ext cx="8226425" cy="3685629"/>
          </a:xfrm>
        </p:spPr>
        <p:txBody>
          <a:bodyPr/>
          <a:lstStyle/>
          <a:p>
            <a:pPr lvl="0"/>
            <a:r>
              <a:rPr lang="en-GB" dirty="0"/>
              <a:t>Robust cover arrangements so that staff tutors could routinely take </a:t>
            </a:r>
            <a:r>
              <a:rPr lang="en-GB" dirty="0" smtClean="0"/>
              <a:t>their </a:t>
            </a:r>
            <a:r>
              <a:rPr lang="en-GB" dirty="0"/>
              <a:t>study leave </a:t>
            </a:r>
            <a:r>
              <a:rPr lang="en-GB" dirty="0" smtClean="0"/>
              <a:t>entitlement</a:t>
            </a:r>
          </a:p>
          <a:p>
            <a:pPr marL="0" lvl="0" indent="0">
              <a:buNone/>
            </a:pPr>
            <a:endParaRPr lang="en-GB" dirty="0" smtClean="0"/>
          </a:p>
          <a:p>
            <a:r>
              <a:rPr lang="en-GB" dirty="0"/>
              <a:t>Investing in equipment for remote access to online meetings to save on extensive travelling </a:t>
            </a:r>
            <a:r>
              <a:rPr lang="en-GB" dirty="0" smtClean="0"/>
              <a:t>time</a:t>
            </a:r>
          </a:p>
          <a:p>
            <a:pPr marL="0" indent="0">
              <a:buNone/>
            </a:pPr>
            <a:endParaRPr lang="en-GB" dirty="0"/>
          </a:p>
          <a:p>
            <a:r>
              <a:rPr lang="en-GB" dirty="0"/>
              <a:t>Administrative support</a:t>
            </a:r>
          </a:p>
          <a:p>
            <a:pPr lvl="0"/>
            <a:endParaRPr lang="en-GB" dirty="0" smtClean="0"/>
          </a:p>
          <a:p>
            <a:pPr lvl="0"/>
            <a:endParaRPr lang="en-GB" dirty="0"/>
          </a:p>
          <a:p>
            <a:endParaRPr lang="en-GB" dirty="0"/>
          </a:p>
        </p:txBody>
      </p:sp>
    </p:spTree>
    <p:extLst>
      <p:ext uri="{BB962C8B-B14F-4D97-AF65-F5344CB8AC3E}">
        <p14:creationId xmlns:p14="http://schemas.microsoft.com/office/powerpoint/2010/main" val="792631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4" y="1736997"/>
            <a:ext cx="8226425" cy="732940"/>
          </a:xfrm>
        </p:spPr>
        <p:txBody>
          <a:bodyPr/>
          <a:lstStyle/>
          <a:p>
            <a:r>
              <a:rPr lang="en-GB" dirty="0" smtClean="0"/>
              <a:t>Study leave – 60% of 40 taken it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7630224"/>
              </p:ext>
            </p:extLst>
          </p:nvPr>
        </p:nvGraphicFramePr>
        <p:xfrm>
          <a:off x="1493876" y="3068960"/>
          <a:ext cx="5930820" cy="2678056"/>
        </p:xfrm>
        <a:graphic>
          <a:graphicData uri="http://schemas.openxmlformats.org/drawingml/2006/table">
            <a:tbl>
              <a:tblPr firstRow="1" firstCol="1" bandRow="1">
                <a:tableStyleId>{5940675A-B579-460E-94D1-54222C63F5DA}</a:tableStyleId>
              </a:tblPr>
              <a:tblGrid>
                <a:gridCol w="1482705"/>
                <a:gridCol w="1482705"/>
                <a:gridCol w="1482705"/>
                <a:gridCol w="1482705"/>
              </a:tblGrid>
              <a:tr h="669514">
                <a:tc>
                  <a:txBody>
                    <a:bodyPr/>
                    <a:lstStyle/>
                    <a:p>
                      <a:pPr>
                        <a:lnSpc>
                          <a:spcPct val="107000"/>
                        </a:lnSpc>
                        <a:spcAft>
                          <a:spcPts val="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Female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Male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a:effectLst/>
                        </a:rPr>
                        <a:t>Total</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r>
              <a:tr h="669514">
                <a:tc>
                  <a:txBody>
                    <a:bodyPr/>
                    <a:lstStyle/>
                    <a:p>
                      <a:pPr>
                        <a:lnSpc>
                          <a:spcPct val="107000"/>
                        </a:lnSpc>
                        <a:spcAft>
                          <a:spcPts val="0"/>
                        </a:spcAft>
                      </a:pPr>
                      <a:r>
                        <a:rPr lang="en-GB" sz="1600">
                          <a:effectLst/>
                        </a:rPr>
                        <a:t>No</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a:effectLst/>
                        </a:rPr>
                        <a:t>10 (33%)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4 (50%)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14 (37%)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r>
              <a:tr h="669514">
                <a:tc>
                  <a:txBody>
                    <a:bodyPr/>
                    <a:lstStyle/>
                    <a:p>
                      <a:pPr>
                        <a:lnSpc>
                          <a:spcPct val="107000"/>
                        </a:lnSpc>
                        <a:spcAft>
                          <a:spcPts val="0"/>
                        </a:spcAft>
                      </a:pPr>
                      <a:r>
                        <a:rPr lang="en-GB" sz="1600" dirty="0">
                          <a:effectLst/>
                        </a:rPr>
                        <a:t>Yes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a:effectLst/>
                        </a:rPr>
                        <a:t>20 (67%)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4 (50%)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24 (63%)</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r>
              <a:tr h="669514">
                <a:tc>
                  <a:txBody>
                    <a:bodyPr/>
                    <a:lstStyle/>
                    <a:p>
                      <a:pPr>
                        <a:lnSpc>
                          <a:spcPct val="107000"/>
                        </a:lnSpc>
                        <a:spcAft>
                          <a:spcPts val="0"/>
                        </a:spcAft>
                      </a:pPr>
                      <a:r>
                        <a:rPr lang="en-GB" sz="1600">
                          <a:effectLst/>
                        </a:rPr>
                        <a:t>Total</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a:effectLst/>
                        </a:rPr>
                        <a:t>30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a:effectLst/>
                        </a:rPr>
                        <a:t>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c>
                  <a:txBody>
                    <a:bodyPr/>
                    <a:lstStyle/>
                    <a:p>
                      <a:pPr>
                        <a:lnSpc>
                          <a:spcPct val="107000"/>
                        </a:lnSpc>
                        <a:spcAft>
                          <a:spcPts val="0"/>
                        </a:spcAft>
                      </a:pPr>
                      <a:r>
                        <a:rPr lang="en-GB" sz="1600" dirty="0">
                          <a:effectLst/>
                        </a:rPr>
                        <a:t>38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545" marR="43545" marT="0" marB="0"/>
                </a:tc>
              </a:tr>
            </a:tbl>
          </a:graphicData>
        </a:graphic>
      </p:graphicFrame>
    </p:spTree>
    <p:extLst>
      <p:ext uri="{BB962C8B-B14F-4D97-AF65-F5344CB8AC3E}">
        <p14:creationId xmlns:p14="http://schemas.microsoft.com/office/powerpoint/2010/main" val="4007554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Study leave by department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9789871"/>
              </p:ext>
            </p:extLst>
          </p:nvPr>
        </p:nvGraphicFramePr>
        <p:xfrm>
          <a:off x="971600" y="2780928"/>
          <a:ext cx="6791718" cy="2248000"/>
        </p:xfrm>
        <a:graphic>
          <a:graphicData uri="http://schemas.openxmlformats.org/drawingml/2006/table">
            <a:tbl>
              <a:tblPr firstRow="1" firstCol="1" bandRow="1">
                <a:tableStyleId>{5940675A-B579-460E-94D1-54222C63F5DA}</a:tableStyleId>
              </a:tblPr>
              <a:tblGrid>
                <a:gridCol w="1358193"/>
                <a:gridCol w="1358193"/>
                <a:gridCol w="1358193"/>
                <a:gridCol w="1358193"/>
                <a:gridCol w="1358946"/>
              </a:tblGrid>
              <a:tr h="562000">
                <a:tc>
                  <a:txBody>
                    <a:bodyPr/>
                    <a:lstStyle/>
                    <a:p>
                      <a:pPr>
                        <a:lnSpc>
                          <a:spcPct val="107000"/>
                        </a:lnSpc>
                        <a:spcAft>
                          <a:spcPts val="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C &amp; C</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E &amp; I</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M &amp; 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Science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2000">
                <a:tc>
                  <a:txBody>
                    <a:bodyPr/>
                    <a:lstStyle/>
                    <a:p>
                      <a:pPr>
                        <a:lnSpc>
                          <a:spcPct val="107000"/>
                        </a:lnSpc>
                        <a:spcAft>
                          <a:spcPts val="0"/>
                        </a:spcAft>
                      </a:pPr>
                      <a:r>
                        <a:rPr lang="en-GB" sz="1800">
                          <a:effectLst/>
                        </a:rPr>
                        <a:t>No</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2 (25)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5 (45)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4 (44)</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3 (30)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2000">
                <a:tc>
                  <a:txBody>
                    <a:bodyPr/>
                    <a:lstStyle/>
                    <a:p>
                      <a:pPr>
                        <a:lnSpc>
                          <a:spcPct val="107000"/>
                        </a:lnSpc>
                        <a:spcAft>
                          <a:spcPts val="0"/>
                        </a:spcAft>
                      </a:pPr>
                      <a:r>
                        <a:rPr lang="en-GB" sz="1800">
                          <a:effectLst/>
                        </a:rPr>
                        <a:t>Yes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6 (75)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6 (55)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5 (56)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7 (70)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2000">
                <a:tc>
                  <a:txBody>
                    <a:bodyPr/>
                    <a:lstStyle/>
                    <a:p>
                      <a:pPr>
                        <a:lnSpc>
                          <a:spcPct val="107000"/>
                        </a:lnSpc>
                        <a:spcAft>
                          <a:spcPts val="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9</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0626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Cover for study leave</a:t>
            </a:r>
            <a:endParaRPr lang="en-GB" dirty="0"/>
          </a:p>
        </p:txBody>
      </p:sp>
      <p:sp>
        <p:nvSpPr>
          <p:cNvPr id="3" name="Content Placeholder 2"/>
          <p:cNvSpPr>
            <a:spLocks noGrp="1"/>
          </p:cNvSpPr>
          <p:nvPr>
            <p:ph idx="1"/>
          </p:nvPr>
        </p:nvSpPr>
        <p:spPr>
          <a:xfrm>
            <a:off x="346075" y="2479675"/>
            <a:ext cx="8226425" cy="1840936"/>
          </a:xfrm>
        </p:spPr>
        <p:txBody>
          <a:bodyPr/>
          <a:lstStyle/>
          <a:p>
            <a:pPr marL="0" indent="0">
              <a:buNone/>
            </a:pPr>
            <a:r>
              <a:rPr lang="en-GB" dirty="0" smtClean="0"/>
              <a:t>Unpredictability of the role</a:t>
            </a:r>
          </a:p>
          <a:p>
            <a:pPr>
              <a:buFontTx/>
              <a:buChar char="-"/>
            </a:pPr>
            <a:r>
              <a:rPr lang="en-GB" dirty="0" smtClean="0"/>
              <a:t>Student complaint</a:t>
            </a:r>
          </a:p>
          <a:p>
            <a:pPr>
              <a:buFontTx/>
              <a:buChar char="-"/>
            </a:pPr>
            <a:r>
              <a:rPr lang="en-GB" dirty="0" smtClean="0"/>
              <a:t>Finding cover for a sick AL</a:t>
            </a:r>
          </a:p>
          <a:p>
            <a:pPr marL="0" indent="0">
              <a:buNone/>
            </a:pPr>
            <a:endParaRPr lang="en-GB" dirty="0"/>
          </a:p>
        </p:txBody>
      </p:sp>
    </p:spTree>
    <p:extLst>
      <p:ext uri="{BB962C8B-B14F-4D97-AF65-F5344CB8AC3E}">
        <p14:creationId xmlns:p14="http://schemas.microsoft.com/office/powerpoint/2010/main" val="3521703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Support for the role - Network</a:t>
            </a:r>
            <a:endParaRPr lang="en-GB" dirty="0"/>
          </a:p>
        </p:txBody>
      </p:sp>
      <p:sp>
        <p:nvSpPr>
          <p:cNvPr id="3" name="Content Placeholder 2"/>
          <p:cNvSpPr>
            <a:spLocks noGrp="1"/>
          </p:cNvSpPr>
          <p:nvPr>
            <p:ph idx="1"/>
          </p:nvPr>
        </p:nvSpPr>
        <p:spPr>
          <a:xfrm>
            <a:off x="346075" y="2479675"/>
            <a:ext cx="8226425" cy="3610651"/>
          </a:xfrm>
        </p:spPr>
        <p:txBody>
          <a:bodyPr/>
          <a:lstStyle/>
          <a:p>
            <a:pPr lvl="0"/>
            <a:r>
              <a:rPr lang="en-GB" dirty="0"/>
              <a:t>Need to preserve a network, this can in part be provided by the department and the faculty, however there is now a need to re-establish the staff tutor training sessions which would also provide a platform for cross faculty staff tutor interactions.</a:t>
            </a:r>
          </a:p>
          <a:p>
            <a:pPr lvl="0"/>
            <a:r>
              <a:rPr lang="en-GB" dirty="0"/>
              <a:t>There needs to be a balance of face to face (2-3 times a year) and online meetings (per month) STEM staff tutor meetings to ensure that the STEM staff tutor network is preserved and </a:t>
            </a:r>
            <a:r>
              <a:rPr lang="en-GB" dirty="0" smtClean="0"/>
              <a:t>strengthened</a:t>
            </a:r>
            <a:endParaRPr lang="en-GB" dirty="0"/>
          </a:p>
        </p:txBody>
      </p:sp>
    </p:spTree>
    <p:extLst>
      <p:ext uri="{BB962C8B-B14F-4D97-AF65-F5344CB8AC3E}">
        <p14:creationId xmlns:p14="http://schemas.microsoft.com/office/powerpoint/2010/main" val="937323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Support – admin and cover</a:t>
            </a:r>
            <a:endParaRPr lang="en-GB" dirty="0"/>
          </a:p>
        </p:txBody>
      </p:sp>
      <p:sp>
        <p:nvSpPr>
          <p:cNvPr id="3" name="Content Placeholder 2"/>
          <p:cNvSpPr>
            <a:spLocks noGrp="1"/>
          </p:cNvSpPr>
          <p:nvPr>
            <p:ph idx="1"/>
          </p:nvPr>
        </p:nvSpPr>
        <p:spPr>
          <a:xfrm>
            <a:off x="346075" y="2479675"/>
            <a:ext cx="8226425" cy="3764540"/>
          </a:xfrm>
        </p:spPr>
        <p:txBody>
          <a:bodyPr/>
          <a:lstStyle/>
          <a:p>
            <a:pPr lvl="0"/>
            <a:r>
              <a:rPr lang="en-GB" dirty="0"/>
              <a:t>More administrative support is needed, ideally a named support which ALs also have access to so that the routine administrative tasks are dealt with by faculty assistants and not staff tutors.</a:t>
            </a:r>
          </a:p>
          <a:p>
            <a:pPr lvl="0"/>
            <a:r>
              <a:rPr lang="en-GB" dirty="0"/>
              <a:t>Sufficient staff tutors to ensure there is space to both deal with urgent queries and free up the time to take leave, together with robust cover arrangements.</a:t>
            </a:r>
          </a:p>
          <a:p>
            <a:endParaRPr lang="en-GB" dirty="0"/>
          </a:p>
          <a:p>
            <a:endParaRPr lang="en-GB" dirty="0"/>
          </a:p>
        </p:txBody>
      </p:sp>
    </p:spTree>
    <p:extLst>
      <p:ext uri="{BB962C8B-B14F-4D97-AF65-F5344CB8AC3E}">
        <p14:creationId xmlns:p14="http://schemas.microsoft.com/office/powerpoint/2010/main" val="812876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270377"/>
            <a:ext cx="8226425" cy="1394660"/>
          </a:xfrm>
        </p:spPr>
        <p:txBody>
          <a:bodyPr/>
          <a:lstStyle/>
          <a:p>
            <a:r>
              <a:rPr lang="en-GB" dirty="0" smtClean="0"/>
              <a:t>Support – remote access to meetings</a:t>
            </a:r>
            <a:endParaRPr lang="en-GB" dirty="0"/>
          </a:p>
        </p:txBody>
      </p:sp>
      <p:sp>
        <p:nvSpPr>
          <p:cNvPr id="3" name="Content Placeholder 2"/>
          <p:cNvSpPr>
            <a:spLocks noGrp="1"/>
          </p:cNvSpPr>
          <p:nvPr>
            <p:ph idx="1"/>
          </p:nvPr>
        </p:nvSpPr>
        <p:spPr>
          <a:xfrm>
            <a:off x="346074" y="3068960"/>
            <a:ext cx="8226425" cy="2841210"/>
          </a:xfrm>
        </p:spPr>
        <p:txBody>
          <a:bodyPr/>
          <a:lstStyle/>
          <a:p>
            <a:pPr lvl="0"/>
            <a:r>
              <a:rPr lang="en-GB" dirty="0"/>
              <a:t>The University needs to urgently invest in IT equipment so that all staff can participate in online meetings which should be the norm and not an after thought. There needs to be more meetings rooms in MK which are equipped with 360 so that all participants are able to fully engage.</a:t>
            </a:r>
          </a:p>
          <a:p>
            <a:pPr marL="0" indent="0">
              <a:buNone/>
            </a:pPr>
            <a:endParaRPr lang="en-GB" dirty="0"/>
          </a:p>
        </p:txBody>
      </p:sp>
    </p:spTree>
    <p:extLst>
      <p:ext uri="{BB962C8B-B14F-4D97-AF65-F5344CB8AC3E}">
        <p14:creationId xmlns:p14="http://schemas.microsoft.com/office/powerpoint/2010/main" val="1458932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The motivation</a:t>
            </a:r>
            <a:endParaRPr lang="en-GB" dirty="0"/>
          </a:p>
        </p:txBody>
      </p:sp>
      <p:sp>
        <p:nvSpPr>
          <p:cNvPr id="3" name="Content Placeholder 2"/>
          <p:cNvSpPr>
            <a:spLocks noGrp="1"/>
          </p:cNvSpPr>
          <p:nvPr>
            <p:ph idx="1"/>
          </p:nvPr>
        </p:nvSpPr>
        <p:spPr>
          <a:xfrm>
            <a:off x="346075" y="2479675"/>
            <a:ext cx="8226425" cy="2918154"/>
          </a:xfrm>
        </p:spPr>
        <p:txBody>
          <a:bodyPr/>
          <a:lstStyle/>
          <a:p>
            <a:r>
              <a:rPr lang="en-GB" dirty="0" smtClean="0"/>
              <a:t>Spring 2014 Athena SWAN bronze award for Mathematics and Statistics and Department of Physical Science</a:t>
            </a:r>
          </a:p>
          <a:p>
            <a:r>
              <a:rPr lang="en-GB" dirty="0" smtClean="0"/>
              <a:t>Department of Physical Sciences also obtained a Project Juno Practitioner award</a:t>
            </a:r>
          </a:p>
          <a:p>
            <a:r>
              <a:rPr lang="en-GB" dirty="0" smtClean="0"/>
              <a:t>All three sets of feedback identified the staff tutor role as an area for further investigation </a:t>
            </a:r>
            <a:endParaRPr lang="en-GB" dirty="0"/>
          </a:p>
        </p:txBody>
      </p:sp>
    </p:spTree>
    <p:extLst>
      <p:ext uri="{BB962C8B-B14F-4D97-AF65-F5344CB8AC3E}">
        <p14:creationId xmlns:p14="http://schemas.microsoft.com/office/powerpoint/2010/main" val="2908855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460" y="260648"/>
            <a:ext cx="8226425" cy="1394660"/>
          </a:xfrm>
        </p:spPr>
        <p:txBody>
          <a:bodyPr/>
          <a:lstStyle/>
          <a:p>
            <a:r>
              <a:rPr lang="en-GB" dirty="0" smtClean="0"/>
              <a:t>Career progression – departmental support</a:t>
            </a:r>
            <a:endParaRPr lang="en-GB" dirty="0"/>
          </a:p>
        </p:txBody>
      </p:sp>
      <p:sp>
        <p:nvSpPr>
          <p:cNvPr id="3" name="Content Placeholder 2"/>
          <p:cNvSpPr>
            <a:spLocks noGrp="1"/>
          </p:cNvSpPr>
          <p:nvPr>
            <p:ph idx="1"/>
          </p:nvPr>
        </p:nvSpPr>
        <p:spPr>
          <a:xfrm>
            <a:off x="346075" y="2479675"/>
            <a:ext cx="8226425" cy="2225657"/>
          </a:xfrm>
        </p:spPr>
        <p:txBody>
          <a:bodyPr/>
          <a:lstStyle/>
          <a:p>
            <a:r>
              <a:rPr lang="en-GB" dirty="0" smtClean="0"/>
              <a:t>Peer CDSA support and good for reflection</a:t>
            </a:r>
          </a:p>
          <a:p>
            <a:r>
              <a:rPr lang="en-GB" dirty="0" smtClean="0"/>
              <a:t>Conversation with </a:t>
            </a:r>
            <a:r>
              <a:rPr lang="en-GB" dirty="0" err="1" smtClean="0"/>
              <a:t>HoD</a:t>
            </a:r>
            <a:r>
              <a:rPr lang="en-GB" dirty="0" smtClean="0"/>
              <a:t> useful for departmental priorities and opportunities</a:t>
            </a:r>
          </a:p>
          <a:p>
            <a:r>
              <a:rPr lang="en-GB" dirty="0" smtClean="0"/>
              <a:t>Need to be in MK meetings, remote access needed</a:t>
            </a:r>
          </a:p>
          <a:p>
            <a:r>
              <a:rPr lang="en-GB" dirty="0" smtClean="0"/>
              <a:t>CDSA training needs to be reviewed</a:t>
            </a:r>
            <a:endParaRPr lang="en-GB" dirty="0"/>
          </a:p>
        </p:txBody>
      </p:sp>
    </p:spTree>
    <p:extLst>
      <p:ext uri="{BB962C8B-B14F-4D97-AF65-F5344CB8AC3E}">
        <p14:creationId xmlns:p14="http://schemas.microsoft.com/office/powerpoint/2010/main" val="638601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Promotions criteria</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0075790"/>
              </p:ext>
            </p:extLst>
          </p:nvPr>
        </p:nvGraphicFramePr>
        <p:xfrm>
          <a:off x="2035803" y="2479674"/>
          <a:ext cx="5920572" cy="1211870"/>
        </p:xfrm>
        <a:graphic>
          <a:graphicData uri="http://schemas.openxmlformats.org/drawingml/2006/table">
            <a:tbl>
              <a:tblPr firstRow="1" firstCol="1" bandRow="1">
                <a:tableStyleId>{5940675A-B579-460E-94D1-54222C63F5DA}</a:tableStyleId>
              </a:tblPr>
              <a:tblGrid>
                <a:gridCol w="1480143"/>
                <a:gridCol w="1480143"/>
                <a:gridCol w="1480143"/>
                <a:gridCol w="1480143"/>
              </a:tblGrid>
              <a:tr h="805310">
                <a:tc>
                  <a:txBody>
                    <a:bodyPr/>
                    <a:lstStyle/>
                    <a:p>
                      <a:pPr>
                        <a:lnSpc>
                          <a:spcPct val="107000"/>
                        </a:lnSpc>
                        <a:spcAft>
                          <a:spcPts val="0"/>
                        </a:spcAft>
                      </a:pPr>
                      <a:r>
                        <a:rPr lang="en-GB" sz="1800" dirty="0">
                          <a:effectLst/>
                        </a:rPr>
                        <a:t>Research and Teaching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c>
                  <a:txBody>
                    <a:bodyPr/>
                    <a:lstStyle/>
                    <a:p>
                      <a:pPr>
                        <a:lnSpc>
                          <a:spcPct val="107000"/>
                        </a:lnSpc>
                        <a:spcAft>
                          <a:spcPts val="0"/>
                        </a:spcAft>
                      </a:pPr>
                      <a:r>
                        <a:rPr lang="en-GB" sz="1800">
                          <a:effectLst/>
                        </a:rPr>
                        <a:t>Teaching</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c>
                  <a:txBody>
                    <a:bodyPr/>
                    <a:lstStyle/>
                    <a:p>
                      <a:pPr>
                        <a:lnSpc>
                          <a:spcPct val="107000"/>
                        </a:lnSpc>
                        <a:spcAft>
                          <a:spcPts val="0"/>
                        </a:spcAft>
                      </a:pPr>
                      <a:r>
                        <a:rPr lang="en-GB" sz="1800">
                          <a:effectLst/>
                        </a:rPr>
                        <a:t>Research</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c>
                  <a:txBody>
                    <a:bodyPr/>
                    <a:lstStyle/>
                    <a:p>
                      <a:pPr>
                        <a:lnSpc>
                          <a:spcPct val="107000"/>
                        </a:lnSpc>
                        <a:spcAft>
                          <a:spcPts val="0"/>
                        </a:spcAft>
                      </a:pPr>
                      <a:r>
                        <a:rPr lang="en-GB" sz="1800">
                          <a:effectLst/>
                        </a:rPr>
                        <a:t>Knowledge Exchange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r>
              <a:tr h="406560">
                <a:tc>
                  <a:txBody>
                    <a:bodyPr/>
                    <a:lstStyle/>
                    <a:p>
                      <a:pPr>
                        <a:lnSpc>
                          <a:spcPct val="107000"/>
                        </a:lnSpc>
                        <a:spcAft>
                          <a:spcPts val="0"/>
                        </a:spcAft>
                      </a:pPr>
                      <a:r>
                        <a:rPr lang="en-GB" sz="1800">
                          <a:effectLst/>
                        </a:rPr>
                        <a:t>6 (16%)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c>
                  <a:txBody>
                    <a:bodyPr/>
                    <a:lstStyle/>
                    <a:p>
                      <a:pPr>
                        <a:lnSpc>
                          <a:spcPct val="107000"/>
                        </a:lnSpc>
                        <a:spcAft>
                          <a:spcPts val="0"/>
                        </a:spcAft>
                      </a:pPr>
                      <a:r>
                        <a:rPr lang="en-GB" sz="1800">
                          <a:effectLst/>
                        </a:rPr>
                        <a:t>25 (67%)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c>
                  <a:txBody>
                    <a:bodyPr/>
                    <a:lstStyle/>
                    <a:p>
                      <a:pPr>
                        <a:lnSpc>
                          <a:spcPct val="107000"/>
                        </a:lnSpc>
                        <a:spcAft>
                          <a:spcPts val="0"/>
                        </a:spcAft>
                      </a:pPr>
                      <a:r>
                        <a:rPr lang="en-GB" sz="1800">
                          <a:effectLst/>
                        </a:rPr>
                        <a:t>2 (5%)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c>
                  <a:txBody>
                    <a:bodyPr/>
                    <a:lstStyle/>
                    <a:p>
                      <a:pPr>
                        <a:lnSpc>
                          <a:spcPct val="107000"/>
                        </a:lnSpc>
                        <a:spcAft>
                          <a:spcPts val="0"/>
                        </a:spcAft>
                      </a:pPr>
                      <a:r>
                        <a:rPr lang="en-GB" sz="1800" dirty="0">
                          <a:effectLst/>
                        </a:rPr>
                        <a:t>4 (13%)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8060" marR="58060" marT="0" marB="0"/>
                </a:tc>
              </a:tr>
            </a:tbl>
          </a:graphicData>
        </a:graphic>
      </p:graphicFrame>
    </p:spTree>
    <p:extLst>
      <p:ext uri="{BB962C8B-B14F-4D97-AF65-F5344CB8AC3E}">
        <p14:creationId xmlns:p14="http://schemas.microsoft.com/office/powerpoint/2010/main" val="3422349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Promotions criteria</a:t>
            </a:r>
            <a:endParaRPr lang="en-GB" dirty="0"/>
          </a:p>
        </p:txBody>
      </p:sp>
      <p:sp>
        <p:nvSpPr>
          <p:cNvPr id="3" name="Content Placeholder 2"/>
          <p:cNvSpPr>
            <a:spLocks noGrp="1"/>
          </p:cNvSpPr>
          <p:nvPr>
            <p:ph idx="1"/>
          </p:nvPr>
        </p:nvSpPr>
        <p:spPr>
          <a:xfrm>
            <a:off x="346075" y="2479675"/>
            <a:ext cx="8226425" cy="3841484"/>
          </a:xfrm>
        </p:spPr>
        <p:txBody>
          <a:bodyPr/>
          <a:lstStyle/>
          <a:p>
            <a:r>
              <a:rPr lang="en-GB" dirty="0" smtClean="0"/>
              <a:t>Criteria does not fit staff tutor role</a:t>
            </a:r>
          </a:p>
          <a:p>
            <a:r>
              <a:rPr lang="en-GB" dirty="0" smtClean="0"/>
              <a:t>Management side of the role did not leave enough space to engage with other areas (and possibly will be worse with GTP and new AL contract)</a:t>
            </a:r>
          </a:p>
          <a:p>
            <a:r>
              <a:rPr lang="en-GB" dirty="0" smtClean="0"/>
              <a:t>Management criteria were not met by staff tutor role, but evidence of leading management was needed</a:t>
            </a:r>
          </a:p>
          <a:p>
            <a:r>
              <a:rPr lang="en-GB" dirty="0" smtClean="0"/>
              <a:t>Closure of regional centres meant the outward facing role hard to fulfil</a:t>
            </a:r>
          </a:p>
          <a:p>
            <a:endParaRPr lang="en-GB" dirty="0"/>
          </a:p>
        </p:txBody>
      </p:sp>
    </p:spTree>
    <p:extLst>
      <p:ext uri="{BB962C8B-B14F-4D97-AF65-F5344CB8AC3E}">
        <p14:creationId xmlns:p14="http://schemas.microsoft.com/office/powerpoint/2010/main" val="2841793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6425" cy="732940"/>
          </a:xfrm>
        </p:spPr>
        <p:txBody>
          <a:bodyPr/>
          <a:lstStyle/>
          <a:p>
            <a:r>
              <a:rPr lang="en-GB" dirty="0" smtClean="0"/>
              <a:t>Barriers to senior roles</a:t>
            </a:r>
            <a:endParaRPr lang="en-GB" dirty="0"/>
          </a:p>
        </p:txBody>
      </p:sp>
      <p:sp>
        <p:nvSpPr>
          <p:cNvPr id="3" name="Content Placeholder 2"/>
          <p:cNvSpPr>
            <a:spLocks noGrp="1"/>
          </p:cNvSpPr>
          <p:nvPr>
            <p:ph idx="1"/>
          </p:nvPr>
        </p:nvSpPr>
        <p:spPr>
          <a:xfrm>
            <a:off x="323528" y="1916832"/>
            <a:ext cx="8226425" cy="3687595"/>
          </a:xfrm>
        </p:spPr>
        <p:txBody>
          <a:bodyPr/>
          <a:lstStyle/>
          <a:p>
            <a:r>
              <a:rPr lang="en-GB" i="1" dirty="0"/>
              <a:t>“The time spent travelling to MK for meetings, because of the lack of good quality equipment for remote access. This means that I would need to spend either many hours of the road or large amounts of time away from my family</a:t>
            </a:r>
            <a:r>
              <a:rPr lang="en-GB" i="1" dirty="0" smtClean="0"/>
              <a:t>.”</a:t>
            </a:r>
          </a:p>
          <a:p>
            <a:pPr marL="0" indent="0">
              <a:buNone/>
            </a:pPr>
            <a:endParaRPr lang="en-GB" dirty="0"/>
          </a:p>
          <a:p>
            <a:r>
              <a:rPr lang="en-GB" i="1" dirty="0"/>
              <a:t>“A barrier that probably cannot be addressed is that I cannot spend extended periods of time in MK because of my family commitments</a:t>
            </a:r>
            <a:r>
              <a:rPr lang="en-GB" i="1" dirty="0" smtClean="0"/>
              <a:t>.”</a:t>
            </a:r>
            <a:endParaRPr lang="en-GB" dirty="0"/>
          </a:p>
        </p:txBody>
      </p:sp>
    </p:spTree>
    <p:extLst>
      <p:ext uri="{BB962C8B-B14F-4D97-AF65-F5344CB8AC3E}">
        <p14:creationId xmlns:p14="http://schemas.microsoft.com/office/powerpoint/2010/main" val="1580824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84" y="332656"/>
            <a:ext cx="8226425" cy="732940"/>
          </a:xfrm>
        </p:spPr>
        <p:txBody>
          <a:bodyPr/>
          <a:lstStyle/>
          <a:p>
            <a:r>
              <a:rPr lang="en-GB" dirty="0" smtClean="0"/>
              <a:t>Barriers to senior roles</a:t>
            </a:r>
            <a:endParaRPr lang="en-GB" dirty="0"/>
          </a:p>
        </p:txBody>
      </p:sp>
      <p:sp>
        <p:nvSpPr>
          <p:cNvPr id="3" name="Content Placeholder 2"/>
          <p:cNvSpPr>
            <a:spLocks noGrp="1"/>
          </p:cNvSpPr>
          <p:nvPr>
            <p:ph idx="1"/>
          </p:nvPr>
        </p:nvSpPr>
        <p:spPr>
          <a:xfrm>
            <a:off x="320084" y="1412776"/>
            <a:ext cx="8226425" cy="4896544"/>
          </a:xfrm>
        </p:spPr>
        <p:txBody>
          <a:bodyPr/>
          <a:lstStyle/>
          <a:p>
            <a:r>
              <a:rPr lang="en-GB" i="1" dirty="0"/>
              <a:t>“One significant barrier is that I am remote from the centre and there is a lack of good equipment for joining meetings remotely. There needs to be a cultural shift towards incorporating remote meeting participation as a normal way to work</a:t>
            </a:r>
            <a:r>
              <a:rPr lang="en-GB" i="1" dirty="0" smtClean="0"/>
              <a:t>.”</a:t>
            </a:r>
          </a:p>
          <a:p>
            <a:pPr marL="0" indent="0">
              <a:buNone/>
            </a:pPr>
            <a:endParaRPr lang="en-GB" dirty="0"/>
          </a:p>
          <a:p>
            <a:r>
              <a:rPr lang="en-GB" i="1" dirty="0"/>
              <a:t>“These barriers are probably self-imposed. The majority of senior roles require being on campus at Walton Hall for at least a few days each week. I live a considerable distance from Milton Keynes and do not wish to move in order to take up a more senior role.”</a:t>
            </a:r>
            <a:endParaRPr lang="en-GB" dirty="0"/>
          </a:p>
          <a:p>
            <a:endParaRPr lang="en-GB" dirty="0"/>
          </a:p>
          <a:p>
            <a:endParaRPr lang="en-GB" dirty="0"/>
          </a:p>
        </p:txBody>
      </p:sp>
    </p:spTree>
    <p:extLst>
      <p:ext uri="{BB962C8B-B14F-4D97-AF65-F5344CB8AC3E}">
        <p14:creationId xmlns:p14="http://schemas.microsoft.com/office/powerpoint/2010/main" val="57983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4" y="260648"/>
            <a:ext cx="8226425" cy="732940"/>
          </a:xfrm>
        </p:spPr>
        <p:txBody>
          <a:bodyPr/>
          <a:lstStyle/>
          <a:p>
            <a:r>
              <a:rPr lang="en-GB" dirty="0" smtClean="0"/>
              <a:t>Strategic recommendations</a:t>
            </a:r>
            <a:endParaRPr lang="en-GB" dirty="0"/>
          </a:p>
        </p:txBody>
      </p:sp>
      <p:sp>
        <p:nvSpPr>
          <p:cNvPr id="3" name="Content Placeholder 2"/>
          <p:cNvSpPr>
            <a:spLocks noGrp="1"/>
          </p:cNvSpPr>
          <p:nvPr>
            <p:ph idx="1"/>
          </p:nvPr>
        </p:nvSpPr>
        <p:spPr>
          <a:xfrm>
            <a:off x="362062" y="1268760"/>
            <a:ext cx="8226425" cy="5168001"/>
          </a:xfrm>
        </p:spPr>
        <p:txBody>
          <a:bodyPr/>
          <a:lstStyle/>
          <a:p>
            <a:pPr lvl="0"/>
            <a:r>
              <a:rPr lang="en-GB" sz="2400" dirty="0"/>
              <a:t>Clear definition and communication of the Staff Tutor role and the value the role plays in the organisation</a:t>
            </a:r>
          </a:p>
          <a:p>
            <a:pPr lvl="0"/>
            <a:r>
              <a:rPr lang="en-GB" sz="2400" dirty="0"/>
              <a:t>Effective measures to support all aspects of the Staff Tutors work</a:t>
            </a:r>
          </a:p>
          <a:p>
            <a:pPr lvl="0"/>
            <a:r>
              <a:rPr lang="en-GB" sz="2400" dirty="0"/>
              <a:t>Review of the new promotion framework and analysis of feasibility of staff tutors to take advantage of all aspects</a:t>
            </a:r>
          </a:p>
          <a:p>
            <a:pPr lvl="0"/>
            <a:r>
              <a:rPr lang="en-GB" sz="2400" dirty="0"/>
              <a:t>Organisation commitment to support staff tutors work by facilitating appropriate online and face to face meetings to enable networking and interactions</a:t>
            </a:r>
          </a:p>
          <a:p>
            <a:pPr lvl="0"/>
            <a:r>
              <a:rPr lang="en-GB" sz="2400" dirty="0"/>
              <a:t>Consideration that the promotions criteria may incur inequality issues across the UK in supporting staff tutors in their career development paths and access to progression </a:t>
            </a:r>
          </a:p>
        </p:txBody>
      </p:sp>
    </p:spTree>
    <p:extLst>
      <p:ext uri="{BB962C8B-B14F-4D97-AF65-F5344CB8AC3E}">
        <p14:creationId xmlns:p14="http://schemas.microsoft.com/office/powerpoint/2010/main" val="1471228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226425" cy="1394660"/>
          </a:xfrm>
        </p:spPr>
        <p:txBody>
          <a:bodyPr/>
          <a:lstStyle/>
          <a:p>
            <a:r>
              <a:rPr lang="en-GB" dirty="0" smtClean="0"/>
              <a:t>Administrative and logistical recommendations</a:t>
            </a:r>
            <a:endParaRPr lang="en-GB" dirty="0"/>
          </a:p>
        </p:txBody>
      </p:sp>
      <p:sp>
        <p:nvSpPr>
          <p:cNvPr id="3" name="Content Placeholder 2"/>
          <p:cNvSpPr>
            <a:spLocks noGrp="1"/>
          </p:cNvSpPr>
          <p:nvPr>
            <p:ph idx="1"/>
          </p:nvPr>
        </p:nvSpPr>
        <p:spPr>
          <a:xfrm>
            <a:off x="269848" y="1561239"/>
            <a:ext cx="8226425" cy="5226478"/>
          </a:xfrm>
        </p:spPr>
        <p:txBody>
          <a:bodyPr/>
          <a:lstStyle/>
          <a:p>
            <a:pPr lvl="0"/>
            <a:r>
              <a:rPr lang="en-GB" dirty="0"/>
              <a:t>Increase the amount of administrative support and reduce administrative tasks which were once performed by academic assistants</a:t>
            </a:r>
          </a:p>
          <a:p>
            <a:pPr lvl="0"/>
            <a:r>
              <a:rPr lang="en-GB" dirty="0"/>
              <a:t>Ensure there are sufficient staff tutors to cover the work</a:t>
            </a:r>
          </a:p>
          <a:p>
            <a:pPr lvl="0"/>
            <a:r>
              <a:rPr lang="en-GB" dirty="0"/>
              <a:t>Simplify administrative systems</a:t>
            </a:r>
          </a:p>
          <a:p>
            <a:pPr lvl="0"/>
            <a:r>
              <a:rPr lang="en-GB" dirty="0"/>
              <a:t>Ensure good quality online access to meetings as routine</a:t>
            </a:r>
          </a:p>
          <a:p>
            <a:pPr lvl="0"/>
            <a:r>
              <a:rPr lang="en-GB" dirty="0"/>
              <a:t>Improve communication and transparency of opportunities</a:t>
            </a:r>
          </a:p>
          <a:p>
            <a:pPr lvl="0"/>
            <a:r>
              <a:rPr lang="en-GB" dirty="0"/>
              <a:t>Review CDSA training with a focus on promotion</a:t>
            </a:r>
          </a:p>
          <a:p>
            <a:pPr lvl="0"/>
            <a:r>
              <a:rPr lang="en-GB" dirty="0"/>
              <a:t>Clarification of promotion criteria for staff tutors</a:t>
            </a:r>
          </a:p>
          <a:p>
            <a:endParaRPr lang="en-GB" dirty="0"/>
          </a:p>
        </p:txBody>
      </p:sp>
    </p:spTree>
    <p:extLst>
      <p:ext uri="{BB962C8B-B14F-4D97-AF65-F5344CB8AC3E}">
        <p14:creationId xmlns:p14="http://schemas.microsoft.com/office/powerpoint/2010/main" val="108381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The staff tutors by department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91998880"/>
              </p:ext>
            </p:extLst>
          </p:nvPr>
        </p:nvGraphicFramePr>
        <p:xfrm>
          <a:off x="317349" y="3212976"/>
          <a:ext cx="8226428" cy="2301240"/>
        </p:xfrm>
        <a:graphic>
          <a:graphicData uri="http://schemas.openxmlformats.org/drawingml/2006/table">
            <a:tbl>
              <a:tblPr firstRow="1" bandRow="1">
                <a:tableStyleId>{F5AB1C69-6EDB-4FF4-983F-18BD219EF322}</a:tableStyleId>
              </a:tblPr>
              <a:tblGrid>
                <a:gridCol w="1175204"/>
                <a:gridCol w="1175204"/>
                <a:gridCol w="1175204"/>
                <a:gridCol w="1175204"/>
                <a:gridCol w="1175204"/>
                <a:gridCol w="1175204"/>
                <a:gridCol w="1175204"/>
              </a:tblGrid>
              <a:tr h="370840">
                <a:tc>
                  <a:txBody>
                    <a:bodyPr/>
                    <a:lstStyle/>
                    <a:p>
                      <a:r>
                        <a:rPr lang="en-GB" dirty="0" smtClean="0">
                          <a:solidFill>
                            <a:schemeClr val="tx1"/>
                          </a:solidFill>
                        </a:rPr>
                        <a:t>Number</a:t>
                      </a:r>
                      <a:r>
                        <a:rPr lang="en-GB" baseline="0" dirty="0" smtClean="0">
                          <a:solidFill>
                            <a:schemeClr val="tx1"/>
                          </a:solidFill>
                        </a:rPr>
                        <a:t> (col. %)</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Comp</a:t>
                      </a:r>
                      <a:r>
                        <a:rPr lang="en-GB" baseline="0" dirty="0" smtClean="0">
                          <a:solidFill>
                            <a:schemeClr val="tx1"/>
                          </a:solidFill>
                        </a:rPr>
                        <a:t> &amp; Com</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err="1" smtClean="0">
                          <a:solidFill>
                            <a:schemeClr val="tx1"/>
                          </a:solidFill>
                        </a:rPr>
                        <a:t>Eng</a:t>
                      </a:r>
                      <a:r>
                        <a:rPr lang="en-GB" dirty="0" smtClean="0">
                          <a:solidFill>
                            <a:schemeClr val="tx1"/>
                          </a:solidFill>
                        </a:rPr>
                        <a:t> &amp; </a:t>
                      </a:r>
                      <a:r>
                        <a:rPr lang="en-GB" dirty="0" err="1" smtClean="0">
                          <a:solidFill>
                            <a:schemeClr val="tx1"/>
                          </a:solidFill>
                        </a:rPr>
                        <a:t>Innov</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Maths &amp; Stats</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err="1" smtClean="0">
                          <a:solidFill>
                            <a:schemeClr val="tx1"/>
                          </a:solidFill>
                        </a:rPr>
                        <a:t>Env</a:t>
                      </a:r>
                      <a:r>
                        <a:rPr lang="en-GB" dirty="0" smtClean="0">
                          <a:solidFill>
                            <a:schemeClr val="tx1"/>
                          </a:solidFill>
                        </a:rPr>
                        <a:t>, Earth &amp; Eco</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Phys </a:t>
                      </a:r>
                      <a:r>
                        <a:rPr lang="en-GB" dirty="0" err="1" smtClean="0">
                          <a:solidFill>
                            <a:schemeClr val="tx1"/>
                          </a:solidFill>
                        </a:rPr>
                        <a:t>Siences</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Life,</a:t>
                      </a:r>
                      <a:r>
                        <a:rPr lang="en-GB" baseline="0" dirty="0" smtClean="0">
                          <a:solidFill>
                            <a:schemeClr val="tx1"/>
                          </a:solidFill>
                        </a:rPr>
                        <a:t> Health &amp; </a:t>
                      </a:r>
                      <a:r>
                        <a:rPr lang="en-GB" baseline="0" dirty="0" err="1" smtClean="0">
                          <a:solidFill>
                            <a:schemeClr val="tx1"/>
                          </a:solidFill>
                        </a:rPr>
                        <a:t>Chem</a:t>
                      </a:r>
                      <a:r>
                        <a:rPr lang="en-GB" baseline="0" dirty="0" smtClean="0">
                          <a:solidFill>
                            <a:schemeClr val="tx1"/>
                          </a:solidFill>
                        </a:rPr>
                        <a:t> </a:t>
                      </a:r>
                      <a:r>
                        <a:rPr lang="en-GB" baseline="0" dirty="0" err="1" smtClean="0">
                          <a:solidFill>
                            <a:schemeClr val="tx1"/>
                          </a:solidFill>
                        </a:rPr>
                        <a:t>Sci</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dirty="0" smtClean="0">
                          <a:solidFill>
                            <a:schemeClr val="tx1"/>
                          </a:solidFill>
                        </a:rPr>
                        <a:t>Female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11 (58)</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10 (63.5)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11 (73)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4 (57)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3 (60)</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10 (83)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dirty="0" smtClean="0">
                          <a:solidFill>
                            <a:schemeClr val="tx1"/>
                          </a:solidFill>
                        </a:rPr>
                        <a:t>Male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8 (42)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6 (37.5)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4 (27)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3 (43)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2 (40)</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2 (17)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dirty="0" smtClean="0">
                          <a:solidFill>
                            <a:schemeClr val="tx1"/>
                          </a:solidFill>
                        </a:rPr>
                        <a:t>Total</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19</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16</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7</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12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2261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4914"/>
            <a:ext cx="8226425" cy="732940"/>
          </a:xfrm>
        </p:spPr>
        <p:txBody>
          <a:bodyPr/>
          <a:lstStyle/>
          <a:p>
            <a:r>
              <a:rPr lang="en-GB" dirty="0" smtClean="0"/>
              <a:t>Full time and part time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4509283"/>
              </p:ext>
            </p:extLst>
          </p:nvPr>
        </p:nvGraphicFramePr>
        <p:xfrm>
          <a:off x="439337" y="1412776"/>
          <a:ext cx="8042352" cy="4664313"/>
        </p:xfrm>
        <a:graphic>
          <a:graphicData uri="http://schemas.openxmlformats.org/drawingml/2006/table">
            <a:tbl>
              <a:tblPr firstRow="1" firstCol="1" bandRow="1">
                <a:tableStyleId>{F5AB1C69-6EDB-4FF4-983F-18BD219EF322}</a:tableStyleId>
              </a:tblPr>
              <a:tblGrid>
                <a:gridCol w="1005294"/>
                <a:gridCol w="1005294"/>
                <a:gridCol w="1005294"/>
                <a:gridCol w="1005294"/>
                <a:gridCol w="1005294"/>
                <a:gridCol w="1005294"/>
                <a:gridCol w="1005294"/>
                <a:gridCol w="1005294"/>
              </a:tblGrid>
              <a:tr h="1348550">
                <a:tc>
                  <a:txBody>
                    <a:bodyPr/>
                    <a:lstStyle/>
                    <a:p>
                      <a:pPr>
                        <a:lnSpc>
                          <a:spcPct val="107000"/>
                        </a:lnSpc>
                        <a:spcAft>
                          <a:spcPts val="0"/>
                        </a:spcAft>
                      </a:pPr>
                      <a:r>
                        <a:rPr lang="en-GB" sz="1800" dirty="0">
                          <a:solidFill>
                            <a:schemeClr val="tx1"/>
                          </a:solidFill>
                          <a:effectLst/>
                        </a:rPr>
                        <a:t>Number (col.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Comp &amp; Com (C&amp;C)</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err="1">
                          <a:solidFill>
                            <a:schemeClr val="tx1"/>
                          </a:solidFill>
                          <a:effectLst/>
                        </a:rPr>
                        <a:t>Eng</a:t>
                      </a:r>
                      <a:r>
                        <a:rPr lang="en-GB" sz="1800" dirty="0">
                          <a:solidFill>
                            <a:schemeClr val="tx1"/>
                          </a:solidFill>
                          <a:effectLst/>
                        </a:rPr>
                        <a:t> &amp; </a:t>
                      </a:r>
                      <a:r>
                        <a:rPr lang="en-GB" sz="1800" dirty="0" err="1">
                          <a:solidFill>
                            <a:schemeClr val="tx1"/>
                          </a:solidFill>
                          <a:effectLst/>
                        </a:rPr>
                        <a:t>Innov</a:t>
                      </a:r>
                      <a:endParaRPr lang="en-GB" sz="1800" dirty="0">
                        <a:solidFill>
                          <a:schemeClr val="tx1"/>
                        </a:solidFill>
                        <a:effectLst/>
                      </a:endParaRPr>
                    </a:p>
                    <a:p>
                      <a:pPr>
                        <a:lnSpc>
                          <a:spcPct val="107000"/>
                        </a:lnSpc>
                        <a:spcAft>
                          <a:spcPts val="0"/>
                        </a:spcAft>
                      </a:pPr>
                      <a:r>
                        <a:rPr lang="en-GB" sz="1800" dirty="0">
                          <a:solidFill>
                            <a:schemeClr val="tx1"/>
                          </a:solidFill>
                          <a:effectLst/>
                        </a:rPr>
                        <a:t>(E&amp;I)</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Maths &amp; Stats (M&amp;S)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err="1">
                          <a:solidFill>
                            <a:schemeClr val="tx1"/>
                          </a:solidFill>
                          <a:effectLst/>
                        </a:rPr>
                        <a:t>Env</a:t>
                      </a:r>
                      <a:r>
                        <a:rPr lang="en-GB" sz="1800" dirty="0">
                          <a:solidFill>
                            <a:schemeClr val="tx1"/>
                          </a:solidFill>
                          <a:effectLst/>
                        </a:rPr>
                        <a:t>, Earth &amp; </a:t>
                      </a:r>
                      <a:r>
                        <a:rPr lang="en-GB" sz="1800" dirty="0" err="1">
                          <a:solidFill>
                            <a:schemeClr val="tx1"/>
                          </a:solidFill>
                          <a:effectLst/>
                        </a:rPr>
                        <a:t>Ecosy</a:t>
                      </a:r>
                      <a:endParaRPr lang="en-GB" sz="1800" dirty="0">
                        <a:solidFill>
                          <a:schemeClr val="tx1"/>
                        </a:solidFill>
                        <a:effectLst/>
                      </a:endParaRPr>
                    </a:p>
                    <a:p>
                      <a:pPr>
                        <a:lnSpc>
                          <a:spcPct val="107000"/>
                        </a:lnSpc>
                        <a:spcAft>
                          <a:spcPts val="0"/>
                        </a:spcAft>
                      </a:pPr>
                      <a:r>
                        <a:rPr lang="en-GB" sz="1800" dirty="0">
                          <a:solidFill>
                            <a:schemeClr val="tx1"/>
                          </a:solidFill>
                          <a:effectLst/>
                        </a:rPr>
                        <a:t>(EEE)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Phys Sciences</a:t>
                      </a:r>
                    </a:p>
                    <a:p>
                      <a:pPr>
                        <a:lnSpc>
                          <a:spcPct val="107000"/>
                        </a:lnSpc>
                        <a:spcAft>
                          <a:spcPts val="0"/>
                        </a:spcAft>
                      </a:pPr>
                      <a:r>
                        <a:rPr lang="en-GB" sz="1800" dirty="0">
                          <a:solidFill>
                            <a:schemeClr val="tx1"/>
                          </a:solidFill>
                          <a:effectLst/>
                        </a:rPr>
                        <a:t>(DPS)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Life, Health &amp; </a:t>
                      </a:r>
                      <a:r>
                        <a:rPr lang="en-GB" sz="1800" dirty="0" err="1">
                          <a:solidFill>
                            <a:schemeClr val="tx1"/>
                          </a:solidFill>
                          <a:effectLst/>
                        </a:rPr>
                        <a:t>Chem</a:t>
                      </a:r>
                      <a:r>
                        <a:rPr lang="en-GB" sz="1800" dirty="0">
                          <a:solidFill>
                            <a:schemeClr val="tx1"/>
                          </a:solidFill>
                          <a:effectLst/>
                        </a:rPr>
                        <a:t> </a:t>
                      </a:r>
                      <a:r>
                        <a:rPr lang="en-GB" sz="1800" dirty="0" err="1">
                          <a:solidFill>
                            <a:schemeClr val="tx1"/>
                          </a:solidFill>
                          <a:effectLst/>
                        </a:rPr>
                        <a:t>Sci</a:t>
                      </a:r>
                      <a:r>
                        <a:rPr lang="en-GB" sz="1800" dirty="0">
                          <a:solidFill>
                            <a:schemeClr val="tx1"/>
                          </a:solidFill>
                          <a:effectLst/>
                        </a:rPr>
                        <a:t> (LHCS)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STEM</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7140">
                <a:tc gridSpan="8">
                  <a:txBody>
                    <a:bodyPr/>
                    <a:lstStyle/>
                    <a:p>
                      <a:pPr algn="ctr">
                        <a:lnSpc>
                          <a:spcPct val="107000"/>
                        </a:lnSpc>
                        <a:spcAft>
                          <a:spcPts val="0"/>
                        </a:spcAft>
                      </a:pPr>
                      <a:r>
                        <a:rPr lang="en-GB" sz="1800" dirty="0" smtClean="0">
                          <a:solidFill>
                            <a:schemeClr val="tx1"/>
                          </a:solidFill>
                          <a:effectLst/>
                        </a:rPr>
                        <a:t>Female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37140">
                <a:tc>
                  <a:txBody>
                    <a:bodyPr/>
                    <a:lstStyle/>
                    <a:p>
                      <a:pPr>
                        <a:lnSpc>
                          <a:spcPct val="107000"/>
                        </a:lnSpc>
                        <a:spcAft>
                          <a:spcPts val="0"/>
                        </a:spcAft>
                      </a:pPr>
                      <a:r>
                        <a:rPr lang="en-GB" sz="1800">
                          <a:solidFill>
                            <a:schemeClr val="tx1"/>
                          </a:solidFill>
                          <a:effectLst/>
                        </a:rPr>
                        <a:t>Full time</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7 (64)</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9 (90)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9 (82)</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(25)</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(33)</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dirty="0">
                          <a:solidFill>
                            <a:schemeClr val="tx1"/>
                          </a:solidFill>
                          <a:effectLst/>
                        </a:rPr>
                        <a:t>6 (60)</a:t>
                      </a:r>
                      <a:endParaRPr lang="en-GB" sz="1800" dirty="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33 (67)</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7140">
                <a:tc>
                  <a:txBody>
                    <a:bodyPr/>
                    <a:lstStyle/>
                    <a:p>
                      <a:pPr>
                        <a:lnSpc>
                          <a:spcPct val="107000"/>
                        </a:lnSpc>
                        <a:spcAft>
                          <a:spcPts val="0"/>
                        </a:spcAft>
                      </a:pPr>
                      <a:r>
                        <a:rPr lang="en-GB" sz="1800">
                          <a:solidFill>
                            <a:schemeClr val="tx1"/>
                          </a:solidFill>
                          <a:effectLst/>
                        </a:rPr>
                        <a:t>Part time</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4 (36)</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(10)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2 (18)</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3 (75)</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2 (66)</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dirty="0">
                          <a:solidFill>
                            <a:schemeClr val="tx1"/>
                          </a:solidFill>
                          <a:effectLst/>
                        </a:rPr>
                        <a:t>4 (40)</a:t>
                      </a:r>
                      <a:endParaRPr lang="en-GB" sz="1800" dirty="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16 (33)</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7140">
                <a:tc>
                  <a:txBody>
                    <a:bodyPr/>
                    <a:lstStyle/>
                    <a:p>
                      <a:pPr>
                        <a:lnSpc>
                          <a:spcPct val="107000"/>
                        </a:lnSpc>
                        <a:spcAft>
                          <a:spcPts val="0"/>
                        </a:spcAft>
                      </a:pPr>
                      <a:r>
                        <a:rPr lang="en-GB" sz="1800">
                          <a:solidFill>
                            <a:schemeClr val="tx1"/>
                          </a:solidFill>
                          <a:effectLst/>
                        </a:rPr>
                        <a:t>Total</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11</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11</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4</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3</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49</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7140">
                <a:tc gridSpan="8">
                  <a:txBody>
                    <a:bodyPr/>
                    <a:lstStyle/>
                    <a:p>
                      <a:pPr algn="ctr">
                        <a:lnSpc>
                          <a:spcPct val="107000"/>
                        </a:lnSpc>
                        <a:spcAft>
                          <a:spcPts val="0"/>
                        </a:spcAft>
                      </a:pPr>
                      <a:r>
                        <a:rPr lang="en-GB" sz="1800" dirty="0">
                          <a:solidFill>
                            <a:schemeClr val="tx1"/>
                          </a:solidFill>
                          <a:effectLst/>
                        </a:rPr>
                        <a:t>Male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37140">
                <a:tc>
                  <a:txBody>
                    <a:bodyPr/>
                    <a:lstStyle/>
                    <a:p>
                      <a:pPr>
                        <a:lnSpc>
                          <a:spcPct val="107000"/>
                        </a:lnSpc>
                        <a:spcAft>
                          <a:spcPts val="0"/>
                        </a:spcAft>
                      </a:pPr>
                      <a:r>
                        <a:rPr lang="en-GB" sz="1800">
                          <a:solidFill>
                            <a:schemeClr val="tx1"/>
                          </a:solidFill>
                          <a:effectLst/>
                        </a:rPr>
                        <a:t>Full time</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7 (87.5)</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6 (100)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4 (100)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2 (67)</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(50)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2 (100)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22</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7140">
                <a:tc>
                  <a:txBody>
                    <a:bodyPr/>
                    <a:lstStyle/>
                    <a:p>
                      <a:pPr>
                        <a:lnSpc>
                          <a:spcPct val="107000"/>
                        </a:lnSpc>
                        <a:spcAft>
                          <a:spcPts val="0"/>
                        </a:spcAft>
                      </a:pPr>
                      <a:r>
                        <a:rPr lang="en-GB" sz="1800">
                          <a:solidFill>
                            <a:schemeClr val="tx1"/>
                          </a:solidFill>
                          <a:effectLst/>
                        </a:rPr>
                        <a:t>Part time</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(12.5)</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0 (0)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(33)</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1 (50)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0 (0)</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3</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7140">
                <a:tc>
                  <a:txBody>
                    <a:bodyPr/>
                    <a:lstStyle/>
                    <a:p>
                      <a:pPr>
                        <a:lnSpc>
                          <a:spcPct val="107000"/>
                        </a:lnSpc>
                        <a:spcAft>
                          <a:spcPts val="0"/>
                        </a:spcAft>
                      </a:pPr>
                      <a:r>
                        <a:rPr lang="en-GB" sz="1800">
                          <a:solidFill>
                            <a:schemeClr val="tx1"/>
                          </a:solidFill>
                          <a:effectLst/>
                        </a:rPr>
                        <a:t>Total</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8</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6</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4</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3</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2</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800" kern="1200">
                          <a:solidFill>
                            <a:schemeClr val="tx1"/>
                          </a:solidFill>
                          <a:effectLst/>
                        </a:rPr>
                        <a:t>2</a:t>
                      </a:r>
                      <a:endParaRPr lang="en-GB" sz="1800">
                        <a:solidFill>
                          <a:schemeClr val="tx1"/>
                        </a:solidFill>
                        <a:effectLst/>
                        <a:latin typeface="Calibri" panose="020F0502020204030204" pitchFamily="34" charset="0"/>
                        <a:ea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en-GB" sz="1800" dirty="0">
                          <a:solidFill>
                            <a:schemeClr val="tx1"/>
                          </a:solidFill>
                          <a:effectLst/>
                        </a:rPr>
                        <a:t>25</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4515" marR="145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85573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226425" cy="732940"/>
          </a:xfrm>
        </p:spPr>
        <p:txBody>
          <a:bodyPr/>
          <a:lstStyle/>
          <a:p>
            <a:r>
              <a:rPr lang="en-GB" dirty="0" smtClean="0"/>
              <a:t>Initial questions of interest</a:t>
            </a:r>
            <a:endParaRPr lang="en-GB" dirty="0"/>
          </a:p>
        </p:txBody>
      </p:sp>
      <p:sp>
        <p:nvSpPr>
          <p:cNvPr id="3" name="Content Placeholder 2"/>
          <p:cNvSpPr>
            <a:spLocks noGrp="1"/>
          </p:cNvSpPr>
          <p:nvPr>
            <p:ph idx="1"/>
          </p:nvPr>
        </p:nvSpPr>
        <p:spPr>
          <a:xfrm>
            <a:off x="430465" y="1484784"/>
            <a:ext cx="7992889" cy="4704712"/>
          </a:xfrm>
        </p:spPr>
        <p:txBody>
          <a:bodyPr/>
          <a:lstStyle/>
          <a:p>
            <a:pPr lvl="0"/>
            <a:r>
              <a:rPr lang="en-GB" dirty="0"/>
              <a:t>Is there a difference between the STEM departments in range and depth to which Staff Tutors engage with all areas of their academic roles</a:t>
            </a:r>
            <a:r>
              <a:rPr lang="en-GB" dirty="0" smtClean="0"/>
              <a:t>?</a:t>
            </a:r>
          </a:p>
          <a:p>
            <a:pPr marL="0" lvl="0" indent="0">
              <a:buNone/>
            </a:pPr>
            <a:endParaRPr lang="en-GB" dirty="0"/>
          </a:p>
          <a:p>
            <a:pPr lvl="0"/>
            <a:r>
              <a:rPr lang="en-GB" dirty="0"/>
              <a:t>Why does the staff tutor role seem to attract a greater proportion of females</a:t>
            </a:r>
            <a:r>
              <a:rPr lang="en-GB" dirty="0" smtClean="0"/>
              <a:t>?</a:t>
            </a:r>
          </a:p>
          <a:p>
            <a:pPr marL="0" lvl="0" indent="0">
              <a:buNone/>
            </a:pPr>
            <a:endParaRPr lang="en-GB" dirty="0"/>
          </a:p>
          <a:p>
            <a:pPr lvl="0"/>
            <a:r>
              <a:rPr lang="en-GB" dirty="0"/>
              <a:t>How do staff tutors feel their role is perceived within the different departments, faculties, the university and the wider HE sector?</a:t>
            </a:r>
          </a:p>
          <a:p>
            <a:pPr marL="0" lvl="0" indent="0">
              <a:buNone/>
            </a:pPr>
            <a:endParaRPr lang="en-GB" dirty="0"/>
          </a:p>
          <a:p>
            <a:endParaRPr lang="en-GB" dirty="0" smtClean="0"/>
          </a:p>
          <a:p>
            <a:endParaRPr lang="en-GB" dirty="0"/>
          </a:p>
          <a:p>
            <a:pPr marL="0" indent="0">
              <a:buNone/>
            </a:pPr>
            <a:endParaRPr lang="en-GB" dirty="0"/>
          </a:p>
        </p:txBody>
      </p:sp>
    </p:spTree>
    <p:extLst>
      <p:ext uri="{BB962C8B-B14F-4D97-AF65-F5344CB8AC3E}">
        <p14:creationId xmlns:p14="http://schemas.microsoft.com/office/powerpoint/2010/main" val="3123527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075" y="1601237"/>
            <a:ext cx="8226425" cy="732940"/>
          </a:xfrm>
        </p:spPr>
        <p:txBody>
          <a:bodyPr/>
          <a:lstStyle/>
          <a:p>
            <a:r>
              <a:rPr lang="en-GB" dirty="0" smtClean="0"/>
              <a:t>Pilot stage – March - April 2015</a:t>
            </a:r>
            <a:endParaRPr lang="en-GB" dirty="0"/>
          </a:p>
        </p:txBody>
      </p:sp>
      <p:sp>
        <p:nvSpPr>
          <p:cNvPr id="3" name="Content Placeholder 2"/>
          <p:cNvSpPr>
            <a:spLocks noGrp="1"/>
          </p:cNvSpPr>
          <p:nvPr>
            <p:ph idx="1"/>
          </p:nvPr>
        </p:nvSpPr>
        <p:spPr>
          <a:xfrm>
            <a:off x="346075" y="2479675"/>
            <a:ext cx="8226425" cy="1379271"/>
          </a:xfrm>
        </p:spPr>
        <p:txBody>
          <a:bodyPr/>
          <a:lstStyle/>
          <a:p>
            <a:r>
              <a:rPr lang="en-GB" dirty="0" smtClean="0"/>
              <a:t>11 staff tutors invited</a:t>
            </a:r>
          </a:p>
          <a:p>
            <a:r>
              <a:rPr lang="en-GB" dirty="0" smtClean="0"/>
              <a:t>8 responses</a:t>
            </a:r>
          </a:p>
          <a:p>
            <a:r>
              <a:rPr lang="en-GB" dirty="0" smtClean="0"/>
              <a:t>Qualitative responses from emails</a:t>
            </a:r>
            <a:endParaRPr lang="en-GB" dirty="0"/>
          </a:p>
        </p:txBody>
      </p:sp>
    </p:spTree>
    <p:extLst>
      <p:ext uri="{BB962C8B-B14F-4D97-AF65-F5344CB8AC3E}">
        <p14:creationId xmlns:p14="http://schemas.microsoft.com/office/powerpoint/2010/main" val="1633672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906"/>
            <a:ext cx="8226425" cy="732940"/>
          </a:xfrm>
        </p:spPr>
        <p:txBody>
          <a:bodyPr/>
          <a:lstStyle/>
          <a:p>
            <a:r>
              <a:rPr lang="en-GB" dirty="0" smtClean="0"/>
              <a:t>The project</a:t>
            </a:r>
            <a:endParaRPr lang="en-GB"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27784" y="845846"/>
            <a:ext cx="3444330" cy="5555371"/>
          </a:xfrm>
        </p:spPr>
      </p:pic>
    </p:spTree>
    <p:extLst>
      <p:ext uri="{BB962C8B-B14F-4D97-AF65-F5344CB8AC3E}">
        <p14:creationId xmlns:p14="http://schemas.microsoft.com/office/powerpoint/2010/main" val="35610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6425" cy="732940"/>
          </a:xfrm>
        </p:spPr>
        <p:txBody>
          <a:bodyPr/>
          <a:lstStyle/>
          <a:p>
            <a:r>
              <a:rPr lang="en-GB" dirty="0" smtClean="0"/>
              <a:t>New focus</a:t>
            </a:r>
            <a:endParaRPr lang="en-GB" dirty="0"/>
          </a:p>
        </p:txBody>
      </p:sp>
      <p:sp>
        <p:nvSpPr>
          <p:cNvPr id="3" name="Content Placeholder 2"/>
          <p:cNvSpPr>
            <a:spLocks noGrp="1"/>
          </p:cNvSpPr>
          <p:nvPr>
            <p:ph idx="1"/>
          </p:nvPr>
        </p:nvSpPr>
        <p:spPr>
          <a:xfrm>
            <a:off x="251520" y="1700808"/>
            <a:ext cx="8226425" cy="4072316"/>
          </a:xfrm>
        </p:spPr>
        <p:txBody>
          <a:bodyPr/>
          <a:lstStyle/>
          <a:p>
            <a:pPr lvl="0"/>
            <a:r>
              <a:rPr lang="en-US" dirty="0"/>
              <a:t>Gain more knowledge about the role of the staff tutor and what support this group of staff will need after the distribution of regional offices due to the locations analysis is clear</a:t>
            </a:r>
            <a:endParaRPr lang="en-GB" dirty="0"/>
          </a:p>
          <a:p>
            <a:pPr lvl="0"/>
            <a:r>
              <a:rPr lang="en-US" dirty="0"/>
              <a:t>Identify key issues around career progression and aspirations and the support needed to achieve these goals</a:t>
            </a:r>
            <a:endParaRPr lang="en-GB" dirty="0"/>
          </a:p>
          <a:p>
            <a:pPr lvl="0"/>
            <a:r>
              <a:rPr lang="en-US" dirty="0"/>
              <a:t>What attracted staff tutors to the role and how their role can be supported by the departments and the University</a:t>
            </a:r>
            <a:endParaRPr lang="en-GB" dirty="0"/>
          </a:p>
        </p:txBody>
      </p:sp>
    </p:spTree>
    <p:extLst>
      <p:ext uri="{BB962C8B-B14F-4D97-AF65-F5344CB8AC3E}">
        <p14:creationId xmlns:p14="http://schemas.microsoft.com/office/powerpoint/2010/main" val="1518156205"/>
      </p:ext>
    </p:extLst>
  </p:cSld>
  <p:clrMapOvr>
    <a:masterClrMapping/>
  </p:clrMapOvr>
</p:sld>
</file>

<file path=ppt/theme/theme1.xml><?xml version="1.0" encoding="utf-8"?>
<a:theme xmlns:a="http://schemas.openxmlformats.org/drawingml/2006/main" name="OU PowerPoint">
  <a:themeElements>
    <a:clrScheme name="OU 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U 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20825"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20825"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accent2"/>
            </a:solidFill>
            <a:effectLst/>
            <a:latin typeface="Arial" charset="0"/>
          </a:defRPr>
        </a:defPPr>
      </a:lstStyle>
    </a:lnDef>
  </a:objectDefaults>
  <a:extraClrSchemeLst>
    <a:extraClrScheme>
      <a:clrScheme name="OU 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2">
        <a:dk1>
          <a:srgbClr val="000000"/>
        </a:dk1>
        <a:lt1>
          <a:srgbClr val="D60077"/>
        </a:lt1>
        <a:dk2>
          <a:srgbClr val="000000"/>
        </a:dk2>
        <a:lt2>
          <a:srgbClr val="808080"/>
        </a:lt2>
        <a:accent1>
          <a:srgbClr val="BBE0E3"/>
        </a:accent1>
        <a:accent2>
          <a:srgbClr val="333399"/>
        </a:accent2>
        <a:accent3>
          <a:srgbClr val="E8AABD"/>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3">
        <a:dk1>
          <a:srgbClr val="000000"/>
        </a:dk1>
        <a:lt1>
          <a:srgbClr val="FFD100"/>
        </a:lt1>
        <a:dk2>
          <a:srgbClr val="000000"/>
        </a:dk2>
        <a:lt2>
          <a:srgbClr val="808080"/>
        </a:lt2>
        <a:accent1>
          <a:srgbClr val="BBE0E3"/>
        </a:accent1>
        <a:accent2>
          <a:srgbClr val="333399"/>
        </a:accent2>
        <a:accent3>
          <a:srgbClr val="FFE5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4">
        <a:dk1>
          <a:srgbClr val="000000"/>
        </a:dk1>
        <a:lt1>
          <a:srgbClr val="9FAA00"/>
        </a:lt1>
        <a:dk2>
          <a:srgbClr val="000000"/>
        </a:dk2>
        <a:lt2>
          <a:srgbClr val="808080"/>
        </a:lt2>
        <a:accent1>
          <a:srgbClr val="BBE0E3"/>
        </a:accent1>
        <a:accent2>
          <a:srgbClr val="333399"/>
        </a:accent2>
        <a:accent3>
          <a:srgbClr val="CDD2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5">
        <a:dk1>
          <a:srgbClr val="000000"/>
        </a:dk1>
        <a:lt1>
          <a:srgbClr val="00AFAD"/>
        </a:lt1>
        <a:dk2>
          <a:srgbClr val="000000"/>
        </a:dk2>
        <a:lt2>
          <a:srgbClr val="808080"/>
        </a:lt2>
        <a:accent1>
          <a:srgbClr val="BBE0E3"/>
        </a:accent1>
        <a:accent2>
          <a:srgbClr val="333399"/>
        </a:accent2>
        <a:accent3>
          <a:srgbClr val="AAD4D3"/>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6">
        <a:dk1>
          <a:srgbClr val="000000"/>
        </a:dk1>
        <a:lt1>
          <a:srgbClr val="5C705E"/>
        </a:lt1>
        <a:dk2>
          <a:srgbClr val="000000"/>
        </a:dk2>
        <a:lt2>
          <a:srgbClr val="808080"/>
        </a:lt2>
        <a:accent1>
          <a:srgbClr val="BBE0E3"/>
        </a:accent1>
        <a:accent2>
          <a:srgbClr val="333399"/>
        </a:accent2>
        <a:accent3>
          <a:srgbClr val="B5BBB6"/>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7">
        <a:dk1>
          <a:srgbClr val="000000"/>
        </a:dk1>
        <a:lt1>
          <a:srgbClr val="EF6820"/>
        </a:lt1>
        <a:dk2>
          <a:srgbClr val="000000"/>
        </a:dk2>
        <a:lt2>
          <a:srgbClr val="808080"/>
        </a:lt2>
        <a:accent1>
          <a:srgbClr val="BBE0E3"/>
        </a:accent1>
        <a:accent2>
          <a:srgbClr val="333399"/>
        </a:accent2>
        <a:accent3>
          <a:srgbClr val="F6B9AB"/>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8">
        <a:dk1>
          <a:srgbClr val="000000"/>
        </a:dk1>
        <a:lt1>
          <a:srgbClr val="E3284A"/>
        </a:lt1>
        <a:dk2>
          <a:srgbClr val="000000"/>
        </a:dk2>
        <a:lt2>
          <a:srgbClr val="808080"/>
        </a:lt2>
        <a:accent1>
          <a:srgbClr val="BBE0E3"/>
        </a:accent1>
        <a:accent2>
          <a:srgbClr val="333399"/>
        </a:accent2>
        <a:accent3>
          <a:srgbClr val="EFACB1"/>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9">
        <a:dk1>
          <a:srgbClr val="000000"/>
        </a:dk1>
        <a:lt1>
          <a:srgbClr val="856FB3"/>
        </a:lt1>
        <a:dk2>
          <a:srgbClr val="000000"/>
        </a:dk2>
        <a:lt2>
          <a:srgbClr val="808080"/>
        </a:lt2>
        <a:accent1>
          <a:srgbClr val="BBE0E3"/>
        </a:accent1>
        <a:accent2>
          <a:srgbClr val="333399"/>
        </a:accent2>
        <a:accent3>
          <a:srgbClr val="C2BBD6"/>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10">
        <a:dk1>
          <a:srgbClr val="000000"/>
        </a:dk1>
        <a:lt1>
          <a:srgbClr val="000000"/>
        </a:lt1>
        <a:dk2>
          <a:srgbClr val="000000"/>
        </a:dk2>
        <a:lt2>
          <a:srgbClr val="808080"/>
        </a:lt2>
        <a:accent1>
          <a:srgbClr val="BBE0E3"/>
        </a:accent1>
        <a:accent2>
          <a:srgbClr val="333399"/>
        </a:accent2>
        <a:accent3>
          <a:srgbClr val="AAAA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U PowerPoint 11">
        <a:dk1>
          <a:srgbClr val="000000"/>
        </a:dk1>
        <a:lt1>
          <a:srgbClr val="8C8C8C"/>
        </a:lt1>
        <a:dk2>
          <a:srgbClr val="000000"/>
        </a:dk2>
        <a:lt2>
          <a:srgbClr val="808080"/>
        </a:lt2>
        <a:accent1>
          <a:srgbClr val="BBE0E3"/>
        </a:accent1>
        <a:accent2>
          <a:srgbClr val="333399"/>
        </a:accent2>
        <a:accent3>
          <a:srgbClr val="C5C5C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vider">
  <a:themeElements>
    <a:clrScheme name="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vi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20825"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20825"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accent2"/>
            </a:solidFill>
            <a:effectLst/>
            <a:latin typeface="Arial" charset="0"/>
          </a:defRPr>
        </a:defPPr>
      </a:lstStyle>
    </a:lnDef>
  </a:objectDefaults>
  <a:extraClrSchemeLst>
    <a:extraClrScheme>
      <a:clrScheme name="Divi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2">
        <a:dk1>
          <a:srgbClr val="000000"/>
        </a:dk1>
        <a:lt1>
          <a:srgbClr val="D60077"/>
        </a:lt1>
        <a:dk2>
          <a:srgbClr val="000000"/>
        </a:dk2>
        <a:lt2>
          <a:srgbClr val="808080"/>
        </a:lt2>
        <a:accent1>
          <a:srgbClr val="BBE0E3"/>
        </a:accent1>
        <a:accent2>
          <a:srgbClr val="333399"/>
        </a:accent2>
        <a:accent3>
          <a:srgbClr val="E8AABD"/>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3">
        <a:dk1>
          <a:srgbClr val="000000"/>
        </a:dk1>
        <a:lt1>
          <a:srgbClr val="92C9EB"/>
        </a:lt1>
        <a:dk2>
          <a:srgbClr val="000000"/>
        </a:dk2>
        <a:lt2>
          <a:srgbClr val="808080"/>
        </a:lt2>
        <a:accent1>
          <a:srgbClr val="BBE0E3"/>
        </a:accent1>
        <a:accent2>
          <a:srgbClr val="333399"/>
        </a:accent2>
        <a:accent3>
          <a:srgbClr val="C7E1F3"/>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4">
        <a:dk1>
          <a:srgbClr val="000000"/>
        </a:dk1>
        <a:lt1>
          <a:srgbClr val="FFD100"/>
        </a:lt1>
        <a:dk2>
          <a:srgbClr val="000000"/>
        </a:dk2>
        <a:lt2>
          <a:srgbClr val="808080"/>
        </a:lt2>
        <a:accent1>
          <a:srgbClr val="BBE0E3"/>
        </a:accent1>
        <a:accent2>
          <a:srgbClr val="333399"/>
        </a:accent2>
        <a:accent3>
          <a:srgbClr val="FFE5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5">
        <a:dk1>
          <a:srgbClr val="000000"/>
        </a:dk1>
        <a:lt1>
          <a:srgbClr val="9FAA00"/>
        </a:lt1>
        <a:dk2>
          <a:srgbClr val="000000"/>
        </a:dk2>
        <a:lt2>
          <a:srgbClr val="808080"/>
        </a:lt2>
        <a:accent1>
          <a:srgbClr val="BBE0E3"/>
        </a:accent1>
        <a:accent2>
          <a:srgbClr val="333399"/>
        </a:accent2>
        <a:accent3>
          <a:srgbClr val="CDD2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6">
        <a:dk1>
          <a:srgbClr val="000000"/>
        </a:dk1>
        <a:lt1>
          <a:srgbClr val="00AFAD"/>
        </a:lt1>
        <a:dk2>
          <a:srgbClr val="000000"/>
        </a:dk2>
        <a:lt2>
          <a:srgbClr val="808080"/>
        </a:lt2>
        <a:accent1>
          <a:srgbClr val="BBE0E3"/>
        </a:accent1>
        <a:accent2>
          <a:srgbClr val="333399"/>
        </a:accent2>
        <a:accent3>
          <a:srgbClr val="AAD4D3"/>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7">
        <a:dk1>
          <a:srgbClr val="000000"/>
        </a:dk1>
        <a:lt1>
          <a:srgbClr val="5C705E"/>
        </a:lt1>
        <a:dk2>
          <a:srgbClr val="000000"/>
        </a:dk2>
        <a:lt2>
          <a:srgbClr val="808080"/>
        </a:lt2>
        <a:accent1>
          <a:srgbClr val="BBE0E3"/>
        </a:accent1>
        <a:accent2>
          <a:srgbClr val="333399"/>
        </a:accent2>
        <a:accent3>
          <a:srgbClr val="B5BBB6"/>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8">
        <a:dk1>
          <a:srgbClr val="000000"/>
        </a:dk1>
        <a:lt1>
          <a:srgbClr val="780032"/>
        </a:lt1>
        <a:dk2>
          <a:srgbClr val="000000"/>
        </a:dk2>
        <a:lt2>
          <a:srgbClr val="808080"/>
        </a:lt2>
        <a:accent1>
          <a:srgbClr val="BBE0E3"/>
        </a:accent1>
        <a:accent2>
          <a:srgbClr val="333399"/>
        </a:accent2>
        <a:accent3>
          <a:srgbClr val="BEAAAD"/>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9">
        <a:dk1>
          <a:srgbClr val="000000"/>
        </a:dk1>
        <a:lt1>
          <a:srgbClr val="002E63"/>
        </a:lt1>
        <a:dk2>
          <a:srgbClr val="000000"/>
        </a:dk2>
        <a:lt2>
          <a:srgbClr val="808080"/>
        </a:lt2>
        <a:accent1>
          <a:srgbClr val="BBE0E3"/>
        </a:accent1>
        <a:accent2>
          <a:srgbClr val="333399"/>
        </a:accent2>
        <a:accent3>
          <a:srgbClr val="AAADB7"/>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10">
        <a:dk1>
          <a:srgbClr val="000000"/>
        </a:dk1>
        <a:lt1>
          <a:srgbClr val="EF6820"/>
        </a:lt1>
        <a:dk2>
          <a:srgbClr val="000000"/>
        </a:dk2>
        <a:lt2>
          <a:srgbClr val="808080"/>
        </a:lt2>
        <a:accent1>
          <a:srgbClr val="BBE0E3"/>
        </a:accent1>
        <a:accent2>
          <a:srgbClr val="333399"/>
        </a:accent2>
        <a:accent3>
          <a:srgbClr val="F6B9AB"/>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11">
        <a:dk1>
          <a:srgbClr val="000000"/>
        </a:dk1>
        <a:lt1>
          <a:srgbClr val="E3284A"/>
        </a:lt1>
        <a:dk2>
          <a:srgbClr val="000000"/>
        </a:dk2>
        <a:lt2>
          <a:srgbClr val="808080"/>
        </a:lt2>
        <a:accent1>
          <a:srgbClr val="BBE0E3"/>
        </a:accent1>
        <a:accent2>
          <a:srgbClr val="333399"/>
        </a:accent2>
        <a:accent3>
          <a:srgbClr val="EFACB1"/>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12">
        <a:dk1>
          <a:srgbClr val="000000"/>
        </a:dk1>
        <a:lt1>
          <a:srgbClr val="856FB3"/>
        </a:lt1>
        <a:dk2>
          <a:srgbClr val="000000"/>
        </a:dk2>
        <a:lt2>
          <a:srgbClr val="808080"/>
        </a:lt2>
        <a:accent1>
          <a:srgbClr val="BBE0E3"/>
        </a:accent1>
        <a:accent2>
          <a:srgbClr val="333399"/>
        </a:accent2>
        <a:accent3>
          <a:srgbClr val="C2BBD6"/>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13">
        <a:dk1>
          <a:srgbClr val="000000"/>
        </a:dk1>
        <a:lt1>
          <a:srgbClr val="CFC285"/>
        </a:lt1>
        <a:dk2>
          <a:srgbClr val="000000"/>
        </a:dk2>
        <a:lt2>
          <a:srgbClr val="808080"/>
        </a:lt2>
        <a:accent1>
          <a:srgbClr val="BBE0E3"/>
        </a:accent1>
        <a:accent2>
          <a:srgbClr val="333399"/>
        </a:accent2>
        <a:accent3>
          <a:srgbClr val="E4DDC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14">
        <a:dk1>
          <a:srgbClr val="000000"/>
        </a:dk1>
        <a:lt1>
          <a:srgbClr val="000000"/>
        </a:lt1>
        <a:dk2>
          <a:srgbClr val="000000"/>
        </a:dk2>
        <a:lt2>
          <a:srgbClr val="808080"/>
        </a:lt2>
        <a:accent1>
          <a:srgbClr val="BBE0E3"/>
        </a:accent1>
        <a:accent2>
          <a:srgbClr val="333399"/>
        </a:accent2>
        <a:accent3>
          <a:srgbClr val="AAAA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15">
        <a:dk1>
          <a:srgbClr val="000000"/>
        </a:dk1>
        <a:lt1>
          <a:srgbClr val="8C8C8C"/>
        </a:lt1>
        <a:dk2>
          <a:srgbClr val="000000"/>
        </a:dk2>
        <a:lt2>
          <a:srgbClr val="808080"/>
        </a:lt2>
        <a:accent1>
          <a:srgbClr val="BBE0E3"/>
        </a:accent1>
        <a:accent2>
          <a:srgbClr val="333399"/>
        </a:accent2>
        <a:accent3>
          <a:srgbClr val="C5C5C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OU PowerPoint</Template>
  <TotalTime>4473</TotalTime>
  <Words>2009</Words>
  <Application>Microsoft Office PowerPoint</Application>
  <PresentationFormat>On-screen Show (4:3)</PresentationFormat>
  <Paragraphs>300</Paragraphs>
  <Slides>36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36</vt:i4>
      </vt:variant>
    </vt:vector>
  </HeadingPairs>
  <TitlesOfParts>
    <vt:vector size="41" baseType="lpstr">
      <vt:lpstr>Arial</vt:lpstr>
      <vt:lpstr>Calibri</vt:lpstr>
      <vt:lpstr>Times New Roman</vt:lpstr>
      <vt:lpstr>OU PowerPoint</vt:lpstr>
      <vt:lpstr>Divider</vt:lpstr>
      <vt:lpstr>Enabling Staff Tutors to achieve their potential and equipping them with the correct support in STEM</vt:lpstr>
      <vt:lpstr>The Team</vt:lpstr>
      <vt:lpstr>The motivation</vt:lpstr>
      <vt:lpstr>The staff tutors by department</vt:lpstr>
      <vt:lpstr>Full time and part time</vt:lpstr>
      <vt:lpstr>Initial questions of interest</vt:lpstr>
      <vt:lpstr>Pilot stage – March - April 2015</vt:lpstr>
      <vt:lpstr>The project</vt:lpstr>
      <vt:lpstr>New focus</vt:lpstr>
      <vt:lpstr>Analysis</vt:lpstr>
      <vt:lpstr>Questionnaire</vt:lpstr>
      <vt:lpstr>Focus groups</vt:lpstr>
      <vt:lpstr>Discussion topics for focus groups</vt:lpstr>
      <vt:lpstr>Distribution of participants</vt:lpstr>
      <vt:lpstr>HEA accreditation</vt:lpstr>
      <vt:lpstr>What led to the decision to become a Staff Tutor</vt:lpstr>
      <vt:lpstr>Expectations</vt:lpstr>
      <vt:lpstr>Distribution of tasks by department</vt:lpstr>
      <vt:lpstr>Distribution of task by gender</vt:lpstr>
      <vt:lpstr>PowerPoint Presentation</vt:lpstr>
      <vt:lpstr>PowerPoint Presentation</vt:lpstr>
      <vt:lpstr>The problem in terms of promotion – focus group</vt:lpstr>
      <vt:lpstr>Recommendation to enable scholarship and research time</vt:lpstr>
      <vt:lpstr>Study leave – 60% of 40 taken it</vt:lpstr>
      <vt:lpstr>Study leave by department</vt:lpstr>
      <vt:lpstr>Cover for study leave</vt:lpstr>
      <vt:lpstr>Support for the role - Network</vt:lpstr>
      <vt:lpstr>Support – admin and cover</vt:lpstr>
      <vt:lpstr>Support – remote access to meetings</vt:lpstr>
      <vt:lpstr>Career progression – departmental support</vt:lpstr>
      <vt:lpstr>Promotions criteria</vt:lpstr>
      <vt:lpstr>Promotions criteria</vt:lpstr>
      <vt:lpstr>Barriers to senior roles</vt:lpstr>
      <vt:lpstr>Barriers to senior roles</vt:lpstr>
      <vt:lpstr>Strategic recommendations</vt:lpstr>
      <vt:lpstr>Administrative and logistical recommendations</vt:lpstr>
    </vt:vector>
  </TitlesOfParts>
  <Company>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SERVICES FOR POSTGRADUATE STUDENTS</dc:title>
  <dc:subject>LIBRARY SERVICES FOR POSTGRADUATE STUDENTS</dc:subject>
  <dc:creator>Rachel Hilliam</dc:creator>
  <cp:lastModifiedBy>Rachel.Hilliam</cp:lastModifiedBy>
  <cp:revision>111</cp:revision>
  <cp:lastPrinted>2012-05-08T16:37:40Z</cp:lastPrinted>
  <dcterms:created xsi:type="dcterms:W3CDTF">2011-11-25T12:16:46Z</dcterms:created>
  <dcterms:modified xsi:type="dcterms:W3CDTF">2016-04-11T14:10:32Z</dcterms:modified>
</cp:coreProperties>
</file>