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4" r:id="rId4"/>
    <p:sldId id="297" r:id="rId5"/>
    <p:sldId id="298" r:id="rId6"/>
    <p:sldId id="299" r:id="rId7"/>
    <p:sldId id="300" r:id="rId8"/>
    <p:sldId id="302" r:id="rId9"/>
    <p:sldId id="312" r:id="rId10"/>
    <p:sldId id="305" r:id="rId11"/>
    <p:sldId id="306" r:id="rId12"/>
    <p:sldId id="313" r:id="rId13"/>
    <p:sldId id="307" r:id="rId14"/>
    <p:sldId id="309" r:id="rId15"/>
    <p:sldId id="311" r:id="rId16"/>
    <p:sldId id="315" r:id="rId17"/>
    <p:sldId id="316" r:id="rId18"/>
    <p:sldId id="314" r:id="rId19"/>
    <p:sldId id="310" r:id="rId20"/>
    <p:sldId id="317" r:id="rId21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accent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104A0-546F-428C-AAF7-87154A3645FB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8DB64-C6F9-4609-86B5-27B310D1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238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25B5B47-9C15-4BD3-861E-76D88BE8A8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110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5B5B47-9C15-4BD3-861E-76D88BE8A8BF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6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OU_masterlogo_colour_29m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513" y="392113"/>
            <a:ext cx="1582737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46075" y="3282950"/>
            <a:ext cx="6051550" cy="619125"/>
          </a:xfrm>
        </p:spPr>
        <p:txBody>
          <a:bodyPr anchor="t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smtClean="0"/>
              <a:t>Title in Black - Arial 40pt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46075" y="5192713"/>
            <a:ext cx="7310438" cy="481012"/>
          </a:xfrm>
        </p:spPr>
        <p:txBody>
          <a:bodyPr/>
          <a:lstStyle>
            <a:lvl1pPr marL="0" indent="0">
              <a:buFontTx/>
              <a:buNone/>
              <a:defRPr sz="27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smtClean="0"/>
              <a:t>Subheading and date in grey - Arial 30pt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7BDEF5-170D-4BB5-B415-3A8E664506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13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DC79E-AF7C-40E1-8ECF-934041EE1C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4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6688" y="1604963"/>
            <a:ext cx="2055812" cy="3027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075" y="1604963"/>
            <a:ext cx="6018213" cy="3027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FEC0D-0F74-4C81-9A66-70E0D60F34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601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88DD2-346F-4C9D-9329-5ACF14D363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758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69DE2-51C5-49C1-BD5D-BD1CC27707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957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A30A9-C098-48BB-B7EE-F29A33614B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781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075" y="3690938"/>
            <a:ext cx="4037013" cy="344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5488" y="3690938"/>
            <a:ext cx="4037012" cy="344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E95CB-CE09-4DF3-90AA-C60A6D84C4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727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12606-184D-4CBA-8B68-7A6B012AD5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410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BB679-A280-4AD4-ADE0-7DBFF16E85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266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71E58-D922-4D26-9575-CDD9D92639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6200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19693-7D34-4B01-A5E6-F611136E05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104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864D4-738C-4ECC-B969-4DFD6EAB1D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161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1EBFF-179F-4DAB-A39B-7A15C1150C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768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BB246-2CEC-4FA5-A469-D6FE6E1470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4307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6688" y="2478088"/>
            <a:ext cx="2055812" cy="15573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075" y="2478088"/>
            <a:ext cx="6018213" cy="15573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99380-9496-41C8-89F4-B15C4A8784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915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885FE-B803-4648-A758-4EB3BED841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8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075" y="2479675"/>
            <a:ext cx="4037013" cy="215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5488" y="2479675"/>
            <a:ext cx="4037012" cy="215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152AF-5078-459D-AA98-30EEE1901E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210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75DAD-477A-48B5-8535-4BDB4449A6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496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30A8B-1F8F-4D2A-8D14-DF412A5F22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54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C5376-E62C-4B45-A2AE-4DE5C241BE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442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3FA83-022A-4AE0-BA88-81841470B7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69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32010-B4DB-4F01-B410-BF8FF6A79F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24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6075" y="1604963"/>
            <a:ext cx="8226425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0533" tIns="35266" rIns="70533" bIns="35266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Title in colour - Arial 48pt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6075" y="2479675"/>
            <a:ext cx="8226425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0533" tIns="35266" rIns="70533" bIns="35266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Tabbed text information in black with bullet - Arial 28pt</a:t>
            </a:r>
          </a:p>
          <a:p>
            <a:pPr lvl="1"/>
            <a:r>
              <a:rPr lang="en-GB" smtClean="0"/>
              <a:t>Bullet point should be in the same colour as heading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0533" tIns="35266" rIns="70533" bIns="35266" numCol="1" anchor="t" anchorCtr="0" compatLnSpc="1">
            <a:prstTxWarp prst="textNoShape">
              <a:avLst/>
            </a:prstTxWarp>
          </a:bodyPr>
          <a:lstStyle>
            <a:lvl1pPr algn="ctr" defTabSz="708025">
              <a:defRPr sz="10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1613" y="6245225"/>
            <a:ext cx="21351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0533" tIns="35266" rIns="70533" bIns="35266" numCol="1" anchor="t" anchorCtr="0" compatLnSpc="1">
            <a:prstTxWarp prst="textNoShape">
              <a:avLst/>
            </a:prstTxWarp>
          </a:bodyPr>
          <a:lstStyle>
            <a:lvl1pPr algn="r" defTabSz="708025">
              <a:defRPr sz="10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25591C4-57F8-4D84-B8CA-A6332E4CF6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0" name="Picture 6" descr="OU_masterlogo_colour_19mm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358775"/>
            <a:ext cx="103187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708025" rtl="0" eaLnBrk="0" fontAlgn="base" hangingPunct="0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+mj-lt"/>
          <a:ea typeface="+mj-ea"/>
          <a:cs typeface="+mj-cs"/>
        </a:defRPr>
      </a:lvl1pPr>
      <a:lvl2pPr algn="l" defTabSz="708025" rtl="0" eaLnBrk="0" fontAlgn="base" hangingPunct="0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2pPr>
      <a:lvl3pPr algn="l" defTabSz="708025" rtl="0" eaLnBrk="0" fontAlgn="base" hangingPunct="0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3pPr>
      <a:lvl4pPr algn="l" defTabSz="708025" rtl="0" eaLnBrk="0" fontAlgn="base" hangingPunct="0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4pPr>
      <a:lvl5pPr algn="l" defTabSz="708025" rtl="0" eaLnBrk="0" fontAlgn="base" hangingPunct="0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5pPr>
      <a:lvl6pPr marL="457200" algn="l" defTabSz="708025" rtl="0" fontAlgn="base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6pPr>
      <a:lvl7pPr marL="914400" algn="l" defTabSz="708025" rtl="0" fontAlgn="base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7pPr>
      <a:lvl8pPr marL="1371600" algn="l" defTabSz="708025" rtl="0" fontAlgn="base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8pPr>
      <a:lvl9pPr marL="1828800" algn="l" defTabSz="708025" rtl="0" fontAlgn="base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9pPr>
    </p:titleStyle>
    <p:bodyStyle>
      <a:lvl1pPr marL="265113" indent="-265113" algn="l" defTabSz="7080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20663" algn="l" defTabSz="708025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82650" indent="-174625" algn="l" defTabSz="7080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500">
          <a:solidFill>
            <a:schemeClr val="tx1"/>
          </a:solidFill>
          <a:latin typeface="+mn-lt"/>
        </a:defRPr>
      </a:lvl3pPr>
      <a:lvl4pPr marL="1236663" indent="-176213" algn="l" defTabSz="708025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4pPr>
      <a:lvl5pPr marL="1587500" indent="-176213" algn="l" defTabSz="708025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044700" indent="-176213" algn="l" defTabSz="7080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501900" indent="-176213" algn="l" defTabSz="7080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2959100" indent="-176213" algn="l" defTabSz="7080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416300" indent="-176213" algn="l" defTabSz="7080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6075" y="2478088"/>
            <a:ext cx="8226425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0523" tIns="35261" rIns="70523" bIns="3526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Divider title in black - Arial 50pt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6075" y="3690938"/>
            <a:ext cx="822642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0523" tIns="35261" rIns="70523" bIns="35261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Subheading in black - Arial 20pt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0523" tIns="35261" rIns="70523" bIns="35261" numCol="1" anchor="t" anchorCtr="0" compatLnSpc="1">
            <a:prstTxWarp prst="textNoShape">
              <a:avLst/>
            </a:prstTxWarp>
          </a:bodyPr>
          <a:lstStyle>
            <a:lvl1pPr algn="ctr" defTabSz="708025">
              <a:defRPr sz="10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1613" y="6245225"/>
            <a:ext cx="21351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0523" tIns="35261" rIns="70523" bIns="35261" numCol="1" anchor="t" anchorCtr="0" compatLnSpc="1">
            <a:prstTxWarp prst="textNoShape">
              <a:avLst/>
            </a:prstTxWarp>
          </a:bodyPr>
          <a:lstStyle>
            <a:lvl1pPr algn="r" defTabSz="708025">
              <a:defRPr sz="10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6F8A666-5E47-4B80-BFD6-27AB7DD455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2054" name="Picture 6" descr="OU_masterlogo_colour_19mm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358775"/>
            <a:ext cx="103187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7080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defTabSz="7080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defTabSz="7080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defTabSz="7080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defTabSz="7080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defTabSz="70802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defTabSz="70802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defTabSz="70802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defTabSz="70802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265113" indent="-265113" algn="l" defTabSz="7080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74675" indent="-220663" algn="l" defTabSz="708025" rtl="0" eaLnBrk="0" fontAlgn="base" hangingPunct="0">
        <a:spcBef>
          <a:spcPct val="20000"/>
        </a:spcBef>
        <a:spcAft>
          <a:spcPct val="0"/>
        </a:spcAft>
        <a:defRPr sz="2500">
          <a:solidFill>
            <a:schemeClr val="tx1"/>
          </a:solidFill>
          <a:latin typeface="+mn-lt"/>
        </a:defRPr>
      </a:lvl2pPr>
      <a:lvl3pPr marL="882650" indent="-174625" algn="l" defTabSz="7080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500">
          <a:solidFill>
            <a:schemeClr val="tx1"/>
          </a:solidFill>
          <a:latin typeface="+mn-lt"/>
        </a:defRPr>
      </a:lvl3pPr>
      <a:lvl4pPr marL="1236663" indent="-176213" algn="l" defTabSz="708025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4pPr>
      <a:lvl5pPr marL="1587500" indent="-176213" algn="l" defTabSz="708025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044700" indent="-176213" algn="l" defTabSz="7080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501900" indent="-176213" algn="l" defTabSz="7080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2959100" indent="-176213" algn="l" defTabSz="7080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416300" indent="-176213" algn="l" defTabSz="7080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772816"/>
            <a:ext cx="7201048" cy="2287212"/>
          </a:xfrm>
        </p:spPr>
        <p:txBody>
          <a:bodyPr/>
          <a:lstStyle/>
          <a:p>
            <a:pPr eaLnBrk="1" hangingPunct="1"/>
            <a:r>
              <a:rPr lang="en-GB" dirty="0" smtClean="0"/>
              <a:t>The STEM Staff Tutors: </a:t>
            </a:r>
            <a:br>
              <a:rPr lang="en-GB" dirty="0" smtClean="0"/>
            </a:br>
            <a:r>
              <a:rPr lang="en-GB" i="1" dirty="0" smtClean="0"/>
              <a:t>Where </a:t>
            </a:r>
            <a:r>
              <a:rPr lang="en-GB" i="1" dirty="0"/>
              <a:t>Do We Come From? </a:t>
            </a:r>
            <a:r>
              <a:rPr lang="en-GB" i="1" dirty="0" smtClean="0"/>
              <a:t/>
            </a:r>
            <a:br>
              <a:rPr lang="en-GB" i="1" dirty="0" smtClean="0"/>
            </a:br>
            <a:r>
              <a:rPr lang="en-GB" i="1" dirty="0" smtClean="0"/>
              <a:t>What </a:t>
            </a:r>
            <a:r>
              <a:rPr lang="en-GB" i="1" dirty="0"/>
              <a:t>Are We? </a:t>
            </a:r>
            <a:r>
              <a:rPr lang="en-GB" i="1" dirty="0" smtClean="0"/>
              <a:t/>
            </a:r>
            <a:br>
              <a:rPr lang="en-GB" i="1" dirty="0" smtClean="0"/>
            </a:br>
            <a:r>
              <a:rPr lang="en-GB" i="1" dirty="0" smtClean="0"/>
              <a:t>Where </a:t>
            </a:r>
            <a:r>
              <a:rPr lang="en-GB" i="1" dirty="0"/>
              <a:t>Are We Going?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4365104"/>
            <a:ext cx="7310438" cy="985317"/>
          </a:xfrm>
        </p:spPr>
        <p:txBody>
          <a:bodyPr/>
          <a:lstStyle/>
          <a:p>
            <a:r>
              <a:rPr lang="en-GB" dirty="0"/>
              <a:t>Rachel </a:t>
            </a:r>
            <a:r>
              <a:rPr lang="en-GB" dirty="0" err="1" smtClean="0"/>
              <a:t>Hilliam</a:t>
            </a:r>
            <a:endParaRPr lang="en-GB" dirty="0" smtClean="0"/>
          </a:p>
          <a:p>
            <a:r>
              <a:rPr lang="en-GB" dirty="0" smtClean="0"/>
              <a:t>SHARE 4</a:t>
            </a:r>
            <a:r>
              <a:rPr lang="en-GB" baseline="30000" dirty="0" smtClean="0"/>
              <a:t>th</a:t>
            </a:r>
            <a:r>
              <a:rPr lang="en-GB" dirty="0" smtClean="0"/>
              <a:t> September 2015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1270377"/>
            <a:ext cx="8226425" cy="1394660"/>
          </a:xfrm>
        </p:spPr>
        <p:txBody>
          <a:bodyPr/>
          <a:lstStyle/>
          <a:p>
            <a:r>
              <a:rPr lang="en-GB" dirty="0" smtClean="0"/>
              <a:t>Some early findings – Where do we come from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031" y="2996952"/>
            <a:ext cx="8226425" cy="2456489"/>
          </a:xfrm>
        </p:spPr>
        <p:txBody>
          <a:bodyPr/>
          <a:lstStyle/>
          <a:p>
            <a:r>
              <a:rPr lang="en-US" dirty="0"/>
              <a:t>Data suggests that STs arrived at the OU after they had the chance to work in other areas. </a:t>
            </a:r>
            <a:endParaRPr lang="en-US" dirty="0" smtClean="0"/>
          </a:p>
          <a:p>
            <a:r>
              <a:rPr lang="en-US" dirty="0" smtClean="0"/>
              <a:t>Their </a:t>
            </a:r>
            <a:r>
              <a:rPr lang="en-US" dirty="0"/>
              <a:t>personal </a:t>
            </a:r>
            <a:r>
              <a:rPr lang="en-US" dirty="0" smtClean="0"/>
              <a:t>reasons are varied </a:t>
            </a:r>
            <a:r>
              <a:rPr lang="en-US" dirty="0"/>
              <a:t>but </a:t>
            </a:r>
            <a:r>
              <a:rPr lang="en-US" dirty="0" smtClean="0"/>
              <a:t>include </a:t>
            </a:r>
            <a:r>
              <a:rPr lang="en-US" dirty="0" smtClean="0"/>
              <a:t>family </a:t>
            </a:r>
            <a:r>
              <a:rPr lang="en-US" dirty="0"/>
              <a:t>changes, the need of combining practical with theoretical work </a:t>
            </a:r>
            <a:r>
              <a:rPr lang="en-US" dirty="0" smtClean="0"/>
              <a:t>or </a:t>
            </a:r>
            <a:r>
              <a:rPr lang="en-US" dirty="0"/>
              <a:t>reducing their workload from previous jobs.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250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88640"/>
            <a:ext cx="7344816" cy="156701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When you applied for your post as a staff tutor what were your main hopes that the post would enable you to</a:t>
            </a:r>
          </a:p>
          <a:p>
            <a:pPr marL="0" indent="0">
              <a:buNone/>
            </a:pPr>
            <a:r>
              <a:rPr lang="en-US" sz="1800" dirty="0"/>
              <a:t>do and how important were they?  Please answer by choosing the description which best fits how important each</a:t>
            </a:r>
          </a:p>
          <a:p>
            <a:pPr marL="0" indent="0">
              <a:buNone/>
            </a:pPr>
            <a:r>
              <a:rPr lang="en-US" sz="1800" dirty="0"/>
              <a:t>factor was to you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727484"/>
            <a:ext cx="6943725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57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6425" cy="732940"/>
          </a:xfrm>
        </p:spPr>
        <p:txBody>
          <a:bodyPr/>
          <a:lstStyle/>
          <a:p>
            <a:r>
              <a:rPr lang="en-GB" dirty="0" smtClean="0"/>
              <a:t>What are we?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6425" cy="4072316"/>
          </a:xfrm>
        </p:spPr>
        <p:txBody>
          <a:bodyPr/>
          <a:lstStyle/>
          <a:p>
            <a:r>
              <a:rPr lang="en-US" dirty="0"/>
              <a:t>STs divide their time between OU and other paid employment or activities (learning, teaching, children </a:t>
            </a:r>
            <a:r>
              <a:rPr lang="en-US" dirty="0" smtClean="0"/>
              <a:t>      and </a:t>
            </a:r>
            <a:r>
              <a:rPr lang="en-US" dirty="0"/>
              <a:t>further interests). </a:t>
            </a:r>
            <a:endParaRPr lang="en-US" dirty="0" smtClean="0"/>
          </a:p>
          <a:p>
            <a:r>
              <a:rPr lang="en-US" dirty="0" smtClean="0"/>
              <a:t>Time </a:t>
            </a:r>
            <a:r>
              <a:rPr lang="en-US" dirty="0"/>
              <a:t>at the OU </a:t>
            </a:r>
            <a:r>
              <a:rPr lang="en-US" dirty="0" smtClean="0"/>
              <a:t>outside of regional work is </a:t>
            </a:r>
            <a:r>
              <a:rPr lang="en-US" dirty="0"/>
              <a:t>mostly occupied with scholarship (60%) </a:t>
            </a:r>
            <a:r>
              <a:rPr lang="en-US" dirty="0" smtClean="0"/>
              <a:t>with research </a:t>
            </a:r>
            <a:r>
              <a:rPr lang="en-US" dirty="0"/>
              <a:t>and </a:t>
            </a:r>
            <a:r>
              <a:rPr lang="en-US" dirty="0" smtClean="0"/>
              <a:t>external </a:t>
            </a:r>
            <a:r>
              <a:rPr lang="en-US" dirty="0"/>
              <a:t>engagement both at 20%. </a:t>
            </a:r>
            <a:endParaRPr lang="en-US" dirty="0" smtClean="0"/>
          </a:p>
          <a:p>
            <a:r>
              <a:rPr lang="en-US" dirty="0" smtClean="0"/>
              <a:t>Despite working </a:t>
            </a:r>
            <a:r>
              <a:rPr lang="en-US" dirty="0"/>
              <a:t>on scholarship, none of the STs have </a:t>
            </a:r>
            <a:r>
              <a:rPr lang="en-US" dirty="0" smtClean="0"/>
              <a:t>taken </a:t>
            </a:r>
            <a:r>
              <a:rPr lang="en-US" dirty="0"/>
              <a:t>on research leave, </a:t>
            </a:r>
            <a:r>
              <a:rPr lang="en-US" dirty="0" smtClean="0"/>
              <a:t>the </a:t>
            </a:r>
            <a:r>
              <a:rPr lang="en-US" dirty="0"/>
              <a:t>main reason </a:t>
            </a:r>
            <a:r>
              <a:rPr lang="en-US" dirty="0" smtClean="0"/>
              <a:t>given is that </a:t>
            </a:r>
            <a:r>
              <a:rPr lang="en-US" dirty="0"/>
              <a:t>the rest of the work </a:t>
            </a:r>
            <a:r>
              <a:rPr lang="en-US" dirty="0" smtClean="0"/>
              <a:t>needs to </a:t>
            </a:r>
            <a:r>
              <a:rPr lang="en-US" dirty="0"/>
              <a:t>get done </a:t>
            </a:r>
            <a:r>
              <a:rPr lang="en-US" dirty="0" smtClean="0"/>
              <a:t>and </a:t>
            </a:r>
            <a:r>
              <a:rPr lang="en-US" dirty="0"/>
              <a:t>taking research leave would </a:t>
            </a:r>
            <a:r>
              <a:rPr lang="en-US" dirty="0" smtClean="0"/>
              <a:t>make this more difficult</a:t>
            </a:r>
            <a:r>
              <a:rPr lang="en-US" dirty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266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1601237"/>
            <a:ext cx="8226425" cy="732940"/>
          </a:xfrm>
        </p:spPr>
        <p:txBody>
          <a:bodyPr/>
          <a:lstStyle/>
          <a:p>
            <a:r>
              <a:rPr lang="en-GB" dirty="0" smtClean="0"/>
              <a:t>What are we?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479675"/>
            <a:ext cx="8226425" cy="3225931"/>
          </a:xfrm>
        </p:spPr>
        <p:txBody>
          <a:bodyPr/>
          <a:lstStyle/>
          <a:p>
            <a:r>
              <a:rPr lang="en-US" dirty="0" smtClean="0"/>
              <a:t>4 </a:t>
            </a:r>
            <a:r>
              <a:rPr lang="en-US" dirty="0"/>
              <a:t>of 6 respondents are engaged in scholarship, 1 in research and </a:t>
            </a:r>
            <a:r>
              <a:rPr lang="en-US" dirty="0" smtClean="0"/>
              <a:t>1 </a:t>
            </a:r>
            <a:r>
              <a:rPr lang="en-US" dirty="0"/>
              <a:t>in external engagement. The ability to invest time in research and take on research leave is jeopardized </a:t>
            </a:r>
            <a:r>
              <a:rPr lang="en-US" dirty="0" smtClean="0"/>
              <a:t>by </a:t>
            </a:r>
            <a:r>
              <a:rPr lang="en-US" dirty="0"/>
              <a:t>the managerial aspect of the job.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this context, respondents identified that they spend 40% of their </a:t>
            </a:r>
            <a:r>
              <a:rPr lang="en-US" dirty="0" smtClean="0"/>
              <a:t>time </a:t>
            </a:r>
            <a:r>
              <a:rPr lang="en-US" dirty="0"/>
              <a:t>working for OU dealing with managerial issues, 9% in research and scholarship, 21% in teaching </a:t>
            </a:r>
            <a:r>
              <a:rPr lang="en-US" dirty="0" smtClean="0"/>
              <a:t>and18</a:t>
            </a:r>
            <a:r>
              <a:rPr lang="en-US" dirty="0"/>
              <a:t>% in other tasks.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388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1601237"/>
            <a:ext cx="8226425" cy="732940"/>
          </a:xfrm>
        </p:spPr>
        <p:txBody>
          <a:bodyPr/>
          <a:lstStyle/>
          <a:p>
            <a:r>
              <a:rPr lang="en-GB" dirty="0" smtClean="0"/>
              <a:t>Where are we going?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479675"/>
            <a:ext cx="8226425" cy="1763992"/>
          </a:xfrm>
        </p:spPr>
        <p:txBody>
          <a:bodyPr/>
          <a:lstStyle/>
          <a:p>
            <a:r>
              <a:rPr lang="en-GB" dirty="0" smtClean="0"/>
              <a:t>Questions around what staff tutors would like the work split to be?</a:t>
            </a:r>
          </a:p>
          <a:p>
            <a:r>
              <a:rPr lang="en-GB" dirty="0" smtClean="0"/>
              <a:t>New promotions criteria</a:t>
            </a:r>
          </a:p>
          <a:p>
            <a:r>
              <a:rPr lang="en-GB" dirty="0" smtClean="0"/>
              <a:t>How the staff tutor role is perceived.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1457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7" y="332656"/>
            <a:ext cx="7200800" cy="8406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fair do you feel the new promotion system will be for staff tutors in comparison to central academics?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063" y="2060848"/>
            <a:ext cx="8590131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771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76672"/>
            <a:ext cx="8226425" cy="13023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If you were considering promotion under the new promotion framework which </a:t>
            </a:r>
            <a:r>
              <a:rPr lang="en-US" dirty="0" err="1"/>
              <a:t>categorie</a:t>
            </a:r>
            <a:r>
              <a:rPr lang="en-US" dirty="0"/>
              <a:t>(s) would you</a:t>
            </a:r>
          </a:p>
          <a:p>
            <a:pPr marL="0" indent="0">
              <a:buNone/>
            </a:pPr>
            <a:r>
              <a:rPr lang="en-US" dirty="0"/>
              <a:t>consider?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838380"/>
            <a:ext cx="6819900" cy="44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394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0648"/>
            <a:ext cx="8226425" cy="45594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valued and supported do you feel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75" y="1700808"/>
            <a:ext cx="8307102" cy="338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888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67" y="1111829"/>
            <a:ext cx="8226425" cy="1394660"/>
          </a:xfrm>
        </p:spPr>
        <p:txBody>
          <a:bodyPr/>
          <a:lstStyle/>
          <a:p>
            <a:r>
              <a:rPr lang="en-GB" dirty="0" smtClean="0"/>
              <a:t>Where are we going? – What do we need?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479675"/>
            <a:ext cx="8226425" cy="4226204"/>
          </a:xfrm>
        </p:spPr>
        <p:txBody>
          <a:bodyPr/>
          <a:lstStyle/>
          <a:p>
            <a:r>
              <a:rPr lang="en-US" dirty="0"/>
              <a:t>The lack of understanding and agreement on STs’ work tasks seems to impact the level of appreciation in </a:t>
            </a:r>
            <a:r>
              <a:rPr lang="en-US" dirty="0" smtClean="0"/>
              <a:t>the </a:t>
            </a:r>
            <a:r>
              <a:rPr lang="en-US" dirty="0"/>
              <a:t>wider organizational structure. As two of the respondents put it: </a:t>
            </a:r>
          </a:p>
          <a:p>
            <a:r>
              <a:rPr lang="en-US" dirty="0"/>
              <a:t> ‘I feel reasonably well supported by my faculty. It is difficult to know how valued I am but there seem to </a:t>
            </a:r>
            <a:r>
              <a:rPr lang="en-US" dirty="0" smtClean="0"/>
              <a:t>be </a:t>
            </a:r>
            <a:r>
              <a:rPr lang="en-US" dirty="0"/>
              <a:t>a lot of staff, particularly at MK, who do not know what a ST does and therefore can’t give us value’  </a:t>
            </a:r>
          </a:p>
          <a:p>
            <a:r>
              <a:rPr lang="en-US" dirty="0"/>
              <a:t>‘I think people realize that I do an important job but I am not nurtured and often feel forgotten’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084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1601237"/>
            <a:ext cx="8226425" cy="732940"/>
          </a:xfrm>
        </p:spPr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479675"/>
            <a:ext cx="8226425" cy="1302327"/>
          </a:xfrm>
        </p:spPr>
        <p:txBody>
          <a:bodyPr/>
          <a:lstStyle/>
          <a:p>
            <a:r>
              <a:rPr lang="en-GB" dirty="0" smtClean="0"/>
              <a:t>Questionnaire currently being updated in response to the feedback from the pilot</a:t>
            </a:r>
          </a:p>
          <a:p>
            <a:r>
              <a:rPr lang="en-GB" dirty="0" smtClean="0"/>
              <a:t>Full questionnaire to go out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52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1601237"/>
            <a:ext cx="8226425" cy="732940"/>
          </a:xfrm>
        </p:spPr>
        <p:txBody>
          <a:bodyPr/>
          <a:lstStyle/>
          <a:p>
            <a:r>
              <a:rPr lang="en-GB" dirty="0" smtClean="0"/>
              <a:t>The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479675"/>
            <a:ext cx="8226425" cy="168704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Rachel </a:t>
            </a:r>
            <a:r>
              <a:rPr lang="en-GB" dirty="0" err="1"/>
              <a:t>Hilliam</a:t>
            </a:r>
            <a:r>
              <a:rPr lang="en-GB" dirty="0"/>
              <a:t>, Victoria Pearson, Shirley </a:t>
            </a:r>
            <a:r>
              <a:rPr lang="en-GB" dirty="0" err="1"/>
              <a:t>Northover</a:t>
            </a:r>
            <a:r>
              <a:rPr lang="en-GB" dirty="0"/>
              <a:t>, Elaine Thomas, Jean </a:t>
            </a:r>
            <a:r>
              <a:rPr lang="en-GB" dirty="0" err="1"/>
              <a:t>McCloughry</a:t>
            </a:r>
            <a:r>
              <a:rPr lang="en-GB" dirty="0"/>
              <a:t>, Katie </a:t>
            </a:r>
            <a:r>
              <a:rPr lang="en-GB" dirty="0" err="1"/>
              <a:t>Chicot</a:t>
            </a:r>
            <a:r>
              <a:rPr lang="en-GB" dirty="0"/>
              <a:t>, Martina Gibbons, Carol Calvert and Rosaria Gracia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561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1601237"/>
            <a:ext cx="8226425" cy="732940"/>
          </a:xfrm>
        </p:spPr>
        <p:txBody>
          <a:bodyPr/>
          <a:lstStyle/>
          <a:p>
            <a:r>
              <a:rPr lang="en-GB" dirty="0" smtClean="0"/>
              <a:t>The motivation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479675"/>
            <a:ext cx="8226425" cy="2918154"/>
          </a:xfrm>
        </p:spPr>
        <p:txBody>
          <a:bodyPr/>
          <a:lstStyle/>
          <a:p>
            <a:r>
              <a:rPr lang="en-GB" dirty="0" smtClean="0"/>
              <a:t>Spring 2014 Athena SWAN bronze award for Mathematics and Statistics and Department of Physical Science</a:t>
            </a:r>
          </a:p>
          <a:p>
            <a:r>
              <a:rPr lang="en-GB" dirty="0" smtClean="0"/>
              <a:t>Department of Physical Sciences also obtained a Project Juno Practitioner award</a:t>
            </a:r>
          </a:p>
          <a:p>
            <a:r>
              <a:rPr lang="en-GB" dirty="0" smtClean="0"/>
              <a:t>All three sets of feedback identified the staff tutor role as an area for further </a:t>
            </a:r>
            <a:r>
              <a:rPr lang="en-GB" dirty="0" smtClean="0"/>
              <a:t>investigation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855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1270377"/>
            <a:ext cx="8226425" cy="1394660"/>
          </a:xfrm>
        </p:spPr>
        <p:txBody>
          <a:bodyPr/>
          <a:lstStyle/>
          <a:p>
            <a:r>
              <a:rPr lang="en-GB" dirty="0" smtClean="0"/>
              <a:t>The differences between the departments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598654"/>
              </p:ext>
            </p:extLst>
          </p:nvPr>
        </p:nvGraphicFramePr>
        <p:xfrm>
          <a:off x="348415" y="3212976"/>
          <a:ext cx="8226425" cy="18288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645285"/>
                <a:gridCol w="1426172"/>
                <a:gridCol w="2088232"/>
                <a:gridCol w="1584176"/>
                <a:gridCol w="148256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Department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Maths and Stats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Computing and Communications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Engineering and Innovation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Faculty of Science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No. of staff tutors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r>
                        <a:rPr lang="en-GB" baseline="0" dirty="0" smtClean="0"/>
                        <a:t>(No. female)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 (11)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 (11)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 (9)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22 (16)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614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1601237"/>
            <a:ext cx="8226425" cy="732940"/>
          </a:xfrm>
        </p:spPr>
        <p:txBody>
          <a:bodyPr/>
          <a:lstStyle/>
          <a:p>
            <a:r>
              <a:rPr lang="en-GB" dirty="0" smtClean="0"/>
              <a:t>Questions of interest - 1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479675"/>
            <a:ext cx="8226425" cy="1687048"/>
          </a:xfrm>
        </p:spPr>
        <p:txBody>
          <a:bodyPr/>
          <a:lstStyle/>
          <a:p>
            <a:pPr marL="0" lvl="0" indent="0">
              <a:buNone/>
            </a:pPr>
            <a:r>
              <a:rPr lang="en-GB" dirty="0"/>
              <a:t>Is there a difference between the STEM departments in range and depth to which Staff Tutors engage with all areas of their academic roles?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52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1601237"/>
            <a:ext cx="8226425" cy="732940"/>
          </a:xfrm>
        </p:spPr>
        <p:txBody>
          <a:bodyPr/>
          <a:lstStyle/>
          <a:p>
            <a:r>
              <a:rPr lang="en-GB" dirty="0" smtClean="0"/>
              <a:t>Questions of interest - 2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479675"/>
            <a:ext cx="8226425" cy="1687048"/>
          </a:xfrm>
        </p:spPr>
        <p:txBody>
          <a:bodyPr/>
          <a:lstStyle/>
          <a:p>
            <a:pPr marL="0" lvl="0" indent="0">
              <a:buNone/>
            </a:pPr>
            <a:r>
              <a:rPr lang="en-GB" dirty="0"/>
              <a:t>Why does the staff tutor role seem to attract a greater proportion of females and why does this differ between departments?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472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1601237"/>
            <a:ext cx="8226425" cy="732940"/>
          </a:xfrm>
        </p:spPr>
        <p:txBody>
          <a:bodyPr/>
          <a:lstStyle/>
          <a:p>
            <a:r>
              <a:rPr lang="en-GB" dirty="0" smtClean="0"/>
              <a:t>Questions of Interest - 3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479675"/>
            <a:ext cx="8226425" cy="1687048"/>
          </a:xfrm>
        </p:spPr>
        <p:txBody>
          <a:bodyPr/>
          <a:lstStyle/>
          <a:p>
            <a:pPr marL="0" lvl="0" indent="0">
              <a:buNone/>
            </a:pPr>
            <a:r>
              <a:rPr lang="en-GB" dirty="0"/>
              <a:t>How do staff tutors feel their role is perceived within the different departments, faculties, the university and the wider HE sector?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985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906"/>
            <a:ext cx="8226425" cy="732940"/>
          </a:xfrm>
        </p:spPr>
        <p:txBody>
          <a:bodyPr/>
          <a:lstStyle/>
          <a:p>
            <a:r>
              <a:rPr lang="en-GB" dirty="0" smtClean="0"/>
              <a:t>The project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3808" y="1095428"/>
            <a:ext cx="3384376" cy="515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364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1601237"/>
            <a:ext cx="8226425" cy="732940"/>
          </a:xfrm>
        </p:spPr>
        <p:txBody>
          <a:bodyPr/>
          <a:lstStyle/>
          <a:p>
            <a:r>
              <a:rPr lang="en-GB" dirty="0" smtClean="0"/>
              <a:t>Pilot stage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2479675"/>
            <a:ext cx="8226425" cy="917606"/>
          </a:xfrm>
        </p:spPr>
        <p:txBody>
          <a:bodyPr/>
          <a:lstStyle/>
          <a:p>
            <a:r>
              <a:rPr lang="en-GB" dirty="0" smtClean="0"/>
              <a:t>11 staff tutors invited</a:t>
            </a:r>
          </a:p>
          <a:p>
            <a:r>
              <a:rPr lang="en-GB" dirty="0" smtClean="0"/>
              <a:t>8 responses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672868"/>
      </p:ext>
    </p:extLst>
  </p:cSld>
  <p:clrMapOvr>
    <a:masterClrMapping/>
  </p:clrMapOvr>
</p:sld>
</file>

<file path=ppt/theme/theme1.xml><?xml version="1.0" encoding="utf-8"?>
<a:theme xmlns:a="http://schemas.openxmlformats.org/drawingml/2006/main" name="OU PowerPoint">
  <a:themeElements>
    <a:clrScheme name="OU 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U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U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2">
        <a:dk1>
          <a:srgbClr val="000000"/>
        </a:dk1>
        <a:lt1>
          <a:srgbClr val="D60077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8AAB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3">
        <a:dk1>
          <a:srgbClr val="000000"/>
        </a:dk1>
        <a:lt1>
          <a:srgbClr val="FFD1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E5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4">
        <a:dk1>
          <a:srgbClr val="000000"/>
        </a:dk1>
        <a:lt1>
          <a:srgbClr val="9FAA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DD2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5">
        <a:dk1>
          <a:srgbClr val="000000"/>
        </a:dk1>
        <a:lt1>
          <a:srgbClr val="00AFAD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D4D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6">
        <a:dk1>
          <a:srgbClr val="000000"/>
        </a:dk1>
        <a:lt1>
          <a:srgbClr val="5C705E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5BBB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7">
        <a:dk1>
          <a:srgbClr val="000000"/>
        </a:dk1>
        <a:lt1>
          <a:srgbClr val="EF682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6B9AB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8">
        <a:dk1>
          <a:srgbClr val="000000"/>
        </a:dk1>
        <a:lt1>
          <a:srgbClr val="E3284A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FACB1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9">
        <a:dk1>
          <a:srgbClr val="000000"/>
        </a:dk1>
        <a:lt1>
          <a:srgbClr val="856FB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2BBD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10">
        <a:dk1>
          <a:srgbClr val="000000"/>
        </a:dk1>
        <a:lt1>
          <a:srgbClr val="0000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11">
        <a:dk1>
          <a:srgbClr val="000000"/>
        </a:dk1>
        <a:lt1>
          <a:srgbClr val="8C8C8C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5C5C5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vider">
  <a:themeElements>
    <a:clrScheme name="Divid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vid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vid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2">
        <a:dk1>
          <a:srgbClr val="000000"/>
        </a:dk1>
        <a:lt1>
          <a:srgbClr val="D60077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8AAB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3">
        <a:dk1>
          <a:srgbClr val="000000"/>
        </a:dk1>
        <a:lt1>
          <a:srgbClr val="92C9EB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7E1F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4">
        <a:dk1>
          <a:srgbClr val="000000"/>
        </a:dk1>
        <a:lt1>
          <a:srgbClr val="FFD1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E5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5">
        <a:dk1>
          <a:srgbClr val="000000"/>
        </a:dk1>
        <a:lt1>
          <a:srgbClr val="9FAA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DD2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6">
        <a:dk1>
          <a:srgbClr val="000000"/>
        </a:dk1>
        <a:lt1>
          <a:srgbClr val="00AFAD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D4D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7">
        <a:dk1>
          <a:srgbClr val="000000"/>
        </a:dk1>
        <a:lt1>
          <a:srgbClr val="5C705E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5BBB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8">
        <a:dk1>
          <a:srgbClr val="000000"/>
        </a:dk1>
        <a:lt1>
          <a:srgbClr val="780032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EAAA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9">
        <a:dk1>
          <a:srgbClr val="000000"/>
        </a:dk1>
        <a:lt1>
          <a:srgbClr val="002E6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DB7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0">
        <a:dk1>
          <a:srgbClr val="000000"/>
        </a:dk1>
        <a:lt1>
          <a:srgbClr val="EF682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6B9AB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1">
        <a:dk1>
          <a:srgbClr val="000000"/>
        </a:dk1>
        <a:lt1>
          <a:srgbClr val="E3284A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FACB1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2">
        <a:dk1>
          <a:srgbClr val="000000"/>
        </a:dk1>
        <a:lt1>
          <a:srgbClr val="856FB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2BBD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3">
        <a:dk1>
          <a:srgbClr val="000000"/>
        </a:dk1>
        <a:lt1>
          <a:srgbClr val="CFC285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4DDC2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4">
        <a:dk1>
          <a:srgbClr val="000000"/>
        </a:dk1>
        <a:lt1>
          <a:srgbClr val="0000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5">
        <a:dk1>
          <a:srgbClr val="000000"/>
        </a:dk1>
        <a:lt1>
          <a:srgbClr val="8C8C8C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5C5C5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OU PowerPoint</Template>
  <TotalTime>1561</TotalTime>
  <Words>705</Words>
  <Application>Microsoft Office PowerPoint</Application>
  <PresentationFormat>On-screen Show (4:3)</PresentationFormat>
  <Paragraphs>60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OU PowerPoint</vt:lpstr>
      <vt:lpstr>Divider</vt:lpstr>
      <vt:lpstr>The STEM Staff Tutors:  Where Do We Come From?  What Are We?  Where Are We Going?</vt:lpstr>
      <vt:lpstr>The Team</vt:lpstr>
      <vt:lpstr>The motivation</vt:lpstr>
      <vt:lpstr>The differences between the departments</vt:lpstr>
      <vt:lpstr>Questions of interest - 1</vt:lpstr>
      <vt:lpstr>Questions of interest - 2</vt:lpstr>
      <vt:lpstr>Questions of Interest - 3</vt:lpstr>
      <vt:lpstr>The project</vt:lpstr>
      <vt:lpstr>Pilot stage</vt:lpstr>
      <vt:lpstr>Some early findings – Where do we come from</vt:lpstr>
      <vt:lpstr>PowerPoint Presentation</vt:lpstr>
      <vt:lpstr>What are we?</vt:lpstr>
      <vt:lpstr>What are we?</vt:lpstr>
      <vt:lpstr>Where are we going?</vt:lpstr>
      <vt:lpstr>PowerPoint Presentation</vt:lpstr>
      <vt:lpstr>PowerPoint Presentation</vt:lpstr>
      <vt:lpstr>PowerPoint Presentation</vt:lpstr>
      <vt:lpstr>Where are we going? – What do we need?</vt:lpstr>
      <vt:lpstr>Next Steps</vt:lpstr>
    </vt:vector>
  </TitlesOfParts>
  <Company>Open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LIBRARY SERVICES FOR POSTGRADUATE STUDENTS</dc:title>
  <dc:subject>LIBRARY SERVICES FOR POSTGRADUATE STUDENTS</dc:subject>
  <dc:creator>Rachel Hilliam</dc:creator>
  <cp:lastModifiedBy>Rachel.Hilliam</cp:lastModifiedBy>
  <cp:revision>73</cp:revision>
  <cp:lastPrinted>2012-05-08T16:37:40Z</cp:lastPrinted>
  <dcterms:created xsi:type="dcterms:W3CDTF">2011-11-25T12:16:46Z</dcterms:created>
  <dcterms:modified xsi:type="dcterms:W3CDTF">2015-09-03T09:08:40Z</dcterms:modified>
</cp:coreProperties>
</file>