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notesMasterIdLst>
    <p:notesMasterId r:id="rId27"/>
  </p:notesMasterIdLst>
  <p:sldIdLst>
    <p:sldId id="272" r:id="rId4"/>
    <p:sldId id="274" r:id="rId5"/>
    <p:sldId id="273" r:id="rId6"/>
    <p:sldId id="275" r:id="rId7"/>
    <p:sldId id="276" r:id="rId8"/>
    <p:sldId id="277"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5" r:id="rId25"/>
    <p:sldId id="296"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5107" autoAdjust="0"/>
  </p:normalViewPr>
  <p:slideViewPr>
    <p:cSldViewPr snapToGrid="0">
      <p:cViewPr varScale="1">
        <p:scale>
          <a:sx n="70" d="100"/>
          <a:sy n="70" d="100"/>
        </p:scale>
        <p:origin x="200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42"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Taken particular L1 module?</c:v>
                </c:pt>
              </c:strCache>
            </c:strRef>
          </c:tx>
          <c:spPr>
            <a:solidFill>
              <a:schemeClr val="accent1"/>
            </a:solidFill>
            <a:ln>
              <a:noFill/>
            </a:ln>
            <a:effectLst/>
          </c:spPr>
          <c:invertIfNegative val="0"/>
          <c:cat>
            <c:strRef>
              <c:f>Sheet1!$A$2:$A$5</c:f>
              <c:strCache>
                <c:ptCount val="2"/>
                <c:pt idx="0">
                  <c:v>No</c:v>
                </c:pt>
                <c:pt idx="1">
                  <c:v>Yes</c:v>
                </c:pt>
              </c:strCache>
            </c:strRef>
          </c:cat>
          <c:val>
            <c:numRef>
              <c:f>Sheet1!$B$2:$B$5</c:f>
              <c:numCache>
                <c:formatCode>General</c:formatCode>
                <c:ptCount val="2"/>
                <c:pt idx="0">
                  <c:v>304</c:v>
                </c:pt>
                <c:pt idx="1">
                  <c:v>196</c:v>
                </c:pt>
              </c:numCache>
            </c:numRef>
          </c:val>
        </c:ser>
        <c:dLbls>
          <c:showLegendKey val="0"/>
          <c:showVal val="0"/>
          <c:showCatName val="0"/>
          <c:showSerName val="0"/>
          <c:showPercent val="0"/>
          <c:showBubbleSize val="0"/>
        </c:dLbls>
        <c:gapWidth val="150"/>
        <c:overlap val="100"/>
        <c:axId val="278626048"/>
        <c:axId val="446009680"/>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Series 2</c:v>
                      </c:pt>
                    </c:strCache>
                  </c:strRef>
                </c:tx>
                <c:spPr>
                  <a:solidFill>
                    <a:schemeClr val="accent2"/>
                  </a:solidFill>
                  <a:ln>
                    <a:noFill/>
                  </a:ln>
                  <a:effectLst/>
                </c:spPr>
                <c:invertIfNegative val="0"/>
                <c:cat>
                  <c:strRef>
                    <c:extLst>
                      <c:ext uri="{02D57815-91ED-43cb-92C2-25804820EDAC}">
                        <c15:formulaRef>
                          <c15:sqref>Sheet1!$A$2:$A$5</c15:sqref>
                        </c15:formulaRef>
                      </c:ext>
                    </c:extLst>
                    <c:strCache>
                      <c:ptCount val="2"/>
                      <c:pt idx="0">
                        <c:v>No</c:v>
                      </c:pt>
                      <c:pt idx="1">
                        <c:v>Yes</c:v>
                      </c:pt>
                    </c:strCache>
                  </c:strRef>
                </c:cat>
                <c:val>
                  <c:numRef>
                    <c:extLst>
                      <c:ext uri="{02D57815-91ED-43cb-92C2-25804820EDAC}">
                        <c15:formulaRef>
                          <c15:sqref>Sheet1!$C$2:$C$5</c15:sqref>
                        </c15:formulaRef>
                      </c:ext>
                    </c:extLst>
                    <c:numCache>
                      <c:formatCode>General</c:formatCode>
                      <c:ptCount val="2"/>
                      <c:pt idx="0">
                        <c:v>2.4</c:v>
                      </c:pt>
                      <c:pt idx="1">
                        <c:v>4.4000000000000004</c:v>
                      </c:pt>
                    </c:numCache>
                  </c:numRef>
                </c:val>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Series 3</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Sheet1!$A$2:$A$5</c15:sqref>
                        </c15:formulaRef>
                      </c:ext>
                    </c:extLst>
                    <c:strCache>
                      <c:ptCount val="2"/>
                      <c:pt idx="0">
                        <c:v>No</c:v>
                      </c:pt>
                      <c:pt idx="1">
                        <c:v>Yes</c:v>
                      </c:pt>
                    </c:strCache>
                  </c:strRef>
                </c:cat>
                <c:val>
                  <c:numRef>
                    <c:extLst xmlns:c15="http://schemas.microsoft.com/office/drawing/2012/chart">
                      <c:ext xmlns:c15="http://schemas.microsoft.com/office/drawing/2012/chart" uri="{02D57815-91ED-43cb-92C2-25804820EDAC}">
                        <c15:formulaRef>
                          <c15:sqref>Sheet1!$D$2:$D$5</c15:sqref>
                        </c15:formulaRef>
                      </c:ext>
                    </c:extLst>
                    <c:numCache>
                      <c:formatCode>General</c:formatCode>
                      <c:ptCount val="2"/>
                      <c:pt idx="0">
                        <c:v>2</c:v>
                      </c:pt>
                      <c:pt idx="1">
                        <c:v>2</c:v>
                      </c:pt>
                    </c:numCache>
                  </c:numRef>
                </c:val>
              </c15:ser>
            </c15:filteredBarSeries>
          </c:ext>
        </c:extLst>
      </c:barChart>
      <c:catAx>
        <c:axId val="278626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009680"/>
        <c:crosses val="autoZero"/>
        <c:auto val="1"/>
        <c:lblAlgn val="ctr"/>
        <c:lblOffset val="100"/>
        <c:noMultiLvlLbl val="0"/>
      </c:catAx>
      <c:valAx>
        <c:axId val="4460096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8626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Number of modules </a:t>
            </a:r>
            <a:r>
              <a:rPr lang="en-GB" dirty="0" smtClean="0"/>
              <a:t>studied </a:t>
            </a:r>
            <a:r>
              <a:rPr lang="en-GB" dirty="0"/>
              <a:t>previously</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Number of modules studies previously</c:v>
                </c:pt>
              </c:strCache>
            </c:strRef>
          </c:tx>
          <c:spPr>
            <a:solidFill>
              <a:schemeClr val="accent1"/>
            </a:solidFill>
            <a:ln>
              <a:solidFill>
                <a:schemeClr val="tx1"/>
              </a:solidFill>
            </a:ln>
            <a:effectLst/>
          </c:spPr>
          <c:invertIfNegative val="0"/>
          <c:cat>
            <c:numRef>
              <c:f>Sheet1!$A$2:$A$6</c:f>
              <c:numCache>
                <c:formatCode>General</c:formatCode>
                <c:ptCount val="5"/>
                <c:pt idx="0">
                  <c:v>0</c:v>
                </c:pt>
                <c:pt idx="1">
                  <c:v>1</c:v>
                </c:pt>
                <c:pt idx="2">
                  <c:v>2</c:v>
                </c:pt>
                <c:pt idx="3">
                  <c:v>3</c:v>
                </c:pt>
                <c:pt idx="4">
                  <c:v>4</c:v>
                </c:pt>
              </c:numCache>
            </c:numRef>
          </c:cat>
          <c:val>
            <c:numRef>
              <c:f>Sheet1!$B$2:$B$6</c:f>
              <c:numCache>
                <c:formatCode>General</c:formatCode>
                <c:ptCount val="5"/>
                <c:pt idx="0">
                  <c:v>181</c:v>
                </c:pt>
                <c:pt idx="1">
                  <c:v>190</c:v>
                </c:pt>
                <c:pt idx="2">
                  <c:v>100</c:v>
                </c:pt>
                <c:pt idx="3">
                  <c:v>18</c:v>
                </c:pt>
                <c:pt idx="4">
                  <c:v>11</c:v>
                </c:pt>
              </c:numCache>
            </c:numRef>
          </c:val>
        </c:ser>
        <c:dLbls>
          <c:showLegendKey val="0"/>
          <c:showVal val="0"/>
          <c:showCatName val="0"/>
          <c:showSerName val="0"/>
          <c:showPercent val="0"/>
          <c:showBubbleSize val="0"/>
        </c:dLbls>
        <c:gapWidth val="0"/>
        <c:overlap val="-27"/>
        <c:axId val="446011248"/>
        <c:axId val="446012424"/>
      </c:barChart>
      <c:catAx>
        <c:axId val="446011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012424"/>
        <c:crosses val="autoZero"/>
        <c:auto val="1"/>
        <c:lblAlgn val="ctr"/>
        <c:lblOffset val="100"/>
        <c:noMultiLvlLbl val="0"/>
      </c:catAx>
      <c:valAx>
        <c:axId val="446012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011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c:f>
              <c:strCache>
                <c:ptCount val="1"/>
                <c:pt idx="0">
                  <c:v>Score on previous module</c:v>
                </c:pt>
              </c:strCache>
            </c:strRef>
          </c:tx>
          <c:spPr>
            <a:solidFill>
              <a:schemeClr val="accent1"/>
            </a:solidFill>
            <a:ln>
              <a:solidFill>
                <a:schemeClr val="accent1"/>
              </a:solidFill>
            </a:ln>
            <a:effectLst/>
          </c:spPr>
          <c:invertIfNegative val="0"/>
          <c:cat>
            <c:numRef>
              <c:f>Sheet1!$A$2:$A$12</c:f>
              <c:numCache>
                <c:formatCode>General</c:formatCode>
                <c:ptCount val="11"/>
                <c:pt idx="0">
                  <c:v>-5</c:v>
                </c:pt>
                <c:pt idx="1">
                  <c:v>5</c:v>
                </c:pt>
                <c:pt idx="2">
                  <c:v>15</c:v>
                </c:pt>
                <c:pt idx="3">
                  <c:v>25</c:v>
                </c:pt>
                <c:pt idx="4">
                  <c:v>35</c:v>
                </c:pt>
                <c:pt idx="5">
                  <c:v>45</c:v>
                </c:pt>
                <c:pt idx="6">
                  <c:v>55</c:v>
                </c:pt>
                <c:pt idx="7">
                  <c:v>65</c:v>
                </c:pt>
                <c:pt idx="8">
                  <c:v>75</c:v>
                </c:pt>
                <c:pt idx="9">
                  <c:v>85</c:v>
                </c:pt>
                <c:pt idx="10">
                  <c:v>95</c:v>
                </c:pt>
              </c:numCache>
            </c:numRef>
          </c:cat>
          <c:val>
            <c:numRef>
              <c:f>Sheet1!$B$2:$B$12</c:f>
              <c:numCache>
                <c:formatCode>General</c:formatCode>
                <c:ptCount val="11"/>
                <c:pt idx="0">
                  <c:v>304</c:v>
                </c:pt>
                <c:pt idx="1">
                  <c:v>0</c:v>
                </c:pt>
                <c:pt idx="2">
                  <c:v>0</c:v>
                </c:pt>
                <c:pt idx="3">
                  <c:v>0</c:v>
                </c:pt>
                <c:pt idx="4">
                  <c:v>4</c:v>
                </c:pt>
                <c:pt idx="5">
                  <c:v>19</c:v>
                </c:pt>
                <c:pt idx="6">
                  <c:v>52</c:v>
                </c:pt>
                <c:pt idx="7">
                  <c:v>76</c:v>
                </c:pt>
                <c:pt idx="8">
                  <c:v>39</c:v>
                </c:pt>
                <c:pt idx="9">
                  <c:v>6</c:v>
                </c:pt>
                <c:pt idx="10">
                  <c:v>0</c:v>
                </c:pt>
              </c:numCache>
            </c:numRef>
          </c:val>
        </c:ser>
        <c:dLbls>
          <c:showLegendKey val="0"/>
          <c:showVal val="0"/>
          <c:showCatName val="0"/>
          <c:showSerName val="0"/>
          <c:showPercent val="0"/>
          <c:showBubbleSize val="0"/>
        </c:dLbls>
        <c:gapWidth val="0"/>
        <c:overlap val="-27"/>
        <c:axId val="446010464"/>
        <c:axId val="446012032"/>
      </c:barChart>
      <c:catAx>
        <c:axId val="446010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012032"/>
        <c:crosses val="autoZero"/>
        <c:auto val="1"/>
        <c:lblAlgn val="ctr"/>
        <c:lblOffset val="100"/>
        <c:noMultiLvlLbl val="0"/>
      </c:catAx>
      <c:valAx>
        <c:axId val="446012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0104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Y-Values</c:v>
                </c:pt>
              </c:strCache>
            </c:strRef>
          </c:tx>
          <c:spPr>
            <a:ln w="19050" cap="rnd">
              <a:noFill/>
              <a:round/>
            </a:ln>
            <a:effectLst/>
          </c:spPr>
          <c:marker>
            <c:symbol val="circle"/>
            <c:size val="5"/>
            <c:spPr>
              <a:solidFill>
                <a:schemeClr val="accent1"/>
              </a:solidFill>
              <a:ln w="9525">
                <a:solidFill>
                  <a:schemeClr val="accent1"/>
                </a:solidFill>
              </a:ln>
              <a:effectLst/>
            </c:spPr>
          </c:marker>
          <c:xVal>
            <c:numRef>
              <c:f>Sheet1!$A$2:$A$197</c:f>
              <c:numCache>
                <c:formatCode>General</c:formatCode>
                <c:ptCount val="196"/>
                <c:pt idx="0">
                  <c:v>36</c:v>
                </c:pt>
                <c:pt idx="1">
                  <c:v>37</c:v>
                </c:pt>
                <c:pt idx="2">
                  <c:v>40</c:v>
                </c:pt>
                <c:pt idx="3">
                  <c:v>40</c:v>
                </c:pt>
                <c:pt idx="4">
                  <c:v>41</c:v>
                </c:pt>
                <c:pt idx="5">
                  <c:v>41</c:v>
                </c:pt>
                <c:pt idx="6">
                  <c:v>43</c:v>
                </c:pt>
                <c:pt idx="7">
                  <c:v>43</c:v>
                </c:pt>
                <c:pt idx="8">
                  <c:v>43</c:v>
                </c:pt>
                <c:pt idx="9">
                  <c:v>44</c:v>
                </c:pt>
                <c:pt idx="10">
                  <c:v>44</c:v>
                </c:pt>
                <c:pt idx="11">
                  <c:v>46</c:v>
                </c:pt>
                <c:pt idx="12">
                  <c:v>47</c:v>
                </c:pt>
                <c:pt idx="13">
                  <c:v>47</c:v>
                </c:pt>
                <c:pt idx="14">
                  <c:v>47</c:v>
                </c:pt>
                <c:pt idx="15">
                  <c:v>48</c:v>
                </c:pt>
                <c:pt idx="16">
                  <c:v>48</c:v>
                </c:pt>
                <c:pt idx="17">
                  <c:v>49</c:v>
                </c:pt>
                <c:pt idx="18">
                  <c:v>49</c:v>
                </c:pt>
                <c:pt idx="19">
                  <c:v>49</c:v>
                </c:pt>
                <c:pt idx="20">
                  <c:v>50</c:v>
                </c:pt>
                <c:pt idx="21">
                  <c:v>50</c:v>
                </c:pt>
                <c:pt idx="22">
                  <c:v>50</c:v>
                </c:pt>
                <c:pt idx="23">
                  <c:v>51</c:v>
                </c:pt>
                <c:pt idx="24">
                  <c:v>51</c:v>
                </c:pt>
                <c:pt idx="25">
                  <c:v>51</c:v>
                </c:pt>
                <c:pt idx="26">
                  <c:v>52</c:v>
                </c:pt>
                <c:pt idx="27">
                  <c:v>52</c:v>
                </c:pt>
                <c:pt idx="28">
                  <c:v>52</c:v>
                </c:pt>
                <c:pt idx="29">
                  <c:v>53</c:v>
                </c:pt>
                <c:pt idx="30">
                  <c:v>53</c:v>
                </c:pt>
                <c:pt idx="31">
                  <c:v>53</c:v>
                </c:pt>
                <c:pt idx="32">
                  <c:v>53</c:v>
                </c:pt>
                <c:pt idx="33">
                  <c:v>54</c:v>
                </c:pt>
                <c:pt idx="34">
                  <c:v>54</c:v>
                </c:pt>
                <c:pt idx="35">
                  <c:v>54</c:v>
                </c:pt>
                <c:pt idx="36">
                  <c:v>54</c:v>
                </c:pt>
                <c:pt idx="37">
                  <c:v>54</c:v>
                </c:pt>
                <c:pt idx="38">
                  <c:v>54</c:v>
                </c:pt>
                <c:pt idx="39">
                  <c:v>54</c:v>
                </c:pt>
                <c:pt idx="40">
                  <c:v>54</c:v>
                </c:pt>
                <c:pt idx="41">
                  <c:v>55</c:v>
                </c:pt>
                <c:pt idx="42">
                  <c:v>55</c:v>
                </c:pt>
                <c:pt idx="43">
                  <c:v>55</c:v>
                </c:pt>
                <c:pt idx="44">
                  <c:v>56</c:v>
                </c:pt>
                <c:pt idx="45">
                  <c:v>56</c:v>
                </c:pt>
                <c:pt idx="46">
                  <c:v>56</c:v>
                </c:pt>
                <c:pt idx="47">
                  <c:v>56</c:v>
                </c:pt>
                <c:pt idx="48">
                  <c:v>56</c:v>
                </c:pt>
                <c:pt idx="49">
                  <c:v>57</c:v>
                </c:pt>
                <c:pt idx="50">
                  <c:v>57</c:v>
                </c:pt>
                <c:pt idx="51">
                  <c:v>58</c:v>
                </c:pt>
                <c:pt idx="52">
                  <c:v>58</c:v>
                </c:pt>
                <c:pt idx="53">
                  <c:v>58</c:v>
                </c:pt>
                <c:pt idx="54">
                  <c:v>58</c:v>
                </c:pt>
                <c:pt idx="55">
                  <c:v>58</c:v>
                </c:pt>
                <c:pt idx="56">
                  <c:v>58</c:v>
                </c:pt>
                <c:pt idx="57">
                  <c:v>59</c:v>
                </c:pt>
                <c:pt idx="58">
                  <c:v>59</c:v>
                </c:pt>
                <c:pt idx="59">
                  <c:v>59</c:v>
                </c:pt>
                <c:pt idx="60">
                  <c:v>59</c:v>
                </c:pt>
                <c:pt idx="61">
                  <c:v>59</c:v>
                </c:pt>
                <c:pt idx="62">
                  <c:v>59</c:v>
                </c:pt>
                <c:pt idx="63">
                  <c:v>59</c:v>
                </c:pt>
                <c:pt idx="64">
                  <c:v>59</c:v>
                </c:pt>
                <c:pt idx="65">
                  <c:v>59</c:v>
                </c:pt>
                <c:pt idx="66">
                  <c:v>60</c:v>
                </c:pt>
                <c:pt idx="67">
                  <c:v>60</c:v>
                </c:pt>
                <c:pt idx="68">
                  <c:v>60</c:v>
                </c:pt>
                <c:pt idx="69">
                  <c:v>60</c:v>
                </c:pt>
                <c:pt idx="70">
                  <c:v>60</c:v>
                </c:pt>
                <c:pt idx="71">
                  <c:v>60</c:v>
                </c:pt>
                <c:pt idx="72">
                  <c:v>60</c:v>
                </c:pt>
                <c:pt idx="73">
                  <c:v>60</c:v>
                </c:pt>
                <c:pt idx="74">
                  <c:v>60</c:v>
                </c:pt>
                <c:pt idx="75">
                  <c:v>61</c:v>
                </c:pt>
                <c:pt idx="76">
                  <c:v>61</c:v>
                </c:pt>
                <c:pt idx="77">
                  <c:v>61</c:v>
                </c:pt>
                <c:pt idx="78">
                  <c:v>61</c:v>
                </c:pt>
                <c:pt idx="79">
                  <c:v>61</c:v>
                </c:pt>
                <c:pt idx="80">
                  <c:v>61</c:v>
                </c:pt>
                <c:pt idx="81">
                  <c:v>61</c:v>
                </c:pt>
                <c:pt idx="82">
                  <c:v>61</c:v>
                </c:pt>
                <c:pt idx="83">
                  <c:v>61</c:v>
                </c:pt>
                <c:pt idx="84">
                  <c:v>62</c:v>
                </c:pt>
                <c:pt idx="85">
                  <c:v>62</c:v>
                </c:pt>
                <c:pt idx="86">
                  <c:v>62</c:v>
                </c:pt>
                <c:pt idx="87">
                  <c:v>62</c:v>
                </c:pt>
                <c:pt idx="88">
                  <c:v>62</c:v>
                </c:pt>
                <c:pt idx="89">
                  <c:v>62</c:v>
                </c:pt>
                <c:pt idx="90">
                  <c:v>62</c:v>
                </c:pt>
                <c:pt idx="91">
                  <c:v>62</c:v>
                </c:pt>
                <c:pt idx="92">
                  <c:v>62</c:v>
                </c:pt>
                <c:pt idx="93">
                  <c:v>62</c:v>
                </c:pt>
                <c:pt idx="94">
                  <c:v>63</c:v>
                </c:pt>
                <c:pt idx="95">
                  <c:v>63</c:v>
                </c:pt>
                <c:pt idx="96">
                  <c:v>63</c:v>
                </c:pt>
                <c:pt idx="97">
                  <c:v>63</c:v>
                </c:pt>
                <c:pt idx="98">
                  <c:v>63</c:v>
                </c:pt>
                <c:pt idx="99">
                  <c:v>63</c:v>
                </c:pt>
                <c:pt idx="100">
                  <c:v>63</c:v>
                </c:pt>
                <c:pt idx="101">
                  <c:v>63</c:v>
                </c:pt>
                <c:pt idx="102">
                  <c:v>64</c:v>
                </c:pt>
                <c:pt idx="103">
                  <c:v>64</c:v>
                </c:pt>
                <c:pt idx="104">
                  <c:v>64</c:v>
                </c:pt>
                <c:pt idx="105">
                  <c:v>64</c:v>
                </c:pt>
                <c:pt idx="106">
                  <c:v>64</c:v>
                </c:pt>
                <c:pt idx="107">
                  <c:v>65</c:v>
                </c:pt>
                <c:pt idx="108">
                  <c:v>65</c:v>
                </c:pt>
                <c:pt idx="109">
                  <c:v>65</c:v>
                </c:pt>
                <c:pt idx="110">
                  <c:v>65</c:v>
                </c:pt>
                <c:pt idx="111">
                  <c:v>65</c:v>
                </c:pt>
                <c:pt idx="112">
                  <c:v>65</c:v>
                </c:pt>
                <c:pt idx="113">
                  <c:v>65</c:v>
                </c:pt>
                <c:pt idx="114">
                  <c:v>65</c:v>
                </c:pt>
                <c:pt idx="115">
                  <c:v>66</c:v>
                </c:pt>
                <c:pt idx="116">
                  <c:v>66</c:v>
                </c:pt>
                <c:pt idx="117">
                  <c:v>66</c:v>
                </c:pt>
                <c:pt idx="118">
                  <c:v>66</c:v>
                </c:pt>
                <c:pt idx="119">
                  <c:v>66</c:v>
                </c:pt>
                <c:pt idx="120">
                  <c:v>67</c:v>
                </c:pt>
                <c:pt idx="121">
                  <c:v>67</c:v>
                </c:pt>
                <c:pt idx="122">
                  <c:v>67</c:v>
                </c:pt>
                <c:pt idx="123">
                  <c:v>67</c:v>
                </c:pt>
                <c:pt idx="124">
                  <c:v>67</c:v>
                </c:pt>
                <c:pt idx="125">
                  <c:v>67</c:v>
                </c:pt>
                <c:pt idx="126">
                  <c:v>67</c:v>
                </c:pt>
                <c:pt idx="127">
                  <c:v>67</c:v>
                </c:pt>
                <c:pt idx="128">
                  <c:v>68</c:v>
                </c:pt>
                <c:pt idx="129">
                  <c:v>68</c:v>
                </c:pt>
                <c:pt idx="130">
                  <c:v>68</c:v>
                </c:pt>
                <c:pt idx="131">
                  <c:v>68</c:v>
                </c:pt>
                <c:pt idx="132">
                  <c:v>68</c:v>
                </c:pt>
                <c:pt idx="133">
                  <c:v>68</c:v>
                </c:pt>
                <c:pt idx="134">
                  <c:v>68</c:v>
                </c:pt>
                <c:pt idx="135">
                  <c:v>68</c:v>
                </c:pt>
                <c:pt idx="136">
                  <c:v>68</c:v>
                </c:pt>
                <c:pt idx="137">
                  <c:v>69</c:v>
                </c:pt>
                <c:pt idx="138">
                  <c:v>69</c:v>
                </c:pt>
                <c:pt idx="139">
                  <c:v>69</c:v>
                </c:pt>
                <c:pt idx="140">
                  <c:v>69</c:v>
                </c:pt>
                <c:pt idx="141">
                  <c:v>69</c:v>
                </c:pt>
                <c:pt idx="142">
                  <c:v>69</c:v>
                </c:pt>
                <c:pt idx="143">
                  <c:v>69</c:v>
                </c:pt>
                <c:pt idx="144">
                  <c:v>69</c:v>
                </c:pt>
                <c:pt idx="145">
                  <c:v>69</c:v>
                </c:pt>
                <c:pt idx="146">
                  <c:v>70</c:v>
                </c:pt>
                <c:pt idx="147">
                  <c:v>70</c:v>
                </c:pt>
                <c:pt idx="148">
                  <c:v>70</c:v>
                </c:pt>
                <c:pt idx="149">
                  <c:v>70</c:v>
                </c:pt>
                <c:pt idx="150">
                  <c:v>70</c:v>
                </c:pt>
                <c:pt idx="151">
                  <c:v>71</c:v>
                </c:pt>
                <c:pt idx="152">
                  <c:v>71</c:v>
                </c:pt>
                <c:pt idx="153">
                  <c:v>71</c:v>
                </c:pt>
                <c:pt idx="154">
                  <c:v>71</c:v>
                </c:pt>
                <c:pt idx="155">
                  <c:v>71</c:v>
                </c:pt>
                <c:pt idx="156">
                  <c:v>71</c:v>
                </c:pt>
                <c:pt idx="157">
                  <c:v>72</c:v>
                </c:pt>
                <c:pt idx="158">
                  <c:v>72</c:v>
                </c:pt>
                <c:pt idx="159">
                  <c:v>72</c:v>
                </c:pt>
                <c:pt idx="160">
                  <c:v>72</c:v>
                </c:pt>
                <c:pt idx="161">
                  <c:v>72</c:v>
                </c:pt>
                <c:pt idx="162">
                  <c:v>72</c:v>
                </c:pt>
                <c:pt idx="163">
                  <c:v>72</c:v>
                </c:pt>
                <c:pt idx="164">
                  <c:v>73</c:v>
                </c:pt>
                <c:pt idx="165">
                  <c:v>73</c:v>
                </c:pt>
                <c:pt idx="166">
                  <c:v>74</c:v>
                </c:pt>
                <c:pt idx="167">
                  <c:v>74</c:v>
                </c:pt>
                <c:pt idx="168">
                  <c:v>74</c:v>
                </c:pt>
                <c:pt idx="169">
                  <c:v>74</c:v>
                </c:pt>
                <c:pt idx="170">
                  <c:v>74</c:v>
                </c:pt>
                <c:pt idx="171">
                  <c:v>74</c:v>
                </c:pt>
                <c:pt idx="172">
                  <c:v>74</c:v>
                </c:pt>
                <c:pt idx="173">
                  <c:v>74</c:v>
                </c:pt>
                <c:pt idx="174">
                  <c:v>75</c:v>
                </c:pt>
                <c:pt idx="175">
                  <c:v>75</c:v>
                </c:pt>
                <c:pt idx="176">
                  <c:v>75</c:v>
                </c:pt>
                <c:pt idx="177">
                  <c:v>75</c:v>
                </c:pt>
                <c:pt idx="178">
                  <c:v>75</c:v>
                </c:pt>
                <c:pt idx="179">
                  <c:v>75</c:v>
                </c:pt>
                <c:pt idx="180">
                  <c:v>76</c:v>
                </c:pt>
                <c:pt idx="181">
                  <c:v>76</c:v>
                </c:pt>
                <c:pt idx="182">
                  <c:v>77</c:v>
                </c:pt>
                <c:pt idx="183">
                  <c:v>77</c:v>
                </c:pt>
                <c:pt idx="184">
                  <c:v>77</c:v>
                </c:pt>
                <c:pt idx="185">
                  <c:v>77</c:v>
                </c:pt>
                <c:pt idx="186">
                  <c:v>78</c:v>
                </c:pt>
                <c:pt idx="187">
                  <c:v>79</c:v>
                </c:pt>
                <c:pt idx="188">
                  <c:v>79</c:v>
                </c:pt>
                <c:pt idx="189">
                  <c:v>80</c:v>
                </c:pt>
                <c:pt idx="190">
                  <c:v>81</c:v>
                </c:pt>
                <c:pt idx="191">
                  <c:v>81</c:v>
                </c:pt>
                <c:pt idx="192">
                  <c:v>82</c:v>
                </c:pt>
                <c:pt idx="193">
                  <c:v>82</c:v>
                </c:pt>
                <c:pt idx="194">
                  <c:v>82</c:v>
                </c:pt>
                <c:pt idx="195">
                  <c:v>87</c:v>
                </c:pt>
              </c:numCache>
            </c:numRef>
          </c:xVal>
          <c:yVal>
            <c:numRef>
              <c:f>Sheet1!$B$2:$B$197</c:f>
              <c:numCache>
                <c:formatCode>General</c:formatCode>
                <c:ptCount val="196"/>
                <c:pt idx="0">
                  <c:v>63</c:v>
                </c:pt>
                <c:pt idx="1">
                  <c:v>76</c:v>
                </c:pt>
                <c:pt idx="2">
                  <c:v>55</c:v>
                </c:pt>
                <c:pt idx="3">
                  <c:v>54</c:v>
                </c:pt>
                <c:pt idx="4">
                  <c:v>51</c:v>
                </c:pt>
                <c:pt idx="5">
                  <c:v>54</c:v>
                </c:pt>
                <c:pt idx="6">
                  <c:v>50</c:v>
                </c:pt>
                <c:pt idx="7">
                  <c:v>45</c:v>
                </c:pt>
                <c:pt idx="8">
                  <c:v>61</c:v>
                </c:pt>
                <c:pt idx="9">
                  <c:v>64</c:v>
                </c:pt>
                <c:pt idx="10">
                  <c:v>68</c:v>
                </c:pt>
                <c:pt idx="11">
                  <c:v>64</c:v>
                </c:pt>
                <c:pt idx="12">
                  <c:v>53</c:v>
                </c:pt>
                <c:pt idx="13">
                  <c:v>92</c:v>
                </c:pt>
                <c:pt idx="14">
                  <c:v>61</c:v>
                </c:pt>
                <c:pt idx="15">
                  <c:v>56</c:v>
                </c:pt>
                <c:pt idx="16">
                  <c:v>43</c:v>
                </c:pt>
                <c:pt idx="17">
                  <c:v>68</c:v>
                </c:pt>
                <c:pt idx="18">
                  <c:v>70</c:v>
                </c:pt>
                <c:pt idx="19">
                  <c:v>64</c:v>
                </c:pt>
                <c:pt idx="20">
                  <c:v>57</c:v>
                </c:pt>
                <c:pt idx="21">
                  <c:v>54</c:v>
                </c:pt>
                <c:pt idx="22">
                  <c:v>67</c:v>
                </c:pt>
                <c:pt idx="23">
                  <c:v>74</c:v>
                </c:pt>
                <c:pt idx="24">
                  <c:v>70</c:v>
                </c:pt>
                <c:pt idx="25">
                  <c:v>56</c:v>
                </c:pt>
                <c:pt idx="26">
                  <c:v>60</c:v>
                </c:pt>
                <c:pt idx="27">
                  <c:v>57</c:v>
                </c:pt>
                <c:pt idx="28">
                  <c:v>52</c:v>
                </c:pt>
                <c:pt idx="29">
                  <c:v>62</c:v>
                </c:pt>
                <c:pt idx="30">
                  <c:v>68</c:v>
                </c:pt>
                <c:pt idx="31">
                  <c:v>71</c:v>
                </c:pt>
                <c:pt idx="32">
                  <c:v>86</c:v>
                </c:pt>
                <c:pt idx="33">
                  <c:v>57</c:v>
                </c:pt>
                <c:pt idx="34">
                  <c:v>68</c:v>
                </c:pt>
                <c:pt idx="35">
                  <c:v>69</c:v>
                </c:pt>
                <c:pt idx="36">
                  <c:v>63</c:v>
                </c:pt>
                <c:pt idx="37">
                  <c:v>72</c:v>
                </c:pt>
                <c:pt idx="38">
                  <c:v>62</c:v>
                </c:pt>
                <c:pt idx="39">
                  <c:v>60</c:v>
                </c:pt>
                <c:pt idx="40">
                  <c:v>77</c:v>
                </c:pt>
                <c:pt idx="41">
                  <c:v>72</c:v>
                </c:pt>
                <c:pt idx="42">
                  <c:v>62</c:v>
                </c:pt>
                <c:pt idx="43">
                  <c:v>72</c:v>
                </c:pt>
                <c:pt idx="44">
                  <c:v>62</c:v>
                </c:pt>
                <c:pt idx="45">
                  <c:v>66</c:v>
                </c:pt>
                <c:pt idx="46">
                  <c:v>75</c:v>
                </c:pt>
                <c:pt idx="47">
                  <c:v>68</c:v>
                </c:pt>
                <c:pt idx="48">
                  <c:v>64</c:v>
                </c:pt>
                <c:pt idx="49">
                  <c:v>71</c:v>
                </c:pt>
                <c:pt idx="50">
                  <c:v>60</c:v>
                </c:pt>
                <c:pt idx="51">
                  <c:v>80</c:v>
                </c:pt>
                <c:pt idx="52">
                  <c:v>79</c:v>
                </c:pt>
                <c:pt idx="53">
                  <c:v>86</c:v>
                </c:pt>
                <c:pt idx="54">
                  <c:v>62</c:v>
                </c:pt>
                <c:pt idx="55">
                  <c:v>73</c:v>
                </c:pt>
                <c:pt idx="56">
                  <c:v>65</c:v>
                </c:pt>
                <c:pt idx="57">
                  <c:v>58</c:v>
                </c:pt>
                <c:pt idx="58">
                  <c:v>59</c:v>
                </c:pt>
                <c:pt idx="59">
                  <c:v>62</c:v>
                </c:pt>
                <c:pt idx="60">
                  <c:v>78</c:v>
                </c:pt>
                <c:pt idx="61">
                  <c:v>77</c:v>
                </c:pt>
                <c:pt idx="62">
                  <c:v>56</c:v>
                </c:pt>
                <c:pt idx="63">
                  <c:v>68</c:v>
                </c:pt>
                <c:pt idx="64">
                  <c:v>80</c:v>
                </c:pt>
                <c:pt idx="65">
                  <c:v>73</c:v>
                </c:pt>
                <c:pt idx="66">
                  <c:v>49</c:v>
                </c:pt>
                <c:pt idx="67">
                  <c:v>83</c:v>
                </c:pt>
                <c:pt idx="68">
                  <c:v>74</c:v>
                </c:pt>
                <c:pt idx="69">
                  <c:v>64</c:v>
                </c:pt>
                <c:pt idx="70">
                  <c:v>73</c:v>
                </c:pt>
                <c:pt idx="71">
                  <c:v>69</c:v>
                </c:pt>
                <c:pt idx="72">
                  <c:v>71</c:v>
                </c:pt>
                <c:pt idx="73">
                  <c:v>63</c:v>
                </c:pt>
                <c:pt idx="74">
                  <c:v>62</c:v>
                </c:pt>
                <c:pt idx="75">
                  <c:v>66</c:v>
                </c:pt>
                <c:pt idx="76">
                  <c:v>76</c:v>
                </c:pt>
                <c:pt idx="77">
                  <c:v>77</c:v>
                </c:pt>
                <c:pt idx="78">
                  <c:v>68</c:v>
                </c:pt>
                <c:pt idx="79">
                  <c:v>79</c:v>
                </c:pt>
                <c:pt idx="80">
                  <c:v>83</c:v>
                </c:pt>
                <c:pt idx="81">
                  <c:v>71</c:v>
                </c:pt>
                <c:pt idx="82">
                  <c:v>74</c:v>
                </c:pt>
                <c:pt idx="83">
                  <c:v>76</c:v>
                </c:pt>
                <c:pt idx="84">
                  <c:v>56</c:v>
                </c:pt>
                <c:pt idx="85">
                  <c:v>69</c:v>
                </c:pt>
                <c:pt idx="86">
                  <c:v>79</c:v>
                </c:pt>
                <c:pt idx="87">
                  <c:v>74</c:v>
                </c:pt>
                <c:pt idx="88">
                  <c:v>85</c:v>
                </c:pt>
                <c:pt idx="89">
                  <c:v>62</c:v>
                </c:pt>
                <c:pt idx="90">
                  <c:v>78</c:v>
                </c:pt>
                <c:pt idx="91">
                  <c:v>76</c:v>
                </c:pt>
                <c:pt idx="92">
                  <c:v>60</c:v>
                </c:pt>
                <c:pt idx="93">
                  <c:v>60</c:v>
                </c:pt>
                <c:pt idx="94">
                  <c:v>74</c:v>
                </c:pt>
                <c:pt idx="95">
                  <c:v>68</c:v>
                </c:pt>
                <c:pt idx="96">
                  <c:v>76</c:v>
                </c:pt>
                <c:pt idx="97">
                  <c:v>82</c:v>
                </c:pt>
                <c:pt idx="98">
                  <c:v>67</c:v>
                </c:pt>
                <c:pt idx="99">
                  <c:v>79</c:v>
                </c:pt>
                <c:pt idx="100">
                  <c:v>69</c:v>
                </c:pt>
                <c:pt idx="101">
                  <c:v>66</c:v>
                </c:pt>
                <c:pt idx="102">
                  <c:v>71</c:v>
                </c:pt>
                <c:pt idx="103">
                  <c:v>74</c:v>
                </c:pt>
                <c:pt idx="104">
                  <c:v>62</c:v>
                </c:pt>
                <c:pt idx="105">
                  <c:v>79</c:v>
                </c:pt>
                <c:pt idx="106">
                  <c:v>78</c:v>
                </c:pt>
                <c:pt idx="107">
                  <c:v>67</c:v>
                </c:pt>
                <c:pt idx="108">
                  <c:v>68</c:v>
                </c:pt>
                <c:pt idx="109">
                  <c:v>79</c:v>
                </c:pt>
                <c:pt idx="110">
                  <c:v>77</c:v>
                </c:pt>
                <c:pt idx="111">
                  <c:v>75</c:v>
                </c:pt>
                <c:pt idx="112">
                  <c:v>86</c:v>
                </c:pt>
                <c:pt idx="113">
                  <c:v>80</c:v>
                </c:pt>
                <c:pt idx="114">
                  <c:v>92</c:v>
                </c:pt>
                <c:pt idx="115">
                  <c:v>80</c:v>
                </c:pt>
                <c:pt idx="116">
                  <c:v>98</c:v>
                </c:pt>
                <c:pt idx="117">
                  <c:v>64</c:v>
                </c:pt>
                <c:pt idx="118">
                  <c:v>68</c:v>
                </c:pt>
                <c:pt idx="119">
                  <c:v>74</c:v>
                </c:pt>
                <c:pt idx="120">
                  <c:v>64</c:v>
                </c:pt>
                <c:pt idx="121">
                  <c:v>68</c:v>
                </c:pt>
                <c:pt idx="122">
                  <c:v>74</c:v>
                </c:pt>
                <c:pt idx="123">
                  <c:v>68</c:v>
                </c:pt>
                <c:pt idx="124">
                  <c:v>72</c:v>
                </c:pt>
                <c:pt idx="125">
                  <c:v>58</c:v>
                </c:pt>
                <c:pt idx="126">
                  <c:v>90</c:v>
                </c:pt>
                <c:pt idx="127">
                  <c:v>73</c:v>
                </c:pt>
                <c:pt idx="128">
                  <c:v>62</c:v>
                </c:pt>
                <c:pt idx="129">
                  <c:v>82</c:v>
                </c:pt>
                <c:pt idx="130">
                  <c:v>66</c:v>
                </c:pt>
                <c:pt idx="131">
                  <c:v>54</c:v>
                </c:pt>
                <c:pt idx="132">
                  <c:v>76</c:v>
                </c:pt>
                <c:pt idx="133">
                  <c:v>71</c:v>
                </c:pt>
                <c:pt idx="134">
                  <c:v>73</c:v>
                </c:pt>
                <c:pt idx="135">
                  <c:v>58</c:v>
                </c:pt>
                <c:pt idx="136">
                  <c:v>68</c:v>
                </c:pt>
                <c:pt idx="137">
                  <c:v>85</c:v>
                </c:pt>
                <c:pt idx="138">
                  <c:v>72</c:v>
                </c:pt>
                <c:pt idx="139">
                  <c:v>68</c:v>
                </c:pt>
                <c:pt idx="140">
                  <c:v>66</c:v>
                </c:pt>
                <c:pt idx="141">
                  <c:v>81</c:v>
                </c:pt>
                <c:pt idx="142">
                  <c:v>60</c:v>
                </c:pt>
                <c:pt idx="143">
                  <c:v>81</c:v>
                </c:pt>
                <c:pt idx="144">
                  <c:v>88</c:v>
                </c:pt>
                <c:pt idx="145">
                  <c:v>72</c:v>
                </c:pt>
                <c:pt idx="146">
                  <c:v>78</c:v>
                </c:pt>
                <c:pt idx="147">
                  <c:v>78</c:v>
                </c:pt>
                <c:pt idx="148">
                  <c:v>85</c:v>
                </c:pt>
                <c:pt idx="149">
                  <c:v>79</c:v>
                </c:pt>
                <c:pt idx="150">
                  <c:v>81</c:v>
                </c:pt>
                <c:pt idx="151">
                  <c:v>77</c:v>
                </c:pt>
                <c:pt idx="152">
                  <c:v>67</c:v>
                </c:pt>
                <c:pt idx="153">
                  <c:v>74</c:v>
                </c:pt>
                <c:pt idx="154">
                  <c:v>53</c:v>
                </c:pt>
                <c:pt idx="155">
                  <c:v>76</c:v>
                </c:pt>
                <c:pt idx="156">
                  <c:v>71</c:v>
                </c:pt>
                <c:pt idx="157">
                  <c:v>92</c:v>
                </c:pt>
                <c:pt idx="158">
                  <c:v>70</c:v>
                </c:pt>
                <c:pt idx="159">
                  <c:v>89</c:v>
                </c:pt>
                <c:pt idx="160">
                  <c:v>66</c:v>
                </c:pt>
                <c:pt idx="161">
                  <c:v>58</c:v>
                </c:pt>
                <c:pt idx="162">
                  <c:v>70</c:v>
                </c:pt>
                <c:pt idx="163">
                  <c:v>67</c:v>
                </c:pt>
                <c:pt idx="164">
                  <c:v>74</c:v>
                </c:pt>
                <c:pt idx="165">
                  <c:v>58</c:v>
                </c:pt>
                <c:pt idx="166">
                  <c:v>84</c:v>
                </c:pt>
                <c:pt idx="167">
                  <c:v>94</c:v>
                </c:pt>
                <c:pt idx="168">
                  <c:v>81</c:v>
                </c:pt>
                <c:pt idx="169">
                  <c:v>70</c:v>
                </c:pt>
                <c:pt idx="170">
                  <c:v>56</c:v>
                </c:pt>
                <c:pt idx="171">
                  <c:v>65</c:v>
                </c:pt>
                <c:pt idx="172">
                  <c:v>85</c:v>
                </c:pt>
                <c:pt idx="173">
                  <c:v>92</c:v>
                </c:pt>
                <c:pt idx="174">
                  <c:v>87</c:v>
                </c:pt>
                <c:pt idx="175">
                  <c:v>69</c:v>
                </c:pt>
                <c:pt idx="176">
                  <c:v>67</c:v>
                </c:pt>
                <c:pt idx="177">
                  <c:v>92</c:v>
                </c:pt>
                <c:pt idx="178">
                  <c:v>100</c:v>
                </c:pt>
                <c:pt idx="179">
                  <c:v>78</c:v>
                </c:pt>
                <c:pt idx="180">
                  <c:v>85</c:v>
                </c:pt>
                <c:pt idx="181">
                  <c:v>76</c:v>
                </c:pt>
                <c:pt idx="182">
                  <c:v>72</c:v>
                </c:pt>
                <c:pt idx="183">
                  <c:v>75</c:v>
                </c:pt>
                <c:pt idx="184">
                  <c:v>75</c:v>
                </c:pt>
                <c:pt idx="185">
                  <c:v>78</c:v>
                </c:pt>
                <c:pt idx="186">
                  <c:v>85</c:v>
                </c:pt>
                <c:pt idx="187">
                  <c:v>70</c:v>
                </c:pt>
                <c:pt idx="188">
                  <c:v>75</c:v>
                </c:pt>
                <c:pt idx="189">
                  <c:v>82</c:v>
                </c:pt>
                <c:pt idx="190">
                  <c:v>87</c:v>
                </c:pt>
                <c:pt idx="191">
                  <c:v>88</c:v>
                </c:pt>
                <c:pt idx="192">
                  <c:v>67</c:v>
                </c:pt>
                <c:pt idx="193">
                  <c:v>93</c:v>
                </c:pt>
                <c:pt idx="194">
                  <c:v>77</c:v>
                </c:pt>
                <c:pt idx="195">
                  <c:v>72</c:v>
                </c:pt>
              </c:numCache>
            </c:numRef>
          </c:yVal>
          <c:smooth val="0"/>
        </c:ser>
        <c:dLbls>
          <c:showLegendKey val="0"/>
          <c:showVal val="0"/>
          <c:showCatName val="0"/>
          <c:showSerName val="0"/>
          <c:showPercent val="0"/>
          <c:showBubbleSize val="0"/>
        </c:dLbls>
        <c:axId val="446010072"/>
        <c:axId val="447899872"/>
      </c:scatterChart>
      <c:valAx>
        <c:axId val="4460100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smtClean="0"/>
                  <a:t>Score on previous module</a:t>
                </a:r>
                <a:endParaRPr lang="en-GB"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7899872"/>
        <c:crosses val="autoZero"/>
        <c:crossBetween val="midCat"/>
      </c:valAx>
      <c:valAx>
        <c:axId val="44789987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smtClean="0"/>
                  <a:t>Score</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01007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Y-Values</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trendline>
            <c:spPr>
              <a:ln w="92075" cap="rnd" cmpd="sng">
                <a:solidFill>
                  <a:schemeClr val="accent2">
                    <a:alpha val="0"/>
                  </a:schemeClr>
                </a:solidFill>
                <a:prstDash val="sysDot"/>
              </a:ln>
              <a:effectLst/>
            </c:spPr>
            <c:trendlineType val="linear"/>
            <c:dispRSqr val="0"/>
            <c:dispEq val="1"/>
            <c:trendlineLbl>
              <c:layout>
                <c:manualLayout>
                  <c:x val="-0.27443568729794315"/>
                  <c:y val="-2.1386135553570877E-2"/>
                </c:manualLayout>
              </c:layout>
              <c:numFmt formatCode="General" sourceLinked="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rendlineLbl>
          </c:trendline>
          <c:xVal>
            <c:numRef>
              <c:f>Sheet1!$A$2:$A$197</c:f>
              <c:numCache>
                <c:formatCode>General</c:formatCode>
                <c:ptCount val="196"/>
                <c:pt idx="0">
                  <c:v>36</c:v>
                </c:pt>
                <c:pt idx="1">
                  <c:v>37</c:v>
                </c:pt>
                <c:pt idx="2">
                  <c:v>40</c:v>
                </c:pt>
                <c:pt idx="3">
                  <c:v>40</c:v>
                </c:pt>
                <c:pt idx="4">
                  <c:v>41</c:v>
                </c:pt>
                <c:pt idx="5">
                  <c:v>41</c:v>
                </c:pt>
                <c:pt idx="6">
                  <c:v>43</c:v>
                </c:pt>
                <c:pt idx="7">
                  <c:v>43</c:v>
                </c:pt>
                <c:pt idx="8">
                  <c:v>43</c:v>
                </c:pt>
                <c:pt idx="9">
                  <c:v>44</c:v>
                </c:pt>
                <c:pt idx="10">
                  <c:v>44</c:v>
                </c:pt>
                <c:pt idx="11">
                  <c:v>46</c:v>
                </c:pt>
                <c:pt idx="12">
                  <c:v>47</c:v>
                </c:pt>
                <c:pt idx="13">
                  <c:v>47</c:v>
                </c:pt>
                <c:pt idx="14">
                  <c:v>47</c:v>
                </c:pt>
                <c:pt idx="15">
                  <c:v>48</c:v>
                </c:pt>
                <c:pt idx="16">
                  <c:v>48</c:v>
                </c:pt>
                <c:pt idx="17">
                  <c:v>49</c:v>
                </c:pt>
                <c:pt idx="18">
                  <c:v>49</c:v>
                </c:pt>
                <c:pt idx="19">
                  <c:v>49</c:v>
                </c:pt>
                <c:pt idx="20">
                  <c:v>50</c:v>
                </c:pt>
                <c:pt idx="21">
                  <c:v>50</c:v>
                </c:pt>
                <c:pt idx="22">
                  <c:v>50</c:v>
                </c:pt>
                <c:pt idx="23">
                  <c:v>51</c:v>
                </c:pt>
                <c:pt idx="24">
                  <c:v>51</c:v>
                </c:pt>
                <c:pt idx="25">
                  <c:v>51</c:v>
                </c:pt>
                <c:pt idx="26">
                  <c:v>52</c:v>
                </c:pt>
                <c:pt idx="27">
                  <c:v>52</c:v>
                </c:pt>
                <c:pt idx="28">
                  <c:v>52</c:v>
                </c:pt>
                <c:pt idx="29">
                  <c:v>53</c:v>
                </c:pt>
                <c:pt idx="30">
                  <c:v>53</c:v>
                </c:pt>
                <c:pt idx="31">
                  <c:v>53</c:v>
                </c:pt>
                <c:pt idx="32">
                  <c:v>53</c:v>
                </c:pt>
                <c:pt idx="33">
                  <c:v>54</c:v>
                </c:pt>
                <c:pt idx="34">
                  <c:v>54</c:v>
                </c:pt>
                <c:pt idx="35">
                  <c:v>54</c:v>
                </c:pt>
                <c:pt idx="36">
                  <c:v>54</c:v>
                </c:pt>
                <c:pt idx="37">
                  <c:v>54</c:v>
                </c:pt>
                <c:pt idx="38">
                  <c:v>54</c:v>
                </c:pt>
                <c:pt idx="39">
                  <c:v>54</c:v>
                </c:pt>
                <c:pt idx="40">
                  <c:v>54</c:v>
                </c:pt>
                <c:pt idx="41">
                  <c:v>55</c:v>
                </c:pt>
                <c:pt idx="42">
                  <c:v>55</c:v>
                </c:pt>
                <c:pt idx="43">
                  <c:v>55</c:v>
                </c:pt>
                <c:pt idx="44">
                  <c:v>56</c:v>
                </c:pt>
                <c:pt idx="45">
                  <c:v>56</c:v>
                </c:pt>
                <c:pt idx="46">
                  <c:v>56</c:v>
                </c:pt>
                <c:pt idx="47">
                  <c:v>56</c:v>
                </c:pt>
                <c:pt idx="48">
                  <c:v>56</c:v>
                </c:pt>
                <c:pt idx="49">
                  <c:v>57</c:v>
                </c:pt>
                <c:pt idx="50">
                  <c:v>57</c:v>
                </c:pt>
                <c:pt idx="51">
                  <c:v>58</c:v>
                </c:pt>
                <c:pt idx="52">
                  <c:v>58</c:v>
                </c:pt>
                <c:pt idx="53">
                  <c:v>58</c:v>
                </c:pt>
                <c:pt idx="54">
                  <c:v>58</c:v>
                </c:pt>
                <c:pt idx="55">
                  <c:v>58</c:v>
                </c:pt>
                <c:pt idx="56">
                  <c:v>58</c:v>
                </c:pt>
                <c:pt idx="57">
                  <c:v>59</c:v>
                </c:pt>
                <c:pt idx="58">
                  <c:v>59</c:v>
                </c:pt>
                <c:pt idx="59">
                  <c:v>59</c:v>
                </c:pt>
                <c:pt idx="60">
                  <c:v>59</c:v>
                </c:pt>
                <c:pt idx="61">
                  <c:v>59</c:v>
                </c:pt>
                <c:pt idx="62">
                  <c:v>59</c:v>
                </c:pt>
                <c:pt idx="63">
                  <c:v>59</c:v>
                </c:pt>
                <c:pt idx="64">
                  <c:v>59</c:v>
                </c:pt>
                <c:pt idx="65">
                  <c:v>59</c:v>
                </c:pt>
                <c:pt idx="66">
                  <c:v>60</c:v>
                </c:pt>
                <c:pt idx="67">
                  <c:v>60</c:v>
                </c:pt>
                <c:pt idx="68">
                  <c:v>60</c:v>
                </c:pt>
                <c:pt idx="69">
                  <c:v>60</c:v>
                </c:pt>
                <c:pt idx="70">
                  <c:v>60</c:v>
                </c:pt>
                <c:pt idx="71">
                  <c:v>60</c:v>
                </c:pt>
                <c:pt idx="72">
                  <c:v>60</c:v>
                </c:pt>
                <c:pt idx="73">
                  <c:v>60</c:v>
                </c:pt>
                <c:pt idx="74">
                  <c:v>60</c:v>
                </c:pt>
                <c:pt idx="75">
                  <c:v>61</c:v>
                </c:pt>
                <c:pt idx="76">
                  <c:v>61</c:v>
                </c:pt>
                <c:pt idx="77">
                  <c:v>61</c:v>
                </c:pt>
                <c:pt idx="78">
                  <c:v>61</c:v>
                </c:pt>
                <c:pt idx="79">
                  <c:v>61</c:v>
                </c:pt>
                <c:pt idx="80">
                  <c:v>61</c:v>
                </c:pt>
                <c:pt idx="81">
                  <c:v>61</c:v>
                </c:pt>
                <c:pt idx="82">
                  <c:v>61</c:v>
                </c:pt>
                <c:pt idx="83">
                  <c:v>61</c:v>
                </c:pt>
                <c:pt idx="84">
                  <c:v>62</c:v>
                </c:pt>
                <c:pt idx="85">
                  <c:v>62</c:v>
                </c:pt>
                <c:pt idx="86">
                  <c:v>62</c:v>
                </c:pt>
                <c:pt idx="87">
                  <c:v>62</c:v>
                </c:pt>
                <c:pt idx="88">
                  <c:v>62</c:v>
                </c:pt>
                <c:pt idx="89">
                  <c:v>62</c:v>
                </c:pt>
                <c:pt idx="90">
                  <c:v>62</c:v>
                </c:pt>
                <c:pt idx="91">
                  <c:v>62</c:v>
                </c:pt>
                <c:pt idx="92">
                  <c:v>62</c:v>
                </c:pt>
                <c:pt idx="93">
                  <c:v>62</c:v>
                </c:pt>
                <c:pt idx="94">
                  <c:v>63</c:v>
                </c:pt>
                <c:pt idx="95">
                  <c:v>63</c:v>
                </c:pt>
                <c:pt idx="96">
                  <c:v>63</c:v>
                </c:pt>
                <c:pt idx="97">
                  <c:v>63</c:v>
                </c:pt>
                <c:pt idx="98">
                  <c:v>63</c:v>
                </c:pt>
                <c:pt idx="99">
                  <c:v>63</c:v>
                </c:pt>
                <c:pt idx="100">
                  <c:v>63</c:v>
                </c:pt>
                <c:pt idx="101">
                  <c:v>63</c:v>
                </c:pt>
                <c:pt idx="102">
                  <c:v>64</c:v>
                </c:pt>
                <c:pt idx="103">
                  <c:v>64</c:v>
                </c:pt>
                <c:pt idx="104">
                  <c:v>64</c:v>
                </c:pt>
                <c:pt idx="105">
                  <c:v>64</c:v>
                </c:pt>
                <c:pt idx="106">
                  <c:v>64</c:v>
                </c:pt>
                <c:pt idx="107">
                  <c:v>65</c:v>
                </c:pt>
                <c:pt idx="108">
                  <c:v>65</c:v>
                </c:pt>
                <c:pt idx="109">
                  <c:v>65</c:v>
                </c:pt>
                <c:pt idx="110">
                  <c:v>65</c:v>
                </c:pt>
                <c:pt idx="111">
                  <c:v>65</c:v>
                </c:pt>
                <c:pt idx="112">
                  <c:v>65</c:v>
                </c:pt>
                <c:pt idx="113">
                  <c:v>65</c:v>
                </c:pt>
                <c:pt idx="114">
                  <c:v>65</c:v>
                </c:pt>
                <c:pt idx="115">
                  <c:v>66</c:v>
                </c:pt>
                <c:pt idx="116">
                  <c:v>66</c:v>
                </c:pt>
                <c:pt idx="117">
                  <c:v>66</c:v>
                </c:pt>
                <c:pt idx="118">
                  <c:v>66</c:v>
                </c:pt>
                <c:pt idx="119">
                  <c:v>66</c:v>
                </c:pt>
                <c:pt idx="120">
                  <c:v>67</c:v>
                </c:pt>
                <c:pt idx="121">
                  <c:v>67</c:v>
                </c:pt>
                <c:pt idx="122">
                  <c:v>67</c:v>
                </c:pt>
                <c:pt idx="123">
                  <c:v>67</c:v>
                </c:pt>
                <c:pt idx="124">
                  <c:v>67</c:v>
                </c:pt>
                <c:pt idx="125">
                  <c:v>67</c:v>
                </c:pt>
                <c:pt idx="126">
                  <c:v>67</c:v>
                </c:pt>
                <c:pt idx="127">
                  <c:v>67</c:v>
                </c:pt>
                <c:pt idx="128">
                  <c:v>68</c:v>
                </c:pt>
                <c:pt idx="129">
                  <c:v>68</c:v>
                </c:pt>
                <c:pt idx="130">
                  <c:v>68</c:v>
                </c:pt>
                <c:pt idx="131">
                  <c:v>68</c:v>
                </c:pt>
                <c:pt idx="132">
                  <c:v>68</c:v>
                </c:pt>
                <c:pt idx="133">
                  <c:v>68</c:v>
                </c:pt>
                <c:pt idx="134">
                  <c:v>68</c:v>
                </c:pt>
                <c:pt idx="135">
                  <c:v>68</c:v>
                </c:pt>
                <c:pt idx="136">
                  <c:v>68</c:v>
                </c:pt>
                <c:pt idx="137">
                  <c:v>69</c:v>
                </c:pt>
                <c:pt idx="138">
                  <c:v>69</c:v>
                </c:pt>
                <c:pt idx="139">
                  <c:v>69</c:v>
                </c:pt>
                <c:pt idx="140">
                  <c:v>69</c:v>
                </c:pt>
                <c:pt idx="141">
                  <c:v>69</c:v>
                </c:pt>
                <c:pt idx="142">
                  <c:v>69</c:v>
                </c:pt>
                <c:pt idx="143">
                  <c:v>69</c:v>
                </c:pt>
                <c:pt idx="144">
                  <c:v>69</c:v>
                </c:pt>
                <c:pt idx="145">
                  <c:v>69</c:v>
                </c:pt>
                <c:pt idx="146">
                  <c:v>70</c:v>
                </c:pt>
                <c:pt idx="147">
                  <c:v>70</c:v>
                </c:pt>
                <c:pt idx="148">
                  <c:v>70</c:v>
                </c:pt>
                <c:pt idx="149">
                  <c:v>70</c:v>
                </c:pt>
                <c:pt idx="150">
                  <c:v>70</c:v>
                </c:pt>
                <c:pt idx="151">
                  <c:v>71</c:v>
                </c:pt>
                <c:pt idx="152">
                  <c:v>71</c:v>
                </c:pt>
                <c:pt idx="153">
                  <c:v>71</c:v>
                </c:pt>
                <c:pt idx="154">
                  <c:v>71</c:v>
                </c:pt>
                <c:pt idx="155">
                  <c:v>71</c:v>
                </c:pt>
                <c:pt idx="156">
                  <c:v>71</c:v>
                </c:pt>
                <c:pt idx="157">
                  <c:v>72</c:v>
                </c:pt>
                <c:pt idx="158">
                  <c:v>72</c:v>
                </c:pt>
                <c:pt idx="159">
                  <c:v>72</c:v>
                </c:pt>
                <c:pt idx="160">
                  <c:v>72</c:v>
                </c:pt>
                <c:pt idx="161">
                  <c:v>72</c:v>
                </c:pt>
                <c:pt idx="162">
                  <c:v>72</c:v>
                </c:pt>
                <c:pt idx="163">
                  <c:v>72</c:v>
                </c:pt>
                <c:pt idx="164">
                  <c:v>73</c:v>
                </c:pt>
                <c:pt idx="165">
                  <c:v>73</c:v>
                </c:pt>
                <c:pt idx="166">
                  <c:v>74</c:v>
                </c:pt>
                <c:pt idx="167">
                  <c:v>74</c:v>
                </c:pt>
                <c:pt idx="168">
                  <c:v>74</c:v>
                </c:pt>
                <c:pt idx="169">
                  <c:v>74</c:v>
                </c:pt>
                <c:pt idx="170">
                  <c:v>74</c:v>
                </c:pt>
                <c:pt idx="171">
                  <c:v>74</c:v>
                </c:pt>
                <c:pt idx="172">
                  <c:v>74</c:v>
                </c:pt>
                <c:pt idx="173">
                  <c:v>74</c:v>
                </c:pt>
                <c:pt idx="174">
                  <c:v>75</c:v>
                </c:pt>
                <c:pt idx="175">
                  <c:v>75</c:v>
                </c:pt>
                <c:pt idx="176">
                  <c:v>75</c:v>
                </c:pt>
                <c:pt idx="177">
                  <c:v>75</c:v>
                </c:pt>
                <c:pt idx="178">
                  <c:v>75</c:v>
                </c:pt>
                <c:pt idx="179">
                  <c:v>75</c:v>
                </c:pt>
                <c:pt idx="180">
                  <c:v>76</c:v>
                </c:pt>
                <c:pt idx="181">
                  <c:v>76</c:v>
                </c:pt>
                <c:pt idx="182">
                  <c:v>77</c:v>
                </c:pt>
                <c:pt idx="183">
                  <c:v>77</c:v>
                </c:pt>
                <c:pt idx="184">
                  <c:v>77</c:v>
                </c:pt>
                <c:pt idx="185">
                  <c:v>77</c:v>
                </c:pt>
                <c:pt idx="186">
                  <c:v>78</c:v>
                </c:pt>
                <c:pt idx="187">
                  <c:v>79</c:v>
                </c:pt>
                <c:pt idx="188">
                  <c:v>79</c:v>
                </c:pt>
                <c:pt idx="189">
                  <c:v>80</c:v>
                </c:pt>
                <c:pt idx="190">
                  <c:v>81</c:v>
                </c:pt>
                <c:pt idx="191">
                  <c:v>81</c:v>
                </c:pt>
                <c:pt idx="192">
                  <c:v>82</c:v>
                </c:pt>
                <c:pt idx="193">
                  <c:v>82</c:v>
                </c:pt>
                <c:pt idx="194">
                  <c:v>82</c:v>
                </c:pt>
                <c:pt idx="195">
                  <c:v>87</c:v>
                </c:pt>
              </c:numCache>
            </c:numRef>
          </c:xVal>
          <c:yVal>
            <c:numRef>
              <c:f>Sheet1!$B$2:$B$197</c:f>
              <c:numCache>
                <c:formatCode>General</c:formatCode>
                <c:ptCount val="196"/>
                <c:pt idx="0">
                  <c:v>63</c:v>
                </c:pt>
                <c:pt idx="1">
                  <c:v>76</c:v>
                </c:pt>
                <c:pt idx="2">
                  <c:v>55</c:v>
                </c:pt>
                <c:pt idx="3">
                  <c:v>54</c:v>
                </c:pt>
                <c:pt idx="4">
                  <c:v>51</c:v>
                </c:pt>
                <c:pt idx="5">
                  <c:v>54</c:v>
                </c:pt>
                <c:pt idx="6">
                  <c:v>50</c:v>
                </c:pt>
                <c:pt idx="7">
                  <c:v>45</c:v>
                </c:pt>
                <c:pt idx="8">
                  <c:v>61</c:v>
                </c:pt>
                <c:pt idx="9">
                  <c:v>64</c:v>
                </c:pt>
                <c:pt idx="10">
                  <c:v>68</c:v>
                </c:pt>
                <c:pt idx="11">
                  <c:v>64</c:v>
                </c:pt>
                <c:pt idx="12">
                  <c:v>53</c:v>
                </c:pt>
                <c:pt idx="13">
                  <c:v>92</c:v>
                </c:pt>
                <c:pt idx="14">
                  <c:v>61</c:v>
                </c:pt>
                <c:pt idx="15">
                  <c:v>56</c:v>
                </c:pt>
                <c:pt idx="16">
                  <c:v>43</c:v>
                </c:pt>
                <c:pt idx="17">
                  <c:v>68</c:v>
                </c:pt>
                <c:pt idx="18">
                  <c:v>70</c:v>
                </c:pt>
                <c:pt idx="19">
                  <c:v>64</c:v>
                </c:pt>
                <c:pt idx="20">
                  <c:v>57</c:v>
                </c:pt>
                <c:pt idx="21">
                  <c:v>54</c:v>
                </c:pt>
                <c:pt idx="22">
                  <c:v>67</c:v>
                </c:pt>
                <c:pt idx="23">
                  <c:v>74</c:v>
                </c:pt>
                <c:pt idx="24">
                  <c:v>70</c:v>
                </c:pt>
                <c:pt idx="25">
                  <c:v>56</c:v>
                </c:pt>
                <c:pt idx="26">
                  <c:v>60</c:v>
                </c:pt>
                <c:pt idx="27">
                  <c:v>57</c:v>
                </c:pt>
                <c:pt idx="28">
                  <c:v>52</c:v>
                </c:pt>
                <c:pt idx="29">
                  <c:v>62</c:v>
                </c:pt>
                <c:pt idx="30">
                  <c:v>68</c:v>
                </c:pt>
                <c:pt idx="31">
                  <c:v>71</c:v>
                </c:pt>
                <c:pt idx="32">
                  <c:v>86</c:v>
                </c:pt>
                <c:pt idx="33">
                  <c:v>57</c:v>
                </c:pt>
                <c:pt idx="34">
                  <c:v>68</c:v>
                </c:pt>
                <c:pt idx="35">
                  <c:v>69</c:v>
                </c:pt>
                <c:pt idx="36">
                  <c:v>63</c:v>
                </c:pt>
                <c:pt idx="37">
                  <c:v>72</c:v>
                </c:pt>
                <c:pt idx="38">
                  <c:v>62</c:v>
                </c:pt>
                <c:pt idx="39">
                  <c:v>60</c:v>
                </c:pt>
                <c:pt idx="40">
                  <c:v>77</c:v>
                </c:pt>
                <c:pt idx="41">
                  <c:v>72</c:v>
                </c:pt>
                <c:pt idx="42">
                  <c:v>62</c:v>
                </c:pt>
                <c:pt idx="43">
                  <c:v>72</c:v>
                </c:pt>
                <c:pt idx="44">
                  <c:v>62</c:v>
                </c:pt>
                <c:pt idx="45">
                  <c:v>66</c:v>
                </c:pt>
                <c:pt idx="46">
                  <c:v>75</c:v>
                </c:pt>
                <c:pt idx="47">
                  <c:v>68</c:v>
                </c:pt>
                <c:pt idx="48">
                  <c:v>64</c:v>
                </c:pt>
                <c:pt idx="49">
                  <c:v>71</c:v>
                </c:pt>
                <c:pt idx="50">
                  <c:v>60</c:v>
                </c:pt>
                <c:pt idx="51">
                  <c:v>80</c:v>
                </c:pt>
                <c:pt idx="52">
                  <c:v>79</c:v>
                </c:pt>
                <c:pt idx="53">
                  <c:v>86</c:v>
                </c:pt>
                <c:pt idx="54">
                  <c:v>62</c:v>
                </c:pt>
                <c:pt idx="55">
                  <c:v>73</c:v>
                </c:pt>
                <c:pt idx="56">
                  <c:v>65</c:v>
                </c:pt>
                <c:pt idx="57">
                  <c:v>58</c:v>
                </c:pt>
                <c:pt idx="58">
                  <c:v>59</c:v>
                </c:pt>
                <c:pt idx="59">
                  <c:v>62</c:v>
                </c:pt>
                <c:pt idx="60">
                  <c:v>78</c:v>
                </c:pt>
                <c:pt idx="61">
                  <c:v>77</c:v>
                </c:pt>
                <c:pt idx="62">
                  <c:v>56</c:v>
                </c:pt>
                <c:pt idx="63">
                  <c:v>68</c:v>
                </c:pt>
                <c:pt idx="64">
                  <c:v>80</c:v>
                </c:pt>
                <c:pt idx="65">
                  <c:v>73</c:v>
                </c:pt>
                <c:pt idx="66">
                  <c:v>49</c:v>
                </c:pt>
                <c:pt idx="67">
                  <c:v>83</c:v>
                </c:pt>
                <c:pt idx="68">
                  <c:v>74</c:v>
                </c:pt>
                <c:pt idx="69">
                  <c:v>64</c:v>
                </c:pt>
                <c:pt idx="70">
                  <c:v>73</c:v>
                </c:pt>
                <c:pt idx="71">
                  <c:v>69</c:v>
                </c:pt>
                <c:pt idx="72">
                  <c:v>71</c:v>
                </c:pt>
                <c:pt idx="73">
                  <c:v>63</c:v>
                </c:pt>
                <c:pt idx="74">
                  <c:v>62</c:v>
                </c:pt>
                <c:pt idx="75">
                  <c:v>66</c:v>
                </c:pt>
                <c:pt idx="76">
                  <c:v>76</c:v>
                </c:pt>
                <c:pt idx="77">
                  <c:v>77</c:v>
                </c:pt>
                <c:pt idx="78">
                  <c:v>68</c:v>
                </c:pt>
                <c:pt idx="79">
                  <c:v>79</c:v>
                </c:pt>
                <c:pt idx="80">
                  <c:v>83</c:v>
                </c:pt>
                <c:pt idx="81">
                  <c:v>71</c:v>
                </c:pt>
                <c:pt idx="82">
                  <c:v>74</c:v>
                </c:pt>
                <c:pt idx="83">
                  <c:v>76</c:v>
                </c:pt>
                <c:pt idx="84">
                  <c:v>56</c:v>
                </c:pt>
                <c:pt idx="85">
                  <c:v>69</c:v>
                </c:pt>
                <c:pt idx="86">
                  <c:v>79</c:v>
                </c:pt>
                <c:pt idx="87">
                  <c:v>74</c:v>
                </c:pt>
                <c:pt idx="88">
                  <c:v>85</c:v>
                </c:pt>
                <c:pt idx="89">
                  <c:v>62</c:v>
                </c:pt>
                <c:pt idx="90">
                  <c:v>78</c:v>
                </c:pt>
                <c:pt idx="91">
                  <c:v>76</c:v>
                </c:pt>
                <c:pt idx="92">
                  <c:v>60</c:v>
                </c:pt>
                <c:pt idx="93">
                  <c:v>60</c:v>
                </c:pt>
                <c:pt idx="94">
                  <c:v>74</c:v>
                </c:pt>
                <c:pt idx="95">
                  <c:v>68</c:v>
                </c:pt>
                <c:pt idx="96">
                  <c:v>76</c:v>
                </c:pt>
                <c:pt idx="97">
                  <c:v>82</c:v>
                </c:pt>
                <c:pt idx="98">
                  <c:v>67</c:v>
                </c:pt>
                <c:pt idx="99">
                  <c:v>79</c:v>
                </c:pt>
                <c:pt idx="100">
                  <c:v>69</c:v>
                </c:pt>
                <c:pt idx="101">
                  <c:v>66</c:v>
                </c:pt>
                <c:pt idx="102">
                  <c:v>71</c:v>
                </c:pt>
                <c:pt idx="103">
                  <c:v>74</c:v>
                </c:pt>
                <c:pt idx="104">
                  <c:v>62</c:v>
                </c:pt>
                <c:pt idx="105">
                  <c:v>79</c:v>
                </c:pt>
                <c:pt idx="106">
                  <c:v>78</c:v>
                </c:pt>
                <c:pt idx="107">
                  <c:v>67</c:v>
                </c:pt>
                <c:pt idx="108">
                  <c:v>68</c:v>
                </c:pt>
                <c:pt idx="109">
                  <c:v>79</c:v>
                </c:pt>
                <c:pt idx="110">
                  <c:v>77</c:v>
                </c:pt>
                <c:pt idx="111">
                  <c:v>75</c:v>
                </c:pt>
                <c:pt idx="112">
                  <c:v>86</c:v>
                </c:pt>
                <c:pt idx="113">
                  <c:v>80</c:v>
                </c:pt>
                <c:pt idx="114">
                  <c:v>92</c:v>
                </c:pt>
                <c:pt idx="115">
                  <c:v>80</c:v>
                </c:pt>
                <c:pt idx="116">
                  <c:v>98</c:v>
                </c:pt>
                <c:pt idx="117">
                  <c:v>64</c:v>
                </c:pt>
                <c:pt idx="118">
                  <c:v>68</c:v>
                </c:pt>
                <c:pt idx="119">
                  <c:v>74</c:v>
                </c:pt>
                <c:pt idx="120">
                  <c:v>64</c:v>
                </c:pt>
                <c:pt idx="121">
                  <c:v>68</c:v>
                </c:pt>
                <c:pt idx="122">
                  <c:v>74</c:v>
                </c:pt>
                <c:pt idx="123">
                  <c:v>68</c:v>
                </c:pt>
                <c:pt idx="124">
                  <c:v>72</c:v>
                </c:pt>
                <c:pt idx="125">
                  <c:v>58</c:v>
                </c:pt>
                <c:pt idx="126">
                  <c:v>90</c:v>
                </c:pt>
                <c:pt idx="127">
                  <c:v>73</c:v>
                </c:pt>
                <c:pt idx="128">
                  <c:v>62</c:v>
                </c:pt>
                <c:pt idx="129">
                  <c:v>82</c:v>
                </c:pt>
                <c:pt idx="130">
                  <c:v>66</c:v>
                </c:pt>
                <c:pt idx="131">
                  <c:v>54</c:v>
                </c:pt>
                <c:pt idx="132">
                  <c:v>76</c:v>
                </c:pt>
                <c:pt idx="133">
                  <c:v>71</c:v>
                </c:pt>
                <c:pt idx="134">
                  <c:v>73</c:v>
                </c:pt>
                <c:pt idx="135">
                  <c:v>58</c:v>
                </c:pt>
                <c:pt idx="136">
                  <c:v>68</c:v>
                </c:pt>
                <c:pt idx="137">
                  <c:v>85</c:v>
                </c:pt>
                <c:pt idx="138">
                  <c:v>72</c:v>
                </c:pt>
                <c:pt idx="139">
                  <c:v>68</c:v>
                </c:pt>
                <c:pt idx="140">
                  <c:v>66</c:v>
                </c:pt>
                <c:pt idx="141">
                  <c:v>81</c:v>
                </c:pt>
                <c:pt idx="142">
                  <c:v>60</c:v>
                </c:pt>
                <c:pt idx="143">
                  <c:v>81</c:v>
                </c:pt>
                <c:pt idx="144">
                  <c:v>88</c:v>
                </c:pt>
                <c:pt idx="145">
                  <c:v>72</c:v>
                </c:pt>
                <c:pt idx="146">
                  <c:v>78</c:v>
                </c:pt>
                <c:pt idx="147">
                  <c:v>78</c:v>
                </c:pt>
                <c:pt idx="148">
                  <c:v>85</c:v>
                </c:pt>
                <c:pt idx="149">
                  <c:v>79</c:v>
                </c:pt>
                <c:pt idx="150">
                  <c:v>81</c:v>
                </c:pt>
                <c:pt idx="151">
                  <c:v>77</c:v>
                </c:pt>
                <c:pt idx="152">
                  <c:v>67</c:v>
                </c:pt>
                <c:pt idx="153">
                  <c:v>74</c:v>
                </c:pt>
                <c:pt idx="154">
                  <c:v>53</c:v>
                </c:pt>
                <c:pt idx="155">
                  <c:v>76</c:v>
                </c:pt>
                <c:pt idx="156">
                  <c:v>71</c:v>
                </c:pt>
                <c:pt idx="157">
                  <c:v>92</c:v>
                </c:pt>
                <c:pt idx="158">
                  <c:v>70</c:v>
                </c:pt>
                <c:pt idx="159">
                  <c:v>89</c:v>
                </c:pt>
                <c:pt idx="160">
                  <c:v>66</c:v>
                </c:pt>
                <c:pt idx="161">
                  <c:v>58</c:v>
                </c:pt>
                <c:pt idx="162">
                  <c:v>70</c:v>
                </c:pt>
                <c:pt idx="163">
                  <c:v>67</c:v>
                </c:pt>
                <c:pt idx="164">
                  <c:v>74</c:v>
                </c:pt>
                <c:pt idx="165">
                  <c:v>58</c:v>
                </c:pt>
                <c:pt idx="166">
                  <c:v>84</c:v>
                </c:pt>
                <c:pt idx="167">
                  <c:v>94</c:v>
                </c:pt>
                <c:pt idx="168">
                  <c:v>81</c:v>
                </c:pt>
                <c:pt idx="169">
                  <c:v>70</c:v>
                </c:pt>
                <c:pt idx="170">
                  <c:v>56</c:v>
                </c:pt>
                <c:pt idx="171">
                  <c:v>65</c:v>
                </c:pt>
                <c:pt idx="172">
                  <c:v>85</c:v>
                </c:pt>
                <c:pt idx="173">
                  <c:v>92</c:v>
                </c:pt>
                <c:pt idx="174">
                  <c:v>87</c:v>
                </c:pt>
                <c:pt idx="175">
                  <c:v>69</c:v>
                </c:pt>
                <c:pt idx="176">
                  <c:v>67</c:v>
                </c:pt>
                <c:pt idx="177">
                  <c:v>92</c:v>
                </c:pt>
                <c:pt idx="178">
                  <c:v>100</c:v>
                </c:pt>
                <c:pt idx="179">
                  <c:v>78</c:v>
                </c:pt>
                <c:pt idx="180">
                  <c:v>85</c:v>
                </c:pt>
                <c:pt idx="181">
                  <c:v>76</c:v>
                </c:pt>
                <c:pt idx="182">
                  <c:v>72</c:v>
                </c:pt>
                <c:pt idx="183">
                  <c:v>75</c:v>
                </c:pt>
                <c:pt idx="184">
                  <c:v>75</c:v>
                </c:pt>
                <c:pt idx="185">
                  <c:v>78</c:v>
                </c:pt>
                <c:pt idx="186">
                  <c:v>85</c:v>
                </c:pt>
                <c:pt idx="187">
                  <c:v>70</c:v>
                </c:pt>
                <c:pt idx="188">
                  <c:v>75</c:v>
                </c:pt>
                <c:pt idx="189">
                  <c:v>82</c:v>
                </c:pt>
                <c:pt idx="190">
                  <c:v>87</c:v>
                </c:pt>
                <c:pt idx="191">
                  <c:v>88</c:v>
                </c:pt>
                <c:pt idx="192">
                  <c:v>67</c:v>
                </c:pt>
                <c:pt idx="193">
                  <c:v>93</c:v>
                </c:pt>
                <c:pt idx="194">
                  <c:v>77</c:v>
                </c:pt>
                <c:pt idx="195">
                  <c:v>72</c:v>
                </c:pt>
              </c:numCache>
            </c:numRef>
          </c:yVal>
          <c:smooth val="0"/>
        </c:ser>
        <c:dLbls>
          <c:showLegendKey val="0"/>
          <c:showVal val="0"/>
          <c:showCatName val="0"/>
          <c:showSerName val="0"/>
          <c:showPercent val="0"/>
          <c:showBubbleSize val="0"/>
        </c:dLbls>
        <c:axId val="446133640"/>
        <c:axId val="446134032"/>
      </c:scatterChart>
      <c:valAx>
        <c:axId val="44613364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smtClean="0"/>
                  <a:t>Score on previous module</a:t>
                </a:r>
                <a:endParaRPr lang="en-GB"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134032"/>
        <c:crosses val="autoZero"/>
        <c:crossBetween val="midCat"/>
      </c:valAx>
      <c:valAx>
        <c:axId val="4461340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smtClean="0"/>
                  <a:t>Score</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13364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368C6-F5F2-45C6-9C0A-2B225965BBA2}" type="datetimeFigureOut">
              <a:rPr lang="en-GB" smtClean="0"/>
              <a:t>10/06/2019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4FECF3-DB58-4355-9397-EDEDE113026D}" type="slidenum">
              <a:rPr lang="en-GB" smtClean="0"/>
              <a:t>‹#›</a:t>
            </a:fld>
            <a:endParaRPr lang="en-GB"/>
          </a:p>
        </p:txBody>
      </p:sp>
    </p:spTree>
    <p:extLst>
      <p:ext uri="{BB962C8B-B14F-4D97-AF65-F5344CB8AC3E}">
        <p14:creationId xmlns:p14="http://schemas.microsoft.com/office/powerpoint/2010/main" val="1529621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make things a bit more concrete</a:t>
            </a:r>
            <a:r>
              <a:rPr lang="en-GB" baseline="0" dirty="0" smtClean="0"/>
              <a:t> going to focus on an example. Here have some data about performance of students on a module. (OK I admit it – its made up data. But still I hope its like data one might get in a project. In this (mythical) study the researches are interested in whether previous OU study, in particular on a particular L1 module, is associated with better performance on a particular L2 module. To try to find this out the researchers have gathered information about the following four variables</a:t>
            </a:r>
          </a:p>
          <a:p>
            <a:pPr marL="171450" indent="-171450">
              <a:buFont typeface="Arial" panose="020B0604020202020204" pitchFamily="34" charset="0"/>
              <a:buChar char="•"/>
            </a:pPr>
            <a:r>
              <a:rPr lang="en-GB" baseline="0" dirty="0" smtClean="0"/>
              <a:t>The number of OU modules they studied before this one</a:t>
            </a:r>
          </a:p>
          <a:p>
            <a:pPr marL="171450" indent="-171450">
              <a:buFont typeface="Arial" panose="020B0604020202020204" pitchFamily="34" charset="0"/>
              <a:buChar char="•"/>
            </a:pPr>
            <a:r>
              <a:rPr lang="en-GB" baseline="0" dirty="0" smtClean="0"/>
              <a:t>Whether they had completed the particular L1 module.</a:t>
            </a:r>
          </a:p>
          <a:p>
            <a:pPr marL="171450" indent="-171450">
              <a:buFont typeface="Arial" panose="020B0604020202020204" pitchFamily="34" charset="0"/>
              <a:buChar char="•"/>
            </a:pPr>
            <a:r>
              <a:rPr lang="en-GB" baseline="0" dirty="0" smtClean="0"/>
              <a:t>What exam score they got on the particular L1 module.</a:t>
            </a:r>
          </a:p>
          <a:p>
            <a:pPr marL="171450" indent="-171450">
              <a:buFont typeface="Arial" panose="020B0604020202020204" pitchFamily="34" charset="0"/>
              <a:buChar char="•"/>
            </a:pPr>
            <a:r>
              <a:rPr lang="en-GB" baseline="0" dirty="0" smtClean="0"/>
              <a:t>What exam score they got on this particular L2 module.</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First is to think about what sort of variable each is going to be. It matters because it dictates what techniques are going to be appropriate and, more importantly, which are not. </a:t>
            </a:r>
          </a:p>
          <a:p>
            <a:pPr marL="0" indent="0">
              <a:buFont typeface="Arial" panose="020B0604020202020204" pitchFamily="34" charset="0"/>
              <a:buNone/>
            </a:pPr>
            <a:endParaRPr lang="en-GB" baseline="0" dirty="0" smtClean="0"/>
          </a:p>
          <a:p>
            <a:pPr marL="0" indent="0">
              <a:buFont typeface="Arial" panose="020B0604020202020204" pitchFamily="34" charset="0"/>
              <a:buNone/>
            </a:pPr>
            <a:r>
              <a:rPr lang="en-GB" baseline="0" dirty="0" smtClean="0"/>
              <a:t>What types of variable have people heard about?</a:t>
            </a:r>
          </a:p>
          <a:p>
            <a:pPr marL="0" indent="0">
              <a:buFont typeface="Arial" panose="020B0604020202020204" pitchFamily="34" charset="0"/>
              <a:buNone/>
            </a:pPr>
            <a:r>
              <a:rPr lang="en-GB" baseline="0" dirty="0" smtClean="0"/>
              <a:t>Looking for continuous/discrete/categorical (nominal and ordinal)</a:t>
            </a:r>
          </a:p>
          <a:p>
            <a:pPr marL="0" indent="0">
              <a:buFont typeface="Arial" panose="020B0604020202020204" pitchFamily="34" charset="0"/>
              <a:buNone/>
            </a:pPr>
            <a:endParaRPr lang="en-GB" baseline="0" dirty="0" smtClean="0"/>
          </a:p>
        </p:txBody>
      </p:sp>
      <p:sp>
        <p:nvSpPr>
          <p:cNvPr id="4" name="Slide Number Placeholder 3"/>
          <p:cNvSpPr>
            <a:spLocks noGrp="1"/>
          </p:cNvSpPr>
          <p:nvPr>
            <p:ph type="sldNum" sz="quarter" idx="10"/>
          </p:nvPr>
        </p:nvSpPr>
        <p:spPr/>
        <p:txBody>
          <a:bodyPr/>
          <a:lstStyle/>
          <a:p>
            <a:fld id="{D64FECF3-DB58-4355-9397-EDEDE113026D}" type="slidenum">
              <a:rPr lang="en-GB" smtClean="0"/>
              <a:t>3</a:t>
            </a:fld>
            <a:endParaRPr lang="en-GB"/>
          </a:p>
        </p:txBody>
      </p:sp>
    </p:spTree>
    <p:extLst>
      <p:ext uri="{BB962C8B-B14F-4D97-AF65-F5344CB8AC3E}">
        <p14:creationId xmlns:p14="http://schemas.microsoft.com/office/powerpoint/2010/main" val="1081313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Think about values as</a:t>
            </a:r>
            <a:r>
              <a:rPr lang="en-GB" baseline="0" dirty="0" smtClean="0"/>
              <a:t> </a:t>
            </a:r>
            <a:r>
              <a:rPr lang="en-GB" baseline="0" dirty="0" err="1" smtClean="0"/>
              <a:t>as</a:t>
            </a:r>
            <a:r>
              <a:rPr lang="en-GB" baseline="0" dirty="0" smtClean="0"/>
              <a:t> extreme or more extreme. So the probability of getting a test statistic less than -3.87. (Remember assuming the null is true.)</a:t>
            </a:r>
          </a:p>
          <a:p>
            <a:endParaRPr lang="en-GB" baseline="0" dirty="0" smtClean="0"/>
          </a:p>
          <a:p>
            <a:r>
              <a:rPr lang="en-GB" baseline="0" dirty="0" smtClean="0"/>
              <a:t>Also the flip side what is difference went in other direction. (In this case studying the L1 module reduces the L2 score.</a:t>
            </a:r>
          </a:p>
          <a:p>
            <a:endParaRPr lang="en-GB" baseline="0" dirty="0" smtClean="0"/>
          </a:p>
          <a:p>
            <a:r>
              <a:rPr lang="en-GB" baseline="0" dirty="0" smtClean="0"/>
              <a:t>So the probability of getting a test statistics more than 3.87.</a:t>
            </a:r>
          </a:p>
          <a:p>
            <a:endParaRPr lang="en-GB" baseline="0" dirty="0" smtClean="0"/>
          </a:p>
          <a:p>
            <a:r>
              <a:rPr lang="en-GB" baseline="0" dirty="0" smtClean="0"/>
              <a:t>In both cases 0.00006. Giving a total of 0.00012. Very small. </a:t>
            </a:r>
          </a:p>
          <a:p>
            <a:endParaRPr lang="en-GB" baseline="0" dirty="0" smtClean="0"/>
          </a:p>
          <a:p>
            <a:r>
              <a:rPr lang="en-GB" baseline="0" dirty="0" smtClean="0"/>
              <a:t>So test statistic is very small if we assume the null is true. Thus very strong evidence against the null. </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17</a:t>
            </a:fld>
            <a:endParaRPr lang="en-GB"/>
          </a:p>
        </p:txBody>
      </p:sp>
    </p:spTree>
    <p:extLst>
      <p:ext uri="{BB962C8B-B14F-4D97-AF65-F5344CB8AC3E}">
        <p14:creationId xmlns:p14="http://schemas.microsoft.com/office/powerpoint/2010/main" val="3281440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 being able to</a:t>
            </a:r>
            <a:r>
              <a:rPr lang="en-GB" baseline="0" dirty="0" smtClean="0"/>
              <a:t> prove the null is true is a particular problem if want to investigate that two things are equivalent. Need a different approach</a:t>
            </a:r>
          </a:p>
          <a:p>
            <a:endParaRPr lang="en-GB" baseline="0" dirty="0" smtClean="0"/>
          </a:p>
          <a:p>
            <a:r>
              <a:rPr lang="en-GB" baseline="0" dirty="0" smtClean="0"/>
              <a:t>Practical significance. Depends on the context and is a subjective judgement. For example in a study about retention, an improvement in retention by 10 percentage points is almost certainly worth knowing about. (Unless the intervention is very costly.) An improvement in retention 0.001 percentage points almost certainly isn’t.</a:t>
            </a:r>
          </a:p>
          <a:p>
            <a:endParaRPr lang="en-GB" baseline="0" dirty="0" smtClean="0"/>
          </a:p>
          <a:p>
            <a:r>
              <a:rPr lang="en-GB" baseline="0" dirty="0" smtClean="0"/>
              <a:t>Can run into trouble either way. If gather lots and lots of data could find get strong statistical significance even when little practical significance. If don’t gather enough data could not have statistical significance even the intervention leads to a change that is highly practically significant. </a:t>
            </a:r>
          </a:p>
          <a:p>
            <a:endParaRPr lang="en-GB" baseline="0" dirty="0" smtClean="0"/>
          </a:p>
          <a:p>
            <a:r>
              <a:rPr lang="en-GB" baseline="0" dirty="0" smtClean="0"/>
              <a:t>This second risk can be quantified by calculating the power of the study. That is the chances that will get a statistically significant should be alternative hypothesis be true. Note the power can be calculated before any data is gathered. (At least in an approximate.) In many situations it is deemed unethical to go ahead with a study if the power is not good enough. (Basically shouldn’t mess participants around is have little chance of showing anything at the end.</a:t>
            </a:r>
          </a:p>
          <a:p>
            <a:endParaRPr lang="en-GB" baseline="0" dirty="0" smtClean="0"/>
          </a:p>
          <a:p>
            <a:r>
              <a:rPr lang="en-GB" baseline="0" dirty="0" smtClean="0"/>
              <a:t>If just looking at the usual ‘P &lt; 0.05’ criterion, then would expect to get a statistically significant result at least 1 in 20 times.  </a:t>
            </a:r>
          </a:p>
          <a:p>
            <a:endParaRPr lang="en-GB" baseline="0" dirty="0" smtClean="0"/>
          </a:p>
          <a:p>
            <a:r>
              <a:rPr lang="en-GB" baseline="0" dirty="0" smtClean="0"/>
              <a:t>Do 4 tests then chance of at least one significant (assuming null hypothesis is true) is already more than 1 in 5. Do 14 or more tests, it becomes more likely than not. </a:t>
            </a:r>
          </a:p>
          <a:p>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18</a:t>
            </a:fld>
            <a:endParaRPr lang="en-GB"/>
          </a:p>
        </p:txBody>
      </p:sp>
    </p:spTree>
    <p:extLst>
      <p:ext uri="{BB962C8B-B14F-4D97-AF65-F5344CB8AC3E}">
        <p14:creationId xmlns:p14="http://schemas.microsoft.com/office/powerpoint/2010/main" val="2746862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Correct interpretation of the</a:t>
            </a:r>
            <a:r>
              <a:rPr lang="en-GB" baseline="0" dirty="0" smtClean="0"/>
              <a:t> CI is convoluted. Random interval based on the data constructed so that 95% of the time it contains the true value.  But admit the usual (but wrong) interpretation that 95% chance true value in interval is a good enough way to think about informally. (Just don’t put it in a paper or report!)</a:t>
            </a:r>
          </a:p>
          <a:p>
            <a:endParaRPr lang="en-GB" baseline="0" dirty="0" smtClean="0"/>
          </a:p>
          <a:p>
            <a:r>
              <a:rPr lang="en-GB" baseline="0" dirty="0" smtClean="0"/>
              <a:t>Note it address practical and statistical significance. The CI does not include 0, so the difference is statistically different from 0. But also get immediate sense of how big the difference might. Students who do not study the L1 module score between 2 and 5 marks lower on average. </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19</a:t>
            </a:fld>
            <a:endParaRPr lang="en-GB"/>
          </a:p>
        </p:txBody>
      </p:sp>
    </p:spTree>
    <p:extLst>
      <p:ext uri="{BB962C8B-B14F-4D97-AF65-F5344CB8AC3E}">
        <p14:creationId xmlns:p14="http://schemas.microsoft.com/office/powerpoint/2010/main" val="2422851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Within regression model many different</a:t>
            </a:r>
            <a:r>
              <a:rPr lang="en-GB" baseline="0" dirty="0" smtClean="0"/>
              <a:t> types of model. Covers a vast range of situations. Chances are these is a type of model that will suit your data, but might be sufficiently complicated that you don’t want to go there….</a:t>
            </a:r>
          </a:p>
          <a:p>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20</a:t>
            </a:fld>
            <a:endParaRPr lang="en-GB"/>
          </a:p>
        </p:txBody>
      </p:sp>
    </p:spTree>
    <p:extLst>
      <p:ext uri="{BB962C8B-B14F-4D97-AF65-F5344CB8AC3E}">
        <p14:creationId xmlns:p14="http://schemas.microsoft.com/office/powerpoint/2010/main" val="3972474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21</a:t>
            </a:fld>
            <a:endParaRPr lang="en-GB"/>
          </a:p>
        </p:txBody>
      </p:sp>
    </p:spTree>
    <p:extLst>
      <p:ext uri="{BB962C8B-B14F-4D97-AF65-F5344CB8AC3E}">
        <p14:creationId xmlns:p14="http://schemas.microsoft.com/office/powerpoint/2010/main" val="29922860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 point 4.</a:t>
            </a:r>
            <a:r>
              <a:rPr lang="en-GB" baseline="0" dirty="0" smtClean="0"/>
              <a:t> Not all errors. Think of it like a big calculator. </a:t>
            </a:r>
          </a:p>
          <a:p>
            <a:endParaRPr lang="en-GB" baseline="0" dirty="0" smtClean="0"/>
          </a:p>
          <a:p>
            <a:r>
              <a:rPr lang="en-GB" baseline="0" dirty="0" smtClean="0"/>
              <a:t>On point 5. Just like everyone else we statisticians tend to busy so have little capacity to help. But we are tempted by projects that interest us, by the carrot of collaboration and where the methodology is intriguing (</a:t>
            </a:r>
            <a:r>
              <a:rPr lang="en-GB" baseline="0" dirty="0" err="1" smtClean="0"/>
              <a:t>ie</a:t>
            </a:r>
            <a:r>
              <a:rPr lang="en-GB" baseline="0" dirty="0" smtClean="0"/>
              <a:t> requires something non-standard/new)</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23</a:t>
            </a:fld>
            <a:endParaRPr lang="en-GB"/>
          </a:p>
        </p:txBody>
      </p:sp>
    </p:spTree>
    <p:extLst>
      <p:ext uri="{BB962C8B-B14F-4D97-AF65-F5344CB8AC3E}">
        <p14:creationId xmlns:p14="http://schemas.microsoft.com/office/powerpoint/2010/main" val="2894540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think the phrase</a:t>
            </a:r>
            <a:r>
              <a:rPr lang="en-GB" baseline="0" dirty="0" smtClean="0"/>
              <a:t> ‘a picture tells the story of a thousand words’ is very pertinent here. The right plot allows you to very quickly get a feel for the data. </a:t>
            </a:r>
          </a:p>
          <a:p>
            <a:endParaRPr lang="en-GB" baseline="0" dirty="0" smtClean="0"/>
          </a:p>
          <a:p>
            <a:r>
              <a:rPr lang="en-GB" baseline="0" dirty="0" smtClean="0"/>
              <a:t>Remember that different plots are suitable for different data types. </a:t>
            </a:r>
          </a:p>
          <a:p>
            <a:endParaRPr lang="en-GB" baseline="0" dirty="0" smtClean="0"/>
          </a:p>
          <a:p>
            <a:r>
              <a:rPr lang="en-GB" baseline="0" dirty="0" smtClean="0"/>
              <a:t>Also a bad plot is worse than useless as it can mislead. Generally most likely to go wrong by ‘prettifying’. For example by attempting to make plots look 3d. </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4</a:t>
            </a:fld>
            <a:endParaRPr lang="en-GB"/>
          </a:p>
        </p:txBody>
      </p:sp>
    </p:spTree>
    <p:extLst>
      <p:ext uri="{BB962C8B-B14F-4D97-AF65-F5344CB8AC3E}">
        <p14:creationId xmlns:p14="http://schemas.microsoft.com/office/powerpoint/2010/main" val="1102649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Important</a:t>
            </a:r>
            <a:r>
              <a:rPr lang="en-GB" baseline="0" dirty="0" smtClean="0"/>
              <a:t> to know about these really low scores…</a:t>
            </a:r>
          </a:p>
          <a:p>
            <a:pPr marL="228600" indent="-228600">
              <a:buAutoNum type="arabicParenR"/>
            </a:pPr>
            <a:r>
              <a:rPr lang="en-GB" baseline="0" dirty="0" smtClean="0"/>
              <a:t>Why are they there? In this case a coding for those students who did not take the pre-requisite. So just indicates a missing value. (Note many (all?) statistical packages allow you to specify a value or values that denote a missing value.)</a:t>
            </a:r>
          </a:p>
          <a:p>
            <a:pPr marL="228600" indent="-228600">
              <a:buAutoNum type="arabicParenR"/>
            </a:pPr>
            <a:r>
              <a:rPr lang="en-GB" baseline="0" dirty="0" smtClean="0"/>
              <a:t>If you don’t know they are there, could go very wrong. For example mean all the numbers (including these -1s) is just 24. Without the -1s it is 63.</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8</a:t>
            </a:fld>
            <a:endParaRPr lang="en-GB"/>
          </a:p>
        </p:txBody>
      </p:sp>
    </p:spTree>
    <p:extLst>
      <p:ext uri="{BB962C8B-B14F-4D97-AF65-F5344CB8AC3E}">
        <p14:creationId xmlns:p14="http://schemas.microsoft.com/office/powerpoint/2010/main" val="1216171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plot of scores on</a:t>
            </a:r>
            <a:r>
              <a:rPr lang="en-GB" baseline="0" dirty="0" smtClean="0"/>
              <a:t> the module depend on how many modules the student has passed before</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9</a:t>
            </a:fld>
            <a:endParaRPr lang="en-GB"/>
          </a:p>
        </p:txBody>
      </p:sp>
    </p:spTree>
    <p:extLst>
      <p:ext uri="{BB962C8B-B14F-4D97-AF65-F5344CB8AC3E}">
        <p14:creationId xmlns:p14="http://schemas.microsoft.com/office/powerpoint/2010/main" val="2831951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Linear</a:t>
            </a:r>
            <a:r>
              <a:rPr lang="en-GB" baseline="0" dirty="0" smtClean="0"/>
              <a:t> relationship important if thinking about regression. Multiple regression and simple linear regression will just fit a straight line.</a:t>
            </a:r>
          </a:p>
          <a:p>
            <a:endParaRPr lang="en-GB" baseline="0" dirty="0" smtClean="0"/>
          </a:p>
          <a:p>
            <a:r>
              <a:rPr lang="en-GB" baseline="0" dirty="0" smtClean="0"/>
              <a:t>Other things can see from such a plot are things like digit preference. For example suppose a module only gave a score to the nearest 5 marks. That would show up </a:t>
            </a:r>
          </a:p>
          <a:p>
            <a:endParaRPr lang="en-GB" baseline="0" dirty="0" smtClean="0"/>
          </a:p>
          <a:p>
            <a:r>
              <a:rPr lang="en-GB" baseline="0" dirty="0" smtClean="0"/>
              <a:t>However beware of </a:t>
            </a:r>
            <a:r>
              <a:rPr lang="en-GB" baseline="0" dirty="0" err="1" smtClean="0"/>
              <a:t>overplotting</a:t>
            </a:r>
            <a:r>
              <a:rPr lang="en-GB" baseline="0" dirty="0" smtClean="0"/>
              <a:t>. Depending on how the scatterplot is done one point, or many points, in the same place might look exactly the same.</a:t>
            </a:r>
          </a:p>
          <a:p>
            <a:endParaRPr lang="en-GB" baseline="0" dirty="0" smtClean="0"/>
          </a:p>
          <a:p>
            <a:r>
              <a:rPr lang="en-GB" baseline="0" dirty="0" smtClean="0"/>
              <a:t>Also if have thousands of points likely to just look like a blurry mess.</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10</a:t>
            </a:fld>
            <a:endParaRPr lang="en-GB"/>
          </a:p>
        </p:txBody>
      </p:sp>
    </p:spTree>
    <p:extLst>
      <p:ext uri="{BB962C8B-B14F-4D97-AF65-F5344CB8AC3E}">
        <p14:creationId xmlns:p14="http://schemas.microsoft.com/office/powerpoint/2010/main" val="3577112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null hypothesis is a ‘dull’ hypothesis. Its essentially</a:t>
            </a:r>
            <a:r>
              <a:rPr lang="en-GB" baseline="0" dirty="0" smtClean="0"/>
              <a:t> a ‘nothing is happening’ kind of thing.</a:t>
            </a:r>
          </a:p>
          <a:p>
            <a:endParaRPr lang="en-GB" baseline="0" dirty="0" smtClean="0"/>
          </a:p>
          <a:p>
            <a:r>
              <a:rPr lang="en-GB" baseline="0" dirty="0" smtClean="0"/>
              <a:t>Also need to be specific. What exactly mean by difference in performance? So specifying looking at the OES score. Also looking at the mean score achieve by those who studied the L1 module versus the mean score achieved by those who did not. </a:t>
            </a:r>
          </a:p>
          <a:p>
            <a:endParaRPr lang="en-GB" baseline="0" dirty="0" smtClean="0"/>
          </a:p>
          <a:p>
            <a:r>
              <a:rPr lang="en-GB" baseline="0" dirty="0" smtClean="0"/>
              <a:t>Only then get things specific enough to tie down what happens when null hypothesis is true in sufficiently mathematical way.</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13</a:t>
            </a:fld>
            <a:endParaRPr lang="en-GB"/>
          </a:p>
        </p:txBody>
      </p:sp>
    </p:spTree>
    <p:extLst>
      <p:ext uri="{BB962C8B-B14F-4D97-AF65-F5344CB8AC3E}">
        <p14:creationId xmlns:p14="http://schemas.microsoft.com/office/powerpoint/2010/main" val="151328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Test statistic</a:t>
            </a:r>
            <a:r>
              <a:rPr lang="en-GB" baseline="0" dirty="0" smtClean="0"/>
              <a:t> is a number that captures evidence against the null hypothesis in the favour of the alternative. These days usually don’t have to fret too much abut the formula – get it out from the stats package.</a:t>
            </a:r>
          </a:p>
          <a:p>
            <a:endParaRPr lang="en-GB" baseline="0" dirty="0" smtClean="0"/>
          </a:p>
          <a:p>
            <a:r>
              <a:rPr lang="en-GB" baseline="0" dirty="0" smtClean="0"/>
              <a:t>Can be helpful to know the gist of it. For example it is based on the difference between the two sample means – and standardises using the observed standard deviations. </a:t>
            </a:r>
          </a:p>
          <a:p>
            <a:endParaRPr lang="en-GB" baseline="0" dirty="0" smtClean="0"/>
          </a:p>
          <a:p>
            <a:r>
              <a:rPr lang="en-GB" baseline="0" dirty="0" smtClean="0"/>
              <a:t>The value of the test statistic is not much use by itself – need to see what would expect if null hypothesis is true.</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14</a:t>
            </a:fld>
            <a:endParaRPr lang="en-GB"/>
          </a:p>
        </p:txBody>
      </p:sp>
    </p:spTree>
    <p:extLst>
      <p:ext uri="{BB962C8B-B14F-4D97-AF65-F5344CB8AC3E}">
        <p14:creationId xmlns:p14="http://schemas.microsoft.com/office/powerpoint/2010/main" val="1932651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this case this is distribution</a:t>
            </a:r>
            <a:r>
              <a:rPr lang="en-GB" baseline="0" dirty="0" smtClean="0"/>
              <a:t> of the test statistic, assuming again null hypothesis is true.</a:t>
            </a:r>
          </a:p>
          <a:p>
            <a:endParaRPr lang="en-GB" baseline="0" dirty="0" smtClean="0"/>
          </a:p>
          <a:p>
            <a:r>
              <a:rPr lang="en-GB" baseline="0" dirty="0" smtClean="0"/>
              <a:t>Note symmetric about 0. Most likely around zero – values where the observed means are roughly equal. Then values either way get increasingly unlikely. To the extent that values more than 4 or less than -4 are very unlikely. </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15</a:t>
            </a:fld>
            <a:endParaRPr lang="en-GB"/>
          </a:p>
        </p:txBody>
      </p:sp>
    </p:spTree>
    <p:extLst>
      <p:ext uri="{BB962C8B-B14F-4D97-AF65-F5344CB8AC3E}">
        <p14:creationId xmlns:p14="http://schemas.microsoft.com/office/powerpoint/2010/main" val="3545548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Marked on here is the value we go. Notice is it in the zone</a:t>
            </a:r>
            <a:r>
              <a:rPr lang="en-GB" baseline="0" dirty="0" smtClean="0"/>
              <a:t> of unlikely values. But don’t just consider the value we got, usually go a bit further…</a:t>
            </a:r>
            <a:endParaRPr lang="en-GB" dirty="0"/>
          </a:p>
        </p:txBody>
      </p:sp>
      <p:sp>
        <p:nvSpPr>
          <p:cNvPr id="4" name="Slide Number Placeholder 3"/>
          <p:cNvSpPr>
            <a:spLocks noGrp="1"/>
          </p:cNvSpPr>
          <p:nvPr>
            <p:ph type="sldNum" sz="quarter" idx="10"/>
          </p:nvPr>
        </p:nvSpPr>
        <p:spPr/>
        <p:txBody>
          <a:bodyPr/>
          <a:lstStyle/>
          <a:p>
            <a:fld id="{D64FECF3-DB58-4355-9397-EDEDE113026D}" type="slidenum">
              <a:rPr lang="en-GB" smtClean="0"/>
              <a:t>16</a:t>
            </a:fld>
            <a:endParaRPr lang="en-GB"/>
          </a:p>
        </p:txBody>
      </p:sp>
    </p:spTree>
    <p:extLst>
      <p:ext uri="{BB962C8B-B14F-4D97-AF65-F5344CB8AC3E}">
        <p14:creationId xmlns:p14="http://schemas.microsoft.com/office/powerpoint/2010/main" val="39328165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 xmlns:a16="http://schemas.microsoft.com/office/drawing/2014/main"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 xmlns:a16="http://schemas.microsoft.com/office/drawing/2014/main"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Graphs and graphics can be positioned over the grey box</a:t>
            </a:r>
          </a:p>
        </p:txBody>
      </p:sp>
      <p:sp>
        <p:nvSpPr>
          <p:cNvPr id="14" name="Title 1">
            <a:extLst>
              <a:ext uri="{FF2B5EF4-FFF2-40B4-BE49-F238E27FC236}">
                <a16:creationId xmlns="" xmlns:a16="http://schemas.microsoft.com/office/drawing/2014/main"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 xmlns:a16="http://schemas.microsoft.com/office/drawing/2014/main"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 xmlns:a16="http://schemas.microsoft.com/office/drawing/2014/main"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 xmlns:a16="http://schemas.microsoft.com/office/drawing/2014/main"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r>
              <a:rPr lang="en-US" dirty="0"/>
              <a:t/>
            </a:r>
            <a:br>
              <a:rPr lang="en-US" dirty="0"/>
            </a:br>
            <a:endParaRPr lang="en-US" dirty="0"/>
          </a:p>
          <a:p>
            <a:pPr lvl="0"/>
            <a:r>
              <a:rPr lang="en-US" dirty="0"/>
              <a:t>Body text</a:t>
            </a:r>
          </a:p>
        </p:txBody>
      </p:sp>
      <p:sp>
        <p:nvSpPr>
          <p:cNvPr id="8" name="Text Placeholder 2">
            <a:extLst>
              <a:ext uri="{FF2B5EF4-FFF2-40B4-BE49-F238E27FC236}">
                <a16:creationId xmlns="" xmlns:a16="http://schemas.microsoft.com/office/drawing/2014/main"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 xmlns:a16="http://schemas.microsoft.com/office/drawing/2014/main"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 xmlns:a16="http://schemas.microsoft.com/office/drawing/2014/main"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 xmlns:a16="http://schemas.microsoft.com/office/drawing/2014/main"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 xmlns:a16="http://schemas.microsoft.com/office/drawing/2014/main"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 xmlns:a16="http://schemas.microsoft.com/office/drawing/2014/main"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 xmlns:a16="http://schemas.microsoft.com/office/drawing/2014/main"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r>
              <a:rPr lang="en-US" dirty="0"/>
              <a:t/>
            </a:r>
            <a:br>
              <a:rPr lang="en-US" dirty="0"/>
            </a:br>
            <a:r>
              <a:rPr lang="en-US" dirty="0"/>
              <a:t/>
            </a:r>
            <a:br>
              <a:rPr lang="en-US" dirty="0"/>
            </a:br>
            <a:r>
              <a:rPr lang="en-US"/>
              <a:t>Body text</a:t>
            </a:r>
            <a:endParaRPr lang="en-US" dirty="0"/>
          </a:p>
        </p:txBody>
      </p:sp>
      <p:sp>
        <p:nvSpPr>
          <p:cNvPr id="13" name="Text Placeholder 2">
            <a:extLst>
              <a:ext uri="{FF2B5EF4-FFF2-40B4-BE49-F238E27FC236}">
                <a16:creationId xmlns="" xmlns:a16="http://schemas.microsoft.com/office/drawing/2014/main"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 xmlns:a16="http://schemas.microsoft.com/office/drawing/2014/main"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 xmlns:a16="http://schemas.microsoft.com/office/drawing/2014/main"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 xmlns:a16="http://schemas.microsoft.com/office/drawing/2014/main"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 xmlns:a16="http://schemas.microsoft.com/office/drawing/2014/main"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34" name="Title 1">
            <a:extLst>
              <a:ext uri="{FF2B5EF4-FFF2-40B4-BE49-F238E27FC236}">
                <a16:creationId xmlns="" xmlns:a16="http://schemas.microsoft.com/office/drawing/2014/main"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 xmlns:a16="http://schemas.microsoft.com/office/drawing/2014/main"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 xmlns:a16="http://schemas.microsoft.com/office/drawing/2014/main"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 xmlns:a16="http://schemas.microsoft.com/office/drawing/2014/main"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 xmlns:a16="http://schemas.microsoft.com/office/drawing/2014/main"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png"/><Relationship Id="rId5" Type="http://schemas.openxmlformats.org/officeDocument/2006/relationships/slideLayout" Target="../slideLayouts/slideLayout10.xml"/><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DC850A13-8E99-49E2-9165-C76685B082C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E3ED99F8-E22C-4D15-85F7-8D466F90469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https://xkcd.com/882/" TargetMode="Externa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DD35A2-212B-4253-8D50-FD1945F2BFB6}"/>
              </a:ext>
            </a:extLst>
          </p:cNvPr>
          <p:cNvSpPr>
            <a:spLocks noGrp="1"/>
          </p:cNvSpPr>
          <p:nvPr>
            <p:ph type="ctrTitle"/>
          </p:nvPr>
        </p:nvSpPr>
        <p:spPr>
          <a:xfrm>
            <a:off x="515861" y="2930402"/>
            <a:ext cx="7920773" cy="997196"/>
          </a:xfrm>
        </p:spPr>
        <p:txBody>
          <a:bodyPr/>
          <a:lstStyle/>
          <a:p>
            <a:r>
              <a:rPr lang="en-GB" dirty="0" smtClean="0"/>
              <a:t>Quantitative methods for scholarship projects</a:t>
            </a:r>
            <a:endParaRPr lang="en-GB" dirty="0"/>
          </a:p>
        </p:txBody>
      </p:sp>
      <p:sp>
        <p:nvSpPr>
          <p:cNvPr id="3" name="Subtitle 2">
            <a:extLst>
              <a:ext uri="{FF2B5EF4-FFF2-40B4-BE49-F238E27FC236}">
                <a16:creationId xmlns="" xmlns:a16="http://schemas.microsoft.com/office/drawing/2014/main" id="{0BD11A33-AC46-4B11-BB79-1093594918F3}"/>
              </a:ext>
            </a:extLst>
          </p:cNvPr>
          <p:cNvSpPr>
            <a:spLocks noGrp="1"/>
          </p:cNvSpPr>
          <p:nvPr>
            <p:ph type="subTitle" idx="1"/>
          </p:nvPr>
        </p:nvSpPr>
        <p:spPr>
          <a:xfrm>
            <a:off x="515861" y="3937393"/>
            <a:ext cx="7920774" cy="626838"/>
          </a:xfrm>
        </p:spPr>
        <p:txBody>
          <a:bodyPr/>
          <a:lstStyle/>
          <a:p>
            <a:endParaRPr lang="en-GB" dirty="0" smtClean="0"/>
          </a:p>
          <a:p>
            <a:r>
              <a:rPr lang="en-GB" dirty="0" smtClean="0"/>
              <a:t>Karen Vines</a:t>
            </a:r>
            <a:endParaRPr lang="en-GB" dirty="0"/>
          </a:p>
        </p:txBody>
      </p:sp>
    </p:spTree>
    <p:extLst>
      <p:ext uri="{BB962C8B-B14F-4D97-AF65-F5344CB8AC3E}">
        <p14:creationId xmlns:p14="http://schemas.microsoft.com/office/powerpoint/2010/main" val="2656156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Picture Placeholder 2"/>
          <p:cNvSpPr>
            <a:spLocks noGrp="1"/>
          </p:cNvSpPr>
          <p:nvPr>
            <p:ph type="pic" sz="quarter" idx="14"/>
          </p:nvPr>
        </p:nvSpPr>
        <p:spPr/>
      </p:sp>
      <p:sp>
        <p:nvSpPr>
          <p:cNvPr id="4" name="Text Placeholder 3"/>
          <p:cNvSpPr>
            <a:spLocks noGrp="1"/>
          </p:cNvSpPr>
          <p:nvPr>
            <p:ph type="body" sz="quarter" idx="15"/>
          </p:nvPr>
        </p:nvSpPr>
        <p:spPr/>
        <p:txBody>
          <a:bodyPr/>
          <a:lstStyle/>
          <a:p>
            <a:r>
              <a:rPr lang="en-GB" sz="1800" dirty="0" smtClean="0"/>
              <a:t>From this plot…</a:t>
            </a:r>
          </a:p>
          <a:p>
            <a:pPr marL="171450" indent="-171450">
              <a:buFont typeface="Arial" panose="020B0604020202020204" pitchFamily="34" charset="0"/>
              <a:buChar char="•"/>
            </a:pPr>
            <a:r>
              <a:rPr lang="en-GB" sz="1800" dirty="0" smtClean="0"/>
              <a:t>Can see the scores on both modules more clearly.</a:t>
            </a:r>
          </a:p>
          <a:p>
            <a:pPr marL="171450" indent="-171450">
              <a:buFont typeface="Arial" panose="020B0604020202020204" pitchFamily="34" charset="0"/>
              <a:buChar char="•"/>
            </a:pPr>
            <a:r>
              <a:rPr lang="en-GB" sz="1800" dirty="0" smtClean="0"/>
              <a:t>Generally the students who did better on the previous module did better on this module too. (positive relationship)</a:t>
            </a:r>
          </a:p>
          <a:p>
            <a:pPr marL="171450" indent="-171450">
              <a:buFont typeface="Arial" panose="020B0604020202020204" pitchFamily="34" charset="0"/>
              <a:buChar char="•"/>
            </a:pPr>
            <a:r>
              <a:rPr lang="en-GB" sz="1800" dirty="0" smtClean="0"/>
              <a:t>Relationship looks linear. </a:t>
            </a:r>
            <a:endParaRPr lang="en-GB" sz="1800" dirty="0"/>
          </a:p>
          <a:p>
            <a:pPr marL="171450" indent="-171450">
              <a:buFont typeface="Arial" panose="020B0604020202020204" pitchFamily="34" charset="0"/>
              <a:buChar char="•"/>
            </a:pPr>
            <a:r>
              <a:rPr lang="en-GB" sz="1800" dirty="0" smtClean="0"/>
              <a:t>If there are outliers, they are not really outlying outliers.</a:t>
            </a:r>
          </a:p>
          <a:p>
            <a:pPr marL="171450" indent="-171450">
              <a:buFont typeface="Arial" panose="020B0604020202020204" pitchFamily="34" charset="0"/>
              <a:buChar char="•"/>
            </a:pPr>
            <a:endParaRPr lang="en-GB" sz="1800" dirty="0"/>
          </a:p>
        </p:txBody>
      </p:sp>
      <p:sp>
        <p:nvSpPr>
          <p:cNvPr id="5" name="Title 4"/>
          <p:cNvSpPr>
            <a:spLocks noGrp="1"/>
          </p:cNvSpPr>
          <p:nvPr>
            <p:ph type="ctrTitle"/>
          </p:nvPr>
        </p:nvSpPr>
        <p:spPr>
          <a:xfrm>
            <a:off x="431999" y="544317"/>
            <a:ext cx="7422043" cy="517040"/>
          </a:xfrm>
        </p:spPr>
        <p:txBody>
          <a:bodyPr/>
          <a:lstStyle/>
          <a:p>
            <a:r>
              <a:rPr lang="en-GB" sz="2400" dirty="0" smtClean="0"/>
              <a:t>A scatterplot</a:t>
            </a:r>
            <a:endParaRPr lang="en-GB" sz="2400" dirty="0"/>
          </a:p>
        </p:txBody>
      </p:sp>
      <p:graphicFrame>
        <p:nvGraphicFramePr>
          <p:cNvPr id="9" name="Chart 8"/>
          <p:cNvGraphicFramePr/>
          <p:nvPr>
            <p:extLst>
              <p:ext uri="{D42A27DB-BD31-4B8C-83A1-F6EECF244321}">
                <p14:modId xmlns:p14="http://schemas.microsoft.com/office/powerpoint/2010/main" val="1830491300"/>
              </p:ext>
            </p:extLst>
          </p:nvPr>
        </p:nvGraphicFramePr>
        <p:xfrm>
          <a:off x="4434840" y="1150619"/>
          <a:ext cx="4217254" cy="49176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89250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dirty="0"/>
          </a:p>
        </p:txBody>
      </p:sp>
      <p:sp>
        <p:nvSpPr>
          <p:cNvPr id="3" name="Title 2"/>
          <p:cNvSpPr>
            <a:spLocks noGrp="1"/>
          </p:cNvSpPr>
          <p:nvPr>
            <p:ph type="ctrTitle"/>
          </p:nvPr>
        </p:nvSpPr>
        <p:spPr>
          <a:xfrm>
            <a:off x="431999" y="544317"/>
            <a:ext cx="7389387" cy="468053"/>
          </a:xfrm>
        </p:spPr>
        <p:txBody>
          <a:bodyPr/>
          <a:lstStyle/>
          <a:p>
            <a:r>
              <a:rPr lang="en-GB" sz="2400" dirty="0" smtClean="0"/>
              <a:t>Numerical summaries - 1</a:t>
            </a:r>
            <a:endParaRPr lang="en-GB" sz="2400" dirty="0"/>
          </a:p>
        </p:txBody>
      </p:sp>
      <p:sp>
        <p:nvSpPr>
          <p:cNvPr id="4" name="Content Placeholder 3"/>
          <p:cNvSpPr>
            <a:spLocks noGrp="1"/>
          </p:cNvSpPr>
          <p:nvPr>
            <p:ph idx="1"/>
          </p:nvPr>
        </p:nvSpPr>
        <p:spPr/>
        <p:txBody>
          <a:bodyPr/>
          <a:lstStyle/>
          <a:p>
            <a:r>
              <a:rPr lang="en-GB" sz="1800" dirty="0" smtClean="0"/>
              <a:t>Summarising data with a  few numbers</a:t>
            </a:r>
          </a:p>
          <a:p>
            <a:endParaRPr lang="en-GB" sz="1800" dirty="0"/>
          </a:p>
          <a:p>
            <a:pPr marL="228600" indent="-228600">
              <a:buFont typeface="Arial" panose="020B0604020202020204" pitchFamily="34" charset="0"/>
              <a:buChar char="•"/>
            </a:pPr>
            <a:r>
              <a:rPr lang="en-GB" sz="1800" dirty="0" smtClean="0"/>
              <a:t>Location</a:t>
            </a:r>
            <a:r>
              <a:rPr lang="en-GB" sz="1800" dirty="0"/>
              <a:t/>
            </a:r>
            <a:br>
              <a:rPr lang="en-GB" sz="1800" dirty="0"/>
            </a:br>
            <a:r>
              <a:rPr lang="en-GB" sz="1800" dirty="0" smtClean="0"/>
              <a:t>Typical or average value</a:t>
            </a:r>
          </a:p>
          <a:p>
            <a:pPr marL="685789" lvl="1" indent="-228600">
              <a:buAutoNum type="arabicPeriod"/>
            </a:pPr>
            <a:r>
              <a:rPr lang="en-GB" sz="1800" dirty="0" smtClean="0"/>
              <a:t>Mean</a:t>
            </a:r>
          </a:p>
          <a:p>
            <a:pPr marL="1142977" lvl="2" indent="-228600">
              <a:buFont typeface="Arial" panose="020B0604020202020204" pitchFamily="34" charset="0"/>
              <a:buChar char="•"/>
            </a:pPr>
            <a:r>
              <a:rPr lang="en-GB" sz="1800" dirty="0" smtClean="0"/>
              <a:t>sum / (number of numbers)</a:t>
            </a:r>
          </a:p>
          <a:p>
            <a:pPr marL="1142977" lvl="2" indent="-228600">
              <a:buFont typeface="Arial" panose="020B0604020202020204" pitchFamily="34" charset="0"/>
              <a:buChar char="•"/>
            </a:pPr>
            <a:r>
              <a:rPr lang="en-GB" sz="1800" dirty="0" smtClean="0"/>
              <a:t>Nice mathematical properties</a:t>
            </a:r>
          </a:p>
          <a:p>
            <a:pPr marL="1142977" lvl="2" indent="-228600">
              <a:buFont typeface="Arial" panose="020B0604020202020204" pitchFamily="34" charset="0"/>
              <a:buChar char="•"/>
            </a:pPr>
            <a:r>
              <a:rPr lang="en-GB" sz="1800" dirty="0" smtClean="0"/>
              <a:t>Best when distribution is symmetric</a:t>
            </a:r>
          </a:p>
          <a:p>
            <a:pPr marL="1142977" lvl="2" indent="-228600">
              <a:buFont typeface="Arial" panose="020B0604020202020204" pitchFamily="34" charset="0"/>
              <a:buChar char="•"/>
            </a:pPr>
            <a:r>
              <a:rPr lang="en-GB" sz="1800" dirty="0" smtClean="0"/>
              <a:t>Not interpretable with categorical data</a:t>
            </a:r>
          </a:p>
          <a:p>
            <a:pPr marL="1142977" lvl="2" indent="-228600">
              <a:buFont typeface="Arial" panose="020B0604020202020204" pitchFamily="34" charset="0"/>
              <a:buChar char="•"/>
            </a:pPr>
            <a:r>
              <a:rPr lang="en-GB" sz="1800" dirty="0" smtClean="0"/>
              <a:t>Can be misleading if data has outliers.</a:t>
            </a:r>
          </a:p>
          <a:p>
            <a:pPr marL="685789" lvl="1" indent="-228600">
              <a:buFont typeface="+mj-lt"/>
              <a:buAutoNum type="arabicPeriod"/>
            </a:pPr>
            <a:r>
              <a:rPr lang="en-GB" sz="1800" dirty="0" smtClean="0"/>
              <a:t>Median</a:t>
            </a:r>
          </a:p>
          <a:p>
            <a:pPr marL="1142977" lvl="2" indent="-228600">
              <a:buFont typeface="Arial" panose="020B0604020202020204" pitchFamily="34" charset="0"/>
              <a:buChar char="•"/>
            </a:pPr>
            <a:r>
              <a:rPr lang="en-GB" sz="1800" dirty="0" smtClean="0"/>
              <a:t>Middle value, if numbers are put in order</a:t>
            </a:r>
          </a:p>
          <a:p>
            <a:pPr marL="1142977" lvl="2" indent="-228600">
              <a:buFont typeface="Arial" panose="020B0604020202020204" pitchFamily="34" charset="0"/>
              <a:buChar char="•"/>
            </a:pPr>
            <a:r>
              <a:rPr lang="en-GB" sz="1800" dirty="0" smtClean="0"/>
              <a:t>Is robust. (That is skewness and/or outliers less of a problem)</a:t>
            </a:r>
          </a:p>
          <a:p>
            <a:pPr marL="1142977" lvl="2" indent="-228600">
              <a:buFont typeface="Arial" panose="020B0604020202020204" pitchFamily="34" charset="0"/>
              <a:buChar char="•"/>
            </a:pPr>
            <a:r>
              <a:rPr lang="en-GB" sz="1800" dirty="0" smtClean="0"/>
              <a:t>Interpretable with ordinal data</a:t>
            </a:r>
          </a:p>
          <a:p>
            <a:pPr marL="1142977" lvl="2" indent="-228600">
              <a:buFont typeface="Arial" panose="020B0604020202020204" pitchFamily="34" charset="0"/>
              <a:buChar char="•"/>
            </a:pPr>
            <a:r>
              <a:rPr lang="en-GB" sz="1800" dirty="0" smtClean="0"/>
              <a:t>Not used as much in hypothesis testing and estimation</a:t>
            </a:r>
          </a:p>
        </p:txBody>
      </p:sp>
    </p:spTree>
    <p:extLst>
      <p:ext uri="{BB962C8B-B14F-4D97-AF65-F5344CB8AC3E}">
        <p14:creationId xmlns:p14="http://schemas.microsoft.com/office/powerpoint/2010/main" val="2269744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dirty="0"/>
          </a:p>
        </p:txBody>
      </p:sp>
      <p:sp>
        <p:nvSpPr>
          <p:cNvPr id="3" name="Title 2"/>
          <p:cNvSpPr>
            <a:spLocks noGrp="1"/>
          </p:cNvSpPr>
          <p:nvPr>
            <p:ph type="ctrTitle"/>
          </p:nvPr>
        </p:nvSpPr>
        <p:spPr>
          <a:xfrm>
            <a:off x="431999" y="544317"/>
            <a:ext cx="7373058" cy="451725"/>
          </a:xfrm>
        </p:spPr>
        <p:txBody>
          <a:bodyPr/>
          <a:lstStyle/>
          <a:p>
            <a:r>
              <a:rPr lang="en-GB" sz="2400" dirty="0" smtClean="0"/>
              <a:t>Numerical summaries - 2</a:t>
            </a:r>
            <a:endParaRPr lang="en-GB" sz="2400" dirty="0"/>
          </a:p>
        </p:txBody>
      </p:sp>
      <p:sp>
        <p:nvSpPr>
          <p:cNvPr id="4" name="Content Placeholder 3"/>
          <p:cNvSpPr>
            <a:spLocks noGrp="1"/>
          </p:cNvSpPr>
          <p:nvPr>
            <p:ph idx="1"/>
          </p:nvPr>
        </p:nvSpPr>
        <p:spPr/>
        <p:txBody>
          <a:bodyPr/>
          <a:lstStyle/>
          <a:p>
            <a:r>
              <a:rPr lang="en-GB" sz="1800" dirty="0" smtClean="0"/>
              <a:t>Spread</a:t>
            </a:r>
            <a:r>
              <a:rPr lang="en-GB" sz="1800" dirty="0"/>
              <a:t/>
            </a:r>
            <a:br>
              <a:rPr lang="en-GB" sz="1800" dirty="0"/>
            </a:br>
            <a:r>
              <a:rPr lang="en-GB" sz="1800" dirty="0" smtClean="0"/>
              <a:t>How much variation is there?</a:t>
            </a:r>
          </a:p>
          <a:p>
            <a:pPr marL="685789" lvl="1" indent="-228600">
              <a:buAutoNum type="arabicPeriod"/>
            </a:pPr>
            <a:r>
              <a:rPr lang="en-GB" sz="1800" dirty="0" smtClean="0"/>
              <a:t>Standard deviation</a:t>
            </a:r>
          </a:p>
          <a:p>
            <a:pPr marL="1142977" lvl="2" indent="-228600">
              <a:buFont typeface="Arial" panose="020B0604020202020204" pitchFamily="34" charset="0"/>
              <a:buChar char="•"/>
            </a:pPr>
            <a:r>
              <a:rPr lang="en-GB" sz="1800" dirty="0" smtClean="0"/>
              <a:t>Mean of the squared deviations around the mean</a:t>
            </a:r>
          </a:p>
          <a:p>
            <a:pPr marL="1142977" lvl="2" indent="-228600">
              <a:buFont typeface="Arial" panose="020B0604020202020204" pitchFamily="34" charset="0"/>
              <a:buChar char="•"/>
            </a:pPr>
            <a:r>
              <a:rPr lang="en-GB" sz="1800" dirty="0" smtClean="0"/>
              <a:t>If data are normally distributed, roughly 68% within 1 standard deviation and 95% with 2 standard deviations</a:t>
            </a:r>
          </a:p>
          <a:p>
            <a:pPr marL="1142977" lvl="2" indent="-228600">
              <a:buFont typeface="Arial" panose="020B0604020202020204" pitchFamily="34" charset="0"/>
              <a:buChar char="•"/>
            </a:pPr>
            <a:r>
              <a:rPr lang="en-GB" sz="1800" dirty="0" smtClean="0"/>
              <a:t>Best when distribution is symmetric</a:t>
            </a:r>
          </a:p>
          <a:p>
            <a:pPr marL="1142977" lvl="2" indent="-228600">
              <a:buFont typeface="Arial" panose="020B0604020202020204" pitchFamily="34" charset="0"/>
              <a:buChar char="•"/>
            </a:pPr>
            <a:r>
              <a:rPr lang="en-GB" sz="1800" dirty="0" smtClean="0"/>
              <a:t>Can be misleading if data has outliers.</a:t>
            </a:r>
          </a:p>
          <a:p>
            <a:pPr marL="685789" lvl="1" indent="-228600">
              <a:buFont typeface="+mj-lt"/>
              <a:buAutoNum type="arabicPeriod"/>
            </a:pPr>
            <a:r>
              <a:rPr lang="en-GB" sz="1800" dirty="0" smtClean="0"/>
              <a:t>Interquartile range (IQR)</a:t>
            </a:r>
          </a:p>
          <a:p>
            <a:pPr marL="1142977" lvl="2" indent="-228600">
              <a:buFont typeface="Arial" panose="020B0604020202020204" pitchFamily="34" charset="0"/>
              <a:buChar char="•"/>
            </a:pPr>
            <a:r>
              <a:rPr lang="en-GB" sz="1800" dirty="0" smtClean="0"/>
              <a:t>Distance covering the middle 50% of the data.</a:t>
            </a:r>
          </a:p>
          <a:p>
            <a:pPr marL="1142977" lvl="2" indent="-228600">
              <a:buFont typeface="Arial" panose="020B0604020202020204" pitchFamily="34" charset="0"/>
              <a:buChar char="•"/>
            </a:pPr>
            <a:r>
              <a:rPr lang="en-GB" sz="1800" dirty="0" smtClean="0"/>
              <a:t>Is robust. (That is skewness and/or outliers less of a problem)</a:t>
            </a:r>
          </a:p>
          <a:p>
            <a:pPr marL="1142977" lvl="2" indent="-22860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smtClean="0"/>
              <a:t>In both cases values go from 0 (no variation) upwards (as variation increases)</a:t>
            </a:r>
          </a:p>
          <a:p>
            <a:pPr marL="285750" indent="-285750">
              <a:buFont typeface="Arial" panose="020B0604020202020204" pitchFamily="34" charset="0"/>
              <a:buChar char="•"/>
            </a:pPr>
            <a:r>
              <a:rPr lang="en-GB" sz="1800" dirty="0" smtClean="0"/>
              <a:t>Location and spread measures are linked</a:t>
            </a:r>
          </a:p>
          <a:p>
            <a:pPr marL="628639" lvl="1" indent="-171450">
              <a:buFont typeface="Arial" panose="020B0604020202020204" pitchFamily="34" charset="0"/>
              <a:buChar char="•"/>
            </a:pPr>
            <a:r>
              <a:rPr lang="en-GB" sz="1800" dirty="0" smtClean="0"/>
              <a:t>Mean and standard deviation</a:t>
            </a:r>
          </a:p>
          <a:p>
            <a:pPr marL="628639" lvl="1" indent="-171450">
              <a:buFont typeface="Arial" panose="020B0604020202020204" pitchFamily="34" charset="0"/>
              <a:buChar char="•"/>
            </a:pPr>
            <a:r>
              <a:rPr lang="en-GB" sz="1800" dirty="0" smtClean="0"/>
              <a:t>Median and interquartile range</a:t>
            </a:r>
          </a:p>
        </p:txBody>
      </p:sp>
    </p:spTree>
    <p:extLst>
      <p:ext uri="{BB962C8B-B14F-4D97-AF65-F5344CB8AC3E}">
        <p14:creationId xmlns:p14="http://schemas.microsoft.com/office/powerpoint/2010/main" val="3703653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a:xfrm>
            <a:off x="431999" y="544317"/>
            <a:ext cx="7422043" cy="435397"/>
          </a:xfrm>
        </p:spPr>
        <p:txBody>
          <a:bodyPr/>
          <a:lstStyle/>
          <a:p>
            <a:r>
              <a:rPr lang="en-GB" sz="2400" dirty="0" smtClean="0"/>
              <a:t>Hypothesis testing</a:t>
            </a:r>
            <a:endParaRPr lang="en-GB" sz="2400" dirty="0"/>
          </a:p>
        </p:txBody>
      </p:sp>
      <p:sp>
        <p:nvSpPr>
          <p:cNvPr id="4" name="Content Placeholder 3"/>
          <p:cNvSpPr>
            <a:spLocks noGrp="1"/>
          </p:cNvSpPr>
          <p:nvPr>
            <p:ph idx="1"/>
          </p:nvPr>
        </p:nvSpPr>
        <p:spPr/>
        <p:txBody>
          <a:bodyPr/>
          <a:lstStyle/>
          <a:p>
            <a:r>
              <a:rPr lang="en-GB" sz="1800" dirty="0" smtClean="0"/>
              <a:t>Is a hypothesis plausible in the light of the data?</a:t>
            </a:r>
          </a:p>
          <a:p>
            <a:r>
              <a:rPr lang="en-GB" sz="1800" dirty="0" smtClean="0"/>
              <a:t>Basic scheme</a:t>
            </a:r>
          </a:p>
          <a:p>
            <a:pPr marL="228600" indent="-228600">
              <a:buFont typeface="+mj-lt"/>
              <a:buAutoNum type="arabicPeriod"/>
            </a:pPr>
            <a:r>
              <a:rPr lang="en-GB" sz="1800" dirty="0" smtClean="0"/>
              <a:t>Set up null hypothesis (H</a:t>
            </a:r>
            <a:r>
              <a:rPr lang="en-GB" sz="1800" baseline="-25000" dirty="0" smtClean="0"/>
              <a:t>0</a:t>
            </a:r>
            <a:r>
              <a:rPr lang="en-GB" sz="1800" dirty="0" smtClean="0"/>
              <a:t>)</a:t>
            </a:r>
          </a:p>
          <a:p>
            <a:pPr lvl="1"/>
            <a:r>
              <a:rPr lang="en-GB" sz="1800" dirty="0" smtClean="0"/>
              <a:t>e.g. Studying the L1 module does NOT make any difference to performance on the L2 module (as shown by the OES score)</a:t>
            </a:r>
          </a:p>
          <a:p>
            <a:pPr marL="228600" indent="-228600">
              <a:buFont typeface="+mj-lt"/>
              <a:buAutoNum type="arabicPeriod"/>
            </a:pPr>
            <a:r>
              <a:rPr lang="en-GB" sz="1800" dirty="0" smtClean="0"/>
              <a:t>Set up the alternative (H</a:t>
            </a:r>
            <a:r>
              <a:rPr lang="en-GB" sz="1800" baseline="-25000" dirty="0" smtClean="0"/>
              <a:t>1</a:t>
            </a:r>
            <a:r>
              <a:rPr lang="en-GB" sz="1800" dirty="0" smtClean="0"/>
              <a:t>)</a:t>
            </a:r>
          </a:p>
          <a:p>
            <a:pPr lvl="1"/>
            <a:r>
              <a:rPr lang="en-GB" sz="1800" dirty="0" smtClean="0"/>
              <a:t>e.g. Studying the L1 module does make a difference to performance on the L2 module.</a:t>
            </a:r>
          </a:p>
          <a:p>
            <a:pPr marL="228600" indent="-228600">
              <a:buFont typeface="+mj-lt"/>
              <a:buAutoNum type="arabicPeriod"/>
            </a:pPr>
            <a:r>
              <a:rPr lang="en-GB" sz="1800" dirty="0" smtClean="0"/>
              <a:t>Look to see how unusual the data looks </a:t>
            </a:r>
            <a:r>
              <a:rPr lang="en-GB" sz="1800" i="1" dirty="0" smtClean="0"/>
              <a:t>when it is assumed that the null hypothesis is true.</a:t>
            </a:r>
          </a:p>
          <a:p>
            <a:endParaRPr lang="en-GB" sz="1800" dirty="0" smtClean="0"/>
          </a:p>
          <a:p>
            <a:r>
              <a:rPr lang="en-GB" sz="1800" dirty="0" smtClean="0"/>
              <a:t>Note looking for evidence against the null hypothesis. This is different to evidence that the null hypothesis is true</a:t>
            </a:r>
            <a:r>
              <a:rPr lang="en-GB" dirty="0" smtClean="0"/>
              <a:t>. </a:t>
            </a:r>
            <a:endParaRPr lang="en-GB" dirty="0"/>
          </a:p>
        </p:txBody>
      </p:sp>
    </p:spTree>
    <p:extLst>
      <p:ext uri="{BB962C8B-B14F-4D97-AF65-F5344CB8AC3E}">
        <p14:creationId xmlns:p14="http://schemas.microsoft.com/office/powerpoint/2010/main" val="3379993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a:xfrm>
            <a:off x="432000" y="544317"/>
            <a:ext cx="7405714" cy="484383"/>
          </a:xfrm>
        </p:spPr>
        <p:txBody>
          <a:bodyPr/>
          <a:lstStyle/>
          <a:p>
            <a:r>
              <a:rPr lang="en-GB" sz="2400" dirty="0" smtClean="0"/>
              <a:t>Example</a:t>
            </a:r>
            <a:endParaRPr lang="en-GB" sz="2400" dirty="0"/>
          </a:p>
        </p:txBody>
      </p:sp>
      <p:sp>
        <p:nvSpPr>
          <p:cNvPr id="4" name="Content Placeholder 3"/>
          <p:cNvSpPr>
            <a:spLocks noGrp="1"/>
          </p:cNvSpPr>
          <p:nvPr>
            <p:ph idx="1"/>
          </p:nvPr>
        </p:nvSpPr>
        <p:spPr/>
        <p:txBody>
          <a:bodyPr/>
          <a:lstStyle/>
          <a:p>
            <a:r>
              <a:rPr lang="en-GB" sz="1800" dirty="0" smtClean="0"/>
              <a:t>OES scores on L2</a:t>
            </a:r>
          </a:p>
          <a:p>
            <a:r>
              <a:rPr lang="en-GB" sz="1800" dirty="0" smtClean="0"/>
              <a:t>If have done the L1 module…</a:t>
            </a:r>
          </a:p>
          <a:p>
            <a:r>
              <a:rPr lang="en-GB" sz="1800" dirty="0"/>
              <a:t>	</a:t>
            </a:r>
            <a:r>
              <a:rPr lang="en-GB" sz="1800" dirty="0" smtClean="0"/>
              <a:t>Mean: 71.0</a:t>
            </a:r>
          </a:p>
          <a:p>
            <a:r>
              <a:rPr lang="en-GB" sz="1800" dirty="0"/>
              <a:t>	</a:t>
            </a:r>
            <a:r>
              <a:rPr lang="en-GB" sz="1800" dirty="0" smtClean="0"/>
              <a:t>Standard deviation: 10.6</a:t>
            </a:r>
          </a:p>
          <a:p>
            <a:r>
              <a:rPr lang="en-GB" sz="1800" dirty="0" smtClean="0"/>
              <a:t>If not done the L1 module…</a:t>
            </a:r>
          </a:p>
          <a:p>
            <a:r>
              <a:rPr lang="en-GB" sz="1800" dirty="0"/>
              <a:t>	</a:t>
            </a:r>
            <a:r>
              <a:rPr lang="en-GB" sz="1800" dirty="0" smtClean="0"/>
              <a:t>Mean: 67.4</a:t>
            </a:r>
          </a:p>
          <a:p>
            <a:r>
              <a:rPr lang="en-GB" sz="1800" dirty="0"/>
              <a:t>	</a:t>
            </a:r>
            <a:r>
              <a:rPr lang="en-GB" sz="1800" dirty="0" smtClean="0"/>
              <a:t>Standard deviation: 9.8</a:t>
            </a:r>
          </a:p>
          <a:p>
            <a:endParaRPr lang="en-GB" sz="1800" dirty="0"/>
          </a:p>
          <a:p>
            <a:r>
              <a:rPr lang="en-GB" sz="1800" dirty="0" smtClean="0"/>
              <a:t>Evidence summarised by a test statistic</a:t>
            </a:r>
          </a:p>
          <a:p>
            <a:r>
              <a:rPr lang="en-GB" sz="1800" dirty="0"/>
              <a:t>	</a:t>
            </a:r>
            <a:r>
              <a:rPr lang="en-GB" sz="1800" i="1" dirty="0" smtClean="0"/>
              <a:t>t</a:t>
            </a:r>
            <a:r>
              <a:rPr lang="en-GB" sz="1800" dirty="0" smtClean="0"/>
              <a:t> = -3.871</a:t>
            </a:r>
          </a:p>
          <a:p>
            <a:endParaRPr lang="en-GB" sz="1800" dirty="0"/>
          </a:p>
          <a:p>
            <a:r>
              <a:rPr lang="en-GB" sz="1800" dirty="0" smtClean="0"/>
              <a:t>Compared with distribution of value expect to see when null hypothesis is true…</a:t>
            </a:r>
            <a:endParaRPr lang="en-GB" sz="1800" dirty="0"/>
          </a:p>
        </p:txBody>
      </p:sp>
    </p:spTree>
    <p:extLst>
      <p:ext uri="{BB962C8B-B14F-4D97-AF65-F5344CB8AC3E}">
        <p14:creationId xmlns:p14="http://schemas.microsoft.com/office/powerpoint/2010/main" val="2222298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dirty="0"/>
          </a:p>
        </p:txBody>
      </p:sp>
      <p:sp>
        <p:nvSpPr>
          <p:cNvPr id="3" name="Title 2"/>
          <p:cNvSpPr>
            <a:spLocks noGrp="1"/>
          </p:cNvSpPr>
          <p:nvPr>
            <p:ph type="ctrTitle"/>
          </p:nvPr>
        </p:nvSpPr>
        <p:spPr>
          <a:xfrm>
            <a:off x="408214" y="604157"/>
            <a:ext cx="1273629" cy="146958"/>
          </a:xfrm>
        </p:spPr>
        <p:txBody>
          <a:bodyPr/>
          <a:lstStyle/>
          <a:p>
            <a:endParaRPr lang="en-GB"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61973" y="1471092"/>
            <a:ext cx="7316867" cy="4573042"/>
          </a:xfrm>
        </p:spPr>
      </p:pic>
    </p:spTree>
    <p:extLst>
      <p:ext uri="{BB962C8B-B14F-4D97-AF65-F5344CB8AC3E}">
        <p14:creationId xmlns:p14="http://schemas.microsoft.com/office/powerpoint/2010/main" val="1100246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p:txBody>
          <a:bodyPr/>
          <a:lstStyle/>
          <a:p>
            <a:endParaRPr lang="en-GB"/>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61973" y="1471092"/>
            <a:ext cx="7316867" cy="4573042"/>
          </a:xfrm>
        </p:spPr>
      </p:pic>
    </p:spTree>
    <p:extLst>
      <p:ext uri="{BB962C8B-B14F-4D97-AF65-F5344CB8AC3E}">
        <p14:creationId xmlns:p14="http://schemas.microsoft.com/office/powerpoint/2010/main" val="2219791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p:txBody>
          <a:bodyPr/>
          <a:lstStyle/>
          <a:p>
            <a:endParaRPr lang="en-GB"/>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61973" y="1471092"/>
            <a:ext cx="7316867" cy="4573042"/>
          </a:xfrm>
        </p:spPr>
      </p:pic>
      <p:sp>
        <p:nvSpPr>
          <p:cNvPr id="4" name="TextBox 3"/>
          <p:cNvSpPr txBox="1"/>
          <p:nvPr/>
        </p:nvSpPr>
        <p:spPr>
          <a:xfrm flipH="1">
            <a:off x="1187355" y="3875963"/>
            <a:ext cx="1173708" cy="646331"/>
          </a:xfrm>
          <a:prstGeom prst="rect">
            <a:avLst/>
          </a:prstGeom>
          <a:noFill/>
        </p:spPr>
        <p:txBody>
          <a:bodyPr wrap="square" rtlCol="0">
            <a:spAutoFit/>
          </a:bodyPr>
          <a:lstStyle/>
          <a:p>
            <a:r>
              <a:rPr lang="en-GB" dirty="0" smtClean="0"/>
              <a:t>p </a:t>
            </a:r>
            <a:r>
              <a:rPr lang="en-GB" dirty="0" err="1" smtClean="0"/>
              <a:t>approx</a:t>
            </a:r>
            <a:r>
              <a:rPr lang="en-GB" dirty="0" smtClean="0"/>
              <a:t> 0.00006</a:t>
            </a:r>
            <a:endParaRPr lang="en-GB" dirty="0"/>
          </a:p>
        </p:txBody>
      </p:sp>
      <p:sp>
        <p:nvSpPr>
          <p:cNvPr id="9" name="TextBox 8"/>
          <p:cNvSpPr txBox="1"/>
          <p:nvPr/>
        </p:nvSpPr>
        <p:spPr>
          <a:xfrm flipH="1">
            <a:off x="7330514" y="3875962"/>
            <a:ext cx="1173708" cy="646331"/>
          </a:xfrm>
          <a:prstGeom prst="rect">
            <a:avLst/>
          </a:prstGeom>
          <a:noFill/>
        </p:spPr>
        <p:txBody>
          <a:bodyPr wrap="square" rtlCol="0">
            <a:spAutoFit/>
          </a:bodyPr>
          <a:lstStyle/>
          <a:p>
            <a:r>
              <a:rPr lang="en-GB" dirty="0" smtClean="0"/>
              <a:t>p </a:t>
            </a:r>
            <a:r>
              <a:rPr lang="en-GB" dirty="0" err="1" smtClean="0"/>
              <a:t>approx</a:t>
            </a:r>
            <a:r>
              <a:rPr lang="en-GB" dirty="0" smtClean="0"/>
              <a:t> 0.00006</a:t>
            </a:r>
            <a:endParaRPr lang="en-GB" dirty="0"/>
          </a:p>
        </p:txBody>
      </p:sp>
    </p:spTree>
    <p:extLst>
      <p:ext uri="{BB962C8B-B14F-4D97-AF65-F5344CB8AC3E}">
        <p14:creationId xmlns:p14="http://schemas.microsoft.com/office/powerpoint/2010/main" val="2006075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a:xfrm>
            <a:off x="432000" y="544317"/>
            <a:ext cx="7454700" cy="517040"/>
          </a:xfrm>
        </p:spPr>
        <p:txBody>
          <a:bodyPr/>
          <a:lstStyle/>
          <a:p>
            <a:r>
              <a:rPr lang="en-GB" sz="2400" dirty="0" smtClean="0"/>
              <a:t>General points  about hypothesis testing</a:t>
            </a:r>
            <a:endParaRPr lang="en-GB" sz="2400" dirty="0"/>
          </a:p>
        </p:txBody>
      </p:sp>
      <p:sp>
        <p:nvSpPr>
          <p:cNvPr id="4" name="Content Placeholder 3"/>
          <p:cNvSpPr>
            <a:spLocks noGrp="1"/>
          </p:cNvSpPr>
          <p:nvPr>
            <p:ph idx="1"/>
          </p:nvPr>
        </p:nvSpPr>
        <p:spPr/>
        <p:txBody>
          <a:bodyPr/>
          <a:lstStyle/>
          <a:p>
            <a:r>
              <a:rPr lang="en-GB" sz="1800" dirty="0" smtClean="0"/>
              <a:t>Things to be careful of</a:t>
            </a:r>
          </a:p>
          <a:p>
            <a:pPr marL="171450" indent="-171450">
              <a:buFont typeface="Arial" panose="020B0604020202020204" pitchFamily="34" charset="0"/>
              <a:buChar char="•"/>
            </a:pPr>
            <a:r>
              <a:rPr lang="en-GB" sz="1800" dirty="0" smtClean="0"/>
              <a:t>Just looking for evidence against the null hypothesis.</a:t>
            </a:r>
          </a:p>
          <a:p>
            <a:pPr marL="628639" lvl="1" indent="-171450">
              <a:buFont typeface="Arial" panose="020B0604020202020204" pitchFamily="34" charset="0"/>
              <a:buChar char="•"/>
            </a:pPr>
            <a:r>
              <a:rPr lang="en-GB" sz="1800" dirty="0" smtClean="0"/>
              <a:t>Do NOT find evidence for the null hypothesis. In particular cannot prove the null is true.</a:t>
            </a:r>
          </a:p>
          <a:p>
            <a:pPr marL="171450" indent="-171450">
              <a:buFont typeface="Arial" panose="020B0604020202020204" pitchFamily="34" charset="0"/>
              <a:buChar char="•"/>
            </a:pPr>
            <a:r>
              <a:rPr lang="en-GB" sz="1800" dirty="0" smtClean="0"/>
              <a:t>Difference between STATISTICAL significance and PRACTICAL significance</a:t>
            </a:r>
          </a:p>
          <a:p>
            <a:pPr marL="628639" lvl="1" indent="-171450">
              <a:buFont typeface="Arial" panose="020B0604020202020204" pitchFamily="34" charset="0"/>
              <a:buChar char="•"/>
            </a:pPr>
            <a:r>
              <a:rPr lang="en-GB" sz="1800" dirty="0" smtClean="0"/>
              <a:t>Statistical significance – p-value</a:t>
            </a:r>
          </a:p>
          <a:p>
            <a:pPr marL="628639" lvl="1" indent="-171450">
              <a:buFont typeface="Arial" panose="020B0604020202020204" pitchFamily="34" charset="0"/>
              <a:buChar char="•"/>
            </a:pPr>
            <a:r>
              <a:rPr lang="en-GB" sz="1800" dirty="0" smtClean="0"/>
              <a:t>Practical significance – what impact it actually makes.</a:t>
            </a:r>
          </a:p>
          <a:p>
            <a:pPr marL="171450" indent="-171450">
              <a:buFont typeface="Arial" panose="020B0604020202020204" pitchFamily="34" charset="0"/>
              <a:buChar char="•"/>
            </a:pPr>
            <a:r>
              <a:rPr lang="en-GB" sz="1800" dirty="0" smtClean="0"/>
              <a:t>Even if the null hypothesis is true, there is a chance will still get a statistically significant result.</a:t>
            </a:r>
          </a:p>
          <a:p>
            <a:pPr marL="628639" lvl="1" indent="-171450">
              <a:buFont typeface="Arial" panose="020B0604020202020204" pitchFamily="34" charset="0"/>
              <a:buChar char="•"/>
            </a:pPr>
            <a:r>
              <a:rPr lang="en-GB" sz="1800" dirty="0" smtClean="0"/>
              <a:t>Matters if doing lots of significance testing. Finding at least one statistically significant results quickly gets quite likely.  </a:t>
            </a:r>
          </a:p>
          <a:p>
            <a:pPr marL="628639" lvl="1" indent="-171450">
              <a:buFont typeface="Arial" panose="020B0604020202020204" pitchFamily="34" charset="0"/>
              <a:buChar char="•"/>
            </a:pPr>
            <a:r>
              <a:rPr lang="en-GB" sz="1800" dirty="0" smtClean="0"/>
              <a:t>Easily get point if just looking for ‘something interesting’ in the data. (See </a:t>
            </a:r>
            <a:r>
              <a:rPr lang="en-GB" sz="1800" dirty="0" smtClean="0">
                <a:hlinkClick r:id="rId3"/>
              </a:rPr>
              <a:t>https://xkcd.com/882/</a:t>
            </a:r>
            <a:r>
              <a:rPr lang="en-GB" sz="1800" dirty="0" smtClean="0"/>
              <a:t>)</a:t>
            </a:r>
          </a:p>
          <a:p>
            <a:pPr marL="628639" lvl="1" indent="-171450">
              <a:buFont typeface="Arial" panose="020B0604020202020204" pitchFamily="34" charset="0"/>
              <a:buChar char="•"/>
            </a:pPr>
            <a:r>
              <a:rPr lang="en-GB" sz="1800" dirty="0" smtClean="0"/>
              <a:t>Therefore very important to detail the key hypothesis you want to test before you even collect the data</a:t>
            </a:r>
            <a:r>
              <a:rPr lang="en-GB" dirty="0" smtClean="0"/>
              <a:t>.</a:t>
            </a:r>
          </a:p>
          <a:p>
            <a:pPr marL="628639" lvl="1" indent="-171450">
              <a:buFont typeface="Arial" panose="020B0604020202020204" pitchFamily="34" charset="0"/>
              <a:buChar char="•"/>
            </a:pPr>
            <a:endParaRPr lang="en-GB" dirty="0"/>
          </a:p>
        </p:txBody>
      </p:sp>
    </p:spTree>
    <p:extLst>
      <p:ext uri="{BB962C8B-B14F-4D97-AF65-F5344CB8AC3E}">
        <p14:creationId xmlns:p14="http://schemas.microsoft.com/office/powerpoint/2010/main" val="786424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a:xfrm>
            <a:off x="431999" y="544317"/>
            <a:ext cx="7356729" cy="468054"/>
          </a:xfrm>
        </p:spPr>
        <p:txBody>
          <a:bodyPr/>
          <a:lstStyle/>
          <a:p>
            <a:r>
              <a:rPr lang="en-GB" sz="2400" dirty="0" smtClean="0"/>
              <a:t>Estimation</a:t>
            </a:r>
            <a:endParaRPr lang="en-GB" sz="2400" dirty="0"/>
          </a:p>
        </p:txBody>
      </p:sp>
      <p:sp>
        <p:nvSpPr>
          <p:cNvPr id="4" name="Content Placeholder 3"/>
          <p:cNvSpPr>
            <a:spLocks noGrp="1"/>
          </p:cNvSpPr>
          <p:nvPr>
            <p:ph idx="1"/>
          </p:nvPr>
        </p:nvSpPr>
        <p:spPr/>
        <p:txBody>
          <a:bodyPr/>
          <a:lstStyle/>
          <a:p>
            <a:r>
              <a:rPr lang="en-GB" sz="1800" dirty="0" smtClean="0"/>
              <a:t>Instead of testing </a:t>
            </a:r>
            <a:r>
              <a:rPr lang="en-GB" sz="1800" dirty="0" err="1" smtClean="0"/>
              <a:t>hypthese</a:t>
            </a:r>
            <a:r>
              <a:rPr lang="en-GB" sz="1800" dirty="0" smtClean="0"/>
              <a:t> can look to estimate values, and by </a:t>
            </a:r>
            <a:r>
              <a:rPr lang="en-GB" sz="1800" dirty="0" err="1" smtClean="0"/>
              <a:t>extention</a:t>
            </a:r>
            <a:r>
              <a:rPr lang="en-GB" sz="1800" dirty="0" smtClean="0"/>
              <a:t> fit models to data.</a:t>
            </a:r>
          </a:p>
          <a:p>
            <a:r>
              <a:rPr lang="en-GB" sz="1800" dirty="0" smtClean="0"/>
              <a:t>e.g. estimate the different in the mean score on the L2 module achieve by students who did not study the level 1 module compared with the mean score </a:t>
            </a:r>
            <a:r>
              <a:rPr lang="en-GB" sz="1800" dirty="0" err="1" smtClean="0"/>
              <a:t>acheived</a:t>
            </a:r>
            <a:r>
              <a:rPr lang="en-GB" sz="1800" dirty="0" smtClean="0"/>
              <a:t> by those who did.</a:t>
            </a:r>
          </a:p>
          <a:p>
            <a:endParaRPr lang="en-GB" sz="1800" dirty="0"/>
          </a:p>
          <a:p>
            <a:r>
              <a:rPr lang="en-GB" sz="1800" dirty="0" smtClean="0"/>
              <a:t>Note an estimate by itself is rarely helpful</a:t>
            </a:r>
          </a:p>
          <a:p>
            <a:r>
              <a:rPr lang="en-GB" sz="1800" dirty="0" smtClean="0"/>
              <a:t>e.g. saying the estimate is -3.6 is not that helpful</a:t>
            </a:r>
          </a:p>
          <a:p>
            <a:endParaRPr lang="en-GB" sz="1800" dirty="0"/>
          </a:p>
          <a:p>
            <a:r>
              <a:rPr lang="en-GB" sz="1800" dirty="0" smtClean="0"/>
              <a:t>Also need estimate of spread – often done by a confidence interval</a:t>
            </a:r>
          </a:p>
          <a:p>
            <a:r>
              <a:rPr lang="en-GB" sz="1800" dirty="0" err="1" smtClean="0"/>
              <a:t>e.g</a:t>
            </a:r>
            <a:r>
              <a:rPr lang="en-GB" sz="1800" dirty="0" smtClean="0"/>
              <a:t> 95% confidence interval for difference in means is (-5.4, -1.8)</a:t>
            </a:r>
          </a:p>
          <a:p>
            <a:endParaRPr lang="en-GB" sz="1800" dirty="0"/>
          </a:p>
          <a:p>
            <a:endParaRPr lang="en-GB" dirty="0"/>
          </a:p>
        </p:txBody>
      </p:sp>
    </p:spTree>
    <p:extLst>
      <p:ext uri="{BB962C8B-B14F-4D97-AF65-F5344CB8AC3E}">
        <p14:creationId xmlns:p14="http://schemas.microsoft.com/office/powerpoint/2010/main" val="2063480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dirty="0"/>
          </a:p>
        </p:txBody>
      </p:sp>
      <p:sp>
        <p:nvSpPr>
          <p:cNvPr id="3" name="Title 2"/>
          <p:cNvSpPr>
            <a:spLocks noGrp="1"/>
          </p:cNvSpPr>
          <p:nvPr>
            <p:ph type="ctrTitle"/>
          </p:nvPr>
        </p:nvSpPr>
        <p:spPr>
          <a:xfrm>
            <a:off x="432000" y="544317"/>
            <a:ext cx="2703086" cy="582353"/>
          </a:xfrm>
        </p:spPr>
        <p:txBody>
          <a:bodyPr/>
          <a:lstStyle/>
          <a:p>
            <a:r>
              <a:rPr lang="en-GB" sz="2400" dirty="0" smtClean="0"/>
              <a:t>Getting</a:t>
            </a:r>
            <a:r>
              <a:rPr lang="en-GB" dirty="0" smtClean="0"/>
              <a:t> </a:t>
            </a:r>
            <a:r>
              <a:rPr lang="en-GB" sz="2400" dirty="0" smtClean="0"/>
              <a:t>started</a:t>
            </a:r>
            <a:endParaRPr lang="en-GB" sz="2400" dirty="0"/>
          </a:p>
        </p:txBody>
      </p:sp>
      <p:sp>
        <p:nvSpPr>
          <p:cNvPr id="4" name="Content Placeholder 3"/>
          <p:cNvSpPr>
            <a:spLocks noGrp="1"/>
          </p:cNvSpPr>
          <p:nvPr>
            <p:ph idx="1"/>
          </p:nvPr>
        </p:nvSpPr>
        <p:spPr/>
        <p:txBody>
          <a:bodyPr/>
          <a:lstStyle/>
          <a:p>
            <a:r>
              <a:rPr lang="en-GB" sz="1800" dirty="0" smtClean="0"/>
              <a:t>Stages of an analysis….</a:t>
            </a:r>
            <a:endParaRPr lang="en-GB" sz="1800" dirty="0"/>
          </a:p>
          <a:p>
            <a:pPr marL="228600" indent="-228600">
              <a:buFont typeface="+mj-lt"/>
              <a:buAutoNum type="arabicPeriod"/>
            </a:pPr>
            <a:r>
              <a:rPr lang="en-GB" sz="1800" dirty="0" smtClean="0"/>
              <a:t>Design of the study</a:t>
            </a:r>
            <a:br>
              <a:rPr lang="en-GB" sz="1800" dirty="0" smtClean="0"/>
            </a:br>
            <a:r>
              <a:rPr lang="en-GB" sz="1800" dirty="0" smtClean="0"/>
              <a:t/>
            </a:r>
            <a:br>
              <a:rPr lang="en-GB" sz="1800" dirty="0" smtClean="0"/>
            </a:br>
            <a:endParaRPr lang="en-GB" sz="1800" dirty="0" smtClean="0"/>
          </a:p>
          <a:p>
            <a:pPr marL="228600" indent="-228600">
              <a:buFont typeface="+mj-lt"/>
              <a:buAutoNum type="arabicPeriod"/>
            </a:pPr>
            <a:r>
              <a:rPr lang="en-GB" sz="1800" dirty="0" smtClean="0"/>
              <a:t>Data cleaning</a:t>
            </a:r>
            <a:br>
              <a:rPr lang="en-GB" sz="1800" dirty="0" smtClean="0"/>
            </a:br>
            <a:r>
              <a:rPr lang="en-GB" sz="1800" dirty="0" smtClean="0"/>
              <a:t/>
            </a:r>
            <a:br>
              <a:rPr lang="en-GB" sz="1800" dirty="0" smtClean="0"/>
            </a:br>
            <a:endParaRPr lang="en-GB" sz="1800" dirty="0" smtClean="0"/>
          </a:p>
          <a:p>
            <a:pPr marL="228600" indent="-228600">
              <a:buFont typeface="+mj-lt"/>
              <a:buAutoNum type="arabicPeriod"/>
            </a:pPr>
            <a:r>
              <a:rPr lang="en-GB" sz="1800" dirty="0" smtClean="0"/>
              <a:t>Getting a feel for your data (exploratory data analysis)</a:t>
            </a:r>
            <a:br>
              <a:rPr lang="en-GB" sz="1800" dirty="0" smtClean="0"/>
            </a:br>
            <a:r>
              <a:rPr lang="en-GB" sz="1800" dirty="0" smtClean="0"/>
              <a:t/>
            </a:r>
            <a:br>
              <a:rPr lang="en-GB" sz="1800" dirty="0" smtClean="0"/>
            </a:br>
            <a:endParaRPr lang="en-GB" sz="1800" dirty="0" smtClean="0"/>
          </a:p>
          <a:p>
            <a:pPr marL="228600" indent="-228600">
              <a:buFont typeface="+mj-lt"/>
              <a:buAutoNum type="arabicPeriod"/>
            </a:pPr>
            <a:r>
              <a:rPr lang="en-GB" sz="1800" dirty="0" smtClean="0"/>
              <a:t>Straightforward inferential analysis</a:t>
            </a:r>
            <a:r>
              <a:rPr lang="en-GB" sz="1800" dirty="0"/>
              <a:t/>
            </a:r>
            <a:br>
              <a:rPr lang="en-GB" sz="1800" dirty="0"/>
            </a:br>
            <a:r>
              <a:rPr lang="en-GB" sz="1800" dirty="0" err="1" smtClean="0"/>
              <a:t>e.g</a:t>
            </a:r>
            <a:r>
              <a:rPr lang="en-GB" sz="1800" dirty="0" smtClean="0"/>
              <a:t> simple hypothesis testing or fitting simple models</a:t>
            </a:r>
            <a:br>
              <a:rPr lang="en-GB" sz="1800" dirty="0" smtClean="0"/>
            </a:br>
            <a:r>
              <a:rPr lang="en-GB" sz="1800" dirty="0" smtClean="0"/>
              <a:t/>
            </a:r>
            <a:br>
              <a:rPr lang="en-GB" sz="1800" dirty="0" smtClean="0"/>
            </a:br>
            <a:endParaRPr lang="en-GB" sz="1800" dirty="0" smtClean="0"/>
          </a:p>
          <a:p>
            <a:pPr marL="228600" indent="-228600">
              <a:buFont typeface="+mj-lt"/>
              <a:buAutoNum type="arabicPeriod"/>
            </a:pPr>
            <a:r>
              <a:rPr lang="en-GB" sz="1800" dirty="0" smtClean="0"/>
              <a:t>More sophisticated analysis</a:t>
            </a:r>
            <a:r>
              <a:rPr lang="en-GB" sz="1800" dirty="0"/>
              <a:t/>
            </a:r>
            <a:br>
              <a:rPr lang="en-GB" sz="1800" dirty="0"/>
            </a:br>
            <a:r>
              <a:rPr lang="en-GB" sz="1800" dirty="0" smtClean="0"/>
              <a:t>e.g. more complex hypothesis testing or fitting more complicated models</a:t>
            </a:r>
          </a:p>
        </p:txBody>
      </p:sp>
      <p:sp>
        <p:nvSpPr>
          <p:cNvPr id="6" name="TextBox 5"/>
          <p:cNvSpPr txBox="1"/>
          <p:nvPr/>
        </p:nvSpPr>
        <p:spPr>
          <a:xfrm>
            <a:off x="2921391" y="1489308"/>
            <a:ext cx="3198311" cy="369332"/>
          </a:xfrm>
          <a:prstGeom prst="rect">
            <a:avLst/>
          </a:prstGeom>
          <a:noFill/>
        </p:spPr>
        <p:txBody>
          <a:bodyPr wrap="none" rtlCol="0">
            <a:spAutoFit/>
          </a:bodyPr>
          <a:lstStyle/>
          <a:p>
            <a:r>
              <a:rPr lang="en-GB" dirty="0" smtClean="0">
                <a:solidFill>
                  <a:schemeClr val="accent2">
                    <a:lumMod val="60000"/>
                    <a:lumOff val="40000"/>
                  </a:schemeClr>
                </a:solidFill>
              </a:rPr>
              <a:t>Actually will deal with this last</a:t>
            </a:r>
            <a:endParaRPr lang="en-GB" dirty="0">
              <a:solidFill>
                <a:schemeClr val="accent2">
                  <a:lumMod val="60000"/>
                  <a:lumOff val="40000"/>
                </a:schemeClr>
              </a:solidFill>
            </a:endParaRPr>
          </a:p>
        </p:txBody>
      </p:sp>
      <p:sp>
        <p:nvSpPr>
          <p:cNvPr id="7" name="TextBox 6"/>
          <p:cNvSpPr txBox="1"/>
          <p:nvPr/>
        </p:nvSpPr>
        <p:spPr>
          <a:xfrm>
            <a:off x="3000054" y="2383604"/>
            <a:ext cx="5383658" cy="379607"/>
          </a:xfrm>
          <a:prstGeom prst="rect">
            <a:avLst/>
          </a:prstGeom>
          <a:noFill/>
        </p:spPr>
        <p:txBody>
          <a:bodyPr wrap="square" rtlCol="0">
            <a:spAutoFit/>
          </a:bodyPr>
          <a:lstStyle/>
          <a:p>
            <a:r>
              <a:rPr lang="en-GB" dirty="0" smtClean="0">
                <a:solidFill>
                  <a:schemeClr val="accent2">
                    <a:lumMod val="60000"/>
                    <a:lumOff val="40000"/>
                  </a:schemeClr>
                </a:solidFill>
              </a:rPr>
              <a:t>Actually tend to do at same time as 3.</a:t>
            </a:r>
            <a:endParaRPr lang="en-GB" dirty="0">
              <a:solidFill>
                <a:schemeClr val="accent2">
                  <a:lumMod val="60000"/>
                  <a:lumOff val="40000"/>
                </a:schemeClr>
              </a:solidFill>
            </a:endParaRPr>
          </a:p>
        </p:txBody>
      </p:sp>
      <p:grpSp>
        <p:nvGrpSpPr>
          <p:cNvPr id="12" name="Group 11"/>
          <p:cNvGrpSpPr/>
          <p:nvPr/>
        </p:nvGrpSpPr>
        <p:grpSpPr>
          <a:xfrm>
            <a:off x="261758" y="3638276"/>
            <a:ext cx="8147406" cy="384743"/>
            <a:chOff x="261758" y="3638276"/>
            <a:chExt cx="8147406" cy="384743"/>
          </a:xfrm>
        </p:grpSpPr>
        <p:cxnSp>
          <p:nvCxnSpPr>
            <p:cNvPr id="10" name="Straight Connector 9"/>
            <p:cNvCxnSpPr/>
            <p:nvPr/>
          </p:nvCxnSpPr>
          <p:spPr>
            <a:xfrm>
              <a:off x="261758" y="3992197"/>
              <a:ext cx="8147406" cy="30822"/>
            </a:xfrm>
            <a:prstGeom prst="line">
              <a:avLst/>
            </a:prstGeom>
          </p:spPr>
          <p:style>
            <a:lnRef idx="1">
              <a:schemeClr val="accent2"/>
            </a:lnRef>
            <a:fillRef idx="0">
              <a:schemeClr val="accent2"/>
            </a:fillRef>
            <a:effectRef idx="0">
              <a:schemeClr val="accent2"/>
            </a:effectRef>
            <a:fontRef idx="minor">
              <a:schemeClr val="tx1"/>
            </a:fontRef>
          </p:style>
        </p:cxnSp>
        <p:sp>
          <p:nvSpPr>
            <p:cNvPr id="11" name="TextBox 10"/>
            <p:cNvSpPr txBox="1"/>
            <p:nvPr/>
          </p:nvSpPr>
          <p:spPr>
            <a:xfrm>
              <a:off x="6364607" y="3638276"/>
              <a:ext cx="2005677" cy="369332"/>
            </a:xfrm>
            <a:prstGeom prst="rect">
              <a:avLst/>
            </a:prstGeom>
            <a:noFill/>
          </p:spPr>
          <p:txBody>
            <a:bodyPr wrap="none" rtlCol="0">
              <a:spAutoFit/>
            </a:bodyPr>
            <a:lstStyle/>
            <a:p>
              <a:r>
                <a:rPr lang="en-GB" dirty="0" smtClean="0">
                  <a:solidFill>
                    <a:schemeClr val="accent2">
                      <a:lumMod val="60000"/>
                      <a:lumOff val="40000"/>
                    </a:schemeClr>
                  </a:solidFill>
                </a:rPr>
                <a:t>Might stop here…</a:t>
              </a:r>
              <a:endParaRPr lang="en-GB" dirty="0">
                <a:solidFill>
                  <a:schemeClr val="accent2">
                    <a:lumMod val="60000"/>
                    <a:lumOff val="40000"/>
                  </a:schemeClr>
                </a:solidFill>
              </a:endParaRPr>
            </a:p>
          </p:txBody>
        </p:sp>
      </p:grpSp>
      <p:grpSp>
        <p:nvGrpSpPr>
          <p:cNvPr id="13" name="Group 12"/>
          <p:cNvGrpSpPr/>
          <p:nvPr/>
        </p:nvGrpSpPr>
        <p:grpSpPr>
          <a:xfrm>
            <a:off x="261758" y="4690301"/>
            <a:ext cx="8147406" cy="384743"/>
            <a:chOff x="261758" y="3638276"/>
            <a:chExt cx="8147406" cy="384743"/>
          </a:xfrm>
        </p:grpSpPr>
        <p:cxnSp>
          <p:nvCxnSpPr>
            <p:cNvPr id="14" name="Straight Connector 13"/>
            <p:cNvCxnSpPr/>
            <p:nvPr/>
          </p:nvCxnSpPr>
          <p:spPr>
            <a:xfrm>
              <a:off x="261758" y="3992197"/>
              <a:ext cx="8147406" cy="30822"/>
            </a:xfrm>
            <a:prstGeom prst="line">
              <a:avLst/>
            </a:prstGeom>
          </p:spPr>
          <p:style>
            <a:lnRef idx="1">
              <a:schemeClr val="accent2"/>
            </a:lnRef>
            <a:fillRef idx="0">
              <a:schemeClr val="accent2"/>
            </a:fillRef>
            <a:effectRef idx="0">
              <a:schemeClr val="accent2"/>
            </a:effectRef>
            <a:fontRef idx="minor">
              <a:schemeClr val="tx1"/>
            </a:fontRef>
          </p:style>
        </p:cxnSp>
        <p:sp>
          <p:nvSpPr>
            <p:cNvPr id="15" name="TextBox 14"/>
            <p:cNvSpPr txBox="1"/>
            <p:nvPr/>
          </p:nvSpPr>
          <p:spPr>
            <a:xfrm>
              <a:off x="6364607" y="3638276"/>
              <a:ext cx="1197764" cy="369332"/>
            </a:xfrm>
            <a:prstGeom prst="rect">
              <a:avLst/>
            </a:prstGeom>
            <a:noFill/>
          </p:spPr>
          <p:txBody>
            <a:bodyPr wrap="none" rtlCol="0">
              <a:spAutoFit/>
            </a:bodyPr>
            <a:lstStyle/>
            <a:p>
              <a:r>
                <a:rPr lang="en-GB" dirty="0" smtClean="0">
                  <a:solidFill>
                    <a:schemeClr val="accent2">
                      <a:lumMod val="60000"/>
                      <a:lumOff val="40000"/>
                    </a:schemeClr>
                  </a:solidFill>
                </a:rPr>
                <a:t>Or here…</a:t>
              </a:r>
              <a:endParaRPr lang="en-GB" dirty="0">
                <a:solidFill>
                  <a:schemeClr val="accent2">
                    <a:lumMod val="60000"/>
                    <a:lumOff val="40000"/>
                  </a:schemeClr>
                </a:solidFill>
              </a:endParaRPr>
            </a:p>
          </p:txBody>
        </p:sp>
      </p:grpSp>
    </p:spTree>
    <p:extLst>
      <p:ext uri="{BB962C8B-B14F-4D97-AF65-F5344CB8AC3E}">
        <p14:creationId xmlns:p14="http://schemas.microsoft.com/office/powerpoint/2010/main" val="1944841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a:xfrm>
            <a:off x="431999" y="544317"/>
            <a:ext cx="7438371" cy="484383"/>
          </a:xfrm>
        </p:spPr>
        <p:txBody>
          <a:bodyPr/>
          <a:lstStyle/>
          <a:p>
            <a:r>
              <a:rPr lang="en-GB" sz="2400" dirty="0" smtClean="0"/>
              <a:t>Fitting models</a:t>
            </a:r>
            <a:endParaRPr lang="en-GB" sz="2400" dirty="0"/>
          </a:p>
        </p:txBody>
      </p:sp>
      <p:sp>
        <p:nvSpPr>
          <p:cNvPr id="4" name="Content Placeholder 3"/>
          <p:cNvSpPr>
            <a:spLocks noGrp="1"/>
          </p:cNvSpPr>
          <p:nvPr>
            <p:ph idx="1"/>
          </p:nvPr>
        </p:nvSpPr>
        <p:spPr/>
        <p:txBody>
          <a:bodyPr/>
          <a:lstStyle/>
          <a:p>
            <a:r>
              <a:rPr lang="en-GB" sz="1800" dirty="0" smtClean="0"/>
              <a:t>Use models to</a:t>
            </a:r>
          </a:p>
          <a:p>
            <a:pPr marL="171450" indent="-171450">
              <a:buFont typeface="Arial" panose="020B0604020202020204" pitchFamily="34" charset="0"/>
              <a:buChar char="•"/>
            </a:pPr>
            <a:r>
              <a:rPr lang="en-GB" sz="1800" dirty="0" smtClean="0"/>
              <a:t>Quantify relationships between variables</a:t>
            </a:r>
          </a:p>
          <a:p>
            <a:pPr marL="628639" lvl="1" indent="-171450">
              <a:buFont typeface="Arial" panose="020B0604020202020204" pitchFamily="34" charset="0"/>
              <a:buChar char="•"/>
            </a:pPr>
            <a:r>
              <a:rPr lang="en-GB" sz="1800" dirty="0" err="1" smtClean="0"/>
              <a:t>Eg</a:t>
            </a:r>
            <a:r>
              <a:rPr lang="en-GB" sz="1800" dirty="0" smtClean="0"/>
              <a:t>.  how does the score on the L2 depend on the score in the pre-requisite model?</a:t>
            </a:r>
          </a:p>
          <a:p>
            <a:pPr marL="171450" indent="-171450">
              <a:buFont typeface="Arial" panose="020B0604020202020204" pitchFamily="34" charset="0"/>
              <a:buChar char="•"/>
            </a:pPr>
            <a:r>
              <a:rPr lang="en-GB" sz="1800" dirty="0" smtClean="0"/>
              <a:t>Provide as means of predicting new values</a:t>
            </a:r>
          </a:p>
          <a:p>
            <a:pPr marL="628639" lvl="1" indent="-171450">
              <a:buFont typeface="Arial" panose="020B0604020202020204" pitchFamily="34" charset="0"/>
              <a:buChar char="•"/>
            </a:pPr>
            <a:r>
              <a:rPr lang="en-GB" sz="1800" dirty="0" smtClean="0"/>
              <a:t>E.g. If a student scores 40 on the pre-requisite model how likely are they to pass the module?</a:t>
            </a:r>
          </a:p>
          <a:p>
            <a:endParaRPr lang="en-GB" sz="1800" dirty="0" smtClean="0"/>
          </a:p>
          <a:p>
            <a:r>
              <a:rPr lang="en-GB" sz="1800" dirty="0" smtClean="0"/>
              <a:t>Most common form of model is a regression model.</a:t>
            </a:r>
            <a:endParaRPr lang="en-GB" sz="1800" dirty="0"/>
          </a:p>
        </p:txBody>
      </p:sp>
    </p:spTree>
    <p:extLst>
      <p:ext uri="{BB962C8B-B14F-4D97-AF65-F5344CB8AC3E}">
        <p14:creationId xmlns:p14="http://schemas.microsoft.com/office/powerpoint/2010/main" val="3400230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Picture Placeholder 2"/>
          <p:cNvSpPr>
            <a:spLocks noGrp="1"/>
          </p:cNvSpPr>
          <p:nvPr>
            <p:ph type="pic" sz="quarter" idx="14"/>
          </p:nvPr>
        </p:nvSpPr>
        <p:spPr/>
      </p:sp>
      <p:sp>
        <p:nvSpPr>
          <p:cNvPr id="4" name="Text Placeholder 3"/>
          <p:cNvSpPr>
            <a:spLocks noGrp="1"/>
          </p:cNvSpPr>
          <p:nvPr>
            <p:ph type="body" sz="quarter" idx="15"/>
          </p:nvPr>
        </p:nvSpPr>
        <p:spPr/>
        <p:txBody>
          <a:bodyPr/>
          <a:lstStyle/>
          <a:p>
            <a:r>
              <a:rPr lang="en-GB" sz="1800" dirty="0" smtClean="0"/>
              <a:t>From this plot…</a:t>
            </a:r>
          </a:p>
          <a:p>
            <a:pPr marL="171450" indent="-171450">
              <a:buFont typeface="Arial" panose="020B0604020202020204" pitchFamily="34" charset="0"/>
              <a:buChar char="•"/>
            </a:pPr>
            <a:r>
              <a:rPr lang="en-GB" sz="1800" dirty="0" smtClean="0"/>
              <a:t>Notice line generally follows data.</a:t>
            </a:r>
          </a:p>
          <a:p>
            <a:pPr marL="171450" indent="-171450">
              <a:buFont typeface="Arial" panose="020B0604020202020204" pitchFamily="34" charset="0"/>
              <a:buChar char="•"/>
            </a:pPr>
            <a:r>
              <a:rPr lang="en-GB" sz="1800" dirty="0" smtClean="0"/>
              <a:t>Slope of 0.51 suggests OES on this module generally increased by 0.51 marks for every mark increase on previous module.</a:t>
            </a:r>
          </a:p>
          <a:p>
            <a:pPr marL="171450" indent="-171450">
              <a:buFont typeface="Arial" panose="020B0604020202020204" pitchFamily="34" charset="0"/>
              <a:buChar char="•"/>
            </a:pPr>
            <a:r>
              <a:rPr lang="en-GB" sz="1800" dirty="0" smtClean="0"/>
              <a:t>Slight hint that line is a bit too high when the score on previous module is low, and too low when score on previous module is high.</a:t>
            </a:r>
          </a:p>
          <a:p>
            <a:pPr marL="171450" indent="-171450">
              <a:buFont typeface="Arial" panose="020B0604020202020204" pitchFamily="34" charset="0"/>
              <a:buChar char="•"/>
            </a:pPr>
            <a:r>
              <a:rPr lang="en-GB" sz="1800" dirty="0" smtClean="0"/>
              <a:t>More complicated model better?</a:t>
            </a:r>
          </a:p>
          <a:p>
            <a:pPr marL="171450" indent="-171450">
              <a:buFont typeface="Arial" panose="020B0604020202020204" pitchFamily="34" charset="0"/>
              <a:buChar char="•"/>
            </a:pPr>
            <a:endParaRPr lang="en-GB" sz="1800" dirty="0"/>
          </a:p>
        </p:txBody>
      </p:sp>
      <p:sp>
        <p:nvSpPr>
          <p:cNvPr id="5" name="Title 4"/>
          <p:cNvSpPr>
            <a:spLocks noGrp="1"/>
          </p:cNvSpPr>
          <p:nvPr>
            <p:ph type="ctrTitle"/>
          </p:nvPr>
        </p:nvSpPr>
        <p:spPr>
          <a:xfrm>
            <a:off x="432000" y="544317"/>
            <a:ext cx="7389386" cy="549697"/>
          </a:xfrm>
        </p:spPr>
        <p:txBody>
          <a:bodyPr/>
          <a:lstStyle/>
          <a:p>
            <a:r>
              <a:rPr lang="en-GB" sz="2400" dirty="0" smtClean="0"/>
              <a:t>Example</a:t>
            </a:r>
            <a:endParaRPr lang="en-GB" sz="2400" dirty="0"/>
          </a:p>
        </p:txBody>
      </p:sp>
      <p:graphicFrame>
        <p:nvGraphicFramePr>
          <p:cNvPr id="9" name="Chart 8"/>
          <p:cNvGraphicFramePr/>
          <p:nvPr>
            <p:extLst>
              <p:ext uri="{D42A27DB-BD31-4B8C-83A1-F6EECF244321}">
                <p14:modId xmlns:p14="http://schemas.microsoft.com/office/powerpoint/2010/main" val="3745583983"/>
              </p:ext>
            </p:extLst>
          </p:nvPr>
        </p:nvGraphicFramePr>
        <p:xfrm>
          <a:off x="4434840" y="1150619"/>
          <a:ext cx="4217254" cy="49176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1980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a:xfrm>
            <a:off x="431999" y="544316"/>
            <a:ext cx="7373058" cy="549697"/>
          </a:xfrm>
        </p:spPr>
        <p:txBody>
          <a:bodyPr/>
          <a:lstStyle/>
          <a:p>
            <a:r>
              <a:rPr lang="en-GB" sz="2400" dirty="0" smtClean="0"/>
              <a:t>Modelling - things to bear in mind</a:t>
            </a:r>
            <a:endParaRPr lang="en-GB" sz="2400" dirty="0"/>
          </a:p>
        </p:txBody>
      </p:sp>
      <p:sp>
        <p:nvSpPr>
          <p:cNvPr id="4" name="Content Placeholder 3"/>
          <p:cNvSpPr>
            <a:spLocks noGrp="1"/>
          </p:cNvSpPr>
          <p:nvPr>
            <p:ph idx="1"/>
          </p:nvPr>
        </p:nvSpPr>
        <p:spPr/>
        <p:txBody>
          <a:bodyPr/>
          <a:lstStyle/>
          <a:p>
            <a:pPr marL="228600" indent="-228600">
              <a:buFont typeface="+mj-lt"/>
              <a:buAutoNum type="arabicPeriod"/>
            </a:pPr>
            <a:r>
              <a:rPr lang="en-GB" sz="1800" dirty="0" smtClean="0"/>
              <a:t>Start simple – and slowly elaborate from there</a:t>
            </a:r>
          </a:p>
          <a:p>
            <a:pPr marL="228600" indent="-228600">
              <a:buFont typeface="+mj-lt"/>
              <a:buAutoNum type="arabicPeriod"/>
            </a:pPr>
            <a:r>
              <a:rPr lang="en-GB" sz="1800" dirty="0" smtClean="0"/>
              <a:t>Parsimony rules. Simplest adequate model is almost always best.</a:t>
            </a:r>
          </a:p>
          <a:p>
            <a:pPr marL="228600" indent="-228600">
              <a:buFont typeface="+mj-lt"/>
              <a:buAutoNum type="arabicPeriod"/>
            </a:pPr>
            <a:r>
              <a:rPr lang="en-GB" sz="1800" dirty="0" smtClean="0"/>
              <a:t>Make you understand the structure of the model. If you don’t, don’t bother fitting it!</a:t>
            </a:r>
          </a:p>
          <a:p>
            <a:pPr marL="228600" indent="-228600">
              <a:buFont typeface="+mj-lt"/>
              <a:buAutoNum type="arabicPeriod"/>
            </a:pPr>
            <a:r>
              <a:rPr lang="en-GB" sz="1800" dirty="0" smtClean="0"/>
              <a:t>Be aware of what assumptions you are making.</a:t>
            </a:r>
          </a:p>
          <a:p>
            <a:pPr marL="228600" indent="-228600">
              <a:buFont typeface="+mj-lt"/>
              <a:buAutoNum type="arabicPeriod"/>
            </a:pPr>
            <a:r>
              <a:rPr lang="en-GB" sz="1800" dirty="0" smtClean="0"/>
              <a:t>Check assumptions where you can. The other assumptions, think whether they are reasonable in the context.</a:t>
            </a:r>
          </a:p>
          <a:p>
            <a:pPr marL="228600" indent="-228600">
              <a:buFont typeface="+mj-lt"/>
              <a:buAutoNum type="arabicPeriod"/>
            </a:pPr>
            <a:r>
              <a:rPr lang="en-GB" sz="1800" dirty="0" smtClean="0"/>
              <a:t>Useful maxim: No model is true, but some are useful.</a:t>
            </a:r>
          </a:p>
          <a:p>
            <a:pPr marL="228600" indent="-228600">
              <a:buFont typeface="+mj-lt"/>
              <a:buAutoNum type="arabicPeriod"/>
            </a:pPr>
            <a:endParaRPr lang="en-GB" dirty="0" smtClean="0"/>
          </a:p>
          <a:p>
            <a:pPr marL="228600" indent="-228600">
              <a:buFont typeface="+mj-lt"/>
              <a:buAutoNum type="arabicPeriod"/>
            </a:pPr>
            <a:endParaRPr lang="en-GB" dirty="0"/>
          </a:p>
        </p:txBody>
      </p:sp>
    </p:spTree>
    <p:extLst>
      <p:ext uri="{BB962C8B-B14F-4D97-AF65-F5344CB8AC3E}">
        <p14:creationId xmlns:p14="http://schemas.microsoft.com/office/powerpoint/2010/main" val="2127125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a:xfrm>
            <a:off x="432000" y="544317"/>
            <a:ext cx="7340400" cy="484383"/>
          </a:xfrm>
        </p:spPr>
        <p:txBody>
          <a:bodyPr/>
          <a:lstStyle/>
          <a:p>
            <a:r>
              <a:rPr lang="en-GB" sz="2400" dirty="0" smtClean="0"/>
              <a:t>And finally</a:t>
            </a:r>
            <a:endParaRPr lang="en-GB" sz="2400" dirty="0"/>
          </a:p>
        </p:txBody>
      </p:sp>
      <p:sp>
        <p:nvSpPr>
          <p:cNvPr id="4" name="Content Placeholder 3"/>
          <p:cNvSpPr>
            <a:spLocks noGrp="1"/>
          </p:cNvSpPr>
          <p:nvPr>
            <p:ph idx="1"/>
          </p:nvPr>
        </p:nvSpPr>
        <p:spPr/>
        <p:txBody>
          <a:bodyPr/>
          <a:lstStyle/>
          <a:p>
            <a:pPr marL="228600" indent="-228600">
              <a:buFont typeface="+mj-lt"/>
              <a:buAutoNum type="arabicPeriod"/>
            </a:pPr>
            <a:r>
              <a:rPr lang="en-GB" sz="1800" dirty="0" smtClean="0"/>
              <a:t>Think about how you are going to do the analysis before you collect the data. Do not end up in the situation of collecting data you can do nothing with, or doesn’t really answer the question you are most interested in. </a:t>
            </a:r>
          </a:p>
          <a:p>
            <a:pPr marL="228600" indent="-228600">
              <a:buFont typeface="+mj-lt"/>
              <a:buAutoNum type="arabicPeriod"/>
            </a:pPr>
            <a:r>
              <a:rPr lang="en-GB" sz="1800" dirty="0" smtClean="0"/>
              <a:t>Start with simple analyses. Only move on to some more complicated once you’ve got everything you can out of the simple analysis.</a:t>
            </a:r>
          </a:p>
          <a:p>
            <a:pPr marL="228600" indent="-228600">
              <a:buFont typeface="+mj-lt"/>
              <a:buAutoNum type="arabicPeriod"/>
            </a:pPr>
            <a:r>
              <a:rPr lang="en-GB" sz="1800" dirty="0" smtClean="0"/>
              <a:t>If you don’t understand what you’re doing – don’t bother doing it. There’s a lot to be said for ‘quick and dirty’ analyses. </a:t>
            </a:r>
          </a:p>
          <a:p>
            <a:pPr marL="228600" indent="-228600">
              <a:buFont typeface="+mj-lt"/>
              <a:buAutoNum type="arabicPeriod"/>
            </a:pPr>
            <a:r>
              <a:rPr lang="en-GB" sz="1800" dirty="0" smtClean="0"/>
              <a:t>Using a stats package will take the grind of doing statistics, and protect you from some errors.</a:t>
            </a:r>
          </a:p>
          <a:p>
            <a:pPr marL="228600" indent="-228600">
              <a:buFont typeface="+mj-lt"/>
              <a:buAutoNum type="arabicPeriod"/>
            </a:pPr>
            <a:r>
              <a:rPr lang="en-GB" sz="1800" dirty="0" smtClean="0"/>
              <a:t>Doing a good analysis takes time. A general rule of thumb – expect to take as long analysing data as collecting it.</a:t>
            </a:r>
          </a:p>
          <a:p>
            <a:pPr marL="228600" indent="-228600">
              <a:buFont typeface="+mj-lt"/>
              <a:buAutoNum type="arabicPeriod"/>
            </a:pPr>
            <a:r>
              <a:rPr lang="en-GB" sz="1800" dirty="0" smtClean="0"/>
              <a:t>There is help out there. For example the OU’s Stats Advisory Service.</a:t>
            </a:r>
          </a:p>
          <a:p>
            <a:endParaRPr lang="en-GB" sz="1800" dirty="0" smtClean="0"/>
          </a:p>
          <a:p>
            <a:pPr marL="228600" indent="-228600">
              <a:buFont typeface="+mj-lt"/>
              <a:buAutoNum type="arabicPeriod"/>
            </a:pPr>
            <a:endParaRPr lang="en-GB" sz="1800" dirty="0"/>
          </a:p>
        </p:txBody>
      </p:sp>
    </p:spTree>
    <p:extLst>
      <p:ext uri="{BB962C8B-B14F-4D97-AF65-F5344CB8AC3E}">
        <p14:creationId xmlns:p14="http://schemas.microsoft.com/office/powerpoint/2010/main" val="1586546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dirty="0"/>
          </a:p>
        </p:txBody>
      </p:sp>
      <p:sp>
        <p:nvSpPr>
          <p:cNvPr id="3" name="Title 2"/>
          <p:cNvSpPr>
            <a:spLocks noGrp="1"/>
          </p:cNvSpPr>
          <p:nvPr>
            <p:ph type="ctrTitle"/>
          </p:nvPr>
        </p:nvSpPr>
        <p:spPr>
          <a:xfrm>
            <a:off x="431999" y="544316"/>
            <a:ext cx="5763318" cy="894065"/>
          </a:xfrm>
        </p:spPr>
        <p:txBody>
          <a:bodyPr/>
          <a:lstStyle/>
          <a:p>
            <a:r>
              <a:rPr lang="en-GB" sz="2400" dirty="0" smtClean="0"/>
              <a:t>Example – Performance on a  module</a:t>
            </a:r>
            <a:endParaRPr lang="en-GB"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42022605"/>
              </p:ext>
            </p:extLst>
          </p:nvPr>
        </p:nvGraphicFramePr>
        <p:xfrm>
          <a:off x="388801" y="1900718"/>
          <a:ext cx="8262935" cy="4572000"/>
        </p:xfrm>
        <a:graphic>
          <a:graphicData uri="http://schemas.openxmlformats.org/drawingml/2006/table">
            <a:tbl>
              <a:tblPr firstRow="1" bandRow="1">
                <a:tableStyleId>{5C22544A-7EE6-4342-B048-85BDC9FD1C3A}</a:tableStyleId>
              </a:tblPr>
              <a:tblGrid>
                <a:gridCol w="1652587"/>
                <a:gridCol w="1652587"/>
                <a:gridCol w="1652587"/>
                <a:gridCol w="1652587"/>
                <a:gridCol w="1652587"/>
              </a:tblGrid>
              <a:tr h="743849">
                <a:tc>
                  <a:txBody>
                    <a:bodyPr/>
                    <a:lstStyle/>
                    <a:p>
                      <a:r>
                        <a:rPr lang="en-GB" dirty="0" smtClean="0"/>
                        <a:t>Student</a:t>
                      </a:r>
                      <a:endParaRPr lang="en-GB" dirty="0"/>
                    </a:p>
                  </a:txBody>
                  <a:tcPr/>
                </a:tc>
                <a:tc>
                  <a:txBody>
                    <a:bodyPr/>
                    <a:lstStyle/>
                    <a:p>
                      <a:r>
                        <a:rPr lang="en-GB" dirty="0" smtClean="0"/>
                        <a:t>Number of OU modules studied</a:t>
                      </a:r>
                      <a:endParaRPr lang="en-GB" dirty="0"/>
                    </a:p>
                  </a:txBody>
                  <a:tcPr/>
                </a:tc>
                <a:tc>
                  <a:txBody>
                    <a:bodyPr/>
                    <a:lstStyle/>
                    <a:p>
                      <a:r>
                        <a:rPr lang="en-GB" dirty="0" smtClean="0"/>
                        <a:t>Completed pre-requisite module</a:t>
                      </a:r>
                      <a:endParaRPr lang="en-GB" dirty="0"/>
                    </a:p>
                  </a:txBody>
                  <a:tcPr/>
                </a:tc>
                <a:tc>
                  <a:txBody>
                    <a:bodyPr/>
                    <a:lstStyle/>
                    <a:p>
                      <a:r>
                        <a:rPr lang="en-GB" dirty="0" smtClean="0"/>
                        <a:t>OES</a:t>
                      </a:r>
                      <a:r>
                        <a:rPr lang="en-GB" baseline="0" dirty="0" smtClean="0"/>
                        <a:t> on pre-requisite module</a:t>
                      </a:r>
                      <a:endParaRPr lang="en-GB" dirty="0"/>
                    </a:p>
                  </a:txBody>
                  <a:tcPr/>
                </a:tc>
                <a:tc>
                  <a:txBody>
                    <a:bodyPr/>
                    <a:lstStyle/>
                    <a:p>
                      <a:r>
                        <a:rPr lang="en-GB" dirty="0" smtClean="0"/>
                        <a:t>OES</a:t>
                      </a:r>
                      <a:r>
                        <a:rPr lang="en-GB" baseline="0" dirty="0" smtClean="0"/>
                        <a:t> on module</a:t>
                      </a:r>
                      <a:endParaRPr lang="en-GB" dirty="0"/>
                    </a:p>
                  </a:txBody>
                  <a:tcPr/>
                </a:tc>
              </a:tr>
              <a:tr h="297540">
                <a:tc>
                  <a:txBody>
                    <a:bodyPr/>
                    <a:lstStyle/>
                    <a:p>
                      <a:r>
                        <a:rPr lang="en-GB" dirty="0" smtClean="0"/>
                        <a:t>1</a:t>
                      </a:r>
                    </a:p>
                  </a:txBody>
                  <a:tcPr/>
                </a:tc>
                <a:tc>
                  <a:txBody>
                    <a:bodyPr/>
                    <a:lstStyle/>
                    <a:p>
                      <a:r>
                        <a:rPr lang="en-GB" dirty="0" smtClean="0"/>
                        <a:t>3</a:t>
                      </a:r>
                    </a:p>
                  </a:txBody>
                  <a:tcPr/>
                </a:tc>
                <a:tc>
                  <a:txBody>
                    <a:bodyPr/>
                    <a:lstStyle/>
                    <a:p>
                      <a:r>
                        <a:rPr lang="en-GB" dirty="0" smtClean="0"/>
                        <a:t>Y</a:t>
                      </a:r>
                      <a:endParaRPr lang="en-GB" dirty="0"/>
                    </a:p>
                  </a:txBody>
                  <a:tcPr/>
                </a:tc>
                <a:tc>
                  <a:txBody>
                    <a:bodyPr/>
                    <a:lstStyle/>
                    <a:p>
                      <a:r>
                        <a:rPr lang="en-GB" dirty="0" smtClean="0"/>
                        <a:t>66</a:t>
                      </a:r>
                      <a:endParaRPr lang="en-GB" dirty="0"/>
                    </a:p>
                  </a:txBody>
                  <a:tcPr/>
                </a:tc>
                <a:tc>
                  <a:txBody>
                    <a:bodyPr/>
                    <a:lstStyle/>
                    <a:p>
                      <a:r>
                        <a:rPr lang="en-GB" dirty="0" smtClean="0"/>
                        <a:t>80</a:t>
                      </a:r>
                      <a:endParaRPr lang="en-GB" dirty="0"/>
                    </a:p>
                  </a:txBody>
                  <a:tcPr/>
                </a:tc>
              </a:tr>
              <a:tr h="297540">
                <a:tc>
                  <a:txBody>
                    <a:bodyPr/>
                    <a:lstStyle/>
                    <a:p>
                      <a:r>
                        <a:rPr lang="en-GB" dirty="0" smtClean="0"/>
                        <a:t>2</a:t>
                      </a:r>
                      <a:endParaRPr lang="en-GB" dirty="0"/>
                    </a:p>
                  </a:txBody>
                  <a:tcPr/>
                </a:tc>
                <a:tc>
                  <a:txBody>
                    <a:bodyPr/>
                    <a:lstStyle/>
                    <a:p>
                      <a:r>
                        <a:rPr lang="en-GB" dirty="0" smtClean="0"/>
                        <a:t>1</a:t>
                      </a:r>
                      <a:endParaRPr lang="en-GB" dirty="0"/>
                    </a:p>
                  </a:txBody>
                  <a:tcPr/>
                </a:tc>
                <a:tc>
                  <a:txBody>
                    <a:bodyPr/>
                    <a:lstStyle/>
                    <a:p>
                      <a:r>
                        <a:rPr lang="en-GB" dirty="0" smtClean="0"/>
                        <a:t>N</a:t>
                      </a:r>
                      <a:endParaRPr lang="en-GB" dirty="0"/>
                    </a:p>
                  </a:txBody>
                  <a:tcPr/>
                </a:tc>
                <a:tc>
                  <a:txBody>
                    <a:bodyPr/>
                    <a:lstStyle/>
                    <a:p>
                      <a:endParaRPr lang="en-GB"/>
                    </a:p>
                  </a:txBody>
                  <a:tcPr/>
                </a:tc>
                <a:tc>
                  <a:txBody>
                    <a:bodyPr/>
                    <a:lstStyle/>
                    <a:p>
                      <a:r>
                        <a:rPr lang="en-GB" dirty="0" smtClean="0"/>
                        <a:t>76</a:t>
                      </a:r>
                      <a:endParaRPr lang="en-GB" dirty="0"/>
                    </a:p>
                  </a:txBody>
                  <a:tcPr/>
                </a:tc>
              </a:tr>
              <a:tr h="297540">
                <a:tc>
                  <a:txBody>
                    <a:bodyPr/>
                    <a:lstStyle/>
                    <a:p>
                      <a:r>
                        <a:rPr lang="en-GB" dirty="0" smtClean="0"/>
                        <a:t>3</a:t>
                      </a:r>
                      <a:endParaRPr lang="en-GB" dirty="0"/>
                    </a:p>
                  </a:txBody>
                  <a:tcPr/>
                </a:tc>
                <a:tc>
                  <a:txBody>
                    <a:bodyPr/>
                    <a:lstStyle/>
                    <a:p>
                      <a:r>
                        <a:rPr lang="en-GB" dirty="0" smtClean="0"/>
                        <a:t>1</a:t>
                      </a:r>
                      <a:endParaRPr lang="en-GB" dirty="0"/>
                    </a:p>
                  </a:txBody>
                  <a:tcPr/>
                </a:tc>
                <a:tc>
                  <a:txBody>
                    <a:bodyPr/>
                    <a:lstStyle/>
                    <a:p>
                      <a:r>
                        <a:rPr lang="en-GB" dirty="0" smtClean="0"/>
                        <a:t>Y</a:t>
                      </a:r>
                      <a:endParaRPr lang="en-GB" dirty="0"/>
                    </a:p>
                  </a:txBody>
                  <a:tcPr/>
                </a:tc>
                <a:tc>
                  <a:txBody>
                    <a:bodyPr/>
                    <a:lstStyle/>
                    <a:p>
                      <a:r>
                        <a:rPr lang="en-GB" dirty="0" smtClean="0"/>
                        <a:t>61</a:t>
                      </a:r>
                      <a:endParaRPr lang="en-GB" dirty="0"/>
                    </a:p>
                  </a:txBody>
                  <a:tcPr/>
                </a:tc>
                <a:tc>
                  <a:txBody>
                    <a:bodyPr/>
                    <a:lstStyle/>
                    <a:p>
                      <a:r>
                        <a:rPr lang="en-GB" dirty="0" smtClean="0"/>
                        <a:t>66</a:t>
                      </a:r>
                      <a:endParaRPr lang="en-GB" dirty="0"/>
                    </a:p>
                  </a:txBody>
                  <a:tcPr/>
                </a:tc>
              </a:tr>
              <a:tr h="297540">
                <a:tc>
                  <a:txBody>
                    <a:bodyPr/>
                    <a:lstStyle/>
                    <a:p>
                      <a:r>
                        <a:rPr lang="en-GB" dirty="0" smtClean="0"/>
                        <a:t>4</a:t>
                      </a:r>
                      <a:endParaRPr lang="en-GB" dirty="0"/>
                    </a:p>
                  </a:txBody>
                  <a:tcPr/>
                </a:tc>
                <a:tc>
                  <a:txBody>
                    <a:bodyPr/>
                    <a:lstStyle/>
                    <a:p>
                      <a:r>
                        <a:rPr lang="en-GB" dirty="0" smtClean="0"/>
                        <a:t>1</a:t>
                      </a:r>
                      <a:endParaRPr lang="en-GB" dirty="0"/>
                    </a:p>
                  </a:txBody>
                  <a:tcPr/>
                </a:tc>
                <a:tc>
                  <a:txBody>
                    <a:bodyPr/>
                    <a:lstStyle/>
                    <a:p>
                      <a:r>
                        <a:rPr lang="en-GB" dirty="0" smtClean="0"/>
                        <a:t>Y</a:t>
                      </a:r>
                      <a:endParaRPr lang="en-GB" dirty="0"/>
                    </a:p>
                  </a:txBody>
                  <a:tcPr/>
                </a:tc>
                <a:tc>
                  <a:txBody>
                    <a:bodyPr/>
                    <a:lstStyle/>
                    <a:p>
                      <a:r>
                        <a:rPr lang="en-GB" dirty="0" smtClean="0"/>
                        <a:t>69</a:t>
                      </a:r>
                      <a:endParaRPr lang="en-GB" dirty="0"/>
                    </a:p>
                  </a:txBody>
                  <a:tcPr/>
                </a:tc>
                <a:tc>
                  <a:txBody>
                    <a:bodyPr/>
                    <a:lstStyle/>
                    <a:p>
                      <a:r>
                        <a:rPr lang="en-GB" dirty="0" smtClean="0"/>
                        <a:t>85</a:t>
                      </a:r>
                      <a:endParaRPr lang="en-GB" dirty="0"/>
                    </a:p>
                  </a:txBody>
                  <a:tcPr/>
                </a:tc>
              </a:tr>
              <a:tr h="297540">
                <a:tc>
                  <a:txBody>
                    <a:bodyPr/>
                    <a:lstStyle/>
                    <a:p>
                      <a:r>
                        <a:rPr lang="en-GB" dirty="0" smtClean="0"/>
                        <a:t>5</a:t>
                      </a:r>
                      <a:endParaRPr lang="en-GB" dirty="0"/>
                    </a:p>
                  </a:txBody>
                  <a:tcPr/>
                </a:tc>
                <a:tc>
                  <a:txBody>
                    <a:bodyPr/>
                    <a:lstStyle/>
                    <a:p>
                      <a:r>
                        <a:rPr lang="en-GB" dirty="0" smtClean="0"/>
                        <a:t>0</a:t>
                      </a:r>
                      <a:endParaRPr lang="en-GB" dirty="0"/>
                    </a:p>
                  </a:txBody>
                  <a:tcPr/>
                </a:tc>
                <a:tc>
                  <a:txBody>
                    <a:bodyPr/>
                    <a:lstStyle/>
                    <a:p>
                      <a:r>
                        <a:rPr lang="en-GB" dirty="0" smtClean="0"/>
                        <a:t>N</a:t>
                      </a:r>
                      <a:endParaRPr lang="en-GB" dirty="0"/>
                    </a:p>
                  </a:txBody>
                  <a:tcPr/>
                </a:tc>
                <a:tc>
                  <a:txBody>
                    <a:bodyPr/>
                    <a:lstStyle/>
                    <a:p>
                      <a:endParaRPr lang="en-GB"/>
                    </a:p>
                  </a:txBody>
                  <a:tcPr/>
                </a:tc>
                <a:tc>
                  <a:txBody>
                    <a:bodyPr/>
                    <a:lstStyle/>
                    <a:p>
                      <a:r>
                        <a:rPr lang="en-GB" dirty="0" smtClean="0"/>
                        <a:t>65</a:t>
                      </a:r>
                      <a:endParaRPr lang="en-GB" dirty="0"/>
                    </a:p>
                  </a:txBody>
                  <a:tcPr/>
                </a:tc>
              </a:tr>
              <a:tr h="297540">
                <a:tc>
                  <a:txBody>
                    <a:bodyPr/>
                    <a:lstStyle/>
                    <a:p>
                      <a:r>
                        <a:rPr lang="en-GB" dirty="0" smtClean="0"/>
                        <a:t>6</a:t>
                      </a:r>
                      <a:endParaRPr lang="en-GB" dirty="0"/>
                    </a:p>
                  </a:txBody>
                  <a:tcPr/>
                </a:tc>
                <a:tc>
                  <a:txBody>
                    <a:bodyPr/>
                    <a:lstStyle/>
                    <a:p>
                      <a:r>
                        <a:rPr lang="en-GB" dirty="0" smtClean="0"/>
                        <a:t>0</a:t>
                      </a:r>
                      <a:endParaRPr lang="en-GB" dirty="0"/>
                    </a:p>
                  </a:txBody>
                  <a:tcPr/>
                </a:tc>
                <a:tc>
                  <a:txBody>
                    <a:bodyPr/>
                    <a:lstStyle/>
                    <a:p>
                      <a:r>
                        <a:rPr lang="en-GB" dirty="0" smtClean="0"/>
                        <a:t>N</a:t>
                      </a:r>
                      <a:endParaRPr lang="en-GB" dirty="0"/>
                    </a:p>
                  </a:txBody>
                  <a:tcPr/>
                </a:tc>
                <a:tc>
                  <a:txBody>
                    <a:bodyPr/>
                    <a:lstStyle/>
                    <a:p>
                      <a:endParaRPr lang="en-GB"/>
                    </a:p>
                  </a:txBody>
                  <a:tcPr/>
                </a:tc>
                <a:tc>
                  <a:txBody>
                    <a:bodyPr/>
                    <a:lstStyle/>
                    <a:p>
                      <a:r>
                        <a:rPr lang="en-GB" dirty="0" smtClean="0"/>
                        <a:t>49</a:t>
                      </a:r>
                      <a:endParaRPr lang="en-GB" dirty="0"/>
                    </a:p>
                  </a:txBody>
                  <a:tcPr/>
                </a:tc>
              </a:tr>
              <a:tr h="297540">
                <a:tc>
                  <a:txBody>
                    <a:bodyPr/>
                    <a:lstStyle/>
                    <a:p>
                      <a:r>
                        <a:rPr lang="en-GB" dirty="0" smtClean="0"/>
                        <a:t>7</a:t>
                      </a:r>
                      <a:endParaRPr lang="en-GB" dirty="0"/>
                    </a:p>
                  </a:txBody>
                  <a:tcPr/>
                </a:tc>
                <a:tc>
                  <a:txBody>
                    <a:bodyPr/>
                    <a:lstStyle/>
                    <a:p>
                      <a:r>
                        <a:rPr lang="en-GB" dirty="0" smtClean="0"/>
                        <a:t>0</a:t>
                      </a:r>
                      <a:endParaRPr lang="en-GB" dirty="0"/>
                    </a:p>
                  </a:txBody>
                  <a:tcPr/>
                </a:tc>
                <a:tc>
                  <a:txBody>
                    <a:bodyPr/>
                    <a:lstStyle/>
                    <a:p>
                      <a:r>
                        <a:rPr lang="en-GB" dirty="0" smtClean="0"/>
                        <a:t>N</a:t>
                      </a:r>
                      <a:endParaRPr lang="en-GB" dirty="0"/>
                    </a:p>
                  </a:txBody>
                  <a:tcPr/>
                </a:tc>
                <a:tc>
                  <a:txBody>
                    <a:bodyPr/>
                    <a:lstStyle/>
                    <a:p>
                      <a:endParaRPr lang="en-GB"/>
                    </a:p>
                  </a:txBody>
                  <a:tcPr/>
                </a:tc>
                <a:tc>
                  <a:txBody>
                    <a:bodyPr/>
                    <a:lstStyle/>
                    <a:p>
                      <a:r>
                        <a:rPr lang="en-GB" dirty="0" smtClean="0"/>
                        <a:t>58</a:t>
                      </a:r>
                      <a:endParaRPr lang="en-GB" dirty="0"/>
                    </a:p>
                  </a:txBody>
                  <a:tcPr/>
                </a:tc>
              </a:tr>
              <a:tr h="297540">
                <a:tc>
                  <a:txBody>
                    <a:bodyPr/>
                    <a:lstStyle/>
                    <a:p>
                      <a:r>
                        <a:rPr lang="en-GB" dirty="0" smtClean="0"/>
                        <a:t>8</a:t>
                      </a:r>
                      <a:endParaRPr lang="en-GB" dirty="0"/>
                    </a:p>
                  </a:txBody>
                  <a:tcPr/>
                </a:tc>
                <a:tc>
                  <a:txBody>
                    <a:bodyPr/>
                    <a:lstStyle/>
                    <a:p>
                      <a:r>
                        <a:rPr lang="en-GB" dirty="0" smtClean="0"/>
                        <a:t>2</a:t>
                      </a:r>
                      <a:endParaRPr lang="en-GB" dirty="0"/>
                    </a:p>
                  </a:txBody>
                  <a:tcPr/>
                </a:tc>
                <a:tc>
                  <a:txBody>
                    <a:bodyPr/>
                    <a:lstStyle/>
                    <a:p>
                      <a:r>
                        <a:rPr lang="en-GB" dirty="0" smtClean="0"/>
                        <a:t>N</a:t>
                      </a:r>
                      <a:endParaRPr lang="en-GB" dirty="0"/>
                    </a:p>
                  </a:txBody>
                  <a:tcPr/>
                </a:tc>
                <a:tc>
                  <a:txBody>
                    <a:bodyPr/>
                    <a:lstStyle/>
                    <a:p>
                      <a:endParaRPr lang="en-GB"/>
                    </a:p>
                  </a:txBody>
                  <a:tcPr/>
                </a:tc>
                <a:tc>
                  <a:txBody>
                    <a:bodyPr/>
                    <a:lstStyle/>
                    <a:p>
                      <a:r>
                        <a:rPr lang="en-GB" dirty="0" smtClean="0"/>
                        <a:t>68</a:t>
                      </a:r>
                      <a:endParaRPr lang="en-GB" dirty="0"/>
                    </a:p>
                  </a:txBody>
                  <a:tcPr/>
                </a:tc>
              </a:tr>
              <a:tr h="297540">
                <a:tc>
                  <a:txBody>
                    <a:bodyPr/>
                    <a:lstStyle/>
                    <a:p>
                      <a:r>
                        <a:rPr lang="en-GB" dirty="0" smtClean="0"/>
                        <a:t>9</a:t>
                      </a:r>
                      <a:endParaRPr lang="en-GB" dirty="0"/>
                    </a:p>
                  </a:txBody>
                  <a:tcPr/>
                </a:tc>
                <a:tc>
                  <a:txBody>
                    <a:bodyPr/>
                    <a:lstStyle/>
                    <a:p>
                      <a:r>
                        <a:rPr lang="en-GB" dirty="0" smtClean="0"/>
                        <a:t>3</a:t>
                      </a:r>
                      <a:endParaRPr lang="en-GB" dirty="0"/>
                    </a:p>
                  </a:txBody>
                  <a:tcPr/>
                </a:tc>
                <a:tc>
                  <a:txBody>
                    <a:bodyPr/>
                    <a:lstStyle/>
                    <a:p>
                      <a:r>
                        <a:rPr lang="en-GB" dirty="0" smtClean="0"/>
                        <a:t>Y</a:t>
                      </a:r>
                      <a:endParaRPr lang="en-GB" dirty="0"/>
                    </a:p>
                  </a:txBody>
                  <a:tcPr/>
                </a:tc>
                <a:tc>
                  <a:txBody>
                    <a:bodyPr/>
                    <a:lstStyle/>
                    <a:p>
                      <a:r>
                        <a:rPr lang="en-GB" dirty="0" smtClean="0"/>
                        <a:t>59</a:t>
                      </a:r>
                      <a:endParaRPr lang="en-GB" dirty="0"/>
                    </a:p>
                  </a:txBody>
                  <a:tcPr/>
                </a:tc>
                <a:tc>
                  <a:txBody>
                    <a:bodyPr/>
                    <a:lstStyle/>
                    <a:p>
                      <a:r>
                        <a:rPr lang="en-GB" dirty="0" smtClean="0"/>
                        <a:t>58</a:t>
                      </a:r>
                      <a:endParaRPr lang="en-GB" dirty="0"/>
                    </a:p>
                  </a:txBody>
                  <a:tcPr/>
                </a:tc>
              </a:tr>
              <a:tr h="297540">
                <a:tc>
                  <a:txBody>
                    <a:bodyPr/>
                    <a:lstStyle/>
                    <a:p>
                      <a:r>
                        <a:rPr lang="en-GB" dirty="0" smtClean="0"/>
                        <a:t>10</a:t>
                      </a:r>
                      <a:endParaRPr lang="en-GB" dirty="0"/>
                    </a:p>
                  </a:txBody>
                  <a:tcPr/>
                </a:tc>
                <a:tc>
                  <a:txBody>
                    <a:bodyPr/>
                    <a:lstStyle/>
                    <a:p>
                      <a:r>
                        <a:rPr lang="en-GB" dirty="0" smtClean="0"/>
                        <a:t>4</a:t>
                      </a:r>
                      <a:endParaRPr lang="en-GB" dirty="0"/>
                    </a:p>
                  </a:txBody>
                  <a:tcPr/>
                </a:tc>
                <a:tc>
                  <a:txBody>
                    <a:bodyPr/>
                    <a:lstStyle/>
                    <a:p>
                      <a:r>
                        <a:rPr lang="en-GB" dirty="0" smtClean="0"/>
                        <a:t>Y</a:t>
                      </a:r>
                      <a:endParaRPr lang="en-GB" dirty="0"/>
                    </a:p>
                  </a:txBody>
                  <a:tcPr/>
                </a:tc>
                <a:tc>
                  <a:txBody>
                    <a:bodyPr/>
                    <a:lstStyle/>
                    <a:p>
                      <a:r>
                        <a:rPr lang="en-GB" dirty="0" smtClean="0"/>
                        <a:t>55</a:t>
                      </a:r>
                      <a:endParaRPr lang="en-GB" dirty="0"/>
                    </a:p>
                  </a:txBody>
                  <a:tcPr/>
                </a:tc>
                <a:tc>
                  <a:txBody>
                    <a:bodyPr/>
                    <a:lstStyle/>
                    <a:p>
                      <a:r>
                        <a:rPr lang="en-GB" dirty="0" smtClean="0"/>
                        <a:t>72</a:t>
                      </a:r>
                      <a:endParaRPr lang="en-GB" dirty="0"/>
                    </a:p>
                  </a:txBody>
                  <a:tcPr/>
                </a:tc>
              </a:tr>
            </a:tbl>
          </a:graphicData>
        </a:graphic>
      </p:graphicFrame>
      <p:sp>
        <p:nvSpPr>
          <p:cNvPr id="7" name="TextBox 6"/>
          <p:cNvSpPr txBox="1"/>
          <p:nvPr/>
        </p:nvSpPr>
        <p:spPr>
          <a:xfrm>
            <a:off x="3743011" y="1475778"/>
            <a:ext cx="1351652" cy="369332"/>
          </a:xfrm>
          <a:prstGeom prst="rect">
            <a:avLst/>
          </a:prstGeom>
          <a:noFill/>
        </p:spPr>
        <p:txBody>
          <a:bodyPr wrap="none" rtlCol="0">
            <a:spAutoFit/>
          </a:bodyPr>
          <a:lstStyle/>
          <a:p>
            <a:r>
              <a:rPr lang="en-GB" dirty="0" smtClean="0">
                <a:solidFill>
                  <a:schemeClr val="accent2">
                    <a:lumMod val="60000"/>
                    <a:lumOff val="40000"/>
                  </a:schemeClr>
                </a:solidFill>
              </a:rPr>
              <a:t>Categorical</a:t>
            </a:r>
            <a:endParaRPr lang="en-GB" dirty="0">
              <a:solidFill>
                <a:schemeClr val="accent2">
                  <a:lumMod val="60000"/>
                  <a:lumOff val="40000"/>
                </a:schemeClr>
              </a:solidFill>
            </a:endParaRPr>
          </a:p>
        </p:txBody>
      </p:sp>
      <p:sp>
        <p:nvSpPr>
          <p:cNvPr id="8" name="TextBox 7"/>
          <p:cNvSpPr txBox="1"/>
          <p:nvPr/>
        </p:nvSpPr>
        <p:spPr>
          <a:xfrm>
            <a:off x="2129051" y="1470841"/>
            <a:ext cx="1031051" cy="369332"/>
          </a:xfrm>
          <a:prstGeom prst="rect">
            <a:avLst/>
          </a:prstGeom>
          <a:noFill/>
        </p:spPr>
        <p:txBody>
          <a:bodyPr wrap="none" rtlCol="0">
            <a:spAutoFit/>
          </a:bodyPr>
          <a:lstStyle/>
          <a:p>
            <a:r>
              <a:rPr lang="en-GB" dirty="0" smtClean="0">
                <a:solidFill>
                  <a:schemeClr val="accent2">
                    <a:lumMod val="60000"/>
                    <a:lumOff val="40000"/>
                  </a:schemeClr>
                </a:solidFill>
              </a:rPr>
              <a:t>Discrete</a:t>
            </a:r>
            <a:endParaRPr lang="en-GB" dirty="0">
              <a:solidFill>
                <a:schemeClr val="accent2">
                  <a:lumMod val="60000"/>
                  <a:lumOff val="40000"/>
                </a:schemeClr>
              </a:solidFill>
            </a:endParaRPr>
          </a:p>
        </p:txBody>
      </p:sp>
      <p:sp>
        <p:nvSpPr>
          <p:cNvPr id="9" name="TextBox 8"/>
          <p:cNvSpPr txBox="1"/>
          <p:nvPr/>
        </p:nvSpPr>
        <p:spPr>
          <a:xfrm>
            <a:off x="5519491" y="1456157"/>
            <a:ext cx="1351652" cy="369332"/>
          </a:xfrm>
          <a:prstGeom prst="rect">
            <a:avLst/>
          </a:prstGeom>
          <a:noFill/>
        </p:spPr>
        <p:txBody>
          <a:bodyPr wrap="none" rtlCol="0">
            <a:spAutoFit/>
          </a:bodyPr>
          <a:lstStyle/>
          <a:p>
            <a:r>
              <a:rPr lang="en-GB" dirty="0" smtClean="0">
                <a:solidFill>
                  <a:schemeClr val="accent2">
                    <a:lumMod val="60000"/>
                    <a:lumOff val="40000"/>
                  </a:schemeClr>
                </a:solidFill>
              </a:rPr>
              <a:t>Continuous</a:t>
            </a:r>
            <a:endParaRPr lang="en-GB" dirty="0">
              <a:solidFill>
                <a:schemeClr val="accent2">
                  <a:lumMod val="60000"/>
                  <a:lumOff val="40000"/>
                </a:schemeClr>
              </a:solidFill>
            </a:endParaRPr>
          </a:p>
        </p:txBody>
      </p:sp>
      <p:sp>
        <p:nvSpPr>
          <p:cNvPr id="10" name="TextBox 9"/>
          <p:cNvSpPr txBox="1"/>
          <p:nvPr/>
        </p:nvSpPr>
        <p:spPr>
          <a:xfrm>
            <a:off x="7203054" y="1438381"/>
            <a:ext cx="1351652" cy="369332"/>
          </a:xfrm>
          <a:prstGeom prst="rect">
            <a:avLst/>
          </a:prstGeom>
          <a:noFill/>
        </p:spPr>
        <p:txBody>
          <a:bodyPr wrap="none" rtlCol="0">
            <a:spAutoFit/>
          </a:bodyPr>
          <a:lstStyle/>
          <a:p>
            <a:r>
              <a:rPr lang="en-GB" dirty="0" smtClean="0">
                <a:solidFill>
                  <a:schemeClr val="accent2">
                    <a:lumMod val="60000"/>
                    <a:lumOff val="40000"/>
                  </a:schemeClr>
                </a:solidFill>
              </a:rPr>
              <a:t>Continuous</a:t>
            </a:r>
            <a:endParaRPr lang="en-GB" dirty="0">
              <a:solidFill>
                <a:schemeClr val="accent2">
                  <a:lumMod val="60000"/>
                  <a:lumOff val="40000"/>
                </a:schemeClr>
              </a:solidFill>
            </a:endParaRPr>
          </a:p>
        </p:txBody>
      </p:sp>
    </p:spTree>
    <p:extLst>
      <p:ext uri="{BB962C8B-B14F-4D97-AF65-F5344CB8AC3E}">
        <p14:creationId xmlns:p14="http://schemas.microsoft.com/office/powerpoint/2010/main" val="2186843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a:xfrm>
            <a:off x="432000" y="544317"/>
            <a:ext cx="7374906" cy="469124"/>
          </a:xfrm>
        </p:spPr>
        <p:txBody>
          <a:bodyPr/>
          <a:lstStyle/>
          <a:p>
            <a:r>
              <a:rPr lang="en-GB" sz="2400" dirty="0" smtClean="0"/>
              <a:t>Getting a feel for data - </a:t>
            </a:r>
            <a:r>
              <a:rPr lang="en-GB" sz="2400" dirty="0" err="1" smtClean="0"/>
              <a:t>graphicallly</a:t>
            </a:r>
            <a:endParaRPr lang="en-GB" sz="2400" dirty="0"/>
          </a:p>
        </p:txBody>
      </p:sp>
      <p:sp>
        <p:nvSpPr>
          <p:cNvPr id="4" name="Content Placeholder 3"/>
          <p:cNvSpPr>
            <a:spLocks noGrp="1"/>
          </p:cNvSpPr>
          <p:nvPr>
            <p:ph idx="1"/>
          </p:nvPr>
        </p:nvSpPr>
        <p:spPr/>
        <p:txBody>
          <a:bodyPr/>
          <a:lstStyle/>
          <a:p>
            <a:r>
              <a:rPr lang="en-GB" sz="1800" dirty="0" smtClean="0"/>
              <a:t>Single variable</a:t>
            </a:r>
          </a:p>
          <a:p>
            <a:r>
              <a:rPr lang="en-GB" sz="1800" dirty="0" smtClean="0"/>
              <a:t>Aim: get a feel for the distribution of the points. </a:t>
            </a:r>
          </a:p>
          <a:p>
            <a:pPr marL="171450" indent="-171450">
              <a:buFont typeface="Arial" panose="020B0604020202020204" pitchFamily="34" charset="0"/>
              <a:buChar char="•"/>
            </a:pPr>
            <a:r>
              <a:rPr lang="en-GB" sz="1800" dirty="0" smtClean="0"/>
              <a:t>which values are common? </a:t>
            </a:r>
          </a:p>
          <a:p>
            <a:pPr marL="171450" indent="-171450">
              <a:buFont typeface="Arial" panose="020B0604020202020204" pitchFamily="34" charset="0"/>
              <a:buChar char="•"/>
            </a:pPr>
            <a:r>
              <a:rPr lang="en-GB" sz="1800" dirty="0" smtClean="0"/>
              <a:t>which are less common </a:t>
            </a:r>
            <a:endParaRPr lang="en-GB" sz="1800" dirty="0"/>
          </a:p>
          <a:p>
            <a:pPr marL="171450" indent="-171450">
              <a:buFont typeface="Arial" panose="020B0604020202020204" pitchFamily="34" charset="0"/>
              <a:buChar char="•"/>
            </a:pPr>
            <a:r>
              <a:rPr lang="en-GB" sz="1800" dirty="0" smtClean="0"/>
              <a:t>what is the range of values?</a:t>
            </a:r>
          </a:p>
          <a:p>
            <a:pPr marL="171450" indent="-171450">
              <a:buFont typeface="Arial" panose="020B0604020202020204" pitchFamily="34" charset="0"/>
              <a:buChar char="•"/>
            </a:pPr>
            <a:endParaRPr lang="en-GB" sz="1800" dirty="0"/>
          </a:p>
          <a:p>
            <a:pPr marL="171450" indent="-171450">
              <a:buFont typeface="Arial" panose="020B0604020202020204" pitchFamily="34" charset="0"/>
              <a:buChar char="•"/>
            </a:pPr>
            <a:r>
              <a:rPr lang="en-GB" sz="1800" dirty="0" smtClean="0"/>
              <a:t>Examples include</a:t>
            </a:r>
          </a:p>
          <a:p>
            <a:pPr marL="628639" lvl="1" indent="-171450">
              <a:buFont typeface="Arial" panose="020B0604020202020204" pitchFamily="34" charset="0"/>
              <a:buChar char="•"/>
            </a:pPr>
            <a:r>
              <a:rPr lang="en-GB" sz="1800" dirty="0" smtClean="0"/>
              <a:t>Bar Charts (For categorical data)</a:t>
            </a:r>
          </a:p>
          <a:p>
            <a:pPr marL="628639" lvl="1" indent="-171450">
              <a:buFont typeface="Arial" panose="020B0604020202020204" pitchFamily="34" charset="0"/>
              <a:buChar char="•"/>
            </a:pPr>
            <a:r>
              <a:rPr lang="en-GB" sz="1800" dirty="0" smtClean="0"/>
              <a:t>Pie Charts  (For categorical data)</a:t>
            </a:r>
          </a:p>
          <a:p>
            <a:pPr marL="628639" lvl="1" indent="-171450">
              <a:buFont typeface="Arial" panose="020B0604020202020204" pitchFamily="34" charset="0"/>
              <a:buChar char="•"/>
            </a:pPr>
            <a:r>
              <a:rPr lang="en-GB" sz="1800" dirty="0" smtClean="0"/>
              <a:t>Histograms (For continuous  and discrete data)</a:t>
            </a:r>
          </a:p>
          <a:p>
            <a:pPr marL="628639" lvl="1" indent="-171450">
              <a:buFont typeface="Arial" panose="020B0604020202020204" pitchFamily="34" charset="0"/>
              <a:buChar char="•"/>
            </a:pPr>
            <a:r>
              <a:rPr lang="en-GB" sz="1800" dirty="0" smtClean="0"/>
              <a:t>Boxplots  (For continuous and discrete data)</a:t>
            </a:r>
            <a:endParaRPr lang="en-GB" sz="1800" dirty="0"/>
          </a:p>
        </p:txBody>
      </p:sp>
    </p:spTree>
    <p:extLst>
      <p:ext uri="{BB962C8B-B14F-4D97-AF65-F5344CB8AC3E}">
        <p14:creationId xmlns:p14="http://schemas.microsoft.com/office/powerpoint/2010/main" val="814978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Picture Placeholder 2"/>
          <p:cNvSpPr>
            <a:spLocks noGrp="1"/>
          </p:cNvSpPr>
          <p:nvPr>
            <p:ph type="pic" sz="quarter" idx="14"/>
          </p:nvPr>
        </p:nvSpPr>
        <p:spPr/>
      </p:sp>
      <p:sp>
        <p:nvSpPr>
          <p:cNvPr id="4" name="Text Placeholder 3"/>
          <p:cNvSpPr>
            <a:spLocks noGrp="1"/>
          </p:cNvSpPr>
          <p:nvPr>
            <p:ph type="body" sz="quarter" idx="15"/>
          </p:nvPr>
        </p:nvSpPr>
        <p:spPr/>
        <p:txBody>
          <a:bodyPr/>
          <a:lstStyle/>
          <a:p>
            <a:r>
              <a:rPr lang="en-GB" sz="1800" dirty="0" smtClean="0"/>
              <a:t>From the plot…</a:t>
            </a:r>
          </a:p>
          <a:p>
            <a:pPr marL="171450" indent="-171450">
              <a:buFont typeface="Arial" panose="020B0604020202020204" pitchFamily="34" charset="0"/>
              <a:buChar char="•"/>
            </a:pPr>
            <a:r>
              <a:rPr lang="en-GB" sz="1800" dirty="0" smtClean="0"/>
              <a:t>Only have ‘yes’s and ‘no’s. (Which would expect.)</a:t>
            </a:r>
          </a:p>
          <a:p>
            <a:pPr marL="171450" indent="-171450">
              <a:buFont typeface="Arial" panose="020B0604020202020204" pitchFamily="34" charset="0"/>
              <a:buChar char="•"/>
            </a:pPr>
            <a:r>
              <a:rPr lang="en-GB" sz="1800" dirty="0" smtClean="0"/>
              <a:t>More ‘no’s then ‘yes’s. (in fact about 100 more.)</a:t>
            </a:r>
            <a:endParaRPr lang="en-GB" sz="1800" dirty="0"/>
          </a:p>
        </p:txBody>
      </p:sp>
      <p:sp>
        <p:nvSpPr>
          <p:cNvPr id="5" name="Title 4"/>
          <p:cNvSpPr>
            <a:spLocks noGrp="1"/>
          </p:cNvSpPr>
          <p:nvPr>
            <p:ph type="ctrTitle"/>
          </p:nvPr>
        </p:nvSpPr>
        <p:spPr/>
        <p:txBody>
          <a:bodyPr/>
          <a:lstStyle/>
          <a:p>
            <a:endParaRPr lang="en-GB"/>
          </a:p>
        </p:txBody>
      </p:sp>
      <p:graphicFrame>
        <p:nvGraphicFramePr>
          <p:cNvPr id="12" name="Chart 11"/>
          <p:cNvGraphicFramePr/>
          <p:nvPr>
            <p:extLst>
              <p:ext uri="{D42A27DB-BD31-4B8C-83A1-F6EECF244321}">
                <p14:modId xmlns:p14="http://schemas.microsoft.com/office/powerpoint/2010/main" val="2427985275"/>
              </p:ext>
            </p:extLst>
          </p:nvPr>
        </p:nvGraphicFramePr>
        <p:xfrm>
          <a:off x="4558352" y="1397000"/>
          <a:ext cx="3875964" cy="46353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8232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Picture Placeholder 2"/>
          <p:cNvSpPr>
            <a:spLocks noGrp="1"/>
          </p:cNvSpPr>
          <p:nvPr>
            <p:ph type="pic" sz="quarter" idx="14"/>
          </p:nvPr>
        </p:nvSpPr>
        <p:spPr>
          <a:ln>
            <a:solidFill>
              <a:schemeClr val="tx1"/>
            </a:solidFill>
          </a:ln>
        </p:spPr>
      </p:sp>
      <p:sp>
        <p:nvSpPr>
          <p:cNvPr id="4" name="Text Placeholder 3"/>
          <p:cNvSpPr>
            <a:spLocks noGrp="1"/>
          </p:cNvSpPr>
          <p:nvPr>
            <p:ph type="body" sz="quarter" idx="15"/>
          </p:nvPr>
        </p:nvSpPr>
        <p:spPr/>
        <p:txBody>
          <a:bodyPr/>
          <a:lstStyle/>
          <a:p>
            <a:r>
              <a:rPr lang="en-GB" sz="1800" dirty="0" smtClean="0"/>
              <a:t>From the plot…</a:t>
            </a:r>
          </a:p>
          <a:p>
            <a:pPr marL="171450" indent="-171450">
              <a:buFont typeface="Arial" panose="020B0604020202020204" pitchFamily="34" charset="0"/>
              <a:buChar char="•"/>
            </a:pPr>
            <a:r>
              <a:rPr lang="en-GB" sz="1800" dirty="0" smtClean="0"/>
              <a:t>Number of modules studied previously in this group is between 0 and 4.</a:t>
            </a:r>
          </a:p>
          <a:p>
            <a:pPr marL="171450" indent="-171450">
              <a:buFont typeface="Arial" panose="020B0604020202020204" pitchFamily="34" charset="0"/>
              <a:buChar char="•"/>
            </a:pPr>
            <a:r>
              <a:rPr lang="en-GB" sz="1800" dirty="0" smtClean="0"/>
              <a:t>Most common is for one module to have been studied previously</a:t>
            </a:r>
          </a:p>
          <a:p>
            <a:pPr marL="171450" indent="-171450">
              <a:buFont typeface="Arial" panose="020B0604020202020204" pitchFamily="34" charset="0"/>
              <a:buChar char="•"/>
            </a:pPr>
            <a:r>
              <a:rPr lang="en-GB" sz="1800" dirty="0" smtClean="0"/>
              <a:t>Next most common (and not much less than the most common) is for no modules to have been studies previously.</a:t>
            </a:r>
          </a:p>
          <a:p>
            <a:pPr marL="171450" indent="-171450">
              <a:buFont typeface="Arial" panose="020B0604020202020204" pitchFamily="34" charset="0"/>
              <a:buChar char="•"/>
            </a:pPr>
            <a:r>
              <a:rPr lang="en-GB" sz="1800" dirty="0" smtClean="0"/>
              <a:t>Only a few students had studied 3 or 4 modules previously.</a:t>
            </a:r>
            <a:endParaRPr lang="en-GB" sz="1800" dirty="0"/>
          </a:p>
        </p:txBody>
      </p:sp>
      <p:sp>
        <p:nvSpPr>
          <p:cNvPr id="5" name="Title 4"/>
          <p:cNvSpPr>
            <a:spLocks noGrp="1"/>
          </p:cNvSpPr>
          <p:nvPr>
            <p:ph type="ctrTitle"/>
          </p:nvPr>
        </p:nvSpPr>
        <p:spPr>
          <a:xfrm>
            <a:off x="432000" y="544317"/>
            <a:ext cx="7389386" cy="533369"/>
          </a:xfrm>
        </p:spPr>
        <p:txBody>
          <a:bodyPr/>
          <a:lstStyle/>
          <a:p>
            <a:r>
              <a:rPr lang="en-GB" sz="2400" dirty="0" smtClean="0"/>
              <a:t>A histogram</a:t>
            </a:r>
            <a:endParaRPr lang="en-GB" sz="2400" dirty="0"/>
          </a:p>
        </p:txBody>
      </p:sp>
      <p:graphicFrame>
        <p:nvGraphicFramePr>
          <p:cNvPr id="8" name="Chart 7"/>
          <p:cNvGraphicFramePr/>
          <p:nvPr>
            <p:extLst>
              <p:ext uri="{D42A27DB-BD31-4B8C-83A1-F6EECF244321}">
                <p14:modId xmlns:p14="http://schemas.microsoft.com/office/powerpoint/2010/main" val="352012963"/>
              </p:ext>
            </p:extLst>
          </p:nvPr>
        </p:nvGraphicFramePr>
        <p:xfrm>
          <a:off x="4434840" y="1397000"/>
          <a:ext cx="4217254"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64115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pic>
        <p:nvPicPr>
          <p:cNvPr id="6" name="Picture Placeholder 5"/>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12907" b="12907"/>
          <a:stretch>
            <a:fillRect/>
          </a:stretch>
        </p:blipFill>
        <p:spPr/>
      </p:pic>
      <p:sp>
        <p:nvSpPr>
          <p:cNvPr id="4" name="Text Placeholder 3"/>
          <p:cNvSpPr>
            <a:spLocks noGrp="1"/>
          </p:cNvSpPr>
          <p:nvPr>
            <p:ph type="body" sz="quarter" idx="15"/>
          </p:nvPr>
        </p:nvSpPr>
        <p:spPr/>
        <p:txBody>
          <a:bodyPr/>
          <a:lstStyle/>
          <a:p>
            <a:r>
              <a:rPr lang="en-GB" sz="1800" dirty="0" smtClean="0"/>
              <a:t>From the plot….</a:t>
            </a:r>
          </a:p>
          <a:p>
            <a:pPr marL="171450" indent="-171450">
              <a:buFont typeface="Arial" panose="020B0604020202020204" pitchFamily="34" charset="0"/>
              <a:buChar char="•"/>
            </a:pPr>
            <a:r>
              <a:rPr lang="en-GB" sz="1800" dirty="0" smtClean="0"/>
              <a:t>Scores between about 30 and 100.</a:t>
            </a:r>
          </a:p>
          <a:p>
            <a:pPr marL="171450" indent="-171450">
              <a:buFont typeface="Arial" panose="020B0604020202020204" pitchFamily="34" charset="0"/>
              <a:buChar char="•"/>
            </a:pPr>
            <a:r>
              <a:rPr lang="en-GB" sz="1800" dirty="0" smtClean="0"/>
              <a:t>Median score just under 70.</a:t>
            </a:r>
          </a:p>
          <a:p>
            <a:pPr marL="171450" indent="-171450">
              <a:buFont typeface="Arial" panose="020B0604020202020204" pitchFamily="34" charset="0"/>
              <a:buChar char="•"/>
            </a:pPr>
            <a:r>
              <a:rPr lang="en-GB" sz="1800" dirty="0" smtClean="0"/>
              <a:t>Lower quartile (bottom 25%) at just over 60.</a:t>
            </a:r>
          </a:p>
          <a:p>
            <a:pPr marL="171450" indent="-171450">
              <a:buFont typeface="Arial" panose="020B0604020202020204" pitchFamily="34" charset="0"/>
              <a:buChar char="•"/>
            </a:pPr>
            <a:r>
              <a:rPr lang="en-GB" sz="1800" dirty="0" smtClean="0"/>
              <a:t>Upper quartile (upper 25%) at about 75.</a:t>
            </a:r>
          </a:p>
          <a:p>
            <a:pPr marL="171450" indent="-171450">
              <a:buFont typeface="Arial" panose="020B0604020202020204" pitchFamily="34" charset="0"/>
              <a:buChar char="•"/>
            </a:pPr>
            <a:r>
              <a:rPr lang="en-GB" sz="1800" dirty="0" smtClean="0"/>
              <a:t>Almost all data between a bit over 40 and about 95.</a:t>
            </a:r>
          </a:p>
          <a:p>
            <a:pPr marL="171450" indent="-171450">
              <a:buFont typeface="Arial" panose="020B0604020202020204" pitchFamily="34" charset="0"/>
              <a:buChar char="•"/>
            </a:pPr>
            <a:r>
              <a:rPr lang="en-GB" sz="1800" dirty="0" smtClean="0"/>
              <a:t>Four potential outliers</a:t>
            </a:r>
            <a:endParaRPr lang="en-GB" sz="1800" dirty="0"/>
          </a:p>
        </p:txBody>
      </p:sp>
      <p:sp>
        <p:nvSpPr>
          <p:cNvPr id="5" name="Title 4"/>
          <p:cNvSpPr>
            <a:spLocks noGrp="1"/>
          </p:cNvSpPr>
          <p:nvPr>
            <p:ph type="ctrTitle"/>
          </p:nvPr>
        </p:nvSpPr>
        <p:spPr>
          <a:xfrm>
            <a:off x="431999" y="544317"/>
            <a:ext cx="7422043" cy="500712"/>
          </a:xfrm>
        </p:spPr>
        <p:txBody>
          <a:bodyPr/>
          <a:lstStyle/>
          <a:p>
            <a:r>
              <a:rPr lang="en-GB" sz="2400" dirty="0" smtClean="0"/>
              <a:t>A boxplot</a:t>
            </a:r>
            <a:endParaRPr lang="en-GB" sz="2400" dirty="0"/>
          </a:p>
        </p:txBody>
      </p:sp>
    </p:spTree>
    <p:extLst>
      <p:ext uri="{BB962C8B-B14F-4D97-AF65-F5344CB8AC3E}">
        <p14:creationId xmlns:p14="http://schemas.microsoft.com/office/powerpoint/2010/main" val="4104766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Picture Placeholder 2"/>
          <p:cNvSpPr>
            <a:spLocks noGrp="1"/>
          </p:cNvSpPr>
          <p:nvPr>
            <p:ph type="pic" sz="quarter" idx="14"/>
          </p:nvPr>
        </p:nvSpPr>
        <p:spPr/>
      </p:sp>
      <p:sp>
        <p:nvSpPr>
          <p:cNvPr id="4" name="Text Placeholder 3"/>
          <p:cNvSpPr>
            <a:spLocks noGrp="1"/>
          </p:cNvSpPr>
          <p:nvPr>
            <p:ph type="body" sz="quarter" idx="15"/>
          </p:nvPr>
        </p:nvSpPr>
        <p:spPr/>
        <p:txBody>
          <a:bodyPr/>
          <a:lstStyle/>
          <a:p>
            <a:r>
              <a:rPr lang="en-GB" sz="1800" dirty="0" smtClean="0"/>
              <a:t>From the plot</a:t>
            </a:r>
          </a:p>
          <a:p>
            <a:endParaRPr lang="en-GB" dirty="0"/>
          </a:p>
          <a:p>
            <a:pPr marL="171450" indent="-171450">
              <a:buFont typeface="Arial" panose="020B0604020202020204" pitchFamily="34" charset="0"/>
              <a:buChar char="•"/>
            </a:pPr>
            <a:r>
              <a:rPr lang="en-GB" sz="1800" dirty="0" smtClean="0"/>
              <a:t>Lots of really low scores. (Actually happened to be all -1s.)</a:t>
            </a:r>
          </a:p>
          <a:p>
            <a:pPr marL="171450" indent="-171450">
              <a:buFont typeface="Arial" panose="020B0604020202020204" pitchFamily="34" charset="0"/>
              <a:buChar char="•"/>
            </a:pPr>
            <a:r>
              <a:rPr lang="en-GB" sz="1800" dirty="0" smtClean="0"/>
              <a:t>The other scores range from 30 to 90.</a:t>
            </a:r>
          </a:p>
          <a:p>
            <a:pPr marL="171450" indent="-171450">
              <a:buFont typeface="Arial" panose="020B0604020202020204" pitchFamily="34" charset="0"/>
              <a:buChar char="•"/>
            </a:pPr>
            <a:r>
              <a:rPr lang="en-GB" sz="1800" dirty="0" smtClean="0"/>
              <a:t>The most common other score is 60-70.</a:t>
            </a:r>
          </a:p>
          <a:p>
            <a:pPr marL="171450" indent="-171450">
              <a:buFont typeface="Arial" panose="020B0604020202020204" pitchFamily="34" charset="0"/>
              <a:buChar char="•"/>
            </a:pPr>
            <a:r>
              <a:rPr lang="en-GB" sz="1800" dirty="0" smtClean="0"/>
              <a:t>Not many fails (&lt;40).</a:t>
            </a:r>
            <a:endParaRPr lang="en-GB" sz="1800" dirty="0"/>
          </a:p>
        </p:txBody>
      </p:sp>
      <p:sp>
        <p:nvSpPr>
          <p:cNvPr id="5" name="Title 4"/>
          <p:cNvSpPr>
            <a:spLocks noGrp="1"/>
          </p:cNvSpPr>
          <p:nvPr>
            <p:ph type="ctrTitle"/>
          </p:nvPr>
        </p:nvSpPr>
        <p:spPr>
          <a:xfrm>
            <a:off x="432000" y="544317"/>
            <a:ext cx="7520014" cy="549697"/>
          </a:xfrm>
        </p:spPr>
        <p:txBody>
          <a:bodyPr/>
          <a:lstStyle/>
          <a:p>
            <a:r>
              <a:rPr lang="en-GB" sz="2400" dirty="0" smtClean="0"/>
              <a:t>Another histogram</a:t>
            </a:r>
            <a:endParaRPr lang="en-GB" sz="2400" dirty="0"/>
          </a:p>
        </p:txBody>
      </p:sp>
      <p:graphicFrame>
        <p:nvGraphicFramePr>
          <p:cNvPr id="8" name="Chart 7"/>
          <p:cNvGraphicFramePr/>
          <p:nvPr>
            <p:extLst>
              <p:ext uri="{D42A27DB-BD31-4B8C-83A1-F6EECF244321}">
                <p14:modId xmlns:p14="http://schemas.microsoft.com/office/powerpoint/2010/main" val="3175817693"/>
              </p:ext>
            </p:extLst>
          </p:nvPr>
        </p:nvGraphicFramePr>
        <p:xfrm>
          <a:off x="4434840" y="1396999"/>
          <a:ext cx="4217254" cy="49679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7906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pic>
        <p:nvPicPr>
          <p:cNvPr id="6" name="Picture Placeholder 5"/>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12907" b="12907"/>
          <a:stretch>
            <a:fillRect/>
          </a:stretch>
        </p:blipFill>
        <p:spPr/>
      </p:pic>
      <p:sp>
        <p:nvSpPr>
          <p:cNvPr id="4" name="Text Placeholder 3"/>
          <p:cNvSpPr>
            <a:spLocks noGrp="1"/>
          </p:cNvSpPr>
          <p:nvPr>
            <p:ph type="body" sz="quarter" idx="15"/>
          </p:nvPr>
        </p:nvSpPr>
        <p:spPr/>
        <p:txBody>
          <a:bodyPr/>
          <a:lstStyle/>
          <a:p>
            <a:r>
              <a:rPr lang="en-GB" sz="1800" dirty="0" smtClean="0"/>
              <a:t>From this plot</a:t>
            </a:r>
          </a:p>
          <a:p>
            <a:pPr marL="171450" indent="-171450">
              <a:buFont typeface="Arial" panose="020B0604020202020204" pitchFamily="34" charset="0"/>
              <a:buChar char="•"/>
            </a:pPr>
            <a:r>
              <a:rPr lang="en-GB" sz="1800" dirty="0" smtClean="0"/>
              <a:t>Looks like score tends to be higher for those students who have passed more modules…</a:t>
            </a:r>
          </a:p>
          <a:p>
            <a:pPr marL="171450" indent="-171450">
              <a:buFont typeface="Arial" panose="020B0604020202020204" pitchFamily="34" charset="0"/>
              <a:buChar char="•"/>
            </a:pPr>
            <a:r>
              <a:rPr lang="en-GB" sz="1800" dirty="0" smtClean="0"/>
              <a:t>… in fact seems to go up from an average of about 65 to an average of about 80 …</a:t>
            </a:r>
          </a:p>
          <a:p>
            <a:pPr marL="171450" indent="-171450">
              <a:buFont typeface="Arial" panose="020B0604020202020204" pitchFamily="34" charset="0"/>
              <a:buChar char="•"/>
            </a:pPr>
            <a:r>
              <a:rPr lang="en-GB" sz="1800" dirty="0" smtClean="0"/>
              <a:t>… and steadily so</a:t>
            </a:r>
          </a:p>
          <a:p>
            <a:pPr marL="171450" indent="-171450">
              <a:buFont typeface="Arial" panose="020B0604020202020204" pitchFamily="34" charset="0"/>
              <a:buChar char="•"/>
            </a:pPr>
            <a:r>
              <a:rPr lang="en-GB" sz="1800" dirty="0" smtClean="0"/>
              <a:t>Spread seems to be roughly the same.</a:t>
            </a:r>
          </a:p>
          <a:p>
            <a:pPr marL="171450" indent="-171450">
              <a:buFont typeface="Arial" panose="020B0604020202020204" pitchFamily="34" charset="0"/>
              <a:buChar char="•"/>
            </a:pPr>
            <a:r>
              <a:rPr lang="en-GB" sz="1800" dirty="0" smtClean="0"/>
              <a:t>Quite a lot of overlap, so not clear whether this is going to be statistically significant.</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endParaRPr lang="en-GB" dirty="0"/>
          </a:p>
        </p:txBody>
      </p:sp>
      <p:sp>
        <p:nvSpPr>
          <p:cNvPr id="5" name="Title 4"/>
          <p:cNvSpPr>
            <a:spLocks noGrp="1"/>
          </p:cNvSpPr>
          <p:nvPr>
            <p:ph type="ctrTitle"/>
          </p:nvPr>
        </p:nvSpPr>
        <p:spPr>
          <a:xfrm>
            <a:off x="431999" y="544317"/>
            <a:ext cx="7422043" cy="484383"/>
          </a:xfrm>
        </p:spPr>
        <p:txBody>
          <a:bodyPr/>
          <a:lstStyle/>
          <a:p>
            <a:r>
              <a:rPr lang="en-GB" sz="2400" dirty="0" smtClean="0"/>
              <a:t>More  boxplots</a:t>
            </a:r>
            <a:endParaRPr lang="en-GB" sz="2400" dirty="0"/>
          </a:p>
        </p:txBody>
      </p:sp>
    </p:spTree>
    <p:extLst>
      <p:ext uri="{BB962C8B-B14F-4D97-AF65-F5344CB8AC3E}">
        <p14:creationId xmlns:p14="http://schemas.microsoft.com/office/powerpoint/2010/main" val="2673804321"/>
      </p:ext>
    </p:extLst>
  </p:cSld>
  <p:clrMapOvr>
    <a:masterClrMapping/>
  </p:clrMapOvr>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FAE18331-D8CD-423A-9602-E45A08067BF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OU_STANDARD</Template>
  <TotalTime>1307</TotalTime>
  <Words>2671</Words>
  <Application>Microsoft Office PowerPoint</Application>
  <PresentationFormat>On-screen Show (4:3)</PresentationFormat>
  <Paragraphs>310</Paragraphs>
  <Slides>23</Slides>
  <Notes>15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23</vt:i4>
      </vt:variant>
    </vt:vector>
  </HeadingPairs>
  <TitlesOfParts>
    <vt:vector size="28" baseType="lpstr">
      <vt:lpstr>Arial</vt:lpstr>
      <vt:lpstr>Calibri</vt:lpstr>
      <vt:lpstr>OU Title</vt:lpstr>
      <vt:lpstr>OU Section</vt:lpstr>
      <vt:lpstr>OU Layouts</vt:lpstr>
      <vt:lpstr>Quantitative methods for scholarship projects</vt:lpstr>
      <vt:lpstr>Getting started</vt:lpstr>
      <vt:lpstr>Example – Performance on a  module</vt:lpstr>
      <vt:lpstr>Getting a feel for data - graphicallly</vt:lpstr>
      <vt:lpstr>PowerPoint Presentation</vt:lpstr>
      <vt:lpstr>A histogram</vt:lpstr>
      <vt:lpstr>A boxplot</vt:lpstr>
      <vt:lpstr>Another histogram</vt:lpstr>
      <vt:lpstr>More  boxplots</vt:lpstr>
      <vt:lpstr>A scatterplot</vt:lpstr>
      <vt:lpstr>Numerical summaries - 1</vt:lpstr>
      <vt:lpstr>Numerical summaries - 2</vt:lpstr>
      <vt:lpstr>Hypothesis testing</vt:lpstr>
      <vt:lpstr>Example</vt:lpstr>
      <vt:lpstr>PowerPoint Presentation</vt:lpstr>
      <vt:lpstr>PowerPoint Presentation</vt:lpstr>
      <vt:lpstr>PowerPoint Presentation</vt:lpstr>
      <vt:lpstr>General points  about hypothesis testing</vt:lpstr>
      <vt:lpstr>Estimation</vt:lpstr>
      <vt:lpstr>Fitting models</vt:lpstr>
      <vt:lpstr>Example</vt:lpstr>
      <vt:lpstr>Modelling - things to bear in mind</vt:lpstr>
      <vt:lpstr>And finally</vt:lpstr>
    </vt:vector>
  </TitlesOfParts>
  <Company>The Open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Vines</dc:creator>
  <cp:lastModifiedBy>Karen.Vines</cp:lastModifiedBy>
  <cp:revision>68</cp:revision>
  <dcterms:created xsi:type="dcterms:W3CDTF">2019-05-30T10:17:34Z</dcterms:created>
  <dcterms:modified xsi:type="dcterms:W3CDTF">2019-06-10T08:19:05Z</dcterms:modified>
</cp:coreProperties>
</file>